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45" r:id="rId1"/>
  </p:sldMasterIdLst>
  <p:notesMasterIdLst>
    <p:notesMasterId r:id="rId46"/>
  </p:notesMasterIdLst>
  <p:sldIdLst>
    <p:sldId id="993" r:id="rId2"/>
    <p:sldId id="1006" r:id="rId3"/>
    <p:sldId id="1015" r:id="rId4"/>
    <p:sldId id="1005" r:id="rId5"/>
    <p:sldId id="1016" r:id="rId6"/>
    <p:sldId id="1017" r:id="rId7"/>
    <p:sldId id="1018" r:id="rId8"/>
    <p:sldId id="1019" r:id="rId9"/>
    <p:sldId id="1063" r:id="rId10"/>
    <p:sldId id="1087" r:id="rId11"/>
    <p:sldId id="1020" r:id="rId12"/>
    <p:sldId id="1064" r:id="rId13"/>
    <p:sldId id="1025" r:id="rId14"/>
    <p:sldId id="1034" r:id="rId15"/>
    <p:sldId id="1023" r:id="rId16"/>
    <p:sldId id="1036" r:id="rId17"/>
    <p:sldId id="1037" r:id="rId18"/>
    <p:sldId id="1026" r:id="rId19"/>
    <p:sldId id="1042" r:id="rId20"/>
    <p:sldId id="1041" r:id="rId21"/>
    <p:sldId id="1038" r:id="rId22"/>
    <p:sldId id="1039" r:id="rId23"/>
    <p:sldId id="1040" r:id="rId24"/>
    <p:sldId id="1027" r:id="rId25"/>
    <p:sldId id="1049" r:id="rId26"/>
    <p:sldId id="1043" r:id="rId27"/>
    <p:sldId id="1046" r:id="rId28"/>
    <p:sldId id="1050" r:id="rId29"/>
    <p:sldId id="1048" r:id="rId30"/>
    <p:sldId id="1062" r:id="rId31"/>
    <p:sldId id="1061" r:id="rId32"/>
    <p:sldId id="1029" r:id="rId33"/>
    <p:sldId id="1069" r:id="rId34"/>
    <p:sldId id="1053" r:id="rId35"/>
    <p:sldId id="1057" r:id="rId36"/>
    <p:sldId id="1058" r:id="rId37"/>
    <p:sldId id="1059" r:id="rId38"/>
    <p:sldId id="1032" r:id="rId39"/>
    <p:sldId id="1089" r:id="rId40"/>
    <p:sldId id="1066" r:id="rId41"/>
    <p:sldId id="1067" r:id="rId42"/>
    <p:sldId id="1033" r:id="rId43"/>
    <p:sldId id="1055" r:id="rId44"/>
    <p:sldId id="1028" r:id="rId45"/>
  </p:sldIdLst>
  <p:sldSz cx="9144000" cy="6858000" type="screen4x3"/>
  <p:notesSz cx="6858000" cy="9144000"/>
  <p:defaultTextStyle>
    <a:defPPr>
      <a:defRPr lang="zh-CN"/>
    </a:defPPr>
    <a:lvl1pPr algn="l" rtl="0" eaLnBrk="0" fontAlgn="base" hangingPunct="0">
      <a:spcBef>
        <a:spcPct val="0"/>
      </a:spcBef>
      <a:spcAft>
        <a:spcPct val="0"/>
      </a:spcAft>
      <a:defRPr b="1" kern="1200">
        <a:solidFill>
          <a:schemeClr val="tx1"/>
        </a:solidFill>
        <a:latin typeface="Arial" pitchFamily="34" charset="0"/>
        <a:ea typeface="宋体" pitchFamily="2" charset="-122"/>
        <a:cs typeface="+mn-cs"/>
      </a:defRPr>
    </a:lvl1pPr>
    <a:lvl2pPr marL="457200" algn="l" rtl="0" eaLnBrk="0" fontAlgn="base" hangingPunct="0">
      <a:spcBef>
        <a:spcPct val="0"/>
      </a:spcBef>
      <a:spcAft>
        <a:spcPct val="0"/>
      </a:spcAft>
      <a:defRPr b="1" kern="1200">
        <a:solidFill>
          <a:schemeClr val="tx1"/>
        </a:solidFill>
        <a:latin typeface="Arial" pitchFamily="34" charset="0"/>
        <a:ea typeface="宋体" pitchFamily="2" charset="-122"/>
        <a:cs typeface="+mn-cs"/>
      </a:defRPr>
    </a:lvl2pPr>
    <a:lvl3pPr marL="914400" algn="l" rtl="0" eaLnBrk="0" fontAlgn="base" hangingPunct="0">
      <a:spcBef>
        <a:spcPct val="0"/>
      </a:spcBef>
      <a:spcAft>
        <a:spcPct val="0"/>
      </a:spcAft>
      <a:defRPr b="1" kern="1200">
        <a:solidFill>
          <a:schemeClr val="tx1"/>
        </a:solidFill>
        <a:latin typeface="Arial" pitchFamily="34" charset="0"/>
        <a:ea typeface="宋体" pitchFamily="2" charset="-122"/>
        <a:cs typeface="+mn-cs"/>
      </a:defRPr>
    </a:lvl3pPr>
    <a:lvl4pPr marL="1371600" algn="l" rtl="0" eaLnBrk="0" fontAlgn="base" hangingPunct="0">
      <a:spcBef>
        <a:spcPct val="0"/>
      </a:spcBef>
      <a:spcAft>
        <a:spcPct val="0"/>
      </a:spcAft>
      <a:defRPr b="1" kern="1200">
        <a:solidFill>
          <a:schemeClr val="tx1"/>
        </a:solidFill>
        <a:latin typeface="Arial" pitchFamily="34" charset="0"/>
        <a:ea typeface="宋体" pitchFamily="2" charset="-122"/>
        <a:cs typeface="+mn-cs"/>
      </a:defRPr>
    </a:lvl4pPr>
    <a:lvl5pPr marL="1828800" algn="l" rtl="0" eaLnBrk="0" fontAlgn="base" hangingPunct="0">
      <a:spcBef>
        <a:spcPct val="0"/>
      </a:spcBef>
      <a:spcAft>
        <a:spcPct val="0"/>
      </a:spcAft>
      <a:defRPr b="1" kern="1200">
        <a:solidFill>
          <a:schemeClr val="tx1"/>
        </a:solidFill>
        <a:latin typeface="Arial" pitchFamily="34" charset="0"/>
        <a:ea typeface="宋体" pitchFamily="2" charset="-122"/>
        <a:cs typeface="+mn-cs"/>
      </a:defRPr>
    </a:lvl5pPr>
    <a:lvl6pPr marL="2286000" algn="l" defTabSz="914400" rtl="0" eaLnBrk="1" latinLnBrk="0" hangingPunct="1">
      <a:defRPr b="1" kern="1200">
        <a:solidFill>
          <a:schemeClr val="tx1"/>
        </a:solidFill>
        <a:latin typeface="Arial" pitchFamily="34" charset="0"/>
        <a:ea typeface="宋体" pitchFamily="2" charset="-122"/>
        <a:cs typeface="+mn-cs"/>
      </a:defRPr>
    </a:lvl6pPr>
    <a:lvl7pPr marL="2743200" algn="l" defTabSz="914400" rtl="0" eaLnBrk="1" latinLnBrk="0" hangingPunct="1">
      <a:defRPr b="1" kern="1200">
        <a:solidFill>
          <a:schemeClr val="tx1"/>
        </a:solidFill>
        <a:latin typeface="Arial" pitchFamily="34" charset="0"/>
        <a:ea typeface="宋体" pitchFamily="2" charset="-122"/>
        <a:cs typeface="+mn-cs"/>
      </a:defRPr>
    </a:lvl7pPr>
    <a:lvl8pPr marL="3200400" algn="l" defTabSz="914400" rtl="0" eaLnBrk="1" latinLnBrk="0" hangingPunct="1">
      <a:defRPr b="1" kern="1200">
        <a:solidFill>
          <a:schemeClr val="tx1"/>
        </a:solidFill>
        <a:latin typeface="Arial" pitchFamily="34" charset="0"/>
        <a:ea typeface="宋体" pitchFamily="2" charset="-122"/>
        <a:cs typeface="+mn-cs"/>
      </a:defRPr>
    </a:lvl8pPr>
    <a:lvl9pPr marL="3657600" algn="l" defTabSz="914400" rtl="0" eaLnBrk="1" latinLnBrk="0" hangingPunct="1">
      <a:defRPr b="1"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94"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6E81"/>
    <a:srgbClr val="FF9300"/>
    <a:srgbClr val="FF7E79"/>
    <a:srgbClr val="996600"/>
    <a:srgbClr val="CC66FF"/>
    <a:srgbClr val="FFFFFF"/>
    <a:srgbClr val="3333FF"/>
    <a:srgbClr val="0000FF"/>
    <a:srgbClr val="FF99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364" autoAdjust="0"/>
    <p:restoredTop sz="95400" autoAdjust="0"/>
  </p:normalViewPr>
  <p:slideViewPr>
    <p:cSldViewPr>
      <p:cViewPr varScale="1">
        <p:scale>
          <a:sx n="155" d="100"/>
          <a:sy n="155" d="100"/>
        </p:scale>
        <p:origin x="904" y="192"/>
      </p:cViewPr>
      <p:guideLst>
        <p:guide orient="horz" pos="2194"/>
        <p:guide pos="2925"/>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195E52BB-A0E1-49CE-883F-28AD29097644}" type="datetimeFigureOut">
              <a:rPr lang="zh-CN" altLang="en-US"/>
              <a:pPr>
                <a:defRPr/>
              </a:pPr>
              <a:t>2021/6/18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F4703820-14D2-4AF9-8C2D-F4F2A6B29EF1}" type="slidenum">
              <a:rPr lang="zh-CN" altLang="en-US"/>
              <a:pPr>
                <a:defRPr/>
              </a:pPr>
              <a:t>‹#›</a:t>
            </a:fld>
            <a:endParaRPr lang="zh-CN" altLang="en-US"/>
          </a:p>
        </p:txBody>
      </p:sp>
    </p:spTree>
    <p:extLst>
      <p:ext uri="{BB962C8B-B14F-4D97-AF65-F5344CB8AC3E}">
        <p14:creationId xmlns:p14="http://schemas.microsoft.com/office/powerpoint/2010/main" val="3376135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1</a:t>
            </a:fld>
            <a:endParaRPr lang="zh-CN" altLang="en-US"/>
          </a:p>
        </p:txBody>
      </p:sp>
    </p:spTree>
    <p:extLst>
      <p:ext uri="{BB962C8B-B14F-4D97-AF65-F5344CB8AC3E}">
        <p14:creationId xmlns:p14="http://schemas.microsoft.com/office/powerpoint/2010/main" val="1954664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10</a:t>
            </a:fld>
            <a:endParaRPr lang="zh-CN" altLang="en-US"/>
          </a:p>
        </p:txBody>
      </p:sp>
    </p:spTree>
    <p:extLst>
      <p:ext uri="{BB962C8B-B14F-4D97-AF65-F5344CB8AC3E}">
        <p14:creationId xmlns:p14="http://schemas.microsoft.com/office/powerpoint/2010/main" val="2453163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11</a:t>
            </a:fld>
            <a:endParaRPr lang="zh-CN" altLang="en-US"/>
          </a:p>
        </p:txBody>
      </p:sp>
    </p:spTree>
    <p:extLst>
      <p:ext uri="{BB962C8B-B14F-4D97-AF65-F5344CB8AC3E}">
        <p14:creationId xmlns:p14="http://schemas.microsoft.com/office/powerpoint/2010/main" val="1259607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12</a:t>
            </a:fld>
            <a:endParaRPr lang="zh-CN" altLang="en-US"/>
          </a:p>
        </p:txBody>
      </p:sp>
    </p:spTree>
    <p:extLst>
      <p:ext uri="{BB962C8B-B14F-4D97-AF65-F5344CB8AC3E}">
        <p14:creationId xmlns:p14="http://schemas.microsoft.com/office/powerpoint/2010/main" val="3649891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13</a:t>
            </a:fld>
            <a:endParaRPr lang="zh-CN" altLang="en-US"/>
          </a:p>
        </p:txBody>
      </p:sp>
    </p:spTree>
    <p:extLst>
      <p:ext uri="{BB962C8B-B14F-4D97-AF65-F5344CB8AC3E}">
        <p14:creationId xmlns:p14="http://schemas.microsoft.com/office/powerpoint/2010/main" val="3485686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14</a:t>
            </a:fld>
            <a:endParaRPr lang="zh-CN" altLang="en-US"/>
          </a:p>
        </p:txBody>
      </p:sp>
    </p:spTree>
    <p:extLst>
      <p:ext uri="{BB962C8B-B14F-4D97-AF65-F5344CB8AC3E}">
        <p14:creationId xmlns:p14="http://schemas.microsoft.com/office/powerpoint/2010/main" val="2656678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15</a:t>
            </a:fld>
            <a:endParaRPr lang="zh-CN" altLang="en-US"/>
          </a:p>
        </p:txBody>
      </p:sp>
    </p:spTree>
    <p:extLst>
      <p:ext uri="{BB962C8B-B14F-4D97-AF65-F5344CB8AC3E}">
        <p14:creationId xmlns:p14="http://schemas.microsoft.com/office/powerpoint/2010/main" val="2084303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16</a:t>
            </a:fld>
            <a:endParaRPr lang="zh-CN" altLang="en-US"/>
          </a:p>
        </p:txBody>
      </p:sp>
    </p:spTree>
    <p:extLst>
      <p:ext uri="{BB962C8B-B14F-4D97-AF65-F5344CB8AC3E}">
        <p14:creationId xmlns:p14="http://schemas.microsoft.com/office/powerpoint/2010/main" val="1681184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17</a:t>
            </a:fld>
            <a:endParaRPr lang="zh-CN" altLang="en-US"/>
          </a:p>
        </p:txBody>
      </p:sp>
    </p:spTree>
    <p:extLst>
      <p:ext uri="{BB962C8B-B14F-4D97-AF65-F5344CB8AC3E}">
        <p14:creationId xmlns:p14="http://schemas.microsoft.com/office/powerpoint/2010/main" val="437511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18</a:t>
            </a:fld>
            <a:endParaRPr lang="zh-CN" altLang="en-US"/>
          </a:p>
        </p:txBody>
      </p:sp>
    </p:spTree>
    <p:extLst>
      <p:ext uri="{BB962C8B-B14F-4D97-AF65-F5344CB8AC3E}">
        <p14:creationId xmlns:p14="http://schemas.microsoft.com/office/powerpoint/2010/main" val="3370971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19</a:t>
            </a:fld>
            <a:endParaRPr lang="zh-CN" altLang="en-US"/>
          </a:p>
        </p:txBody>
      </p:sp>
    </p:spTree>
    <p:extLst>
      <p:ext uri="{BB962C8B-B14F-4D97-AF65-F5344CB8AC3E}">
        <p14:creationId xmlns:p14="http://schemas.microsoft.com/office/powerpoint/2010/main" val="173694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2</a:t>
            </a:fld>
            <a:endParaRPr lang="zh-CN" altLang="en-US"/>
          </a:p>
        </p:txBody>
      </p:sp>
    </p:spTree>
    <p:extLst>
      <p:ext uri="{BB962C8B-B14F-4D97-AF65-F5344CB8AC3E}">
        <p14:creationId xmlns:p14="http://schemas.microsoft.com/office/powerpoint/2010/main" val="2957825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20</a:t>
            </a:fld>
            <a:endParaRPr lang="zh-CN" altLang="en-US"/>
          </a:p>
        </p:txBody>
      </p:sp>
    </p:spTree>
    <p:extLst>
      <p:ext uri="{BB962C8B-B14F-4D97-AF65-F5344CB8AC3E}">
        <p14:creationId xmlns:p14="http://schemas.microsoft.com/office/powerpoint/2010/main" val="744600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21</a:t>
            </a:fld>
            <a:endParaRPr lang="zh-CN" altLang="en-US"/>
          </a:p>
        </p:txBody>
      </p:sp>
    </p:spTree>
    <p:extLst>
      <p:ext uri="{BB962C8B-B14F-4D97-AF65-F5344CB8AC3E}">
        <p14:creationId xmlns:p14="http://schemas.microsoft.com/office/powerpoint/2010/main" val="387943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22</a:t>
            </a:fld>
            <a:endParaRPr lang="zh-CN" altLang="en-US"/>
          </a:p>
        </p:txBody>
      </p:sp>
    </p:spTree>
    <p:extLst>
      <p:ext uri="{BB962C8B-B14F-4D97-AF65-F5344CB8AC3E}">
        <p14:creationId xmlns:p14="http://schemas.microsoft.com/office/powerpoint/2010/main" val="2354554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23</a:t>
            </a:fld>
            <a:endParaRPr lang="zh-CN" altLang="en-US"/>
          </a:p>
        </p:txBody>
      </p:sp>
    </p:spTree>
    <p:extLst>
      <p:ext uri="{BB962C8B-B14F-4D97-AF65-F5344CB8AC3E}">
        <p14:creationId xmlns:p14="http://schemas.microsoft.com/office/powerpoint/2010/main" val="4119917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24</a:t>
            </a:fld>
            <a:endParaRPr lang="zh-CN" altLang="en-US"/>
          </a:p>
        </p:txBody>
      </p:sp>
    </p:spTree>
    <p:extLst>
      <p:ext uri="{BB962C8B-B14F-4D97-AF65-F5344CB8AC3E}">
        <p14:creationId xmlns:p14="http://schemas.microsoft.com/office/powerpoint/2010/main" val="4258490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25</a:t>
            </a:fld>
            <a:endParaRPr lang="zh-CN" altLang="en-US"/>
          </a:p>
        </p:txBody>
      </p:sp>
    </p:spTree>
    <p:extLst>
      <p:ext uri="{BB962C8B-B14F-4D97-AF65-F5344CB8AC3E}">
        <p14:creationId xmlns:p14="http://schemas.microsoft.com/office/powerpoint/2010/main" val="3037045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26</a:t>
            </a:fld>
            <a:endParaRPr lang="zh-CN" altLang="en-US"/>
          </a:p>
        </p:txBody>
      </p:sp>
    </p:spTree>
    <p:extLst>
      <p:ext uri="{BB962C8B-B14F-4D97-AF65-F5344CB8AC3E}">
        <p14:creationId xmlns:p14="http://schemas.microsoft.com/office/powerpoint/2010/main" val="2027816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27</a:t>
            </a:fld>
            <a:endParaRPr lang="zh-CN" altLang="en-US"/>
          </a:p>
        </p:txBody>
      </p:sp>
    </p:spTree>
    <p:extLst>
      <p:ext uri="{BB962C8B-B14F-4D97-AF65-F5344CB8AC3E}">
        <p14:creationId xmlns:p14="http://schemas.microsoft.com/office/powerpoint/2010/main" val="1736416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28</a:t>
            </a:fld>
            <a:endParaRPr lang="zh-CN" altLang="en-US"/>
          </a:p>
        </p:txBody>
      </p:sp>
    </p:spTree>
    <p:extLst>
      <p:ext uri="{BB962C8B-B14F-4D97-AF65-F5344CB8AC3E}">
        <p14:creationId xmlns:p14="http://schemas.microsoft.com/office/powerpoint/2010/main" val="1806408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29</a:t>
            </a:fld>
            <a:endParaRPr lang="zh-CN" altLang="en-US"/>
          </a:p>
        </p:txBody>
      </p:sp>
    </p:spTree>
    <p:extLst>
      <p:ext uri="{BB962C8B-B14F-4D97-AF65-F5344CB8AC3E}">
        <p14:creationId xmlns:p14="http://schemas.microsoft.com/office/powerpoint/2010/main" val="3230750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3</a:t>
            </a:fld>
            <a:endParaRPr lang="zh-CN" altLang="en-US"/>
          </a:p>
        </p:txBody>
      </p:sp>
    </p:spTree>
    <p:extLst>
      <p:ext uri="{BB962C8B-B14F-4D97-AF65-F5344CB8AC3E}">
        <p14:creationId xmlns:p14="http://schemas.microsoft.com/office/powerpoint/2010/main" val="3111622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30</a:t>
            </a:fld>
            <a:endParaRPr lang="zh-CN" altLang="en-US"/>
          </a:p>
        </p:txBody>
      </p:sp>
    </p:spTree>
    <p:extLst>
      <p:ext uri="{BB962C8B-B14F-4D97-AF65-F5344CB8AC3E}">
        <p14:creationId xmlns:p14="http://schemas.microsoft.com/office/powerpoint/2010/main" val="3731469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31</a:t>
            </a:fld>
            <a:endParaRPr lang="zh-CN" altLang="en-US"/>
          </a:p>
        </p:txBody>
      </p:sp>
    </p:spTree>
    <p:extLst>
      <p:ext uri="{BB962C8B-B14F-4D97-AF65-F5344CB8AC3E}">
        <p14:creationId xmlns:p14="http://schemas.microsoft.com/office/powerpoint/2010/main" val="2139059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32</a:t>
            </a:fld>
            <a:endParaRPr lang="zh-CN" altLang="en-US"/>
          </a:p>
        </p:txBody>
      </p:sp>
    </p:spTree>
    <p:extLst>
      <p:ext uri="{BB962C8B-B14F-4D97-AF65-F5344CB8AC3E}">
        <p14:creationId xmlns:p14="http://schemas.microsoft.com/office/powerpoint/2010/main" val="3992555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33</a:t>
            </a:fld>
            <a:endParaRPr lang="zh-CN" altLang="en-US"/>
          </a:p>
        </p:txBody>
      </p:sp>
    </p:spTree>
    <p:extLst>
      <p:ext uri="{BB962C8B-B14F-4D97-AF65-F5344CB8AC3E}">
        <p14:creationId xmlns:p14="http://schemas.microsoft.com/office/powerpoint/2010/main" val="492310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34</a:t>
            </a:fld>
            <a:endParaRPr lang="zh-CN" altLang="en-US"/>
          </a:p>
        </p:txBody>
      </p:sp>
    </p:spTree>
    <p:extLst>
      <p:ext uri="{BB962C8B-B14F-4D97-AF65-F5344CB8AC3E}">
        <p14:creationId xmlns:p14="http://schemas.microsoft.com/office/powerpoint/2010/main" val="2768221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35</a:t>
            </a:fld>
            <a:endParaRPr lang="zh-CN" altLang="en-US"/>
          </a:p>
        </p:txBody>
      </p:sp>
    </p:spTree>
    <p:extLst>
      <p:ext uri="{BB962C8B-B14F-4D97-AF65-F5344CB8AC3E}">
        <p14:creationId xmlns:p14="http://schemas.microsoft.com/office/powerpoint/2010/main" val="3891727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36</a:t>
            </a:fld>
            <a:endParaRPr lang="zh-CN" altLang="en-US"/>
          </a:p>
        </p:txBody>
      </p:sp>
    </p:spTree>
    <p:extLst>
      <p:ext uri="{BB962C8B-B14F-4D97-AF65-F5344CB8AC3E}">
        <p14:creationId xmlns:p14="http://schemas.microsoft.com/office/powerpoint/2010/main" val="2109348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37</a:t>
            </a:fld>
            <a:endParaRPr lang="zh-CN" altLang="en-US"/>
          </a:p>
        </p:txBody>
      </p:sp>
    </p:spTree>
    <p:extLst>
      <p:ext uri="{BB962C8B-B14F-4D97-AF65-F5344CB8AC3E}">
        <p14:creationId xmlns:p14="http://schemas.microsoft.com/office/powerpoint/2010/main" val="8885043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38</a:t>
            </a:fld>
            <a:endParaRPr lang="zh-CN" altLang="en-US"/>
          </a:p>
        </p:txBody>
      </p:sp>
    </p:spTree>
    <p:extLst>
      <p:ext uri="{BB962C8B-B14F-4D97-AF65-F5344CB8AC3E}">
        <p14:creationId xmlns:p14="http://schemas.microsoft.com/office/powerpoint/2010/main" val="1776189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39</a:t>
            </a:fld>
            <a:endParaRPr lang="zh-CN" altLang="en-US"/>
          </a:p>
        </p:txBody>
      </p:sp>
    </p:spTree>
    <p:extLst>
      <p:ext uri="{BB962C8B-B14F-4D97-AF65-F5344CB8AC3E}">
        <p14:creationId xmlns:p14="http://schemas.microsoft.com/office/powerpoint/2010/main" val="3547409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4</a:t>
            </a:fld>
            <a:endParaRPr lang="zh-CN" altLang="en-US"/>
          </a:p>
        </p:txBody>
      </p:sp>
    </p:spTree>
    <p:extLst>
      <p:ext uri="{BB962C8B-B14F-4D97-AF65-F5344CB8AC3E}">
        <p14:creationId xmlns:p14="http://schemas.microsoft.com/office/powerpoint/2010/main" val="1999900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40</a:t>
            </a:fld>
            <a:endParaRPr lang="zh-CN" altLang="en-US"/>
          </a:p>
        </p:txBody>
      </p:sp>
    </p:spTree>
    <p:extLst>
      <p:ext uri="{BB962C8B-B14F-4D97-AF65-F5344CB8AC3E}">
        <p14:creationId xmlns:p14="http://schemas.microsoft.com/office/powerpoint/2010/main" val="446610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41</a:t>
            </a:fld>
            <a:endParaRPr lang="zh-CN" altLang="en-US"/>
          </a:p>
        </p:txBody>
      </p:sp>
    </p:spTree>
    <p:extLst>
      <p:ext uri="{BB962C8B-B14F-4D97-AF65-F5344CB8AC3E}">
        <p14:creationId xmlns:p14="http://schemas.microsoft.com/office/powerpoint/2010/main" val="38276063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42</a:t>
            </a:fld>
            <a:endParaRPr lang="zh-CN" altLang="en-US"/>
          </a:p>
        </p:txBody>
      </p:sp>
    </p:spTree>
    <p:extLst>
      <p:ext uri="{BB962C8B-B14F-4D97-AF65-F5344CB8AC3E}">
        <p14:creationId xmlns:p14="http://schemas.microsoft.com/office/powerpoint/2010/main" val="722529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43</a:t>
            </a:fld>
            <a:endParaRPr lang="zh-CN" altLang="en-US"/>
          </a:p>
        </p:txBody>
      </p:sp>
    </p:spTree>
    <p:extLst>
      <p:ext uri="{BB962C8B-B14F-4D97-AF65-F5344CB8AC3E}">
        <p14:creationId xmlns:p14="http://schemas.microsoft.com/office/powerpoint/2010/main" val="25925277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44</a:t>
            </a:fld>
            <a:endParaRPr lang="zh-CN" altLang="en-US"/>
          </a:p>
        </p:txBody>
      </p:sp>
    </p:spTree>
    <p:extLst>
      <p:ext uri="{BB962C8B-B14F-4D97-AF65-F5344CB8AC3E}">
        <p14:creationId xmlns:p14="http://schemas.microsoft.com/office/powerpoint/2010/main" val="1264388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5</a:t>
            </a:fld>
            <a:endParaRPr lang="zh-CN" altLang="en-US"/>
          </a:p>
        </p:txBody>
      </p:sp>
    </p:spTree>
    <p:extLst>
      <p:ext uri="{BB962C8B-B14F-4D97-AF65-F5344CB8AC3E}">
        <p14:creationId xmlns:p14="http://schemas.microsoft.com/office/powerpoint/2010/main" val="680277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6</a:t>
            </a:fld>
            <a:endParaRPr lang="zh-CN" altLang="en-US"/>
          </a:p>
        </p:txBody>
      </p:sp>
    </p:spTree>
    <p:extLst>
      <p:ext uri="{BB962C8B-B14F-4D97-AF65-F5344CB8AC3E}">
        <p14:creationId xmlns:p14="http://schemas.microsoft.com/office/powerpoint/2010/main" val="4222158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7</a:t>
            </a:fld>
            <a:endParaRPr lang="zh-CN" altLang="en-US"/>
          </a:p>
        </p:txBody>
      </p:sp>
    </p:spTree>
    <p:extLst>
      <p:ext uri="{BB962C8B-B14F-4D97-AF65-F5344CB8AC3E}">
        <p14:creationId xmlns:p14="http://schemas.microsoft.com/office/powerpoint/2010/main" val="340925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8</a:t>
            </a:fld>
            <a:endParaRPr lang="zh-CN" altLang="en-US"/>
          </a:p>
        </p:txBody>
      </p:sp>
    </p:spTree>
    <p:extLst>
      <p:ext uri="{BB962C8B-B14F-4D97-AF65-F5344CB8AC3E}">
        <p14:creationId xmlns:p14="http://schemas.microsoft.com/office/powerpoint/2010/main" val="110816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466D3E9E-EF8E-43A3-92EC-55DF0754C81C}"/>
              </a:ext>
            </a:extLst>
          </p:cNvPr>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备注占位符 2">
            <a:extLst>
              <a:ext uri="{FF2B5EF4-FFF2-40B4-BE49-F238E27FC236}">
                <a16:creationId xmlns:a16="http://schemas.microsoft.com/office/drawing/2014/main" id="{90E58350-4FDD-4D22-8F47-C874E7B57219}"/>
              </a:ext>
            </a:extLst>
          </p:cNvPr>
          <p:cNvSpPr>
            <a:spLocks noGrp="1"/>
          </p:cNvSpPr>
          <p:nvPr>
            <p:ph type="body" idx="1"/>
          </p:nvPr>
        </p:nvSpPr>
        <p:spPr/>
        <p:txBody>
          <a:bodyPr/>
          <a:lstStyle/>
          <a:p>
            <a:pPr>
              <a:lnSpc>
                <a:spcPct val="130000"/>
              </a:lnSpc>
              <a:buClr>
                <a:srgbClr val="FF0000"/>
              </a:buClr>
              <a:buFont typeface="Wingdings" panose="05000000000000000000" charset="0"/>
              <a:buNone/>
              <a:defRPr/>
            </a:pPr>
            <a:r>
              <a:rPr lang="zh-CN" altLang="en-US" b="1" kern="100" dirty="0">
                <a:latin typeface="Times New Roman" panose="02020603050405020304" pitchFamily="18" charset="0"/>
                <a:cs typeface="Times New Roman" panose="02020603050405020304" pitchFamily="18" charset="0"/>
                <a:sym typeface="+mn-ea"/>
              </a:rPr>
              <a:t>不同学者有不同分类方法；光滑分层流：流速低时，油水两相间存在光滑界面；波浪分层流：流速增大，油水两相界面出现波浪；带有液滴层的波浪分层流：油水液滴通过界面，界面模糊；油滴分散层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水层流：油相以液滴形式存在于水相顶部；水滴分散层</a:t>
            </a:r>
            <a:r>
              <a:rPr lang="en-US" altLang="zh-CN" b="1" kern="100" dirty="0">
                <a:latin typeface="Times New Roman" panose="02020603050405020304" pitchFamily="18" charset="0"/>
                <a:cs typeface="Times New Roman" panose="02020603050405020304" pitchFamily="18" charset="0"/>
                <a:sym typeface="+mn-ea"/>
              </a:rPr>
              <a:t>-</a:t>
            </a:r>
            <a:r>
              <a:rPr lang="zh-CN" altLang="en-US" b="1" kern="100" dirty="0">
                <a:latin typeface="Times New Roman" panose="02020603050405020304" pitchFamily="18" charset="0"/>
                <a:cs typeface="Times New Roman" panose="02020603050405020304" pitchFamily="18" charset="0"/>
                <a:sym typeface="+mn-ea"/>
              </a:rPr>
              <a:t>油层流：水相以液滴形式存在于油相底部；油包水状分散流：油相为连续相，水滴纵向分布于整个管道；水包油状分散流：水相为连续相，油滴纵向分布于整个管道</a:t>
            </a:r>
            <a:endParaRPr lang="zh-CN" altLang="en-US" dirty="0"/>
          </a:p>
        </p:txBody>
      </p:sp>
      <p:sp>
        <p:nvSpPr>
          <p:cNvPr id="8196" name="灯片编号占位符 3">
            <a:extLst>
              <a:ext uri="{FF2B5EF4-FFF2-40B4-BE49-F238E27FC236}">
                <a16:creationId xmlns:a16="http://schemas.microsoft.com/office/drawing/2014/main" id="{1FD9AC7A-649F-4F9D-B774-8A727DD1A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黑体" panose="02010609060101010101" pitchFamily="49" charset="-122"/>
                <a:ea typeface="黑体" panose="02010609060101010101" pitchFamily="49" charset="-122"/>
              </a:defRPr>
            </a:lvl1pPr>
            <a:lvl2pPr marL="742950" indent="-285750">
              <a:defRPr>
                <a:solidFill>
                  <a:schemeClr val="tx1"/>
                </a:solidFill>
                <a:latin typeface="黑体" panose="02010609060101010101" pitchFamily="49" charset="-122"/>
                <a:ea typeface="黑体" panose="02010609060101010101" pitchFamily="49" charset="-122"/>
              </a:defRPr>
            </a:lvl2pPr>
            <a:lvl3pPr marL="1143000" indent="-228600">
              <a:defRPr>
                <a:solidFill>
                  <a:schemeClr val="tx1"/>
                </a:solidFill>
                <a:latin typeface="黑体" panose="02010609060101010101" pitchFamily="49" charset="-122"/>
                <a:ea typeface="黑体" panose="02010609060101010101" pitchFamily="49" charset="-122"/>
              </a:defRPr>
            </a:lvl3pPr>
            <a:lvl4pPr marL="1600200" indent="-228600">
              <a:defRPr>
                <a:solidFill>
                  <a:schemeClr val="tx1"/>
                </a:solidFill>
                <a:latin typeface="黑体" panose="02010609060101010101" pitchFamily="49" charset="-122"/>
                <a:ea typeface="黑体" panose="02010609060101010101" pitchFamily="49" charset="-122"/>
              </a:defRPr>
            </a:lvl4pPr>
            <a:lvl5pPr marL="2057400" indent="-228600">
              <a:defRPr>
                <a:solidFill>
                  <a:schemeClr val="tx1"/>
                </a:solidFill>
                <a:latin typeface="黑体" panose="02010609060101010101" pitchFamily="49" charset="-122"/>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黑体" panose="02010609060101010101" pitchFamily="49" charset="-122"/>
                <a:ea typeface="黑体" panose="02010609060101010101" pitchFamily="49" charset="-122"/>
              </a:defRPr>
            </a:lvl9pPr>
          </a:lstStyle>
          <a:p>
            <a:fld id="{15DB6008-6105-49C6-8145-75C2A5958456}" type="slidenum">
              <a:rPr lang="zh-CN" altLang="en-US" smtClean="0"/>
              <a:pPr/>
              <a:t>9</a:t>
            </a:fld>
            <a:endParaRPr lang="zh-CN" altLang="en-US"/>
          </a:p>
        </p:txBody>
      </p:sp>
    </p:spTree>
    <p:extLst>
      <p:ext uri="{BB962C8B-B14F-4D97-AF65-F5344CB8AC3E}">
        <p14:creationId xmlns:p14="http://schemas.microsoft.com/office/powerpoint/2010/main" val="2339353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9"/>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64E65-6438-4D1B-A25C-B8AA71C98EE7}" type="slidenum">
              <a:rPr lang="en-US" altLang="zh-CN">
                <a:solidFill>
                  <a:srgbClr val="FFFFFF"/>
                </a:solidFill>
              </a:rPr>
              <a:pPr>
                <a:defRPr/>
              </a:pPr>
              <a:t>‹#›</a:t>
            </a:fld>
            <a:r>
              <a:rPr lang="en-US" altLang="zh-CN" dirty="0">
                <a:solidFill>
                  <a:srgbClr val="FFFFFF"/>
                </a:solidFill>
              </a:rPr>
              <a:t>/30</a:t>
            </a:r>
          </a:p>
        </p:txBody>
      </p:sp>
    </p:spTree>
    <p:extLst>
      <p:ext uri="{BB962C8B-B14F-4D97-AF65-F5344CB8AC3E}">
        <p14:creationId xmlns:p14="http://schemas.microsoft.com/office/powerpoint/2010/main" val="3274073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B2DF1-9A51-4F8A-B942-ABB258B98A35}" type="slidenum">
              <a:rPr lang="en-US" altLang="zh-CN">
                <a:solidFill>
                  <a:srgbClr val="FFFFFF"/>
                </a:solidFill>
              </a:rPr>
              <a:pPr>
                <a:defRPr/>
              </a:pPr>
              <a:t>‹#›</a:t>
            </a:fld>
            <a:r>
              <a:rPr lang="en-US" altLang="zh-CN" dirty="0">
                <a:solidFill>
                  <a:srgbClr val="FFFFFF"/>
                </a:solidFill>
              </a:rPr>
              <a:t>/30</a:t>
            </a:r>
          </a:p>
        </p:txBody>
      </p:sp>
    </p:spTree>
    <p:extLst>
      <p:ext uri="{BB962C8B-B14F-4D97-AF65-F5344CB8AC3E}">
        <p14:creationId xmlns:p14="http://schemas.microsoft.com/office/powerpoint/2010/main" val="1553436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2"/>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42"/>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D2267F-93F7-4301-A29E-6D8C36EAD07D}" type="slidenum">
              <a:rPr lang="en-US" altLang="zh-CN">
                <a:solidFill>
                  <a:srgbClr val="FFFFFF"/>
                </a:solidFill>
              </a:rPr>
              <a:pPr>
                <a:defRPr/>
              </a:pPr>
              <a:t>‹#›</a:t>
            </a:fld>
            <a:r>
              <a:rPr lang="en-US" altLang="zh-CN" dirty="0">
                <a:solidFill>
                  <a:srgbClr val="FFFFFF"/>
                </a:solidFill>
              </a:rPr>
              <a:t>/30</a:t>
            </a:r>
          </a:p>
        </p:txBody>
      </p:sp>
    </p:spTree>
    <p:extLst>
      <p:ext uri="{BB962C8B-B14F-4D97-AF65-F5344CB8AC3E}">
        <p14:creationId xmlns:p14="http://schemas.microsoft.com/office/powerpoint/2010/main" val="3733559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42"/>
            <a:ext cx="82296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FFDF4B9-F400-4C1D-87A4-69DA53A995F2}" type="slidenum">
              <a:rPr lang="en-US" altLang="zh-CN">
                <a:solidFill>
                  <a:srgbClr val="FFFFFF"/>
                </a:solidFill>
              </a:rPr>
              <a:pPr>
                <a:defRPr/>
              </a:pPr>
              <a:t>‹#›</a:t>
            </a:fld>
            <a:r>
              <a:rPr lang="en-US" altLang="zh-CN" dirty="0">
                <a:solidFill>
                  <a:srgbClr val="FFFFFF"/>
                </a:solidFill>
              </a:rPr>
              <a:t>/30</a:t>
            </a:r>
          </a:p>
        </p:txBody>
      </p:sp>
    </p:spTree>
    <p:extLst>
      <p:ext uri="{BB962C8B-B14F-4D97-AF65-F5344CB8AC3E}">
        <p14:creationId xmlns:p14="http://schemas.microsoft.com/office/powerpoint/2010/main" val="3629836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1822452" y="123829"/>
            <a:ext cx="6394450" cy="504825"/>
          </a:xfrm>
        </p:spPr>
        <p:txBody>
          <a:bodyPr/>
          <a:lstStyle/>
          <a:p>
            <a:r>
              <a:rPr lang="zh-CN" altLang="en-US"/>
              <a:t>单击此处编辑母版标题样式</a:t>
            </a:r>
          </a:p>
        </p:txBody>
      </p:sp>
      <p:sp>
        <p:nvSpPr>
          <p:cNvPr id="3" name="内容占位符 2"/>
          <p:cNvSpPr>
            <a:spLocks noGrp="1"/>
          </p:cNvSpPr>
          <p:nvPr>
            <p:ph sz="half" idx="1"/>
          </p:nvPr>
        </p:nvSpPr>
        <p:spPr>
          <a:xfrm>
            <a:off x="838200" y="1447800"/>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800600" y="1447800"/>
            <a:ext cx="38100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800600" y="3581400"/>
            <a:ext cx="38100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6"/>
          <p:cNvSpPr>
            <a:spLocks noGrp="1" noChangeArrowheads="1"/>
          </p:cNvSpPr>
          <p:nvPr>
            <p:ph type="sldNum" sz="quarter" idx="10"/>
          </p:nvPr>
        </p:nvSpPr>
        <p:spPr>
          <a:ln/>
        </p:spPr>
        <p:txBody>
          <a:bodyPr/>
          <a:lstStyle>
            <a:lvl1pPr>
              <a:defRPr/>
            </a:lvl1pPr>
          </a:lstStyle>
          <a:p>
            <a:pPr>
              <a:defRPr/>
            </a:pPr>
            <a:fld id="{8DDF3178-1E03-44F0-A42E-7BEFECF9B48A}" type="slidenum">
              <a:rPr lang="en-US" altLang="zh-CN">
                <a:solidFill>
                  <a:srgbClr val="FFFFFF"/>
                </a:solidFill>
              </a:rPr>
              <a:pPr>
                <a:defRPr/>
              </a:pPr>
              <a:t>‹#›</a:t>
            </a:fld>
            <a:r>
              <a:rPr lang="en-US" altLang="zh-CN">
                <a:solidFill>
                  <a:srgbClr val="FFFFFF"/>
                </a:solidFill>
              </a:rPr>
              <a:t>/62</a:t>
            </a:r>
          </a:p>
        </p:txBody>
      </p:sp>
    </p:spTree>
    <p:extLst>
      <p:ext uri="{BB962C8B-B14F-4D97-AF65-F5344CB8AC3E}">
        <p14:creationId xmlns:p14="http://schemas.microsoft.com/office/powerpoint/2010/main" val="128777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a:latin typeface="Times New Roman" pitchFamily="18" charset="0"/>
                <a:cs typeface="Times New Roman" pitchFamily="18" charset="0"/>
              </a:defRPr>
            </a:lvl1pPr>
          </a:lstStyle>
          <a:p>
            <a:pPr>
              <a:defRPr/>
            </a:pPr>
            <a:fld id="{2C3FE8C7-F082-49B3-91AA-FFAEAB81E5A4}" type="slidenum">
              <a:rPr lang="en-US" altLang="zh-CN" smtClean="0">
                <a:solidFill>
                  <a:srgbClr val="FF0000"/>
                </a:solidFill>
              </a:rPr>
              <a:pPr>
                <a:defRPr/>
              </a:pPr>
              <a:t>‹#›</a:t>
            </a:fld>
            <a:r>
              <a:rPr lang="en-US" altLang="zh-CN" dirty="0">
                <a:solidFill>
                  <a:srgbClr val="FFFFFF"/>
                </a:solidFill>
              </a:rPr>
              <a:t>/30</a:t>
            </a:r>
          </a:p>
        </p:txBody>
      </p:sp>
    </p:spTree>
    <p:extLst>
      <p:ext uri="{BB962C8B-B14F-4D97-AF65-F5344CB8AC3E}">
        <p14:creationId xmlns:p14="http://schemas.microsoft.com/office/powerpoint/2010/main" val="1665809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B648A9-48DE-4327-BB79-7277C6180232}" type="slidenum">
              <a:rPr lang="en-US" altLang="zh-CN">
                <a:solidFill>
                  <a:srgbClr val="FFFFFF"/>
                </a:solidFill>
              </a:rPr>
              <a:pPr>
                <a:defRPr/>
              </a:pPr>
              <a:t>‹#›</a:t>
            </a:fld>
            <a:r>
              <a:rPr lang="en-US" altLang="zh-CN" dirty="0">
                <a:solidFill>
                  <a:srgbClr val="FFFFFF"/>
                </a:solidFill>
              </a:rPr>
              <a:t>/30</a:t>
            </a:r>
          </a:p>
        </p:txBody>
      </p:sp>
    </p:spTree>
    <p:extLst>
      <p:ext uri="{BB962C8B-B14F-4D97-AF65-F5344CB8AC3E}">
        <p14:creationId xmlns:p14="http://schemas.microsoft.com/office/powerpoint/2010/main" val="2060529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BD7758-D641-44ED-B50A-A5A8666F81D5}" type="slidenum">
              <a:rPr lang="en-US" altLang="zh-CN">
                <a:solidFill>
                  <a:srgbClr val="FFFFFF"/>
                </a:solidFill>
              </a:rPr>
              <a:pPr>
                <a:defRPr/>
              </a:pPr>
              <a:t>‹#›</a:t>
            </a:fld>
            <a:r>
              <a:rPr lang="en-US" altLang="zh-CN" dirty="0">
                <a:solidFill>
                  <a:srgbClr val="FFFFFF"/>
                </a:solidFill>
              </a:rPr>
              <a:t>/30</a:t>
            </a:r>
          </a:p>
        </p:txBody>
      </p:sp>
    </p:spTree>
    <p:extLst>
      <p:ext uri="{BB962C8B-B14F-4D97-AF65-F5344CB8AC3E}">
        <p14:creationId xmlns:p14="http://schemas.microsoft.com/office/powerpoint/2010/main" val="169352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7A108B-8B2A-4864-A2A8-4F9F0D2C3B40}" type="slidenum">
              <a:rPr lang="en-US" altLang="zh-CN">
                <a:solidFill>
                  <a:srgbClr val="FFFFFF"/>
                </a:solidFill>
              </a:rPr>
              <a:pPr>
                <a:defRPr/>
              </a:pPr>
              <a:t>‹#›</a:t>
            </a:fld>
            <a:r>
              <a:rPr lang="en-US" altLang="zh-CN" dirty="0">
                <a:solidFill>
                  <a:srgbClr val="FFFFFF"/>
                </a:solidFill>
              </a:rPr>
              <a:t>/30</a:t>
            </a:r>
          </a:p>
        </p:txBody>
      </p:sp>
    </p:spTree>
    <p:extLst>
      <p:ext uri="{BB962C8B-B14F-4D97-AF65-F5344CB8AC3E}">
        <p14:creationId xmlns:p14="http://schemas.microsoft.com/office/powerpoint/2010/main" val="2886327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B69ACD-CA87-418D-8FBE-B36C0DAF5AEF}" type="slidenum">
              <a:rPr lang="en-US" altLang="zh-CN">
                <a:solidFill>
                  <a:srgbClr val="FFFFFF"/>
                </a:solidFill>
              </a:rPr>
              <a:pPr>
                <a:defRPr/>
              </a:pPr>
              <a:t>‹#›</a:t>
            </a:fld>
            <a:r>
              <a:rPr lang="en-US" altLang="zh-CN" dirty="0">
                <a:solidFill>
                  <a:srgbClr val="FFFFFF"/>
                </a:solidFill>
              </a:rPr>
              <a:t>/30</a:t>
            </a:r>
          </a:p>
        </p:txBody>
      </p:sp>
    </p:spTree>
    <p:extLst>
      <p:ext uri="{BB962C8B-B14F-4D97-AF65-F5344CB8AC3E}">
        <p14:creationId xmlns:p14="http://schemas.microsoft.com/office/powerpoint/2010/main" val="801332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A082A3B-FE44-423D-9B01-367A54154B15}" type="slidenum">
              <a:rPr lang="en-US" altLang="zh-CN">
                <a:solidFill>
                  <a:srgbClr val="FFFFFF"/>
                </a:solidFill>
              </a:rPr>
              <a:pPr>
                <a:defRPr/>
              </a:pPr>
              <a:t>‹#›</a:t>
            </a:fld>
            <a:r>
              <a:rPr lang="en-US" altLang="zh-CN" dirty="0">
                <a:solidFill>
                  <a:srgbClr val="FFFFFF"/>
                </a:solidFill>
              </a:rPr>
              <a:t>/30</a:t>
            </a:r>
          </a:p>
        </p:txBody>
      </p:sp>
    </p:spTree>
    <p:extLst>
      <p:ext uri="{BB962C8B-B14F-4D97-AF65-F5344CB8AC3E}">
        <p14:creationId xmlns:p14="http://schemas.microsoft.com/office/powerpoint/2010/main" val="263085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84A274-3724-4342-BF01-18B52FE281AF}" type="slidenum">
              <a:rPr lang="en-US" altLang="zh-CN">
                <a:solidFill>
                  <a:srgbClr val="FFFFFF"/>
                </a:solidFill>
              </a:rPr>
              <a:pPr>
                <a:defRPr/>
              </a:pPr>
              <a:t>‹#›</a:t>
            </a:fld>
            <a:r>
              <a:rPr lang="en-US" altLang="zh-CN" dirty="0">
                <a:solidFill>
                  <a:srgbClr val="FFFFFF"/>
                </a:solidFill>
              </a:rPr>
              <a:t>/30</a:t>
            </a:r>
          </a:p>
        </p:txBody>
      </p:sp>
    </p:spTree>
    <p:extLst>
      <p:ext uri="{BB962C8B-B14F-4D97-AF65-F5344CB8AC3E}">
        <p14:creationId xmlns:p14="http://schemas.microsoft.com/office/powerpoint/2010/main" val="3507131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CB1885-FB39-423C-B4F7-EEC8C3DFE5CC}" type="slidenum">
              <a:rPr lang="en-US" altLang="zh-CN">
                <a:solidFill>
                  <a:srgbClr val="FFFFFF"/>
                </a:solidFill>
              </a:rPr>
              <a:pPr>
                <a:defRPr/>
              </a:pPr>
              <a:t>‹#›</a:t>
            </a:fld>
            <a:r>
              <a:rPr lang="en-US" altLang="zh-CN" dirty="0">
                <a:solidFill>
                  <a:srgbClr val="FFFFFF"/>
                </a:solidFill>
              </a:rPr>
              <a:t>/30</a:t>
            </a:r>
          </a:p>
        </p:txBody>
      </p:sp>
    </p:spTree>
    <p:extLst>
      <p:ext uri="{BB962C8B-B14F-4D97-AF65-F5344CB8AC3E}">
        <p14:creationId xmlns:p14="http://schemas.microsoft.com/office/powerpoint/2010/main" val="1047461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925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ea typeface="+mn-ea"/>
              </a:defRPr>
            </a:lvl1pPr>
          </a:lstStyle>
          <a:p>
            <a:pPr eaLnBrk="1" hangingPunct="1">
              <a:defRPr/>
            </a:pPr>
            <a:endParaRPr lang="en-US" altLang="zh-CN" b="0" dirty="0">
              <a:solidFill>
                <a:srgbClr val="000000"/>
              </a:solidFill>
              <a:latin typeface="Arial" charset="0"/>
            </a:endParaRPr>
          </a:p>
        </p:txBody>
      </p:sp>
      <p:sp>
        <p:nvSpPr>
          <p:cNvPr id="4925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ea typeface="+mn-ea"/>
              </a:defRPr>
            </a:lvl1pPr>
          </a:lstStyle>
          <a:p>
            <a:pPr eaLnBrk="1" hangingPunct="1">
              <a:defRPr/>
            </a:pPr>
            <a:endParaRPr lang="en-US" altLang="zh-CN" b="0" dirty="0">
              <a:solidFill>
                <a:srgbClr val="000000"/>
              </a:solidFill>
              <a:latin typeface="Arial" charset="0"/>
            </a:endParaRPr>
          </a:p>
        </p:txBody>
      </p:sp>
      <p:sp>
        <p:nvSpPr>
          <p:cNvPr id="1030" name="AutoShape 17"/>
          <p:cNvSpPr>
            <a:spLocks noChangeArrowheads="1"/>
          </p:cNvSpPr>
          <p:nvPr/>
        </p:nvSpPr>
        <p:spPr bwMode="auto">
          <a:xfrm flipH="1">
            <a:off x="8208965" y="6446838"/>
            <a:ext cx="935037" cy="431800"/>
          </a:xfrm>
          <a:prstGeom prst="rtTriangle">
            <a:avLst/>
          </a:prstGeom>
          <a:solidFill>
            <a:srgbClr val="0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b="0">
              <a:solidFill>
                <a:srgbClr val="000000"/>
              </a:solidFill>
              <a:latin typeface="Arial" charset="0"/>
              <a:ea typeface="楷体" pitchFamily="49" charset="-122"/>
            </a:endParaRPr>
          </a:p>
        </p:txBody>
      </p:sp>
      <p:sp>
        <p:nvSpPr>
          <p:cNvPr id="1031" name="Rectangle 10"/>
          <p:cNvSpPr>
            <a:spLocks noChangeArrowheads="1"/>
          </p:cNvSpPr>
          <p:nvPr/>
        </p:nvSpPr>
        <p:spPr bwMode="auto">
          <a:xfrm>
            <a:off x="457200" y="638179"/>
            <a:ext cx="8229600" cy="36513"/>
          </a:xfrm>
          <a:prstGeom prst="rect">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b="0">
              <a:solidFill>
                <a:srgbClr val="000000"/>
              </a:solidFill>
              <a:latin typeface="Arial" charset="0"/>
              <a:ea typeface="楷体" pitchFamily="49" charset="-122"/>
            </a:endParaRPr>
          </a:p>
        </p:txBody>
      </p:sp>
      <p:sp>
        <p:nvSpPr>
          <p:cNvPr id="492550" name="Rectangle 6"/>
          <p:cNvSpPr>
            <a:spLocks noGrp="1" noChangeArrowheads="1"/>
          </p:cNvSpPr>
          <p:nvPr>
            <p:ph type="sldNum" sz="quarter" idx="4"/>
          </p:nvPr>
        </p:nvSpPr>
        <p:spPr bwMode="auto">
          <a:xfrm>
            <a:off x="7056438" y="6586538"/>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solidFill>
                  <a:schemeClr val="bg1"/>
                </a:solidFill>
                <a:ea typeface="+mn-ea"/>
              </a:defRPr>
            </a:lvl1pPr>
          </a:lstStyle>
          <a:p>
            <a:pPr eaLnBrk="1" hangingPunct="1">
              <a:defRPr/>
            </a:pPr>
            <a:fld id="{C27AA96D-97FF-4629-975B-5B2D4FEAEEB1}" type="slidenum">
              <a:rPr lang="en-US" altLang="zh-CN" b="0">
                <a:solidFill>
                  <a:srgbClr val="FFFFFF"/>
                </a:solidFill>
                <a:latin typeface="Arial" charset="0"/>
              </a:rPr>
              <a:pPr eaLnBrk="1" hangingPunct="1">
                <a:defRPr/>
              </a:pPr>
              <a:t>‹#›</a:t>
            </a:fld>
            <a:r>
              <a:rPr lang="en-US" altLang="zh-CN" b="0" dirty="0">
                <a:solidFill>
                  <a:srgbClr val="FFFFFF"/>
                </a:solidFill>
                <a:latin typeface="Arial" charset="0"/>
              </a:rPr>
              <a:t>/30</a:t>
            </a:r>
          </a:p>
        </p:txBody>
      </p:sp>
      <p:pic>
        <p:nvPicPr>
          <p:cNvPr id="1033" name="Picture 21" descr="石油大学标志"/>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150" y="38104"/>
            <a:ext cx="6556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AutoShape 24"/>
          <p:cNvSpPr>
            <a:spLocks noChangeArrowheads="1"/>
          </p:cNvSpPr>
          <p:nvPr/>
        </p:nvSpPr>
        <p:spPr bwMode="auto">
          <a:xfrm>
            <a:off x="-1588" y="6446838"/>
            <a:ext cx="935038" cy="431800"/>
          </a:xfrm>
          <a:prstGeom prst="rtTriangle">
            <a:avLst/>
          </a:prstGeom>
          <a:solidFill>
            <a:srgbClr val="008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b="0">
              <a:solidFill>
                <a:srgbClr val="000000"/>
              </a:solidFill>
              <a:latin typeface="Arial" charset="0"/>
              <a:ea typeface="楷体" pitchFamily="49" charset="-122"/>
            </a:endParaRPr>
          </a:p>
        </p:txBody>
      </p:sp>
      <p:pic>
        <p:nvPicPr>
          <p:cNvPr id="1035" name="Picture 15" descr="CUP反白稿"/>
          <p:cNvPicPr>
            <a:picLocks noChangeAspect="1" noChangeArrowheads="1"/>
          </p:cNvPicPr>
          <p:nvPr/>
        </p:nvPicPr>
        <p:blipFill>
          <a:blip r:embed="rId16" cstate="print">
            <a:extLst>
              <a:ext uri="{28A0092B-C50C-407E-A947-70E740481C1C}">
                <a14:useLocalDpi xmlns:a14="http://schemas.microsoft.com/office/drawing/2010/main" val="0"/>
              </a:ext>
            </a:extLst>
          </a:blip>
          <a:srcRect l="27864" t="78127" r="20123"/>
          <a:stretch>
            <a:fillRect/>
          </a:stretch>
        </p:blipFill>
        <p:spPr bwMode="auto">
          <a:xfrm>
            <a:off x="-61911" y="6589713"/>
            <a:ext cx="5381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243448"/>
      </p:ext>
    </p:extLst>
  </p:cSld>
  <p:clrMap bg1="lt1" tx1="dk1" bg2="lt2" tx2="dk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 id="2147484757" r:id="rId12"/>
    <p:sldLayoutId id="2147484758" r:id="rId13"/>
  </p:sldLayoutIdLst>
  <p:hf hdr="0" ftr="0" dt="0"/>
  <p:txStyles>
    <p:titleStyle>
      <a:lvl1pPr algn="ctr" rtl="0" eaLnBrk="1" fontAlgn="base" hangingPunct="1">
        <a:spcBef>
          <a:spcPct val="0"/>
        </a:spcBef>
        <a:spcAft>
          <a:spcPct val="0"/>
        </a:spcAft>
        <a:defRPr sz="3300">
          <a:solidFill>
            <a:schemeClr val="tx2"/>
          </a:solidFill>
          <a:latin typeface="+mj-lt"/>
          <a:ea typeface="+mj-ea"/>
          <a:cs typeface="+mj-cs"/>
        </a:defRPr>
      </a:lvl1pPr>
      <a:lvl2pPr algn="ctr" rtl="0" eaLnBrk="1" fontAlgn="base" hangingPunct="1">
        <a:spcBef>
          <a:spcPct val="0"/>
        </a:spcBef>
        <a:spcAft>
          <a:spcPct val="0"/>
        </a:spcAft>
        <a:defRPr sz="3300">
          <a:solidFill>
            <a:schemeClr val="tx2"/>
          </a:solidFill>
          <a:latin typeface="Arial" charset="0"/>
          <a:ea typeface="宋体" pitchFamily="2" charset="-122"/>
        </a:defRPr>
      </a:lvl2pPr>
      <a:lvl3pPr algn="ctr" rtl="0" eaLnBrk="1" fontAlgn="base" hangingPunct="1">
        <a:spcBef>
          <a:spcPct val="0"/>
        </a:spcBef>
        <a:spcAft>
          <a:spcPct val="0"/>
        </a:spcAft>
        <a:defRPr sz="3300">
          <a:solidFill>
            <a:schemeClr val="tx2"/>
          </a:solidFill>
          <a:latin typeface="Arial" charset="0"/>
          <a:ea typeface="宋体" pitchFamily="2" charset="-122"/>
        </a:defRPr>
      </a:lvl3pPr>
      <a:lvl4pPr algn="ctr" rtl="0" eaLnBrk="1" fontAlgn="base" hangingPunct="1">
        <a:spcBef>
          <a:spcPct val="0"/>
        </a:spcBef>
        <a:spcAft>
          <a:spcPct val="0"/>
        </a:spcAft>
        <a:defRPr sz="3300">
          <a:solidFill>
            <a:schemeClr val="tx2"/>
          </a:solidFill>
          <a:latin typeface="Arial" charset="0"/>
          <a:ea typeface="宋体" pitchFamily="2" charset="-122"/>
        </a:defRPr>
      </a:lvl4pPr>
      <a:lvl5pPr algn="ctr" rtl="0" eaLnBrk="1" fontAlgn="base" hangingPunct="1">
        <a:spcBef>
          <a:spcPct val="0"/>
        </a:spcBef>
        <a:spcAft>
          <a:spcPct val="0"/>
        </a:spcAft>
        <a:defRPr sz="3300">
          <a:solidFill>
            <a:schemeClr val="tx2"/>
          </a:solidFill>
          <a:latin typeface="Arial" charset="0"/>
          <a:ea typeface="宋体" pitchFamily="2" charset="-122"/>
        </a:defRPr>
      </a:lvl5pPr>
      <a:lvl6pPr marL="342900" algn="ctr" rtl="0" eaLnBrk="1" fontAlgn="base" hangingPunct="1">
        <a:spcBef>
          <a:spcPct val="0"/>
        </a:spcBef>
        <a:spcAft>
          <a:spcPct val="0"/>
        </a:spcAft>
        <a:defRPr sz="3300">
          <a:solidFill>
            <a:schemeClr val="tx2"/>
          </a:solidFill>
          <a:latin typeface="Arial" charset="0"/>
          <a:ea typeface="宋体" pitchFamily="2" charset="-122"/>
        </a:defRPr>
      </a:lvl6pPr>
      <a:lvl7pPr marL="685800" algn="ctr" rtl="0" eaLnBrk="1" fontAlgn="base" hangingPunct="1">
        <a:spcBef>
          <a:spcPct val="0"/>
        </a:spcBef>
        <a:spcAft>
          <a:spcPct val="0"/>
        </a:spcAft>
        <a:defRPr sz="3300">
          <a:solidFill>
            <a:schemeClr val="tx2"/>
          </a:solidFill>
          <a:latin typeface="Arial" charset="0"/>
          <a:ea typeface="宋体" pitchFamily="2" charset="-122"/>
        </a:defRPr>
      </a:lvl7pPr>
      <a:lvl8pPr marL="1028700" algn="ctr" rtl="0" eaLnBrk="1" fontAlgn="base" hangingPunct="1">
        <a:spcBef>
          <a:spcPct val="0"/>
        </a:spcBef>
        <a:spcAft>
          <a:spcPct val="0"/>
        </a:spcAft>
        <a:defRPr sz="3300">
          <a:solidFill>
            <a:schemeClr val="tx2"/>
          </a:solidFill>
          <a:latin typeface="Arial" charset="0"/>
          <a:ea typeface="宋体" pitchFamily="2" charset="-122"/>
        </a:defRPr>
      </a:lvl8pPr>
      <a:lvl9pPr marL="1371600" algn="ctr" rtl="0" eaLnBrk="1" fontAlgn="base" hangingPunct="1">
        <a:spcBef>
          <a:spcPct val="0"/>
        </a:spcBef>
        <a:spcAft>
          <a:spcPct val="0"/>
        </a:spcAft>
        <a:defRPr sz="3300">
          <a:solidFill>
            <a:schemeClr val="tx2"/>
          </a:solidFill>
          <a:latin typeface="Arial" charset="0"/>
          <a:ea typeface="宋体" pitchFamily="2" charset="-122"/>
        </a:defRPr>
      </a:lvl9pPr>
    </p:titleStyle>
    <p:bodyStyle>
      <a:lvl1pPr marL="257175" indent="-257175" algn="l" rtl="0" eaLnBrk="1" fontAlgn="base" hangingPunct="1">
        <a:spcBef>
          <a:spcPct val="20000"/>
        </a:spcBef>
        <a:spcAft>
          <a:spcPct val="0"/>
        </a:spcAft>
        <a:buChar char="•"/>
        <a:defRPr sz="2400">
          <a:solidFill>
            <a:schemeClr val="tx1"/>
          </a:solidFill>
          <a:latin typeface="+mn-lt"/>
          <a:ea typeface="+mn-ea"/>
          <a:cs typeface="+mn-cs"/>
        </a:defRPr>
      </a:lvl1pPr>
      <a:lvl2pPr marL="557213" indent="-214313" algn="l" rtl="0" eaLnBrk="1" fontAlgn="base" hangingPunct="1">
        <a:spcBef>
          <a:spcPct val="20000"/>
        </a:spcBef>
        <a:spcAft>
          <a:spcPct val="0"/>
        </a:spcAft>
        <a:buChar char="–"/>
        <a:defRPr sz="2100">
          <a:solidFill>
            <a:schemeClr val="tx1"/>
          </a:solidFill>
          <a:latin typeface="+mn-lt"/>
          <a:ea typeface="+mn-ea"/>
        </a:defRPr>
      </a:lvl2pPr>
      <a:lvl3pPr marL="857250" indent="-171450" algn="l" rtl="0" eaLnBrk="1" fontAlgn="base" hangingPunct="1">
        <a:spcBef>
          <a:spcPct val="20000"/>
        </a:spcBef>
        <a:spcAft>
          <a:spcPct val="0"/>
        </a:spcAft>
        <a:buChar char="•"/>
        <a:defRPr sz="1800">
          <a:solidFill>
            <a:schemeClr val="tx1"/>
          </a:solidFill>
          <a:latin typeface="+mn-lt"/>
          <a:ea typeface="+mn-ea"/>
        </a:defRPr>
      </a:lvl3pPr>
      <a:lvl4pPr marL="1200150" indent="-171450" algn="l" rtl="0" eaLnBrk="1" fontAlgn="base" hangingPunct="1">
        <a:spcBef>
          <a:spcPct val="20000"/>
        </a:spcBef>
        <a:spcAft>
          <a:spcPct val="0"/>
        </a:spcAft>
        <a:buChar char="–"/>
        <a:defRPr sz="1500">
          <a:solidFill>
            <a:schemeClr val="tx1"/>
          </a:solidFill>
          <a:latin typeface="+mn-lt"/>
          <a:ea typeface="+mn-ea"/>
        </a:defRPr>
      </a:lvl4pPr>
      <a:lvl5pPr marL="1543050" indent="-171450" algn="l" rtl="0" eaLnBrk="1" fontAlgn="base" hangingPunct="1">
        <a:spcBef>
          <a:spcPct val="20000"/>
        </a:spcBef>
        <a:spcAft>
          <a:spcPct val="0"/>
        </a:spcAft>
        <a:buChar char="»"/>
        <a:defRPr sz="1500">
          <a:solidFill>
            <a:schemeClr val="tx1"/>
          </a:solidFill>
          <a:latin typeface="+mn-lt"/>
          <a:ea typeface="+mn-ea"/>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10.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notesSlide" Target="../notesSlides/notesSlide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7.xml"/><Relationship Id="rId5" Type="http://schemas.openxmlformats.org/officeDocument/2006/relationships/tags" Target="../tags/tag15.xml"/><Relationship Id="rId4"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20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notesSlide" Target="../notesSlides/notesSlide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image" Target="../media/image38.emf"/></Relationships>
</file>

<file path=ppt/slides/_rels/slide3.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notesSlide" Target="../notesSlides/notesSlide3.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7.xml"/><Relationship Id="rId5" Type="http://schemas.openxmlformats.org/officeDocument/2006/relationships/tags" Target="../tags/tag10.xml"/><Relationship Id="rId4" Type="http://schemas.openxmlformats.org/officeDocument/2006/relationships/tags" Target="../tags/tag9.xml"/></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image" Target="../media/image38.emf"/></Relationships>
</file>

<file path=ppt/slides/_rels/slide3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image" Target="../media/image38.emf"/></Relationships>
</file>

<file path=ppt/slides/_rels/slide32.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notesSlide" Target="../notesSlides/notesSlide3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7.xml"/><Relationship Id="rId5" Type="http://schemas.openxmlformats.org/officeDocument/2006/relationships/tags" Target="../tags/tag20.xml"/><Relationship Id="rId4" Type="http://schemas.openxmlformats.org/officeDocument/2006/relationships/tags" Target="../tags/tag1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3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3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3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3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9.emf"/><Relationship Id="rId4" Type="http://schemas.openxmlformats.org/officeDocument/2006/relationships/image" Target="../media/image48.emf"/></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notesSlide" Target="../notesSlides/notesSlide4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7.xml"/><Relationship Id="rId5" Type="http://schemas.openxmlformats.org/officeDocument/2006/relationships/tags" Target="../tags/tag25.xml"/><Relationship Id="rId4" Type="http://schemas.openxmlformats.org/officeDocument/2006/relationships/tags" Target="../tags/tag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3"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12.png"/><Relationship Id="rId17" Type="http://schemas.openxmlformats.org/officeDocument/2006/relationships/image" Target="../media/image13.png"/><Relationship Id="rId2" Type="http://schemas.openxmlformats.org/officeDocument/2006/relationships/notesSlide" Target="../notesSlides/notesSlide5.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5" Type="http://schemas.openxmlformats.org/officeDocument/2006/relationships/image" Target="../media/image11.png"/><Relationship Id="rId4" Type="http://schemas.openxmlformats.org/officeDocument/2006/relationships/image" Target="../media/image5.pn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80.png"/><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40.png"/><Relationship Id="rId3" Type="http://schemas.openxmlformats.org/officeDocument/2006/relationships/image" Target="../media/image4.png"/><Relationship Id="rId7" Type="http://schemas.openxmlformats.org/officeDocument/2006/relationships/image" Target="../media/image80.png"/><Relationship Id="rId12"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0.png"/><Relationship Id="rId1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40.png"/><Relationship Id="rId3" Type="http://schemas.openxmlformats.org/officeDocument/2006/relationships/image" Target="../media/image4.png"/><Relationship Id="rId7" Type="http://schemas.openxmlformats.org/officeDocument/2006/relationships/image" Target="../media/image80.png"/><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png"/><Relationship Id="rId15" Type="http://schemas.openxmlformats.org/officeDocument/2006/relationships/image" Target="../media/image20.png"/><Relationship Id="rId10" Type="http://schemas.openxmlformats.org/officeDocument/2006/relationships/image" Target="../media/image110.png"/><Relationship Id="rId4" Type="http://schemas.openxmlformats.org/officeDocument/2006/relationships/image" Target="../media/image5.png"/><Relationship Id="rId9" Type="http://schemas.openxmlformats.org/officeDocument/2006/relationships/image" Target="../media/image100.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21.png"/><Relationship Id="rId10" Type="http://schemas.openxmlformats.org/officeDocument/2006/relationships/image" Target="../media/image27.png"/><Relationship Id="rId4" Type="http://schemas.openxmlformats.org/officeDocument/2006/relationships/image" Target="../media/image210.png"/><Relationship Id="rId9" Type="http://schemas.openxmlformats.org/officeDocument/2006/relationships/image" Target="../media/image26.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6" name="Rectangle 2">
            <a:extLst>
              <a:ext uri="{FF2B5EF4-FFF2-40B4-BE49-F238E27FC236}">
                <a16:creationId xmlns:a16="http://schemas.microsoft.com/office/drawing/2014/main" id="{472D803C-CDAC-4532-8FE3-278123EF57DB}"/>
              </a:ext>
            </a:extLst>
          </p:cNvPr>
          <p:cNvSpPr>
            <a:spLocks noChangeArrowheads="1"/>
          </p:cNvSpPr>
          <p:nvPr/>
        </p:nvSpPr>
        <p:spPr bwMode="auto">
          <a:xfrm>
            <a:off x="4193959" y="289415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CN" altLang="en-US"/>
          </a:p>
        </p:txBody>
      </p:sp>
      <p:sp>
        <p:nvSpPr>
          <p:cNvPr id="8" name="副标题 2">
            <a:extLst>
              <a:ext uri="{FF2B5EF4-FFF2-40B4-BE49-F238E27FC236}">
                <a16:creationId xmlns:a16="http://schemas.microsoft.com/office/drawing/2014/main" id="{B1724C2D-30CC-144D-A2E3-88761233506E}"/>
              </a:ext>
            </a:extLst>
          </p:cNvPr>
          <p:cNvSpPr txBox="1">
            <a:spLocks/>
          </p:cNvSpPr>
          <p:nvPr/>
        </p:nvSpPr>
        <p:spPr>
          <a:xfrm>
            <a:off x="1739816" y="4437112"/>
            <a:ext cx="5940660" cy="1872208"/>
          </a:xfrm>
          <a:prstGeom prst="rect">
            <a:avLst/>
          </a:prstGeom>
        </p:spPr>
        <p:txBody>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pPr>
            <a:r>
              <a:rPr lang="en" altLang="zh-CN" sz="1400" b="0" dirty="0" err="1"/>
              <a:t>Yuyao</a:t>
            </a:r>
            <a:r>
              <a:rPr lang="en" altLang="zh-CN" sz="1400" b="0" dirty="0"/>
              <a:t> Niu</a:t>
            </a:r>
            <a:r>
              <a:rPr lang="en" altLang="zh-CN" sz="1400" b="0" baseline="30000" dirty="0"/>
              <a:t>1</a:t>
            </a:r>
            <a:r>
              <a:rPr lang="en" altLang="zh-CN" sz="1400" b="0" dirty="0"/>
              <a:t>, </a:t>
            </a:r>
            <a:r>
              <a:rPr lang="en" altLang="zh-CN" sz="1400" b="0" dirty="0" err="1"/>
              <a:t>Zhengyang</a:t>
            </a:r>
            <a:r>
              <a:rPr lang="en" altLang="zh-CN" sz="1400" b="0" dirty="0"/>
              <a:t> Lu</a:t>
            </a:r>
            <a:r>
              <a:rPr lang="en" altLang="zh-CN" sz="1400" b="0" baseline="30000" dirty="0"/>
              <a:t>1</a:t>
            </a:r>
            <a:r>
              <a:rPr lang="en" altLang="zh-CN" sz="1400" b="0" dirty="0"/>
              <a:t>, </a:t>
            </a:r>
            <a:r>
              <a:rPr lang="en" altLang="zh-CN" sz="1400" b="0" dirty="0" err="1"/>
              <a:t>Meichen</a:t>
            </a:r>
            <a:r>
              <a:rPr lang="en" altLang="zh-CN" sz="1400" b="0" dirty="0"/>
              <a:t> Dong</a:t>
            </a:r>
            <a:r>
              <a:rPr lang="en" altLang="zh-CN" sz="1400" b="0" baseline="30000" dirty="0"/>
              <a:t>1</a:t>
            </a:r>
            <a:r>
              <a:rPr lang="en" altLang="zh-CN" sz="1400" b="0" dirty="0"/>
              <a:t>, Zhou Jin</a:t>
            </a:r>
            <a:r>
              <a:rPr lang="en" altLang="zh-CN" sz="1400" b="0" baseline="30000" dirty="0"/>
              <a:t>1</a:t>
            </a:r>
            <a:r>
              <a:rPr lang="en" altLang="zh-CN" sz="1400" b="0" dirty="0"/>
              <a:t>, </a:t>
            </a:r>
            <a:r>
              <a:rPr lang="en" altLang="zh-CN" sz="1400" b="0" dirty="0" err="1"/>
              <a:t>Weifeng</a:t>
            </a:r>
            <a:r>
              <a:rPr lang="en" altLang="zh-CN" sz="1400" b="0" dirty="0"/>
              <a:t> Liu</a:t>
            </a:r>
            <a:r>
              <a:rPr lang="en" altLang="zh-CN" sz="1400" b="0" baseline="30000" dirty="0"/>
              <a:t>1</a:t>
            </a:r>
            <a:r>
              <a:rPr lang="en" altLang="zh-CN" sz="1400" b="0" dirty="0"/>
              <a:t>, </a:t>
            </a:r>
            <a:r>
              <a:rPr lang="en" altLang="zh-CN" sz="1400" b="0" dirty="0" err="1"/>
              <a:t>Guangming</a:t>
            </a:r>
            <a:r>
              <a:rPr lang="en" altLang="zh-CN" sz="1400" b="0" dirty="0"/>
              <a:t> Tan</a:t>
            </a:r>
            <a:r>
              <a:rPr lang="en" altLang="zh-CN" sz="1400" b="0" baseline="30000" dirty="0"/>
              <a:t>2</a:t>
            </a:r>
            <a:br>
              <a:rPr lang="en" altLang="zh-CN" sz="1400" b="0" dirty="0"/>
            </a:br>
            <a:endParaRPr lang="en" altLang="zh-CN" sz="1400" b="0" dirty="0"/>
          </a:p>
          <a:p>
            <a:pPr marL="0" indent="0">
              <a:buNone/>
            </a:pPr>
            <a:r>
              <a:rPr lang="en" altLang="zh-CN" sz="1200" b="0" dirty="0"/>
              <a:t>1. </a:t>
            </a:r>
            <a:r>
              <a:rPr lang="en" altLang="zh-CN" sz="1200" b="0" i="1" dirty="0"/>
              <a:t>Super Scientific Software Laboratory, China University of Petroleum-Beijing, China</a:t>
            </a:r>
            <a:br>
              <a:rPr lang="en" altLang="zh-CN" sz="1200" b="0" i="1" dirty="0"/>
            </a:br>
            <a:r>
              <a:rPr lang="en" altLang="zh-CN" sz="1200" b="0" dirty="0"/>
              <a:t>2. </a:t>
            </a:r>
            <a:r>
              <a:rPr lang="en" altLang="zh-CN" sz="1200" b="0" i="1" dirty="0"/>
              <a:t>Institute of Computing Technology, Chinese Academy of Sciences, China</a:t>
            </a:r>
          </a:p>
          <a:p>
            <a:pPr marL="0" indent="0">
              <a:buNone/>
            </a:pPr>
            <a:br>
              <a:rPr lang="en" altLang="zh-CN" sz="1200" b="0" i="1" dirty="0"/>
            </a:br>
            <a:endParaRPr lang="en" altLang="zh-CN" sz="200" b="0" dirty="0"/>
          </a:p>
          <a:p>
            <a:endParaRPr lang="en" altLang="zh-CN" sz="200" b="0" dirty="0"/>
          </a:p>
          <a:p>
            <a:pPr marL="0" indent="0" algn="ctr">
              <a:buNone/>
            </a:pPr>
            <a:r>
              <a:rPr kumimoji="1" lang="en-US" altLang="zh-CN" sz="1200" b="0" kern="0" dirty="0"/>
              <a:t>2021.05.18</a:t>
            </a:r>
            <a:endParaRPr kumimoji="1" lang="zh-CN" altLang="en-US" sz="1200" b="0" kern="0" dirty="0"/>
          </a:p>
        </p:txBody>
      </p:sp>
      <p:sp>
        <p:nvSpPr>
          <p:cNvPr id="2" name="矩形 1">
            <a:extLst>
              <a:ext uri="{FF2B5EF4-FFF2-40B4-BE49-F238E27FC236}">
                <a16:creationId xmlns:a16="http://schemas.microsoft.com/office/drawing/2014/main" id="{4DD99A33-BCFE-DF4B-833A-C3D02FF2939F}"/>
              </a:ext>
            </a:extLst>
          </p:cNvPr>
          <p:cNvSpPr/>
          <p:nvPr/>
        </p:nvSpPr>
        <p:spPr>
          <a:xfrm>
            <a:off x="1175492" y="2044005"/>
            <a:ext cx="6504984" cy="1384995"/>
          </a:xfrm>
          <a:prstGeom prst="rect">
            <a:avLst/>
          </a:prstGeom>
        </p:spPr>
        <p:txBody>
          <a:bodyPr wrap="square">
            <a:spAutoFit/>
          </a:bodyPr>
          <a:lstStyle/>
          <a:p>
            <a:pPr algn="ctr"/>
            <a:r>
              <a:rPr lang="en" altLang="zh-CN" sz="2800" dirty="0" err="1"/>
              <a:t>TileSpMV</a:t>
            </a:r>
            <a:r>
              <a:rPr lang="en" altLang="zh-CN" sz="2800" dirty="0"/>
              <a:t>: A Tiled Algorithm for Sparse Matrix-Vector Multiplication on GPUs </a:t>
            </a:r>
            <a:endParaRPr lang="en" altLang="zh-CN" sz="6000" dirty="0"/>
          </a:p>
        </p:txBody>
      </p:sp>
      <p:pic>
        <p:nvPicPr>
          <p:cNvPr id="1026" name="Picture 2">
            <a:extLst>
              <a:ext uri="{FF2B5EF4-FFF2-40B4-BE49-F238E27FC236}">
                <a16:creationId xmlns:a16="http://schemas.microsoft.com/office/drawing/2014/main" id="{27989D83-9F37-46D1-A288-8A75A4589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137"/>
          <a:stretch/>
        </p:blipFill>
        <p:spPr bwMode="auto">
          <a:xfrm>
            <a:off x="0" y="719375"/>
            <a:ext cx="9144000" cy="1075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833261"/>
      </p:ext>
    </p:extLst>
  </p:cSld>
  <p:clrMapOvr>
    <a:masterClrMapping/>
  </p:clrMapOvr>
  <mc:AlternateContent xmlns:mc="http://schemas.openxmlformats.org/markup-compatibility/2006" xmlns:p14="http://schemas.microsoft.com/office/powerpoint/2010/main">
    <mc:Choice Requires="p14">
      <p:transition spd="slow" p14:dur="2000" advTm="3260"/>
    </mc:Choice>
    <mc:Fallback xmlns="">
      <p:transition spd="slow" advTm="326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pic>
        <p:nvPicPr>
          <p:cNvPr id="8" name="图片 7">
            <a:extLst>
              <a:ext uri="{FF2B5EF4-FFF2-40B4-BE49-F238E27FC236}">
                <a16:creationId xmlns:a16="http://schemas.microsoft.com/office/drawing/2014/main" id="{0577A360-F900-B441-95D9-70EC389E1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3349348"/>
            <a:ext cx="2916324" cy="1990834"/>
          </a:xfrm>
          <a:prstGeom prst="rect">
            <a:avLst/>
          </a:prstGeom>
        </p:spPr>
      </p:pic>
      <p:pic>
        <p:nvPicPr>
          <p:cNvPr id="10" name="图片 9">
            <a:extLst>
              <a:ext uri="{FF2B5EF4-FFF2-40B4-BE49-F238E27FC236}">
                <a16:creationId xmlns:a16="http://schemas.microsoft.com/office/drawing/2014/main" id="{2A1886CD-F4D2-9248-B0A0-01FF51511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3284984"/>
            <a:ext cx="2570734" cy="2199660"/>
          </a:xfrm>
          <a:prstGeom prst="rect">
            <a:avLst/>
          </a:prstGeom>
        </p:spPr>
      </p:pic>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4937A3A1-72C0-FE41-B455-16801CBE119B}"/>
                  </a:ext>
                </a:extLst>
              </p:cNvPr>
              <p:cNvSpPr/>
              <p:nvPr/>
            </p:nvSpPr>
            <p:spPr>
              <a:xfrm>
                <a:off x="683568" y="1589906"/>
                <a:ext cx="8064896" cy="923330"/>
              </a:xfrm>
              <a:prstGeom prst="rect">
                <a:avLst/>
              </a:prstGeom>
            </p:spPr>
            <p:txBody>
              <a:bodyPr wrap="square">
                <a:spAutoFit/>
              </a:bodyPr>
              <a:lstStyle/>
              <a:p>
                <a:r>
                  <a:rPr lang="en" altLang="zh-CN" b="0" dirty="0">
                    <a:cs typeface="Arial" panose="020B0604020202020204" pitchFamily="34" charset="0"/>
                  </a:rPr>
                  <a:t>The recently optimized fundamental formats, such as compressed sparse row (CSR), </a:t>
                </a:r>
                <a:r>
                  <a:rPr lang="en" altLang="zh-CN" b="0" dirty="0" err="1">
                    <a:cs typeface="Arial" panose="020B0604020202020204" pitchFamily="34" charset="0"/>
                  </a:rPr>
                  <a:t>ELLpack</a:t>
                </a:r>
                <a:r>
                  <a:rPr lang="en" altLang="zh-CN" b="0" dirty="0">
                    <a:cs typeface="Arial" panose="020B0604020202020204" pitchFamily="34" charset="0"/>
                  </a:rPr>
                  <a:t> (ELL) and their variants, in general bring inadequate memory bandwidth utilization</a:t>
                </a:r>
                <a:r>
                  <a:rPr lang="zh-CN" altLang="en-US" b="0" dirty="0">
                    <a:latin typeface="+mn-lt"/>
                    <a:cs typeface="Arial" panose="020B0604020202020204" pitchFamily="34" charset="0"/>
                  </a:rPr>
                  <a:t>，</a:t>
                </a:r>
                <a:r>
                  <a:rPr lang="en" altLang="zh-CN" b="0" dirty="0">
                    <a:latin typeface="+mn-lt"/>
                  </a:rPr>
                  <a:t>and the reuse of </a:t>
                </a:r>
                <a14:m>
                  <m:oMath xmlns:m="http://schemas.openxmlformats.org/officeDocument/2006/math">
                    <m:r>
                      <a:rPr lang="en-US" altLang="zh-CN" b="0" i="1" smtClean="0">
                        <a:latin typeface="Cambria Math" panose="02040503050406030204" pitchFamily="18" charset="0"/>
                      </a:rPr>
                      <m:t>𝑥</m:t>
                    </m:r>
                  </m:oMath>
                </a14:m>
                <a:r>
                  <a:rPr lang="en" altLang="zh-CN" b="0" dirty="0">
                    <a:latin typeface="+mn-lt"/>
                  </a:rPr>
                  <a:t> is often unsatisfactory. </a:t>
                </a:r>
              </a:p>
            </p:txBody>
          </p:sp>
        </mc:Choice>
        <mc:Fallback xmlns="">
          <p:sp>
            <p:nvSpPr>
              <p:cNvPr id="11" name="矩形 10">
                <a:extLst>
                  <a:ext uri="{FF2B5EF4-FFF2-40B4-BE49-F238E27FC236}">
                    <a16:creationId xmlns:a16="http://schemas.microsoft.com/office/drawing/2014/main" id="{4937A3A1-72C0-FE41-B455-16801CBE119B}"/>
                  </a:ext>
                </a:extLst>
              </p:cNvPr>
              <p:cNvSpPr>
                <a:spLocks noRot="1" noChangeAspect="1" noMove="1" noResize="1" noEditPoints="1" noAdjustHandles="1" noChangeArrowheads="1" noChangeShapeType="1" noTextEdit="1"/>
              </p:cNvSpPr>
              <p:nvPr/>
            </p:nvSpPr>
            <p:spPr>
              <a:xfrm>
                <a:off x="683568" y="1589906"/>
                <a:ext cx="8064896" cy="923330"/>
              </a:xfrm>
              <a:prstGeom prst="rect">
                <a:avLst/>
              </a:prstGeom>
              <a:blipFill>
                <a:blip r:embed="rId5"/>
                <a:stretch>
                  <a:fillRect l="-629" t="-4110" r="-1415" b="-9589"/>
                </a:stretch>
              </a:blipFill>
            </p:spPr>
            <p:txBody>
              <a:bodyPr/>
              <a:lstStyle/>
              <a:p>
                <a:r>
                  <a:rPr lang="zh-CN" altLang="en-US">
                    <a:noFill/>
                  </a:rPr>
                  <a:t> </a:t>
                </a:r>
              </a:p>
            </p:txBody>
          </p:sp>
        </mc:Fallback>
      </mc:AlternateContent>
      <p:sp>
        <p:nvSpPr>
          <p:cNvPr id="2" name="矩形 1">
            <a:extLst>
              <a:ext uri="{FF2B5EF4-FFF2-40B4-BE49-F238E27FC236}">
                <a16:creationId xmlns:a16="http://schemas.microsoft.com/office/drawing/2014/main" id="{1D0DA1A3-D8AE-1842-AA9A-D4384CD2035C}"/>
              </a:ext>
            </a:extLst>
          </p:cNvPr>
          <p:cNvSpPr/>
          <p:nvPr/>
        </p:nvSpPr>
        <p:spPr>
          <a:xfrm>
            <a:off x="1547664" y="5783675"/>
            <a:ext cx="6743017" cy="461665"/>
          </a:xfrm>
          <a:prstGeom prst="rect">
            <a:avLst/>
          </a:prstGeom>
        </p:spPr>
        <p:txBody>
          <a:bodyPr wrap="square">
            <a:spAutoFit/>
          </a:bodyPr>
          <a:lstStyle/>
          <a:p>
            <a:r>
              <a:rPr lang="en" altLang="zh-CN" sz="1200" b="0" dirty="0">
                <a:solidFill>
                  <a:schemeClr val="tx1">
                    <a:lumMod val="65000"/>
                    <a:lumOff val="35000"/>
                  </a:schemeClr>
                </a:solidFill>
              </a:rPr>
              <a:t>E.-J. </a:t>
            </a:r>
            <a:r>
              <a:rPr lang="en" altLang="zh-CN" sz="1200" b="0" dirty="0" err="1">
                <a:solidFill>
                  <a:schemeClr val="tx1">
                    <a:lumMod val="65000"/>
                    <a:lumOff val="35000"/>
                  </a:schemeClr>
                </a:solidFill>
              </a:rPr>
              <a:t>Im</a:t>
            </a:r>
            <a:r>
              <a:rPr lang="en" altLang="zh-CN" sz="1200" b="0" dirty="0">
                <a:solidFill>
                  <a:schemeClr val="tx1">
                    <a:lumMod val="65000"/>
                    <a:lumOff val="35000"/>
                  </a:schemeClr>
                </a:solidFill>
              </a:rPr>
              <a:t>, K. </a:t>
            </a:r>
            <a:r>
              <a:rPr lang="en" altLang="zh-CN" sz="1200" b="0" dirty="0" err="1">
                <a:solidFill>
                  <a:schemeClr val="tx1">
                    <a:lumMod val="65000"/>
                    <a:lumOff val="35000"/>
                  </a:schemeClr>
                </a:solidFill>
              </a:rPr>
              <a:t>Yelick</a:t>
            </a:r>
            <a:r>
              <a:rPr lang="en" altLang="zh-CN" sz="1200" b="0" dirty="0">
                <a:solidFill>
                  <a:schemeClr val="tx1">
                    <a:lumMod val="65000"/>
                    <a:lumOff val="35000"/>
                  </a:schemeClr>
                </a:solidFill>
              </a:rPr>
              <a:t>, and R. </a:t>
            </a:r>
            <a:r>
              <a:rPr lang="en" altLang="zh-CN" sz="1200" b="0" dirty="0" err="1">
                <a:solidFill>
                  <a:schemeClr val="tx1">
                    <a:lumMod val="65000"/>
                    <a:lumOff val="35000"/>
                  </a:schemeClr>
                </a:solidFill>
              </a:rPr>
              <a:t>Vuduc</a:t>
            </a:r>
            <a:r>
              <a:rPr lang="en" altLang="zh-CN" sz="1200" b="0" dirty="0">
                <a:solidFill>
                  <a:schemeClr val="tx1">
                    <a:lumMod val="65000"/>
                    <a:lumOff val="35000"/>
                  </a:schemeClr>
                </a:solidFill>
              </a:rPr>
              <a:t>, “Sparsity: Optimization framework for sparse matrix kernels,” </a:t>
            </a:r>
            <a:r>
              <a:rPr lang="en" altLang="zh-CN" sz="1200" b="0" i="1" dirty="0">
                <a:solidFill>
                  <a:schemeClr val="tx1">
                    <a:lumMod val="65000"/>
                    <a:lumOff val="35000"/>
                  </a:schemeClr>
                </a:solidFill>
              </a:rPr>
              <a:t>The International Journal of High Performance Computing Applications</a:t>
            </a:r>
            <a:r>
              <a:rPr lang="en" altLang="zh-CN" sz="1200" b="0" dirty="0">
                <a:solidFill>
                  <a:schemeClr val="tx1">
                    <a:lumMod val="65000"/>
                    <a:lumOff val="35000"/>
                  </a:schemeClr>
                </a:solidFill>
              </a:rPr>
              <a:t>, 2004. </a:t>
            </a: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4D92B66B-3BD7-0C40-9884-EFFA6F5312DF}"/>
                  </a:ext>
                </a:extLst>
              </p:cNvPr>
              <p:cNvSpPr txBox="1"/>
              <p:nvPr/>
            </p:nvSpPr>
            <p:spPr>
              <a:xfrm>
                <a:off x="899592" y="142899"/>
                <a:ext cx="7971734" cy="461665"/>
              </a:xfrm>
              <a:prstGeom prst="rect">
                <a:avLst/>
              </a:prstGeom>
              <a:noFill/>
            </p:spPr>
            <p:txBody>
              <a:bodyPr wrap="none" rtlCol="0">
                <a:spAutoFit/>
              </a:bodyPr>
              <a:lstStyle/>
              <a:p>
                <a:r>
                  <a:rPr kumimoji="1" lang="en-US" altLang="zh-CN" sz="2400" b="0" dirty="0">
                    <a:latin typeface="+mj-lt"/>
                    <a:cs typeface="Times New Roman" pitchFamily="18" charset="0"/>
                  </a:rPr>
                  <a:t>Motivation 1</a:t>
                </a:r>
                <a:r>
                  <a:rPr kumimoji="1" lang="zh-CN" altLang="en-US" sz="2400" b="0" dirty="0">
                    <a:latin typeface="+mj-lt"/>
                    <a:cs typeface="Times New Roman" pitchFamily="18" charset="0"/>
                  </a:rPr>
                  <a:t> </a:t>
                </a:r>
                <a:r>
                  <a:rPr kumimoji="1" lang="en-US" altLang="zh-CN" sz="2400" b="0" dirty="0">
                    <a:latin typeface="+mj-lt"/>
                    <a:cs typeface="Times New Roman" pitchFamily="18" charset="0"/>
                  </a:rPr>
                  <a:t>: Optimization of data locality and reuse of </a:t>
                </a:r>
                <a14:m>
                  <m:oMath xmlns:m="http://schemas.openxmlformats.org/officeDocument/2006/math">
                    <m:r>
                      <a:rPr kumimoji="1" lang="en-US" altLang="zh-CN" sz="2400" b="0" i="1" smtClean="0">
                        <a:latin typeface="Cambria Math" panose="02040503050406030204" pitchFamily="18" charset="0"/>
                        <a:cs typeface="Times New Roman" pitchFamily="18" charset="0"/>
                      </a:rPr>
                      <m:t>𝑥</m:t>
                    </m:r>
                  </m:oMath>
                </a14:m>
                <a:endParaRPr kumimoji="1" lang="zh-CN" altLang="en-US" sz="2400" b="0" dirty="0">
                  <a:latin typeface="+mj-lt"/>
                  <a:cs typeface="Times New Roman" pitchFamily="18" charset="0"/>
                </a:endParaRPr>
              </a:p>
            </p:txBody>
          </p:sp>
        </mc:Choice>
        <mc:Fallback xmlns="">
          <p:sp>
            <p:nvSpPr>
              <p:cNvPr id="12" name="文本框 11">
                <a:extLst>
                  <a:ext uri="{FF2B5EF4-FFF2-40B4-BE49-F238E27FC236}">
                    <a16:creationId xmlns:a16="http://schemas.microsoft.com/office/drawing/2014/main" id="{4D92B66B-3BD7-0C40-9884-EFFA6F5312DF}"/>
                  </a:ext>
                </a:extLst>
              </p:cNvPr>
              <p:cNvSpPr txBox="1">
                <a:spLocks noRot="1" noChangeAspect="1" noMove="1" noResize="1" noEditPoints="1" noAdjustHandles="1" noChangeArrowheads="1" noChangeShapeType="1" noTextEdit="1"/>
              </p:cNvSpPr>
              <p:nvPr/>
            </p:nvSpPr>
            <p:spPr>
              <a:xfrm>
                <a:off x="899592" y="142899"/>
                <a:ext cx="7971734" cy="461665"/>
              </a:xfrm>
              <a:prstGeom prst="rect">
                <a:avLst/>
              </a:prstGeom>
              <a:blipFill>
                <a:blip r:embed="rId6"/>
                <a:stretch>
                  <a:fillRect l="-1274" t="-10811" b="-2702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55569092"/>
      </p:ext>
    </p:extLst>
  </p:cSld>
  <p:clrMapOvr>
    <a:masterClrMapping/>
  </p:clrMapOvr>
  <mc:AlternateContent xmlns:mc="http://schemas.openxmlformats.org/markup-compatibility/2006" xmlns:p14="http://schemas.microsoft.com/office/powerpoint/2010/main">
    <mc:Choice Requires="p14">
      <p:transition spd="slow" p14:dur="2000" advTm="980"/>
    </mc:Choice>
    <mc:Fallback xmlns="">
      <p:transition spd="slow" advTm="98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7" name="文本框 6">
            <a:extLst>
              <a:ext uri="{FF2B5EF4-FFF2-40B4-BE49-F238E27FC236}">
                <a16:creationId xmlns:a16="http://schemas.microsoft.com/office/drawing/2014/main" id="{E532F954-D5E1-144F-8B60-F91F121621A5}"/>
              </a:ext>
            </a:extLst>
          </p:cNvPr>
          <p:cNvSpPr txBox="1"/>
          <p:nvPr/>
        </p:nvSpPr>
        <p:spPr>
          <a:xfrm>
            <a:off x="899592" y="142899"/>
            <a:ext cx="7388561" cy="461665"/>
          </a:xfrm>
          <a:prstGeom prst="rect">
            <a:avLst/>
          </a:prstGeom>
          <a:noFill/>
        </p:spPr>
        <p:txBody>
          <a:bodyPr wrap="none" rtlCol="0">
            <a:spAutoFit/>
          </a:bodyPr>
          <a:lstStyle/>
          <a:p>
            <a:r>
              <a:rPr kumimoji="1" lang="en-US" altLang="zh-CN" sz="2400" b="0" dirty="0">
                <a:latin typeface="+mj-lt"/>
                <a:cs typeface="Times New Roman" pitchFamily="18" charset="0"/>
              </a:rPr>
              <a:t>Motivation 2 : Optimization of on-chip</a:t>
            </a:r>
            <a:r>
              <a:rPr kumimoji="1" lang="zh-CN" altLang="en-US" sz="2400" b="0" dirty="0">
                <a:latin typeface="+mj-lt"/>
                <a:cs typeface="Times New Roman" pitchFamily="18" charset="0"/>
              </a:rPr>
              <a:t> </a:t>
            </a:r>
            <a:r>
              <a:rPr kumimoji="1" lang="en-US" altLang="zh-CN" sz="2400" b="0" dirty="0">
                <a:latin typeface="+mj-lt"/>
                <a:cs typeface="Times New Roman" pitchFamily="18" charset="0"/>
              </a:rPr>
              <a:t>small matrices </a:t>
            </a:r>
            <a:endParaRPr kumimoji="1" lang="zh-CN" altLang="en-US" sz="2400" b="0" dirty="0">
              <a:latin typeface="+mj-lt"/>
              <a:cs typeface="Times New Roman" pitchFamily="18" charset="0"/>
            </a:endParaRPr>
          </a:p>
        </p:txBody>
      </p:sp>
      <p:sp>
        <p:nvSpPr>
          <p:cNvPr id="6" name="矩形 5">
            <a:extLst>
              <a:ext uri="{FF2B5EF4-FFF2-40B4-BE49-F238E27FC236}">
                <a16:creationId xmlns:a16="http://schemas.microsoft.com/office/drawing/2014/main" id="{FFFAC4FD-21C2-8C46-BE4B-98930855A1BB}"/>
              </a:ext>
            </a:extLst>
          </p:cNvPr>
          <p:cNvSpPr/>
          <p:nvPr/>
        </p:nvSpPr>
        <p:spPr>
          <a:xfrm>
            <a:off x="683568" y="1589906"/>
            <a:ext cx="8064896" cy="646331"/>
          </a:xfrm>
          <a:prstGeom prst="rect">
            <a:avLst/>
          </a:prstGeom>
        </p:spPr>
        <p:txBody>
          <a:bodyPr wrap="square">
            <a:spAutoFit/>
          </a:bodyPr>
          <a:lstStyle/>
          <a:p>
            <a:r>
              <a:rPr lang="en" altLang="zh-CN" b="0" dirty="0">
                <a:cs typeface="Arial" panose="020B0604020202020204" pitchFamily="34" charset="0"/>
              </a:rPr>
              <a:t>There lacks </a:t>
            </a:r>
            <a:r>
              <a:rPr lang="en" altLang="zh-CN" b="0" dirty="0" err="1">
                <a:cs typeface="Arial" panose="020B0604020202020204" pitchFamily="34" charset="0"/>
              </a:rPr>
              <a:t>SpMV</a:t>
            </a:r>
            <a:r>
              <a:rPr lang="en" altLang="zh-CN" b="0" dirty="0">
                <a:cs typeface="Arial" panose="020B0604020202020204" pitchFamily="34" charset="0"/>
              </a:rPr>
              <a:t> implementations optimized for very small sparse matrices that can be completely stored in the on-chip scratchpad memories. </a:t>
            </a:r>
          </a:p>
        </p:txBody>
      </p:sp>
      <p:sp>
        <p:nvSpPr>
          <p:cNvPr id="4" name="矩形 3">
            <a:extLst>
              <a:ext uri="{FF2B5EF4-FFF2-40B4-BE49-F238E27FC236}">
                <a16:creationId xmlns:a16="http://schemas.microsoft.com/office/drawing/2014/main" id="{0792194B-DEBF-F64B-A635-8C5052992ED6}"/>
              </a:ext>
            </a:extLst>
          </p:cNvPr>
          <p:cNvSpPr/>
          <p:nvPr/>
        </p:nvSpPr>
        <p:spPr>
          <a:xfrm>
            <a:off x="755577" y="3068960"/>
            <a:ext cx="7826399" cy="3046988"/>
          </a:xfrm>
          <a:prstGeom prst="rect">
            <a:avLst/>
          </a:prstGeom>
        </p:spPr>
        <p:txBody>
          <a:bodyPr wrap="square">
            <a:spAutoFit/>
          </a:bodyPr>
          <a:lstStyle/>
          <a:p>
            <a:r>
              <a:rPr lang="en" altLang="zh-CN" sz="1200" b="0" dirty="0">
                <a:solidFill>
                  <a:schemeClr val="tx1">
                    <a:lumMod val="65000"/>
                    <a:lumOff val="35000"/>
                  </a:schemeClr>
                </a:solidFill>
                <a:latin typeface="+mn-lt"/>
              </a:rPr>
              <a:t>H. </a:t>
            </a:r>
            <a:r>
              <a:rPr lang="en" altLang="zh-CN" sz="1200" b="0" dirty="0" err="1">
                <a:solidFill>
                  <a:schemeClr val="tx1">
                    <a:lumMod val="65000"/>
                    <a:lumOff val="35000"/>
                  </a:schemeClr>
                </a:solidFill>
                <a:latin typeface="+mn-lt"/>
              </a:rPr>
              <a:t>Anzt</a:t>
            </a:r>
            <a:r>
              <a:rPr lang="en" altLang="zh-CN" sz="1200" b="0" dirty="0">
                <a:solidFill>
                  <a:schemeClr val="tx1">
                    <a:lumMod val="65000"/>
                    <a:lumOff val="35000"/>
                  </a:schemeClr>
                </a:solidFill>
                <a:latin typeface="+mn-lt"/>
              </a:rPr>
              <a:t>, T. </a:t>
            </a:r>
            <a:r>
              <a:rPr lang="en" altLang="zh-CN" sz="1200" b="0" dirty="0" err="1">
                <a:solidFill>
                  <a:schemeClr val="tx1">
                    <a:lumMod val="65000"/>
                    <a:lumOff val="35000"/>
                  </a:schemeClr>
                </a:solidFill>
                <a:latin typeface="+mn-lt"/>
              </a:rPr>
              <a:t>Cojean</a:t>
            </a:r>
            <a:r>
              <a:rPr lang="en" altLang="zh-CN" sz="1200" b="0" dirty="0">
                <a:solidFill>
                  <a:schemeClr val="tx1">
                    <a:lumMod val="65000"/>
                    <a:lumOff val="35000"/>
                  </a:schemeClr>
                </a:solidFill>
                <a:latin typeface="+mn-lt"/>
              </a:rPr>
              <a:t>, C. Yen-Chen, J. </a:t>
            </a:r>
            <a:r>
              <a:rPr lang="en" altLang="zh-CN" sz="1200" b="0" dirty="0" err="1">
                <a:solidFill>
                  <a:schemeClr val="tx1">
                    <a:lumMod val="65000"/>
                    <a:lumOff val="35000"/>
                  </a:schemeClr>
                </a:solidFill>
                <a:latin typeface="+mn-lt"/>
              </a:rPr>
              <a:t>Dongarra</a:t>
            </a:r>
            <a:r>
              <a:rPr lang="en" altLang="zh-CN" sz="1200" b="0" dirty="0">
                <a:solidFill>
                  <a:schemeClr val="tx1">
                    <a:lumMod val="65000"/>
                    <a:lumOff val="35000"/>
                  </a:schemeClr>
                </a:solidFill>
                <a:latin typeface="+mn-lt"/>
              </a:rPr>
              <a:t>, G. </a:t>
            </a:r>
            <a:r>
              <a:rPr lang="en" altLang="zh-CN" sz="1200" b="0" dirty="0" err="1">
                <a:solidFill>
                  <a:schemeClr val="tx1">
                    <a:lumMod val="65000"/>
                    <a:lumOff val="35000"/>
                  </a:schemeClr>
                </a:solidFill>
                <a:latin typeface="+mn-lt"/>
              </a:rPr>
              <a:t>Flegar</a:t>
            </a:r>
            <a:r>
              <a:rPr lang="en" altLang="zh-CN" sz="1200" b="0" dirty="0">
                <a:solidFill>
                  <a:schemeClr val="tx1">
                    <a:lumMod val="65000"/>
                    <a:lumOff val="35000"/>
                  </a:schemeClr>
                </a:solidFill>
                <a:latin typeface="+mn-lt"/>
              </a:rPr>
              <a:t>, P. Nayak, S. </a:t>
            </a:r>
            <a:r>
              <a:rPr lang="en" altLang="zh-CN" sz="1200" b="0" dirty="0" err="1">
                <a:solidFill>
                  <a:schemeClr val="tx1">
                    <a:lumMod val="65000"/>
                    <a:lumOff val="35000"/>
                  </a:schemeClr>
                </a:solidFill>
                <a:latin typeface="+mn-lt"/>
              </a:rPr>
              <a:t>Tomov</a:t>
            </a:r>
            <a:r>
              <a:rPr lang="en" altLang="zh-CN" sz="1200" b="0" dirty="0">
                <a:solidFill>
                  <a:schemeClr val="tx1">
                    <a:lumMod val="65000"/>
                    <a:lumOff val="35000"/>
                  </a:schemeClr>
                </a:solidFill>
                <a:latin typeface="+mn-lt"/>
              </a:rPr>
              <a:t>, Y. M. Tsai, and W. Wang, “Load-balancing sparse matrix vector product kernels on GPUs,” </a:t>
            </a:r>
            <a:r>
              <a:rPr lang="en" altLang="zh-CN" sz="1200" b="0" i="1" dirty="0">
                <a:solidFill>
                  <a:schemeClr val="tx1">
                    <a:lumMod val="65000"/>
                    <a:lumOff val="35000"/>
                  </a:schemeClr>
                </a:solidFill>
                <a:latin typeface="+mn-lt"/>
              </a:rPr>
              <a:t>ACM Trans. Parallel </a:t>
            </a:r>
            <a:r>
              <a:rPr lang="en" altLang="zh-CN" sz="1200" b="0" i="1" dirty="0" err="1">
                <a:solidFill>
                  <a:schemeClr val="tx1">
                    <a:lumMod val="65000"/>
                    <a:lumOff val="35000"/>
                  </a:schemeClr>
                </a:solidFill>
                <a:latin typeface="+mn-lt"/>
              </a:rPr>
              <a:t>Comput</a:t>
            </a:r>
            <a:r>
              <a:rPr lang="en" altLang="zh-CN" sz="1200" b="0" i="1" dirty="0">
                <a:solidFill>
                  <a:schemeClr val="tx1">
                    <a:lumMod val="65000"/>
                    <a:lumOff val="35000"/>
                  </a:schemeClr>
                </a:solidFill>
                <a:latin typeface="+mn-lt"/>
              </a:rPr>
              <a:t>.</a:t>
            </a:r>
            <a:r>
              <a:rPr lang="en" altLang="zh-CN" sz="1200" b="0" dirty="0">
                <a:solidFill>
                  <a:schemeClr val="tx1">
                    <a:lumMod val="65000"/>
                    <a:lumOff val="35000"/>
                  </a:schemeClr>
                </a:solidFill>
                <a:latin typeface="+mn-lt"/>
              </a:rPr>
              <a:t>, vol. 7, no. 1, 2020. </a:t>
            </a:r>
          </a:p>
          <a:p>
            <a:endParaRPr lang="en" altLang="zh-CN" sz="1200" b="0" dirty="0">
              <a:solidFill>
                <a:schemeClr val="tx1">
                  <a:lumMod val="65000"/>
                  <a:lumOff val="35000"/>
                </a:schemeClr>
              </a:solidFill>
              <a:latin typeface="+mn-lt"/>
            </a:endParaRPr>
          </a:p>
          <a:p>
            <a:r>
              <a:rPr lang="en" altLang="zh-CN" sz="1200" b="0" dirty="0">
                <a:solidFill>
                  <a:schemeClr val="tx1">
                    <a:lumMod val="65000"/>
                    <a:lumOff val="35000"/>
                  </a:schemeClr>
                </a:solidFill>
                <a:latin typeface="+mn-lt"/>
              </a:rPr>
              <a:t>Y. Zhao, W. Zhou, X. Shen, and G. </a:t>
            </a:r>
            <a:r>
              <a:rPr lang="en" altLang="zh-CN" sz="1200" b="0" dirty="0" err="1">
                <a:solidFill>
                  <a:schemeClr val="tx1">
                    <a:lumMod val="65000"/>
                    <a:lumOff val="35000"/>
                  </a:schemeClr>
                </a:solidFill>
                <a:latin typeface="+mn-lt"/>
              </a:rPr>
              <a:t>Yiu</a:t>
            </a:r>
            <a:r>
              <a:rPr lang="en" altLang="zh-CN" sz="1200" b="0" dirty="0">
                <a:solidFill>
                  <a:schemeClr val="tx1">
                    <a:lumMod val="65000"/>
                    <a:lumOff val="35000"/>
                  </a:schemeClr>
                </a:solidFill>
                <a:latin typeface="+mn-lt"/>
              </a:rPr>
              <a:t>, “Overhead-conscious format selection for </a:t>
            </a:r>
            <a:r>
              <a:rPr lang="en" altLang="zh-CN" sz="1200" b="0" dirty="0" err="1">
                <a:solidFill>
                  <a:schemeClr val="tx1">
                    <a:lumMod val="65000"/>
                    <a:lumOff val="35000"/>
                  </a:schemeClr>
                </a:solidFill>
                <a:latin typeface="+mn-lt"/>
              </a:rPr>
              <a:t>SpMV</a:t>
            </a:r>
            <a:r>
              <a:rPr lang="en" altLang="zh-CN" sz="1200" b="0" dirty="0">
                <a:solidFill>
                  <a:schemeClr val="tx1">
                    <a:lumMod val="65000"/>
                    <a:lumOff val="35000"/>
                  </a:schemeClr>
                </a:solidFill>
                <a:latin typeface="+mn-lt"/>
              </a:rPr>
              <a:t>-based applications,” in </a:t>
            </a:r>
            <a:r>
              <a:rPr lang="en" altLang="zh-CN" sz="1200" b="0" i="1" dirty="0">
                <a:solidFill>
                  <a:schemeClr val="tx1">
                    <a:lumMod val="65000"/>
                    <a:lumOff val="35000"/>
                  </a:schemeClr>
                </a:solidFill>
                <a:cs typeface="Arial" panose="020B0604020202020204" pitchFamily="34" charset="0"/>
              </a:rPr>
              <a:t>Proceedings of the 2018 IEEE 32th International Parallel and Distributed Processing Symposium </a:t>
            </a:r>
            <a:r>
              <a:rPr lang="en" altLang="zh-CN" sz="1200" b="0" dirty="0">
                <a:solidFill>
                  <a:schemeClr val="tx1">
                    <a:lumMod val="65000"/>
                    <a:lumOff val="35000"/>
                  </a:schemeClr>
                </a:solidFill>
                <a:latin typeface="+mn-lt"/>
              </a:rPr>
              <a:t>, 2018. </a:t>
            </a:r>
          </a:p>
          <a:p>
            <a:endParaRPr lang="en" altLang="zh-CN" sz="1200" b="0" dirty="0">
              <a:solidFill>
                <a:schemeClr val="tx1">
                  <a:lumMod val="65000"/>
                  <a:lumOff val="35000"/>
                </a:schemeClr>
              </a:solidFill>
              <a:latin typeface="+mn-lt"/>
            </a:endParaRPr>
          </a:p>
          <a:p>
            <a:r>
              <a:rPr lang="en" altLang="zh-CN" sz="1200" b="0" dirty="0" err="1">
                <a:solidFill>
                  <a:schemeClr val="tx1">
                    <a:lumMod val="65000"/>
                    <a:lumOff val="35000"/>
                  </a:schemeClr>
                </a:solidFill>
                <a:latin typeface="+mn-lt"/>
              </a:rPr>
              <a:t>C.Yang,A.Bulu</a:t>
            </a:r>
            <a:r>
              <a:rPr lang="en-US" altLang="zh-CN" sz="1200" b="0" dirty="0" err="1">
                <a:solidFill>
                  <a:schemeClr val="tx1">
                    <a:lumMod val="65000"/>
                    <a:lumOff val="35000"/>
                  </a:schemeClr>
                </a:solidFill>
                <a:cs typeface="Arial" panose="020B0604020202020204" pitchFamily="34" charset="0"/>
              </a:rPr>
              <a:t>ç</a:t>
            </a:r>
            <a:r>
              <a:rPr lang="en" altLang="zh-CN" sz="1200" b="0" dirty="0">
                <a:solidFill>
                  <a:schemeClr val="tx1">
                    <a:lumMod val="65000"/>
                    <a:lumOff val="35000"/>
                  </a:schemeClr>
                </a:solidFill>
                <a:latin typeface="+mn-lt"/>
              </a:rPr>
              <a:t>, and </a:t>
            </a:r>
            <a:r>
              <a:rPr lang="en" altLang="zh-CN" sz="1200" b="0" dirty="0" err="1">
                <a:solidFill>
                  <a:schemeClr val="tx1">
                    <a:lumMod val="65000"/>
                    <a:lumOff val="35000"/>
                  </a:schemeClr>
                </a:solidFill>
                <a:latin typeface="+mn-lt"/>
              </a:rPr>
              <a:t>J.D.Owens,“Implementing</a:t>
            </a:r>
            <a:r>
              <a:rPr lang="en" altLang="zh-CN" sz="1200" b="0" dirty="0">
                <a:solidFill>
                  <a:schemeClr val="tx1">
                    <a:lumMod val="65000"/>
                    <a:lumOff val="35000"/>
                  </a:schemeClr>
                </a:solidFill>
                <a:latin typeface="+mn-lt"/>
              </a:rPr>
              <a:t> push-</a:t>
            </a:r>
            <a:r>
              <a:rPr lang="en" altLang="zh-CN" sz="1200" b="0" dirty="0" err="1">
                <a:solidFill>
                  <a:schemeClr val="tx1">
                    <a:lumMod val="65000"/>
                    <a:lumOff val="35000"/>
                  </a:schemeClr>
                </a:solidFill>
                <a:latin typeface="+mn-lt"/>
              </a:rPr>
              <a:t>pullefficiently</a:t>
            </a:r>
            <a:r>
              <a:rPr lang="en" altLang="zh-CN" sz="1200" b="0" dirty="0">
                <a:solidFill>
                  <a:schemeClr val="tx1">
                    <a:lumMod val="65000"/>
                    <a:lumOff val="35000"/>
                  </a:schemeClr>
                </a:solidFill>
                <a:latin typeface="+mn-lt"/>
              </a:rPr>
              <a:t> in </a:t>
            </a:r>
            <a:r>
              <a:rPr lang="en" altLang="zh-CN" sz="1200" b="0" dirty="0" err="1">
                <a:solidFill>
                  <a:schemeClr val="tx1">
                    <a:lumMod val="65000"/>
                    <a:lumOff val="35000"/>
                  </a:schemeClr>
                </a:solidFill>
                <a:latin typeface="+mn-lt"/>
              </a:rPr>
              <a:t>GraphBLAS</a:t>
            </a:r>
            <a:r>
              <a:rPr lang="en" altLang="zh-CN" sz="1200" b="0" dirty="0">
                <a:solidFill>
                  <a:schemeClr val="tx1">
                    <a:lumMod val="65000"/>
                    <a:lumOff val="35000"/>
                  </a:schemeClr>
                </a:solidFill>
                <a:latin typeface="+mn-lt"/>
              </a:rPr>
              <a:t>,” in </a:t>
            </a:r>
            <a:r>
              <a:rPr lang="en" altLang="zh-CN" sz="1200" b="0" i="1" dirty="0">
                <a:solidFill>
                  <a:schemeClr val="tx1">
                    <a:lumMod val="65000"/>
                    <a:lumOff val="35000"/>
                  </a:schemeClr>
                </a:solidFill>
                <a:latin typeface="+mn-lt"/>
              </a:rPr>
              <a:t>Proceedings of the 47th International Conference on Parallel Processing</a:t>
            </a:r>
            <a:r>
              <a:rPr lang="en" altLang="zh-CN" sz="1200" b="0" dirty="0">
                <a:solidFill>
                  <a:schemeClr val="tx1">
                    <a:lumMod val="65000"/>
                    <a:lumOff val="35000"/>
                  </a:schemeClr>
                </a:solidFill>
                <a:latin typeface="+mn-lt"/>
              </a:rPr>
              <a:t>, 2018.</a:t>
            </a:r>
          </a:p>
          <a:p>
            <a:endParaRPr lang="en" altLang="zh-CN" sz="1200" b="0" dirty="0">
              <a:solidFill>
                <a:schemeClr val="tx1">
                  <a:lumMod val="65000"/>
                  <a:lumOff val="35000"/>
                </a:schemeClr>
              </a:solidFill>
              <a:latin typeface="+mn-lt"/>
            </a:endParaRPr>
          </a:p>
          <a:p>
            <a:r>
              <a:rPr lang="en" altLang="zh-CN" sz="1200" b="0" dirty="0">
                <a:solidFill>
                  <a:schemeClr val="tx1">
                    <a:lumMod val="65000"/>
                    <a:lumOff val="35000"/>
                  </a:schemeClr>
                </a:solidFill>
                <a:latin typeface="+mn-lt"/>
              </a:rPr>
              <a:t>A. </a:t>
            </a:r>
            <a:r>
              <a:rPr lang="en" altLang="zh-CN" sz="1200" b="0" dirty="0" err="1">
                <a:solidFill>
                  <a:schemeClr val="tx1">
                    <a:lumMod val="65000"/>
                    <a:lumOff val="35000"/>
                  </a:schemeClr>
                </a:solidFill>
                <a:latin typeface="+mn-lt"/>
              </a:rPr>
              <a:t>Elafrou</a:t>
            </a:r>
            <a:r>
              <a:rPr lang="en" altLang="zh-CN" sz="1200" b="0" dirty="0">
                <a:solidFill>
                  <a:schemeClr val="tx1">
                    <a:lumMod val="65000"/>
                    <a:lumOff val="35000"/>
                  </a:schemeClr>
                </a:solidFill>
                <a:latin typeface="+mn-lt"/>
              </a:rPr>
              <a:t>, V. </a:t>
            </a:r>
            <a:r>
              <a:rPr lang="en" altLang="zh-CN" sz="1200" b="0" dirty="0" err="1">
                <a:solidFill>
                  <a:schemeClr val="tx1">
                    <a:lumMod val="65000"/>
                    <a:lumOff val="35000"/>
                  </a:schemeClr>
                </a:solidFill>
                <a:latin typeface="+mn-lt"/>
              </a:rPr>
              <a:t>Karakasis</a:t>
            </a:r>
            <a:r>
              <a:rPr lang="en" altLang="zh-CN" sz="1200" b="0" dirty="0">
                <a:solidFill>
                  <a:schemeClr val="tx1">
                    <a:lumMod val="65000"/>
                    <a:lumOff val="35000"/>
                  </a:schemeClr>
                </a:solidFill>
                <a:latin typeface="+mn-lt"/>
              </a:rPr>
              <a:t>, T. </a:t>
            </a:r>
            <a:r>
              <a:rPr lang="en" altLang="zh-CN" sz="1200" b="0" dirty="0" err="1">
                <a:solidFill>
                  <a:schemeClr val="tx1">
                    <a:lumMod val="65000"/>
                    <a:lumOff val="35000"/>
                  </a:schemeClr>
                </a:solidFill>
                <a:latin typeface="+mn-lt"/>
              </a:rPr>
              <a:t>Gkountouvas</a:t>
            </a:r>
            <a:r>
              <a:rPr lang="en" altLang="zh-CN" sz="1200" b="0" dirty="0">
                <a:solidFill>
                  <a:schemeClr val="tx1">
                    <a:lumMod val="65000"/>
                    <a:lumOff val="35000"/>
                  </a:schemeClr>
                </a:solidFill>
                <a:latin typeface="+mn-lt"/>
              </a:rPr>
              <a:t>, K. </a:t>
            </a:r>
            <a:r>
              <a:rPr lang="en" altLang="zh-CN" sz="1200" b="0" dirty="0" err="1">
                <a:solidFill>
                  <a:schemeClr val="tx1">
                    <a:lumMod val="65000"/>
                    <a:lumOff val="35000"/>
                  </a:schemeClr>
                </a:solidFill>
                <a:latin typeface="+mn-lt"/>
              </a:rPr>
              <a:t>Kourtis</a:t>
            </a:r>
            <a:r>
              <a:rPr lang="en" altLang="zh-CN" sz="1200" b="0" dirty="0">
                <a:solidFill>
                  <a:schemeClr val="tx1">
                    <a:lumMod val="65000"/>
                    <a:lumOff val="35000"/>
                  </a:schemeClr>
                </a:solidFill>
                <a:latin typeface="+mn-lt"/>
              </a:rPr>
              <a:t>, G. </a:t>
            </a:r>
            <a:r>
              <a:rPr lang="en" altLang="zh-CN" sz="1200" b="0" dirty="0" err="1">
                <a:solidFill>
                  <a:schemeClr val="tx1">
                    <a:lumMod val="65000"/>
                    <a:lumOff val="35000"/>
                  </a:schemeClr>
                </a:solidFill>
                <a:latin typeface="+mn-lt"/>
              </a:rPr>
              <a:t>Goumas</a:t>
            </a:r>
            <a:r>
              <a:rPr lang="en" altLang="zh-CN" sz="1200" b="0" dirty="0">
                <a:solidFill>
                  <a:schemeClr val="tx1">
                    <a:lumMod val="65000"/>
                    <a:lumOff val="35000"/>
                  </a:schemeClr>
                </a:solidFill>
                <a:latin typeface="+mn-lt"/>
              </a:rPr>
              <a:t>, and N. </a:t>
            </a:r>
            <a:r>
              <a:rPr lang="en" altLang="zh-CN" sz="1200" b="0" dirty="0" err="1">
                <a:solidFill>
                  <a:schemeClr val="tx1">
                    <a:lumMod val="65000"/>
                    <a:lumOff val="35000"/>
                  </a:schemeClr>
                </a:solidFill>
                <a:latin typeface="+mn-lt"/>
              </a:rPr>
              <a:t>Koziris</a:t>
            </a:r>
            <a:r>
              <a:rPr lang="en" altLang="zh-CN" sz="1200" b="0" dirty="0">
                <a:solidFill>
                  <a:schemeClr val="tx1">
                    <a:lumMod val="65000"/>
                    <a:lumOff val="35000"/>
                  </a:schemeClr>
                </a:solidFill>
                <a:latin typeface="+mn-lt"/>
              </a:rPr>
              <a:t>, “</a:t>
            </a:r>
            <a:r>
              <a:rPr lang="en" altLang="zh-CN" sz="1200" b="0" dirty="0" err="1">
                <a:solidFill>
                  <a:schemeClr val="tx1">
                    <a:lumMod val="65000"/>
                    <a:lumOff val="35000"/>
                  </a:schemeClr>
                </a:solidFill>
                <a:latin typeface="+mn-lt"/>
              </a:rPr>
              <a:t>Sparsex</a:t>
            </a:r>
            <a:r>
              <a:rPr lang="en" altLang="zh-CN" sz="1200" b="0" dirty="0">
                <a:solidFill>
                  <a:schemeClr val="tx1">
                    <a:lumMod val="65000"/>
                    <a:lumOff val="35000"/>
                  </a:schemeClr>
                </a:solidFill>
                <a:latin typeface="+mn-lt"/>
              </a:rPr>
              <a:t>: A library for high-performance sparse matrix- vector multiplication on multicore platforms,” </a:t>
            </a:r>
            <a:r>
              <a:rPr lang="en" altLang="zh-CN" sz="1200" b="0" i="1" dirty="0">
                <a:solidFill>
                  <a:schemeClr val="tx1">
                    <a:lumMod val="65000"/>
                    <a:lumOff val="35000"/>
                  </a:schemeClr>
                </a:solidFill>
                <a:latin typeface="+mn-lt"/>
              </a:rPr>
              <a:t>ACM Trans. Math. </a:t>
            </a:r>
            <a:r>
              <a:rPr lang="en" altLang="zh-CN" sz="1200" b="0" i="1" dirty="0" err="1">
                <a:solidFill>
                  <a:schemeClr val="tx1">
                    <a:lumMod val="65000"/>
                    <a:lumOff val="35000"/>
                  </a:schemeClr>
                </a:solidFill>
                <a:latin typeface="+mn-lt"/>
              </a:rPr>
              <a:t>Softw</a:t>
            </a:r>
            <a:r>
              <a:rPr lang="en" altLang="zh-CN" sz="1200" b="0" i="1" dirty="0">
                <a:solidFill>
                  <a:schemeClr val="tx1">
                    <a:lumMod val="65000"/>
                    <a:lumOff val="35000"/>
                  </a:schemeClr>
                </a:solidFill>
                <a:latin typeface="+mn-lt"/>
              </a:rPr>
              <a:t>.</a:t>
            </a:r>
            <a:r>
              <a:rPr lang="en" altLang="zh-CN" sz="1200" b="0" dirty="0">
                <a:solidFill>
                  <a:schemeClr val="tx1">
                    <a:lumMod val="65000"/>
                    <a:lumOff val="35000"/>
                  </a:schemeClr>
                </a:solidFill>
                <a:latin typeface="+mn-lt"/>
              </a:rPr>
              <a:t>, vol. 44, no. 3, 2018. </a:t>
            </a:r>
          </a:p>
          <a:p>
            <a:endParaRPr lang="en" altLang="zh-CN" sz="1200" b="0" dirty="0">
              <a:solidFill>
                <a:schemeClr val="tx1">
                  <a:lumMod val="65000"/>
                  <a:lumOff val="35000"/>
                </a:schemeClr>
              </a:solidFill>
              <a:latin typeface="+mn-lt"/>
            </a:endParaRPr>
          </a:p>
          <a:p>
            <a:r>
              <a:rPr lang="en" altLang="zh-CN" sz="1200" b="0" dirty="0">
                <a:solidFill>
                  <a:schemeClr val="tx1">
                    <a:lumMod val="65000"/>
                    <a:lumOff val="35000"/>
                  </a:schemeClr>
                </a:solidFill>
              </a:rPr>
              <a:t>Y. Zhao, J. Li, C. Liao, and X. Shen, “Bridging the gap between deep learning and sparse matrix format selection,” in </a:t>
            </a:r>
            <a:r>
              <a:rPr lang="en" altLang="zh-CN" sz="1200" b="0" i="1" dirty="0">
                <a:solidFill>
                  <a:schemeClr val="tx1">
                    <a:lumMod val="65000"/>
                    <a:lumOff val="35000"/>
                  </a:schemeClr>
                </a:solidFill>
              </a:rPr>
              <a:t>Proceedings of the 23rd ACM SIGPLAN Symposium on Principles and Practice of Parallel Programming</a:t>
            </a:r>
            <a:r>
              <a:rPr lang="en" altLang="zh-CN" sz="1200" b="0" dirty="0">
                <a:solidFill>
                  <a:schemeClr val="tx1">
                    <a:lumMod val="65000"/>
                    <a:lumOff val="35000"/>
                  </a:schemeClr>
                </a:solidFill>
              </a:rPr>
              <a:t>, 2018.</a:t>
            </a:r>
            <a:endParaRPr lang="en" altLang="zh-CN" sz="1000" b="0" dirty="0">
              <a:solidFill>
                <a:schemeClr val="tx1">
                  <a:lumMod val="65000"/>
                  <a:lumOff val="35000"/>
                </a:schemeClr>
              </a:solidFill>
            </a:endParaRPr>
          </a:p>
        </p:txBody>
      </p:sp>
    </p:spTree>
    <p:extLst>
      <p:ext uri="{BB962C8B-B14F-4D97-AF65-F5344CB8AC3E}">
        <p14:creationId xmlns:p14="http://schemas.microsoft.com/office/powerpoint/2010/main" val="1602510895"/>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7" name="文本框 6">
            <a:extLst>
              <a:ext uri="{FF2B5EF4-FFF2-40B4-BE49-F238E27FC236}">
                <a16:creationId xmlns:a16="http://schemas.microsoft.com/office/drawing/2014/main" id="{E532F954-D5E1-144F-8B60-F91F121621A5}"/>
              </a:ext>
            </a:extLst>
          </p:cNvPr>
          <p:cNvSpPr txBox="1"/>
          <p:nvPr/>
        </p:nvSpPr>
        <p:spPr>
          <a:xfrm>
            <a:off x="899592" y="142899"/>
            <a:ext cx="7712368" cy="461665"/>
          </a:xfrm>
          <a:prstGeom prst="rect">
            <a:avLst/>
          </a:prstGeom>
          <a:noFill/>
        </p:spPr>
        <p:txBody>
          <a:bodyPr wrap="none" rtlCol="0">
            <a:spAutoFit/>
          </a:bodyPr>
          <a:lstStyle/>
          <a:p>
            <a:r>
              <a:rPr kumimoji="1" lang="en-US" altLang="zh-CN" sz="2400" b="0" dirty="0">
                <a:latin typeface="+mj-lt"/>
                <a:cs typeface="Times New Roman" pitchFamily="18" charset="0"/>
              </a:rPr>
              <a:t>Motivation 3 : Optimization</a:t>
            </a:r>
            <a:r>
              <a:rPr kumimoji="1" lang="zh-CN" altLang="en-US" sz="2400" b="0" dirty="0">
                <a:latin typeface="+mj-lt"/>
                <a:cs typeface="Times New Roman" pitchFamily="18" charset="0"/>
              </a:rPr>
              <a:t> </a:t>
            </a:r>
            <a:r>
              <a:rPr kumimoji="1" lang="en-US" altLang="zh-CN" sz="2400" b="0" dirty="0">
                <a:latin typeface="+mj-lt"/>
                <a:cs typeface="Times New Roman" pitchFamily="18" charset="0"/>
              </a:rPr>
              <a:t>for</a:t>
            </a:r>
            <a:r>
              <a:rPr kumimoji="1" lang="zh-CN" altLang="en-US" sz="2400" b="0" dirty="0">
                <a:latin typeface="+mj-lt"/>
                <a:cs typeface="Times New Roman" pitchFamily="18" charset="0"/>
              </a:rPr>
              <a:t> </a:t>
            </a:r>
            <a:r>
              <a:rPr kumimoji="1" lang="en-US" altLang="zh-CN" sz="2400" b="0" dirty="0">
                <a:latin typeface="+mj-lt"/>
                <a:cs typeface="Times New Roman" pitchFamily="18" charset="0"/>
              </a:rPr>
              <a:t>micro-structure </a:t>
            </a:r>
            <a:r>
              <a:rPr lang="en" altLang="zh-CN" sz="2400" b="0" dirty="0">
                <a:cs typeface="Arial" panose="020B0604020202020204" pitchFamily="34" charset="0"/>
              </a:rPr>
              <a:t>using ML</a:t>
            </a:r>
            <a:endParaRPr kumimoji="1" lang="zh-CN" altLang="en-US" sz="2400" b="0" dirty="0">
              <a:latin typeface="+mj-lt"/>
              <a:cs typeface="Times New Roman" pitchFamily="18" charset="0"/>
            </a:endParaRPr>
          </a:p>
        </p:txBody>
      </p:sp>
      <p:sp>
        <p:nvSpPr>
          <p:cNvPr id="6" name="矩形 5">
            <a:extLst>
              <a:ext uri="{FF2B5EF4-FFF2-40B4-BE49-F238E27FC236}">
                <a16:creationId xmlns:a16="http://schemas.microsoft.com/office/drawing/2014/main" id="{FFFAC4FD-21C2-8C46-BE4B-98930855A1BB}"/>
              </a:ext>
            </a:extLst>
          </p:cNvPr>
          <p:cNvSpPr/>
          <p:nvPr/>
        </p:nvSpPr>
        <p:spPr>
          <a:xfrm>
            <a:off x="683568" y="1589906"/>
            <a:ext cx="8064896" cy="1200329"/>
          </a:xfrm>
          <a:prstGeom prst="rect">
            <a:avLst/>
          </a:prstGeom>
        </p:spPr>
        <p:txBody>
          <a:bodyPr wrap="square">
            <a:spAutoFit/>
          </a:bodyPr>
          <a:lstStyle/>
          <a:p>
            <a:r>
              <a:rPr lang="en" altLang="zh-CN" b="0" dirty="0">
                <a:cs typeface="Arial" panose="020B0604020202020204" pitchFamily="34" charset="0"/>
              </a:rPr>
              <a:t>Although the format and algorithm selection techniques using machine learning have been proven effective in </a:t>
            </a:r>
            <a:r>
              <a:rPr lang="en" altLang="zh-CN" b="0" dirty="0" err="1">
                <a:cs typeface="Arial" panose="020B0604020202020204" pitchFamily="34" charset="0"/>
              </a:rPr>
              <a:t>SpMV</a:t>
            </a:r>
            <a:r>
              <a:rPr lang="en" altLang="zh-CN" b="0" dirty="0">
                <a:cs typeface="Arial" panose="020B0604020202020204" pitchFamily="34" charset="0"/>
              </a:rPr>
              <a:t>, they have only been used for the whole matrix, and the micro structures of a sparse matrix have not obtained benefits from the techniques. </a:t>
            </a:r>
          </a:p>
        </p:txBody>
      </p:sp>
      <p:sp>
        <p:nvSpPr>
          <p:cNvPr id="2" name="矩形 1">
            <a:extLst>
              <a:ext uri="{FF2B5EF4-FFF2-40B4-BE49-F238E27FC236}">
                <a16:creationId xmlns:a16="http://schemas.microsoft.com/office/drawing/2014/main" id="{4717A479-0ACB-FA49-A9E9-C40B7EB358C7}"/>
              </a:ext>
            </a:extLst>
          </p:cNvPr>
          <p:cNvSpPr/>
          <p:nvPr/>
        </p:nvSpPr>
        <p:spPr>
          <a:xfrm>
            <a:off x="755577" y="3429000"/>
            <a:ext cx="7826399" cy="2862322"/>
          </a:xfrm>
          <a:prstGeom prst="rect">
            <a:avLst/>
          </a:prstGeom>
        </p:spPr>
        <p:txBody>
          <a:bodyPr wrap="square">
            <a:spAutoFit/>
          </a:bodyPr>
          <a:lstStyle/>
          <a:p>
            <a:r>
              <a:rPr lang="en" altLang="zh-CN" sz="1200" b="0" dirty="0">
                <a:solidFill>
                  <a:schemeClr val="tx1">
                    <a:lumMod val="65000"/>
                    <a:lumOff val="35000"/>
                  </a:schemeClr>
                </a:solidFill>
                <a:latin typeface="+mn-lt"/>
              </a:rPr>
              <a:t>Y. Zhao, W. Zhou, X. Shen, and G. </a:t>
            </a:r>
            <a:r>
              <a:rPr lang="en" altLang="zh-CN" sz="1200" b="0" dirty="0" err="1">
                <a:solidFill>
                  <a:schemeClr val="tx1">
                    <a:lumMod val="65000"/>
                    <a:lumOff val="35000"/>
                  </a:schemeClr>
                </a:solidFill>
                <a:latin typeface="+mn-lt"/>
              </a:rPr>
              <a:t>Yiu</a:t>
            </a:r>
            <a:r>
              <a:rPr lang="en" altLang="zh-CN" sz="1200" b="0" dirty="0">
                <a:solidFill>
                  <a:schemeClr val="tx1">
                    <a:lumMod val="65000"/>
                    <a:lumOff val="35000"/>
                  </a:schemeClr>
                </a:solidFill>
                <a:latin typeface="+mn-lt"/>
              </a:rPr>
              <a:t>, “Overhead-conscious format selection for </a:t>
            </a:r>
            <a:r>
              <a:rPr lang="en" altLang="zh-CN" sz="1200" b="0" dirty="0" err="1">
                <a:solidFill>
                  <a:schemeClr val="tx1">
                    <a:lumMod val="65000"/>
                    <a:lumOff val="35000"/>
                  </a:schemeClr>
                </a:solidFill>
                <a:latin typeface="+mn-lt"/>
              </a:rPr>
              <a:t>SpMV</a:t>
            </a:r>
            <a:r>
              <a:rPr lang="en" altLang="zh-CN" sz="1200" b="0" dirty="0">
                <a:solidFill>
                  <a:schemeClr val="tx1">
                    <a:lumMod val="65000"/>
                    <a:lumOff val="35000"/>
                  </a:schemeClr>
                </a:solidFill>
                <a:latin typeface="+mn-lt"/>
              </a:rPr>
              <a:t>-based applications,” in </a:t>
            </a:r>
            <a:r>
              <a:rPr lang="en" altLang="zh-CN" sz="1200" b="0" i="1" dirty="0">
                <a:solidFill>
                  <a:schemeClr val="tx1">
                    <a:lumMod val="65000"/>
                    <a:lumOff val="35000"/>
                  </a:schemeClr>
                </a:solidFill>
                <a:cs typeface="Arial" panose="020B0604020202020204" pitchFamily="34" charset="0"/>
              </a:rPr>
              <a:t>Proceedings of the 2014 IEEE 28th International Parallel and Distributed Processing Symposium</a:t>
            </a:r>
            <a:r>
              <a:rPr lang="en" altLang="zh-CN" sz="1200" b="0" dirty="0">
                <a:solidFill>
                  <a:schemeClr val="tx1">
                    <a:lumMod val="75000"/>
                    <a:lumOff val="25000"/>
                  </a:schemeClr>
                </a:solidFill>
                <a:cs typeface="Arial" panose="020B0604020202020204" pitchFamily="34" charset="0"/>
              </a:rPr>
              <a:t> , </a:t>
            </a:r>
            <a:r>
              <a:rPr lang="en" altLang="zh-CN" sz="1200" b="0" dirty="0">
                <a:solidFill>
                  <a:schemeClr val="tx1">
                    <a:lumMod val="65000"/>
                    <a:lumOff val="35000"/>
                  </a:schemeClr>
                </a:solidFill>
                <a:latin typeface="+mn-lt"/>
              </a:rPr>
              <a:t>2018. </a:t>
            </a:r>
          </a:p>
          <a:p>
            <a:endParaRPr lang="en" altLang="zh-CN" sz="1200" b="0" dirty="0">
              <a:solidFill>
                <a:schemeClr val="tx1">
                  <a:lumMod val="65000"/>
                  <a:lumOff val="35000"/>
                </a:schemeClr>
              </a:solidFill>
              <a:latin typeface="+mn-lt"/>
            </a:endParaRPr>
          </a:p>
          <a:p>
            <a:r>
              <a:rPr lang="en" altLang="zh-CN" sz="1200" b="0" dirty="0">
                <a:solidFill>
                  <a:schemeClr val="tx1">
                    <a:lumMod val="65000"/>
                    <a:lumOff val="35000"/>
                  </a:schemeClr>
                </a:solidFill>
                <a:latin typeface="+mn-lt"/>
              </a:rPr>
              <a:t>N. </a:t>
            </a:r>
            <a:r>
              <a:rPr lang="en" altLang="zh-CN" sz="1200" b="0" dirty="0" err="1">
                <a:solidFill>
                  <a:schemeClr val="tx1">
                    <a:lumMod val="65000"/>
                    <a:lumOff val="35000"/>
                  </a:schemeClr>
                </a:solidFill>
                <a:latin typeface="+mn-lt"/>
              </a:rPr>
              <a:t>Sedaghati</a:t>
            </a:r>
            <a:r>
              <a:rPr lang="en" altLang="zh-CN" sz="1200" b="0" dirty="0">
                <a:solidFill>
                  <a:schemeClr val="tx1">
                    <a:lumMod val="65000"/>
                    <a:lumOff val="35000"/>
                  </a:schemeClr>
                </a:solidFill>
                <a:latin typeface="+mn-lt"/>
              </a:rPr>
              <a:t>, T. Mu, L. </a:t>
            </a:r>
            <a:r>
              <a:rPr lang="en" altLang="zh-CN" sz="1200" b="0" dirty="0" err="1">
                <a:solidFill>
                  <a:schemeClr val="tx1">
                    <a:lumMod val="65000"/>
                    <a:lumOff val="35000"/>
                  </a:schemeClr>
                </a:solidFill>
                <a:latin typeface="+mn-lt"/>
              </a:rPr>
              <a:t>Pouchet</a:t>
            </a:r>
            <a:r>
              <a:rPr lang="en" altLang="zh-CN" sz="1200" b="0" dirty="0">
                <a:solidFill>
                  <a:schemeClr val="tx1">
                    <a:lumMod val="65000"/>
                    <a:lumOff val="35000"/>
                  </a:schemeClr>
                </a:solidFill>
                <a:latin typeface="+mn-lt"/>
              </a:rPr>
              <a:t>, S. Parthasarathy, and P. </a:t>
            </a:r>
            <a:r>
              <a:rPr lang="en" altLang="zh-CN" sz="1200" b="0" dirty="0" err="1">
                <a:solidFill>
                  <a:schemeClr val="tx1">
                    <a:lumMod val="65000"/>
                    <a:lumOff val="35000"/>
                  </a:schemeClr>
                </a:solidFill>
                <a:latin typeface="+mn-lt"/>
              </a:rPr>
              <a:t>Sadayappan</a:t>
            </a:r>
            <a:r>
              <a:rPr lang="en" altLang="zh-CN" sz="1200" b="0" dirty="0">
                <a:solidFill>
                  <a:schemeClr val="tx1">
                    <a:lumMod val="65000"/>
                    <a:lumOff val="35000"/>
                  </a:schemeClr>
                </a:solidFill>
                <a:latin typeface="+mn-lt"/>
              </a:rPr>
              <a:t>, “Automatic selection of sparse matrix representation on </a:t>
            </a:r>
            <a:r>
              <a:rPr lang="en" altLang="zh-CN" sz="1200" b="0" dirty="0" err="1">
                <a:solidFill>
                  <a:schemeClr val="tx1">
                    <a:lumMod val="65000"/>
                    <a:lumOff val="35000"/>
                  </a:schemeClr>
                </a:solidFill>
                <a:latin typeface="+mn-lt"/>
              </a:rPr>
              <a:t>gpus</a:t>
            </a:r>
            <a:r>
              <a:rPr lang="en" altLang="zh-CN" sz="1200" b="0" dirty="0">
                <a:solidFill>
                  <a:schemeClr val="tx1">
                    <a:lumMod val="65000"/>
                    <a:lumOff val="35000"/>
                  </a:schemeClr>
                </a:solidFill>
                <a:latin typeface="+mn-lt"/>
              </a:rPr>
              <a:t>,” in </a:t>
            </a:r>
            <a:r>
              <a:rPr lang="en" altLang="zh-CN" sz="1200" b="0" i="1" dirty="0">
                <a:solidFill>
                  <a:schemeClr val="tx1">
                    <a:lumMod val="65000"/>
                    <a:lumOff val="35000"/>
                  </a:schemeClr>
                </a:solidFill>
              </a:rPr>
              <a:t>Proceedings of the 29th ACM International Conference on Super-computing</a:t>
            </a:r>
            <a:r>
              <a:rPr lang="en" altLang="zh-CN" sz="1200" b="0" dirty="0">
                <a:solidFill>
                  <a:schemeClr val="tx1">
                    <a:lumMod val="75000"/>
                    <a:lumOff val="25000"/>
                  </a:schemeClr>
                </a:solidFill>
              </a:rPr>
              <a:t>, </a:t>
            </a:r>
            <a:r>
              <a:rPr lang="en" altLang="zh-CN" sz="1200" b="0" dirty="0">
                <a:solidFill>
                  <a:schemeClr val="tx1">
                    <a:lumMod val="65000"/>
                    <a:lumOff val="35000"/>
                  </a:schemeClr>
                </a:solidFill>
                <a:latin typeface="+mn-lt"/>
              </a:rPr>
              <a:t>2015. </a:t>
            </a:r>
          </a:p>
          <a:p>
            <a:endParaRPr lang="en" altLang="zh-CN" sz="1200" b="0" dirty="0">
              <a:solidFill>
                <a:schemeClr val="tx1">
                  <a:lumMod val="65000"/>
                  <a:lumOff val="35000"/>
                </a:schemeClr>
              </a:solidFill>
              <a:latin typeface="+mn-lt"/>
            </a:endParaRPr>
          </a:p>
          <a:p>
            <a:r>
              <a:rPr lang="en" altLang="zh-CN" sz="1200" b="0" dirty="0">
                <a:solidFill>
                  <a:schemeClr val="tx1">
                    <a:lumMod val="65000"/>
                    <a:lumOff val="35000"/>
                  </a:schemeClr>
                </a:solidFill>
                <a:latin typeface="+mn-lt"/>
              </a:rPr>
              <a:t>A.</a:t>
            </a:r>
            <a:r>
              <a:rPr lang="zh-CN" altLang="en-US" sz="1200" b="0" dirty="0">
                <a:solidFill>
                  <a:schemeClr val="tx1">
                    <a:lumMod val="65000"/>
                    <a:lumOff val="35000"/>
                  </a:schemeClr>
                </a:solidFill>
                <a:latin typeface="+mn-lt"/>
              </a:rPr>
              <a:t> </a:t>
            </a:r>
            <a:r>
              <a:rPr lang="en" altLang="zh-CN" sz="1200" b="0" dirty="0" err="1">
                <a:solidFill>
                  <a:schemeClr val="tx1">
                    <a:lumMod val="65000"/>
                    <a:lumOff val="35000"/>
                  </a:schemeClr>
                </a:solidFill>
                <a:latin typeface="+mn-lt"/>
              </a:rPr>
              <a:t>Benatia</a:t>
            </a:r>
            <a:r>
              <a:rPr lang="en" altLang="zh-CN" sz="1200" b="0" dirty="0">
                <a:solidFill>
                  <a:schemeClr val="tx1">
                    <a:lumMod val="65000"/>
                    <a:lumOff val="35000"/>
                  </a:schemeClr>
                </a:solidFill>
                <a:latin typeface="+mn-lt"/>
              </a:rPr>
              <a:t>, W. Ji, Y. Wang, and F. Shi, “Sparse matrix format selection with multiclass </a:t>
            </a:r>
            <a:r>
              <a:rPr lang="en" altLang="zh-CN" sz="1200" b="0" dirty="0" err="1">
                <a:solidFill>
                  <a:schemeClr val="tx1">
                    <a:lumMod val="65000"/>
                    <a:lumOff val="35000"/>
                  </a:schemeClr>
                </a:solidFill>
                <a:latin typeface="+mn-lt"/>
              </a:rPr>
              <a:t>svm</a:t>
            </a:r>
            <a:r>
              <a:rPr lang="en" altLang="zh-CN" sz="1200" b="0" dirty="0">
                <a:solidFill>
                  <a:schemeClr val="tx1">
                    <a:lumMod val="65000"/>
                    <a:lumOff val="35000"/>
                  </a:schemeClr>
                </a:solidFill>
                <a:latin typeface="+mn-lt"/>
              </a:rPr>
              <a:t> for </a:t>
            </a:r>
            <a:r>
              <a:rPr lang="en" altLang="zh-CN" sz="1200" b="0" dirty="0" err="1">
                <a:solidFill>
                  <a:schemeClr val="tx1">
                    <a:lumMod val="65000"/>
                    <a:lumOff val="35000"/>
                  </a:schemeClr>
                </a:solidFill>
                <a:latin typeface="+mn-lt"/>
              </a:rPr>
              <a:t>SpMV</a:t>
            </a:r>
            <a:r>
              <a:rPr lang="en" altLang="zh-CN" sz="1200" b="0" dirty="0">
                <a:solidFill>
                  <a:schemeClr val="tx1">
                    <a:lumMod val="65000"/>
                    <a:lumOff val="35000"/>
                  </a:schemeClr>
                </a:solidFill>
                <a:latin typeface="+mn-lt"/>
              </a:rPr>
              <a:t> on GPU,” in </a:t>
            </a:r>
          </a:p>
          <a:p>
            <a:r>
              <a:rPr lang="en" altLang="zh-CN" sz="1200" b="0" dirty="0">
                <a:solidFill>
                  <a:schemeClr val="tx1">
                    <a:lumMod val="65000"/>
                    <a:lumOff val="35000"/>
                  </a:schemeClr>
                </a:solidFill>
              </a:rPr>
              <a:t>in </a:t>
            </a:r>
            <a:r>
              <a:rPr lang="en" altLang="zh-CN" sz="1200" b="0" i="1" dirty="0">
                <a:solidFill>
                  <a:schemeClr val="tx1">
                    <a:lumMod val="65000"/>
                    <a:lumOff val="35000"/>
                  </a:schemeClr>
                </a:solidFill>
              </a:rPr>
              <a:t>Proceedings of the 45th International Conference on Parallel Processing</a:t>
            </a:r>
            <a:r>
              <a:rPr lang="en" altLang="zh-CN" sz="1200" b="0" i="1" dirty="0">
                <a:solidFill>
                  <a:schemeClr val="tx1">
                    <a:lumMod val="65000"/>
                    <a:lumOff val="35000"/>
                  </a:schemeClr>
                </a:solidFill>
                <a:latin typeface="+mn-lt"/>
              </a:rPr>
              <a:t>, </a:t>
            </a:r>
            <a:r>
              <a:rPr lang="en" altLang="zh-CN" sz="1200" b="0" dirty="0">
                <a:solidFill>
                  <a:schemeClr val="tx1">
                    <a:lumMod val="65000"/>
                    <a:lumOff val="35000"/>
                  </a:schemeClr>
                </a:solidFill>
                <a:latin typeface="+mn-lt"/>
              </a:rPr>
              <a:t>2016. </a:t>
            </a:r>
          </a:p>
          <a:p>
            <a:endParaRPr lang="en" altLang="zh-CN" sz="1200" b="0" dirty="0">
              <a:solidFill>
                <a:schemeClr val="tx1">
                  <a:lumMod val="65000"/>
                  <a:lumOff val="35000"/>
                </a:schemeClr>
              </a:solidFill>
              <a:latin typeface="+mn-lt"/>
            </a:endParaRPr>
          </a:p>
          <a:p>
            <a:r>
              <a:rPr lang="en" altLang="zh-CN" sz="1200" b="0" dirty="0">
                <a:solidFill>
                  <a:schemeClr val="tx1">
                    <a:lumMod val="65000"/>
                    <a:lumOff val="35000"/>
                  </a:schemeClr>
                </a:solidFill>
                <a:latin typeface="+mn-lt"/>
              </a:rPr>
              <a:t>Y. Zhao, J. Li, C. Liao, and X. Shen, “Bridging the gap between deep learning and sparse matrix format selection,” in </a:t>
            </a:r>
            <a:r>
              <a:rPr lang="en" altLang="zh-CN" sz="1200" b="0" i="1" dirty="0">
                <a:solidFill>
                  <a:schemeClr val="tx1">
                    <a:lumMod val="65000"/>
                    <a:lumOff val="35000"/>
                  </a:schemeClr>
                </a:solidFill>
                <a:latin typeface="+mn-lt"/>
              </a:rPr>
              <a:t>Proceedings of the 23rd ACM SIGPLAN Symposium on Principles and Practice of Parallel Programming</a:t>
            </a:r>
            <a:r>
              <a:rPr lang="en" altLang="zh-CN" sz="1200" b="0" dirty="0">
                <a:solidFill>
                  <a:schemeClr val="tx1">
                    <a:lumMod val="65000"/>
                    <a:lumOff val="35000"/>
                  </a:schemeClr>
                </a:solidFill>
                <a:latin typeface="+mn-lt"/>
              </a:rPr>
              <a:t>, 2018. </a:t>
            </a:r>
          </a:p>
          <a:p>
            <a:endParaRPr lang="en" altLang="zh-CN" sz="1200" b="0" dirty="0">
              <a:solidFill>
                <a:schemeClr val="tx1">
                  <a:lumMod val="65000"/>
                  <a:lumOff val="35000"/>
                </a:schemeClr>
              </a:solidFill>
              <a:latin typeface="+mn-lt"/>
            </a:endParaRPr>
          </a:p>
          <a:p>
            <a:r>
              <a:rPr lang="en" altLang="zh-CN" sz="1200" b="0" dirty="0">
                <a:solidFill>
                  <a:schemeClr val="tx1">
                    <a:lumMod val="65000"/>
                    <a:lumOff val="35000"/>
                  </a:schemeClr>
                </a:solidFill>
                <a:latin typeface="+mn-lt"/>
              </a:rPr>
              <a:t>J. Li, G. Tan, M. Chen, and N. Sun, “</a:t>
            </a:r>
            <a:r>
              <a:rPr lang="en" altLang="zh-CN" sz="1200" b="0" dirty="0" err="1">
                <a:solidFill>
                  <a:schemeClr val="tx1">
                    <a:lumMod val="65000"/>
                    <a:lumOff val="35000"/>
                  </a:schemeClr>
                </a:solidFill>
                <a:latin typeface="+mn-lt"/>
              </a:rPr>
              <a:t>Smat</a:t>
            </a:r>
            <a:r>
              <a:rPr lang="en" altLang="zh-CN" sz="1200" b="0" dirty="0">
                <a:solidFill>
                  <a:schemeClr val="tx1">
                    <a:lumMod val="65000"/>
                    <a:lumOff val="35000"/>
                  </a:schemeClr>
                </a:solidFill>
                <a:latin typeface="+mn-lt"/>
              </a:rPr>
              <a:t>: An input adaptive auto-tuner for sparse matrix-vector multiplication,” in </a:t>
            </a:r>
            <a:r>
              <a:rPr lang="en" altLang="zh-CN" sz="1200" b="0" i="1" dirty="0">
                <a:solidFill>
                  <a:schemeClr val="tx1">
                    <a:lumMod val="65000"/>
                    <a:lumOff val="35000"/>
                  </a:schemeClr>
                </a:solidFill>
              </a:rPr>
              <a:t>Proceedings of the 34th ACM SIGPLAN conference on Programming language design and implementation</a:t>
            </a:r>
            <a:r>
              <a:rPr lang="en" altLang="zh-CN" sz="1200" b="0" dirty="0">
                <a:solidFill>
                  <a:schemeClr val="tx1">
                    <a:lumMod val="75000"/>
                    <a:lumOff val="25000"/>
                  </a:schemeClr>
                </a:solidFill>
              </a:rPr>
              <a:t>, </a:t>
            </a:r>
            <a:r>
              <a:rPr lang="en" altLang="zh-CN" sz="1200" b="0" dirty="0">
                <a:solidFill>
                  <a:schemeClr val="tx1">
                    <a:lumMod val="65000"/>
                    <a:lumOff val="35000"/>
                  </a:schemeClr>
                </a:solidFill>
              </a:rPr>
              <a:t>2013.</a:t>
            </a:r>
            <a:endParaRPr lang="en" altLang="zh-CN" sz="1200" b="0" dirty="0">
              <a:solidFill>
                <a:schemeClr val="tx1">
                  <a:lumMod val="65000"/>
                  <a:lumOff val="35000"/>
                </a:schemeClr>
              </a:solidFill>
              <a:latin typeface="+mn-lt"/>
            </a:endParaRPr>
          </a:p>
        </p:txBody>
      </p:sp>
    </p:spTree>
    <p:extLst>
      <p:ext uri="{BB962C8B-B14F-4D97-AF65-F5344CB8AC3E}">
        <p14:creationId xmlns:p14="http://schemas.microsoft.com/office/powerpoint/2010/main" val="3419275895"/>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6" name="Rectangle 2">
            <a:extLst>
              <a:ext uri="{FF2B5EF4-FFF2-40B4-BE49-F238E27FC236}">
                <a16:creationId xmlns:a16="http://schemas.microsoft.com/office/drawing/2014/main" id="{472D803C-CDAC-4532-8FE3-278123EF57DB}"/>
              </a:ext>
            </a:extLst>
          </p:cNvPr>
          <p:cNvSpPr>
            <a:spLocks noChangeArrowheads="1"/>
          </p:cNvSpPr>
          <p:nvPr/>
        </p:nvSpPr>
        <p:spPr bwMode="auto">
          <a:xfrm>
            <a:off x="4193959" y="289415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CN" altLang="en-US"/>
          </a:p>
        </p:txBody>
      </p:sp>
      <p:sp>
        <p:nvSpPr>
          <p:cNvPr id="7" name="PA-椭圆 2">
            <a:extLst>
              <a:ext uri="{FF2B5EF4-FFF2-40B4-BE49-F238E27FC236}">
                <a16:creationId xmlns:a16="http://schemas.microsoft.com/office/drawing/2014/main" id="{69CB5EB6-172A-1547-A017-8ADBD48BCA06}"/>
              </a:ext>
            </a:extLst>
          </p:cNvPr>
          <p:cNvSpPr/>
          <p:nvPr>
            <p:custDataLst>
              <p:tags r:id="rId1"/>
            </p:custDataLst>
          </p:nvPr>
        </p:nvSpPr>
        <p:spPr>
          <a:xfrm>
            <a:off x="683568" y="2184267"/>
            <a:ext cx="2160240" cy="2108829"/>
          </a:xfrm>
          <a:prstGeom prst="ellipse">
            <a:avLst/>
          </a:prstGeom>
          <a:noFill/>
          <a:ln w="44450" cap="flat" cmpd="sng" algn="ctr">
            <a:solidFill>
              <a:srgbClr val="4C6D78"/>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细黑" panose="02010600040101010101" pitchFamily="2" charset="-122"/>
              <a:ea typeface="华文细黑" panose="02010600040101010101" pitchFamily="2" charset="-122"/>
            </a:endParaRPr>
          </a:p>
        </p:txBody>
      </p:sp>
      <p:sp>
        <p:nvSpPr>
          <p:cNvPr id="11" name="PA-文本框 7">
            <a:extLst>
              <a:ext uri="{FF2B5EF4-FFF2-40B4-BE49-F238E27FC236}">
                <a16:creationId xmlns:a16="http://schemas.microsoft.com/office/drawing/2014/main" id="{95F86741-535B-CE43-ACB4-E63994FDD731}"/>
              </a:ext>
            </a:extLst>
          </p:cNvPr>
          <p:cNvSpPr txBox="1"/>
          <p:nvPr>
            <p:custDataLst>
              <p:tags r:id="rId2"/>
            </p:custDataLst>
          </p:nvPr>
        </p:nvSpPr>
        <p:spPr>
          <a:xfrm>
            <a:off x="3313433" y="1293779"/>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01</a:t>
            </a:r>
          </a:p>
        </p:txBody>
      </p:sp>
      <p:sp>
        <p:nvSpPr>
          <p:cNvPr id="2" name="文本框 1">
            <a:extLst>
              <a:ext uri="{FF2B5EF4-FFF2-40B4-BE49-F238E27FC236}">
                <a16:creationId xmlns:a16="http://schemas.microsoft.com/office/drawing/2014/main" id="{0F436D9B-90BE-1444-8621-5A9D9E638A7E}"/>
              </a:ext>
            </a:extLst>
          </p:cNvPr>
          <p:cNvSpPr txBox="1"/>
          <p:nvPr/>
        </p:nvSpPr>
        <p:spPr>
          <a:xfrm>
            <a:off x="1887166" y="2821021"/>
            <a:ext cx="184731" cy="369332"/>
          </a:xfrm>
          <a:prstGeom prst="rect">
            <a:avLst/>
          </a:prstGeom>
          <a:noFill/>
        </p:spPr>
        <p:txBody>
          <a:bodyPr wrap="none" rtlCol="0">
            <a:spAutoFit/>
          </a:bodyPr>
          <a:lstStyle/>
          <a:p>
            <a:endParaRPr kumimoji="1" lang="zh-CN" altLang="en-US" dirty="0">
              <a:latin typeface="Times New Roman" pitchFamily="18" charset="0"/>
              <a:cs typeface="Times New Roman" pitchFamily="18" charset="0"/>
            </a:endParaRPr>
          </a:p>
        </p:txBody>
      </p:sp>
      <p:sp>
        <p:nvSpPr>
          <p:cNvPr id="4" name="文本框 3">
            <a:extLst>
              <a:ext uri="{FF2B5EF4-FFF2-40B4-BE49-F238E27FC236}">
                <a16:creationId xmlns:a16="http://schemas.microsoft.com/office/drawing/2014/main" id="{FBC11260-696E-D442-B4D0-EFE207FE9270}"/>
              </a:ext>
            </a:extLst>
          </p:cNvPr>
          <p:cNvSpPr txBox="1"/>
          <p:nvPr/>
        </p:nvSpPr>
        <p:spPr>
          <a:xfrm>
            <a:off x="4464996" y="1293779"/>
            <a:ext cx="3608680" cy="461665"/>
          </a:xfrm>
          <a:prstGeom prst="rect">
            <a:avLst/>
          </a:prstGeom>
          <a:noFill/>
        </p:spPr>
        <p:txBody>
          <a:bodyPr wrap="none" rtlCol="0">
            <a:spAutoFit/>
          </a:bodyPr>
          <a:lstStyle/>
          <a:p>
            <a:r>
              <a:rPr kumimoji="1" lang="en-US" altLang="zh-CN" sz="2400" b="0" dirty="0">
                <a:solidFill>
                  <a:schemeClr val="bg2"/>
                </a:solidFill>
                <a:latin typeface="+mj-lt"/>
                <a:cs typeface="Times New Roman" pitchFamily="18" charset="0"/>
              </a:rPr>
              <a:t>Background &amp; Motivation</a:t>
            </a:r>
            <a:endParaRPr kumimoji="1" lang="zh-CN" altLang="en-US" sz="2400" b="0" dirty="0">
              <a:solidFill>
                <a:schemeClr val="bg2"/>
              </a:solidFill>
              <a:latin typeface="+mj-lt"/>
              <a:cs typeface="Times New Roman" pitchFamily="18" charset="0"/>
            </a:endParaRPr>
          </a:p>
        </p:txBody>
      </p:sp>
      <p:sp>
        <p:nvSpPr>
          <p:cNvPr id="5" name="文本框 4">
            <a:extLst>
              <a:ext uri="{FF2B5EF4-FFF2-40B4-BE49-F238E27FC236}">
                <a16:creationId xmlns:a16="http://schemas.microsoft.com/office/drawing/2014/main" id="{02536F41-7C45-6A45-9B26-73FC0D05DDB4}"/>
              </a:ext>
            </a:extLst>
          </p:cNvPr>
          <p:cNvSpPr txBox="1"/>
          <p:nvPr/>
        </p:nvSpPr>
        <p:spPr>
          <a:xfrm>
            <a:off x="4464996" y="2396029"/>
            <a:ext cx="1508555" cy="461665"/>
          </a:xfrm>
          <a:prstGeom prst="rect">
            <a:avLst/>
          </a:prstGeom>
          <a:noFill/>
        </p:spPr>
        <p:txBody>
          <a:bodyPr wrap="none" rtlCol="0">
            <a:spAutoFit/>
          </a:bodyPr>
          <a:lstStyle/>
          <a:p>
            <a:r>
              <a:rPr kumimoji="1" lang="en-US" altLang="zh-CN" sz="2400" b="0" dirty="0" err="1">
                <a:solidFill>
                  <a:srgbClr val="FF0000"/>
                </a:solidFill>
                <a:cs typeface="Arial" panose="020B0604020202020204" pitchFamily="34" charset="0"/>
              </a:rPr>
              <a:t>TileSpMV</a:t>
            </a:r>
            <a:endParaRPr kumimoji="1" lang="zh-CN" altLang="en-US" sz="2400" b="0" dirty="0">
              <a:solidFill>
                <a:srgbClr val="FF0000"/>
              </a:solidFill>
              <a:cs typeface="Arial" panose="020B0604020202020204" pitchFamily="34" charset="0"/>
            </a:endParaRPr>
          </a:p>
        </p:txBody>
      </p:sp>
      <p:sp>
        <p:nvSpPr>
          <p:cNvPr id="15" name="文本框 14">
            <a:extLst>
              <a:ext uri="{FF2B5EF4-FFF2-40B4-BE49-F238E27FC236}">
                <a16:creationId xmlns:a16="http://schemas.microsoft.com/office/drawing/2014/main" id="{625961DE-1FD5-E147-8A1C-B5EDDBCF482E}"/>
              </a:ext>
            </a:extLst>
          </p:cNvPr>
          <p:cNvSpPr txBox="1"/>
          <p:nvPr/>
        </p:nvSpPr>
        <p:spPr>
          <a:xfrm>
            <a:off x="4464996" y="3498279"/>
            <a:ext cx="3095719" cy="461665"/>
          </a:xfrm>
          <a:prstGeom prst="rect">
            <a:avLst/>
          </a:prstGeom>
          <a:noFill/>
        </p:spPr>
        <p:txBody>
          <a:bodyPr wrap="none" rtlCol="0">
            <a:spAutoFit/>
          </a:bodyPr>
          <a:lstStyle/>
          <a:p>
            <a:r>
              <a:rPr kumimoji="1" lang="en-US" altLang="zh-CN" sz="2400" b="0" dirty="0">
                <a:cs typeface="Arial" panose="020B0604020202020204" pitchFamily="34" charset="0"/>
              </a:rPr>
              <a:t>Experimental Results</a:t>
            </a:r>
            <a:endParaRPr kumimoji="1" lang="zh-CN" altLang="en-US" sz="2400" b="0" dirty="0">
              <a:cs typeface="Arial" panose="020B0604020202020204" pitchFamily="34" charset="0"/>
            </a:endParaRPr>
          </a:p>
        </p:txBody>
      </p:sp>
      <p:sp>
        <p:nvSpPr>
          <p:cNvPr id="16" name="文本框 15">
            <a:extLst>
              <a:ext uri="{FF2B5EF4-FFF2-40B4-BE49-F238E27FC236}">
                <a16:creationId xmlns:a16="http://schemas.microsoft.com/office/drawing/2014/main" id="{7A32056B-FF93-E240-9D7D-523012EB9DE5}"/>
              </a:ext>
            </a:extLst>
          </p:cNvPr>
          <p:cNvSpPr txBox="1"/>
          <p:nvPr/>
        </p:nvSpPr>
        <p:spPr>
          <a:xfrm>
            <a:off x="4464996" y="4600529"/>
            <a:ext cx="1710725" cy="461665"/>
          </a:xfrm>
          <a:prstGeom prst="rect">
            <a:avLst/>
          </a:prstGeom>
          <a:noFill/>
        </p:spPr>
        <p:txBody>
          <a:bodyPr wrap="none" rtlCol="0">
            <a:spAutoFit/>
          </a:bodyPr>
          <a:lstStyle/>
          <a:p>
            <a:r>
              <a:rPr kumimoji="1" lang="en-US" altLang="zh-CN" sz="2400" b="0" dirty="0">
                <a:cs typeface="Arial" panose="020B0604020202020204" pitchFamily="34" charset="0"/>
              </a:rPr>
              <a:t>Conclusion</a:t>
            </a:r>
            <a:endParaRPr kumimoji="1" lang="zh-CN" altLang="en-US" sz="2400" b="0" dirty="0">
              <a:cs typeface="Arial" panose="020B0604020202020204" pitchFamily="34" charset="0"/>
            </a:endParaRPr>
          </a:p>
        </p:txBody>
      </p:sp>
      <p:sp>
        <p:nvSpPr>
          <p:cNvPr id="20" name="PA-文本框 7">
            <a:extLst>
              <a:ext uri="{FF2B5EF4-FFF2-40B4-BE49-F238E27FC236}">
                <a16:creationId xmlns:a16="http://schemas.microsoft.com/office/drawing/2014/main" id="{E273D04D-1DB4-B242-9FAA-1883420C4E07}"/>
              </a:ext>
            </a:extLst>
          </p:cNvPr>
          <p:cNvSpPr txBox="1"/>
          <p:nvPr>
            <p:custDataLst>
              <p:tags r:id="rId3"/>
            </p:custDataLst>
          </p:nvPr>
        </p:nvSpPr>
        <p:spPr>
          <a:xfrm>
            <a:off x="3313433" y="2349862"/>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02</a:t>
            </a:r>
          </a:p>
        </p:txBody>
      </p:sp>
      <p:sp>
        <p:nvSpPr>
          <p:cNvPr id="21" name="PA-文本框 7">
            <a:extLst>
              <a:ext uri="{FF2B5EF4-FFF2-40B4-BE49-F238E27FC236}">
                <a16:creationId xmlns:a16="http://schemas.microsoft.com/office/drawing/2014/main" id="{6A616AE0-1236-C348-A54D-2F47A69700EF}"/>
              </a:ext>
            </a:extLst>
          </p:cNvPr>
          <p:cNvSpPr txBox="1"/>
          <p:nvPr>
            <p:custDataLst>
              <p:tags r:id="rId4"/>
            </p:custDataLst>
          </p:nvPr>
        </p:nvSpPr>
        <p:spPr>
          <a:xfrm>
            <a:off x="3320275" y="3452112"/>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03</a:t>
            </a:r>
          </a:p>
        </p:txBody>
      </p:sp>
      <p:sp>
        <p:nvSpPr>
          <p:cNvPr id="22" name="PA-文本框 7">
            <a:extLst>
              <a:ext uri="{FF2B5EF4-FFF2-40B4-BE49-F238E27FC236}">
                <a16:creationId xmlns:a16="http://schemas.microsoft.com/office/drawing/2014/main" id="{A32024ED-2865-934F-9F6C-09145841E554}"/>
              </a:ext>
            </a:extLst>
          </p:cNvPr>
          <p:cNvSpPr txBox="1"/>
          <p:nvPr>
            <p:custDataLst>
              <p:tags r:id="rId5"/>
            </p:custDataLst>
          </p:nvPr>
        </p:nvSpPr>
        <p:spPr>
          <a:xfrm>
            <a:off x="3320275" y="4554362"/>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04</a:t>
            </a:r>
          </a:p>
        </p:txBody>
      </p:sp>
      <p:sp>
        <p:nvSpPr>
          <p:cNvPr id="17" name="文本框 16">
            <a:extLst>
              <a:ext uri="{FF2B5EF4-FFF2-40B4-BE49-F238E27FC236}">
                <a16:creationId xmlns:a16="http://schemas.microsoft.com/office/drawing/2014/main" id="{3E5B7858-5E65-354B-9DBF-6E8357B65CB1}"/>
              </a:ext>
            </a:extLst>
          </p:cNvPr>
          <p:cNvSpPr txBox="1"/>
          <p:nvPr/>
        </p:nvSpPr>
        <p:spPr>
          <a:xfrm>
            <a:off x="1187624" y="2990447"/>
            <a:ext cx="1160895" cy="461665"/>
          </a:xfrm>
          <a:prstGeom prst="rect">
            <a:avLst/>
          </a:prstGeom>
          <a:noFill/>
        </p:spPr>
        <p:txBody>
          <a:bodyPr wrap="none" rtlCol="0">
            <a:spAutoFit/>
          </a:bodyPr>
          <a:lstStyle/>
          <a:p>
            <a:r>
              <a:rPr kumimoji="1" lang="en-US" altLang="zh-CN" sz="2400" b="0" dirty="0">
                <a:cs typeface="Arial" panose="020B0604020202020204" pitchFamily="34" charset="0"/>
              </a:rPr>
              <a:t>Outline</a:t>
            </a:r>
            <a:endParaRPr kumimoji="1" lang="zh-CN" altLang="en-US" sz="2400" b="0" dirty="0">
              <a:cs typeface="Arial" panose="020B0604020202020204" pitchFamily="34" charset="0"/>
            </a:endParaRPr>
          </a:p>
        </p:txBody>
      </p:sp>
    </p:spTree>
    <p:extLst>
      <p:ext uri="{BB962C8B-B14F-4D97-AF65-F5344CB8AC3E}">
        <p14:creationId xmlns:p14="http://schemas.microsoft.com/office/powerpoint/2010/main" val="2902680459"/>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4171976" cy="461665"/>
          </a:xfrm>
          <a:prstGeom prst="rect">
            <a:avLst/>
          </a:prstGeom>
        </p:spPr>
        <p:txBody>
          <a:bodyPr wrap="none">
            <a:spAutoFit/>
          </a:bodyPr>
          <a:lstStyle/>
          <a:p>
            <a:r>
              <a:rPr lang="en" altLang="zh-CN" sz="2400" b="0" dirty="0">
                <a:latin typeface="+mn-lt"/>
              </a:rPr>
              <a:t>Two-Level Storage Structure </a:t>
            </a:r>
          </a:p>
        </p:txBody>
      </p:sp>
      <p:sp>
        <p:nvSpPr>
          <p:cNvPr id="4" name="矩形 3">
            <a:extLst>
              <a:ext uri="{FF2B5EF4-FFF2-40B4-BE49-F238E27FC236}">
                <a16:creationId xmlns:a16="http://schemas.microsoft.com/office/drawing/2014/main" id="{5756853D-1701-0B4B-8E8E-04D6DC955932}"/>
              </a:ext>
            </a:extLst>
          </p:cNvPr>
          <p:cNvSpPr/>
          <p:nvPr/>
        </p:nvSpPr>
        <p:spPr>
          <a:xfrm>
            <a:off x="395536" y="1007291"/>
            <a:ext cx="7992888" cy="1323439"/>
          </a:xfrm>
          <a:prstGeom prst="rect">
            <a:avLst/>
          </a:prstGeom>
        </p:spPr>
        <p:txBody>
          <a:bodyPr wrap="square">
            <a:spAutoFit/>
          </a:bodyPr>
          <a:lstStyle/>
          <a:p>
            <a:r>
              <a:rPr lang="en" altLang="zh-CN" sz="1600" b="0" dirty="0" err="1">
                <a:latin typeface="+mn-lt"/>
              </a:rPr>
              <a:t>TileSpMV</a:t>
            </a:r>
            <a:r>
              <a:rPr lang="en" altLang="zh-CN" sz="1600" b="0" dirty="0">
                <a:latin typeface="+mn-lt"/>
              </a:rPr>
              <a:t> first divides an input matrix A into a number of </a:t>
            </a:r>
            <a:r>
              <a:rPr lang="en" altLang="zh-CN" sz="1600" b="0" dirty="0">
                <a:solidFill>
                  <a:srgbClr val="FF0000"/>
                </a:solidFill>
                <a:latin typeface="+mn-lt"/>
              </a:rPr>
              <a:t>sparse tiles </a:t>
            </a:r>
            <a:r>
              <a:rPr lang="en" altLang="zh-CN" sz="1600" b="0" dirty="0">
                <a:latin typeface="+mn-lt"/>
              </a:rPr>
              <a:t>of the same size (16-by-16 in this work), and uses a sparse tile as the basic working unit. After the partitioning, </a:t>
            </a:r>
            <a:r>
              <a:rPr lang="en" altLang="zh-CN" sz="1600" b="0" dirty="0">
                <a:solidFill>
                  <a:srgbClr val="FF0000"/>
                </a:solidFill>
                <a:latin typeface="+mn-lt"/>
              </a:rPr>
              <a:t>two levels of information</a:t>
            </a:r>
            <a:r>
              <a:rPr lang="en" altLang="zh-CN" sz="1600" b="0" dirty="0">
                <a:latin typeface="+mn-lt"/>
              </a:rPr>
              <a:t> represented as a group of arrays are generated for storing the sparse tiles. The two levels of the information store the tile structure of the matrix, and the internal information of each sparse tile, respectively. </a:t>
            </a:r>
          </a:p>
        </p:txBody>
      </p:sp>
      <p:pic>
        <p:nvPicPr>
          <p:cNvPr id="7" name="图片 6">
            <a:extLst>
              <a:ext uri="{FF2B5EF4-FFF2-40B4-BE49-F238E27FC236}">
                <a16:creationId xmlns:a16="http://schemas.microsoft.com/office/drawing/2014/main" id="{711A3437-151C-B14D-94B2-A98471F80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92" y="2884852"/>
            <a:ext cx="8609453" cy="2893676"/>
          </a:xfrm>
          <a:prstGeom prst="rect">
            <a:avLst/>
          </a:prstGeom>
        </p:spPr>
      </p:pic>
    </p:spTree>
    <p:extLst>
      <p:ext uri="{BB962C8B-B14F-4D97-AF65-F5344CB8AC3E}">
        <p14:creationId xmlns:p14="http://schemas.microsoft.com/office/powerpoint/2010/main" val="2708283292"/>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4171976" cy="461665"/>
          </a:xfrm>
          <a:prstGeom prst="rect">
            <a:avLst/>
          </a:prstGeom>
        </p:spPr>
        <p:txBody>
          <a:bodyPr wrap="none">
            <a:spAutoFit/>
          </a:bodyPr>
          <a:lstStyle/>
          <a:p>
            <a:r>
              <a:rPr lang="en" altLang="zh-CN" sz="2400" b="0" dirty="0">
                <a:latin typeface="+mn-lt"/>
              </a:rPr>
              <a:t>Two-Level Storage Structure </a:t>
            </a:r>
          </a:p>
        </p:txBody>
      </p:sp>
      <p:sp>
        <p:nvSpPr>
          <p:cNvPr id="12" name="矩形 11">
            <a:extLst>
              <a:ext uri="{FF2B5EF4-FFF2-40B4-BE49-F238E27FC236}">
                <a16:creationId xmlns:a16="http://schemas.microsoft.com/office/drawing/2014/main" id="{554EC05F-3CC3-1644-A81F-039F5839F997}"/>
              </a:ext>
            </a:extLst>
          </p:cNvPr>
          <p:cNvSpPr/>
          <p:nvPr/>
        </p:nvSpPr>
        <p:spPr>
          <a:xfrm>
            <a:off x="982729" y="1340768"/>
            <a:ext cx="6865024" cy="1077218"/>
          </a:xfrm>
          <a:prstGeom prst="rect">
            <a:avLst/>
          </a:prstGeom>
        </p:spPr>
        <p:txBody>
          <a:bodyPr wrap="square">
            <a:spAutoFit/>
          </a:bodyPr>
          <a:lstStyle/>
          <a:p>
            <a:pPr marL="342900" indent="-342900">
              <a:buAutoNum type="arabicParenBoth"/>
            </a:pPr>
            <a:r>
              <a:rPr lang="en" altLang="zh-CN" sz="1600" b="0" dirty="0">
                <a:latin typeface="+mn-lt"/>
              </a:rPr>
              <a:t>The </a:t>
            </a:r>
            <a:r>
              <a:rPr lang="en" altLang="zh-CN" sz="1600" b="0" i="1" dirty="0" err="1">
                <a:latin typeface="+mn-lt"/>
              </a:rPr>
              <a:t>tilePtr</a:t>
            </a:r>
            <a:r>
              <a:rPr lang="en" altLang="zh-CN" sz="1600" b="0" dirty="0">
                <a:latin typeface="+mn-lt"/>
              </a:rPr>
              <a:t> array of size tilemA+1</a:t>
            </a:r>
          </a:p>
          <a:p>
            <a:pPr marL="342900" indent="-342900">
              <a:buAutoNum type="arabicParenBoth"/>
            </a:pPr>
            <a:r>
              <a:rPr lang="en" altLang="zh-CN" sz="1600" b="0" dirty="0">
                <a:latin typeface="+mn-lt"/>
              </a:rPr>
              <a:t>The </a:t>
            </a:r>
            <a:r>
              <a:rPr lang="en" altLang="zh-CN" sz="1600" b="0" i="1" dirty="0" err="1">
                <a:latin typeface="+mn-lt"/>
              </a:rPr>
              <a:t>tileColIdx</a:t>
            </a:r>
            <a:r>
              <a:rPr lang="en" altLang="zh-CN" sz="1600" b="0" dirty="0">
                <a:latin typeface="+mn-lt"/>
              </a:rPr>
              <a:t> array of size </a:t>
            </a:r>
            <a:r>
              <a:rPr lang="en" altLang="zh-CN" sz="1600" b="0" dirty="0" err="1">
                <a:latin typeface="+mn-lt"/>
              </a:rPr>
              <a:t>numtileA</a:t>
            </a:r>
            <a:r>
              <a:rPr lang="en" altLang="zh-CN" sz="1600" b="0" dirty="0">
                <a:latin typeface="+mn-lt"/>
              </a:rPr>
              <a:t> </a:t>
            </a:r>
          </a:p>
          <a:p>
            <a:pPr marL="342900" indent="-342900">
              <a:buAutoNum type="arabicParenBoth"/>
            </a:pPr>
            <a:r>
              <a:rPr lang="en" altLang="zh-CN" sz="1600" b="0" dirty="0">
                <a:latin typeface="+mn-lt"/>
              </a:rPr>
              <a:t>The </a:t>
            </a:r>
            <a:r>
              <a:rPr lang="en" altLang="zh-CN" sz="1600" b="0" i="1" dirty="0" err="1">
                <a:latin typeface="+mn-lt"/>
              </a:rPr>
              <a:t>tileNnz</a:t>
            </a:r>
            <a:r>
              <a:rPr lang="en" altLang="zh-CN" sz="1600" b="0" dirty="0">
                <a:latin typeface="+mn-lt"/>
              </a:rPr>
              <a:t> array of size </a:t>
            </a:r>
            <a:r>
              <a:rPr lang="en" altLang="zh-CN" sz="1600" b="0" dirty="0" err="1">
                <a:latin typeface="+mn-lt"/>
              </a:rPr>
              <a:t>numtileA</a:t>
            </a:r>
            <a:r>
              <a:rPr lang="en" altLang="zh-CN" sz="1600" b="0" dirty="0">
                <a:latin typeface="+mn-lt"/>
              </a:rPr>
              <a:t> + 1</a:t>
            </a:r>
          </a:p>
          <a:p>
            <a:pPr marL="342900" indent="-342900">
              <a:buAutoNum type="arabicParenBoth"/>
            </a:pPr>
            <a:r>
              <a:rPr lang="en" altLang="zh-CN" sz="1600" b="0" dirty="0">
                <a:latin typeface="+mn-lt"/>
              </a:rPr>
              <a:t>The </a:t>
            </a:r>
            <a:r>
              <a:rPr lang="en" altLang="zh-CN" sz="1600" b="0" i="1" dirty="0">
                <a:latin typeface="+mn-lt"/>
              </a:rPr>
              <a:t>format</a:t>
            </a:r>
            <a:r>
              <a:rPr lang="en" altLang="zh-CN" sz="1600" b="0" dirty="0">
                <a:latin typeface="+mn-lt"/>
              </a:rPr>
              <a:t> array of size </a:t>
            </a:r>
            <a:r>
              <a:rPr lang="en" altLang="zh-CN" sz="1600" b="0" dirty="0" err="1"/>
              <a:t>numtileA</a:t>
            </a:r>
            <a:endParaRPr lang="en" altLang="zh-CN" sz="1600" b="0" dirty="0">
              <a:latin typeface="+mn-lt"/>
            </a:endParaRPr>
          </a:p>
        </p:txBody>
      </p:sp>
      <p:pic>
        <p:nvPicPr>
          <p:cNvPr id="8" name="图片 7">
            <a:extLst>
              <a:ext uri="{FF2B5EF4-FFF2-40B4-BE49-F238E27FC236}">
                <a16:creationId xmlns:a16="http://schemas.microsoft.com/office/drawing/2014/main" id="{EB208679-8656-BA41-B596-CD41302D2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92" y="2852936"/>
            <a:ext cx="8609453" cy="2893676"/>
          </a:xfrm>
          <a:prstGeom prst="rect">
            <a:avLst/>
          </a:prstGeom>
        </p:spPr>
      </p:pic>
      <p:sp>
        <p:nvSpPr>
          <p:cNvPr id="11" name="矩形 10">
            <a:extLst>
              <a:ext uri="{FF2B5EF4-FFF2-40B4-BE49-F238E27FC236}">
                <a16:creationId xmlns:a16="http://schemas.microsoft.com/office/drawing/2014/main" id="{51F377FF-C424-0D43-A3F0-10A831799E1A}"/>
              </a:ext>
            </a:extLst>
          </p:cNvPr>
          <p:cNvSpPr/>
          <p:nvPr/>
        </p:nvSpPr>
        <p:spPr>
          <a:xfrm>
            <a:off x="2627783" y="2996952"/>
            <a:ext cx="6169462" cy="288032"/>
          </a:xfrm>
          <a:prstGeom prst="rect">
            <a:avLst/>
          </a:prstGeom>
          <a:ln w="3175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extLst>
      <p:ext uri="{BB962C8B-B14F-4D97-AF65-F5344CB8AC3E}">
        <p14:creationId xmlns:p14="http://schemas.microsoft.com/office/powerpoint/2010/main" val="2072740424"/>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4171976" cy="461665"/>
          </a:xfrm>
          <a:prstGeom prst="rect">
            <a:avLst/>
          </a:prstGeom>
        </p:spPr>
        <p:txBody>
          <a:bodyPr wrap="none">
            <a:spAutoFit/>
          </a:bodyPr>
          <a:lstStyle/>
          <a:p>
            <a:r>
              <a:rPr lang="en" altLang="zh-CN" sz="2400" b="0" dirty="0">
                <a:latin typeface="+mn-lt"/>
              </a:rPr>
              <a:t>Two-Level Storage Structure </a:t>
            </a:r>
          </a:p>
        </p:txBody>
      </p:sp>
      <p:sp>
        <p:nvSpPr>
          <p:cNvPr id="12" name="矩形 11">
            <a:extLst>
              <a:ext uri="{FF2B5EF4-FFF2-40B4-BE49-F238E27FC236}">
                <a16:creationId xmlns:a16="http://schemas.microsoft.com/office/drawing/2014/main" id="{554EC05F-3CC3-1644-A81F-039F5839F997}"/>
              </a:ext>
            </a:extLst>
          </p:cNvPr>
          <p:cNvSpPr/>
          <p:nvPr/>
        </p:nvSpPr>
        <p:spPr>
          <a:xfrm>
            <a:off x="982729" y="1302065"/>
            <a:ext cx="6865024" cy="830997"/>
          </a:xfrm>
          <a:prstGeom prst="rect">
            <a:avLst/>
          </a:prstGeom>
        </p:spPr>
        <p:txBody>
          <a:bodyPr wrap="square">
            <a:spAutoFit/>
          </a:bodyPr>
          <a:lstStyle/>
          <a:p>
            <a:r>
              <a:rPr lang="en" altLang="zh-CN" sz="1600" b="0" dirty="0"/>
              <a:t>Seven selections: CSR, COO, ELL, HYB, dense (</a:t>
            </a:r>
            <a:r>
              <a:rPr lang="en" altLang="zh-CN" sz="1600" b="0" dirty="0" err="1"/>
              <a:t>Dns</a:t>
            </a:r>
            <a:r>
              <a:rPr lang="en" altLang="zh-CN" sz="1600" b="0" dirty="0"/>
              <a:t>), dense row (</a:t>
            </a:r>
            <a:r>
              <a:rPr lang="en" altLang="zh-CN" sz="1600" b="0" dirty="0" err="1"/>
              <a:t>DnsRow</a:t>
            </a:r>
            <a:r>
              <a:rPr lang="en" altLang="zh-CN" sz="1600" b="0" dirty="0"/>
              <a:t>), and dense column (</a:t>
            </a:r>
            <a:r>
              <a:rPr lang="en" altLang="zh-CN" sz="1600" b="0" dirty="0" err="1"/>
              <a:t>DnsCol</a:t>
            </a:r>
            <a:r>
              <a:rPr lang="en" altLang="zh-CN" sz="1600" b="0" dirty="0"/>
              <a:t>). </a:t>
            </a:r>
          </a:p>
          <a:p>
            <a:endParaRPr lang="en" altLang="zh-CN" sz="1600" b="0" dirty="0">
              <a:latin typeface="+mn-lt"/>
            </a:endParaRPr>
          </a:p>
        </p:txBody>
      </p:sp>
      <p:pic>
        <p:nvPicPr>
          <p:cNvPr id="9" name="图片 8">
            <a:extLst>
              <a:ext uri="{FF2B5EF4-FFF2-40B4-BE49-F238E27FC236}">
                <a16:creationId xmlns:a16="http://schemas.microsoft.com/office/drawing/2014/main" id="{3F2083E8-7421-3846-86AD-BDAEE0344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92" y="2884852"/>
            <a:ext cx="8609453" cy="2893676"/>
          </a:xfrm>
          <a:prstGeom prst="rect">
            <a:avLst/>
          </a:prstGeom>
        </p:spPr>
      </p:pic>
      <p:sp>
        <p:nvSpPr>
          <p:cNvPr id="10" name="矩形 9">
            <a:extLst>
              <a:ext uri="{FF2B5EF4-FFF2-40B4-BE49-F238E27FC236}">
                <a16:creationId xmlns:a16="http://schemas.microsoft.com/office/drawing/2014/main" id="{C84B3D00-5E50-454A-A526-3CB7A59AA6B0}"/>
              </a:ext>
            </a:extLst>
          </p:cNvPr>
          <p:cNvSpPr/>
          <p:nvPr/>
        </p:nvSpPr>
        <p:spPr>
          <a:xfrm>
            <a:off x="2627782" y="3284984"/>
            <a:ext cx="6328426" cy="2270950"/>
          </a:xfrm>
          <a:prstGeom prst="rect">
            <a:avLst/>
          </a:prstGeom>
          <a:ln w="3175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extLst>
      <p:ext uri="{BB962C8B-B14F-4D97-AF65-F5344CB8AC3E}">
        <p14:creationId xmlns:p14="http://schemas.microsoft.com/office/powerpoint/2010/main" val="1175174164"/>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3989041" cy="461665"/>
          </a:xfrm>
          <a:prstGeom prst="rect">
            <a:avLst/>
          </a:prstGeom>
        </p:spPr>
        <p:txBody>
          <a:bodyPr wrap="none">
            <a:spAutoFit/>
          </a:bodyPr>
          <a:lstStyle/>
          <a:p>
            <a:r>
              <a:rPr lang="en" altLang="zh-CN" sz="2400" b="0" dirty="0"/>
              <a:t>Tile-Wise </a:t>
            </a:r>
            <a:r>
              <a:rPr lang="en" altLang="zh-CN" sz="2400" b="0" dirty="0" err="1"/>
              <a:t>SpMV</a:t>
            </a:r>
            <a:r>
              <a:rPr lang="en" altLang="zh-CN" sz="2400" b="0" dirty="0"/>
              <a:t> Algorithms </a:t>
            </a:r>
            <a:endParaRPr lang="en" altLang="zh-CN" sz="3200" b="0" dirty="0"/>
          </a:p>
        </p:txBody>
      </p:sp>
      <p:sp>
        <p:nvSpPr>
          <p:cNvPr id="5" name="矩形 4">
            <a:extLst>
              <a:ext uri="{FF2B5EF4-FFF2-40B4-BE49-F238E27FC236}">
                <a16:creationId xmlns:a16="http://schemas.microsoft.com/office/drawing/2014/main" id="{96AF9CB1-E6F7-904E-84DD-262217916C9D}"/>
              </a:ext>
            </a:extLst>
          </p:cNvPr>
          <p:cNvSpPr/>
          <p:nvPr/>
        </p:nvSpPr>
        <p:spPr>
          <a:xfrm>
            <a:off x="971600" y="1498192"/>
            <a:ext cx="7495120" cy="830997"/>
          </a:xfrm>
          <a:prstGeom prst="rect">
            <a:avLst/>
          </a:prstGeom>
        </p:spPr>
        <p:txBody>
          <a:bodyPr wrap="square">
            <a:spAutoFit/>
          </a:bodyPr>
          <a:lstStyle/>
          <a:p>
            <a:r>
              <a:rPr lang="en" altLang="zh-CN" sz="1600" b="0" dirty="0"/>
              <a:t>The 32 threads in a warp are assigned to process all the </a:t>
            </a:r>
            <a:r>
              <a:rPr lang="en" altLang="zh-CN" sz="1600" b="0" dirty="0" err="1"/>
              <a:t>nonzeros</a:t>
            </a:r>
            <a:r>
              <a:rPr lang="en" altLang="zh-CN" sz="1600" b="0" dirty="0"/>
              <a:t>, and the resulting partial sums are added together in shared memory by using the </a:t>
            </a:r>
            <a:r>
              <a:rPr lang="en" altLang="zh-CN" sz="1600" b="0" i="1" dirty="0" err="1"/>
              <a:t>atomicAdd</a:t>
            </a:r>
            <a:r>
              <a:rPr lang="en" altLang="zh-CN" sz="1600" b="0" dirty="0"/>
              <a:t> operation. </a:t>
            </a:r>
            <a:endParaRPr lang="en" altLang="zh-CN" sz="1400" b="0" dirty="0"/>
          </a:p>
        </p:txBody>
      </p:sp>
      <p:sp>
        <p:nvSpPr>
          <p:cNvPr id="6" name="矩形 5">
            <a:extLst>
              <a:ext uri="{FF2B5EF4-FFF2-40B4-BE49-F238E27FC236}">
                <a16:creationId xmlns:a16="http://schemas.microsoft.com/office/drawing/2014/main" id="{496DCF6D-1F90-5A40-9F8F-81D33706845E}"/>
              </a:ext>
            </a:extLst>
          </p:cNvPr>
          <p:cNvSpPr/>
          <p:nvPr/>
        </p:nvSpPr>
        <p:spPr>
          <a:xfrm>
            <a:off x="971600" y="1025547"/>
            <a:ext cx="3672800" cy="369332"/>
          </a:xfrm>
          <a:prstGeom prst="rect">
            <a:avLst/>
          </a:prstGeom>
        </p:spPr>
        <p:txBody>
          <a:bodyPr wrap="none">
            <a:spAutoFit/>
          </a:bodyPr>
          <a:lstStyle/>
          <a:p>
            <a:r>
              <a:rPr lang="en" altLang="zh-CN" b="0" dirty="0"/>
              <a:t>warp-level </a:t>
            </a:r>
            <a:r>
              <a:rPr lang="en" altLang="zh-CN" dirty="0"/>
              <a:t>COO</a:t>
            </a:r>
            <a:r>
              <a:rPr lang="en" altLang="zh-CN" b="0" dirty="0"/>
              <a:t>-</a:t>
            </a:r>
            <a:r>
              <a:rPr lang="en" altLang="zh-CN" b="0" dirty="0" err="1"/>
              <a:t>SpMV</a:t>
            </a:r>
            <a:r>
              <a:rPr lang="en" altLang="zh-CN" b="0" dirty="0"/>
              <a:t> algorithm </a:t>
            </a:r>
            <a:endParaRPr lang="zh-CN" altLang="en-US" dirty="0"/>
          </a:p>
        </p:txBody>
      </p:sp>
      <p:pic>
        <p:nvPicPr>
          <p:cNvPr id="8" name="图片 7">
            <a:extLst>
              <a:ext uri="{FF2B5EF4-FFF2-40B4-BE49-F238E27FC236}">
                <a16:creationId xmlns:a16="http://schemas.microsoft.com/office/drawing/2014/main" id="{29CF5AAC-5C90-5647-B9E7-53EB282DC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48" y="2836624"/>
            <a:ext cx="7449609" cy="3384376"/>
          </a:xfrm>
          <a:prstGeom prst="rect">
            <a:avLst/>
          </a:prstGeom>
        </p:spPr>
      </p:pic>
      <p:sp>
        <p:nvSpPr>
          <p:cNvPr id="7" name="矩形 6">
            <a:extLst>
              <a:ext uri="{FF2B5EF4-FFF2-40B4-BE49-F238E27FC236}">
                <a16:creationId xmlns:a16="http://schemas.microsoft.com/office/drawing/2014/main" id="{EA491301-941F-414B-886E-8C86FA2C6B0A}"/>
              </a:ext>
            </a:extLst>
          </p:cNvPr>
          <p:cNvSpPr/>
          <p:nvPr/>
        </p:nvSpPr>
        <p:spPr>
          <a:xfrm>
            <a:off x="1015312" y="2996952"/>
            <a:ext cx="3340664" cy="757159"/>
          </a:xfrm>
          <a:prstGeom prst="rect">
            <a:avLst/>
          </a:prstGeom>
          <a:ln w="34925" cmpd="sng">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extLst>
      <p:ext uri="{BB962C8B-B14F-4D97-AF65-F5344CB8AC3E}">
        <p14:creationId xmlns:p14="http://schemas.microsoft.com/office/powerpoint/2010/main" val="2034309810"/>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3989041" cy="461665"/>
          </a:xfrm>
          <a:prstGeom prst="rect">
            <a:avLst/>
          </a:prstGeom>
        </p:spPr>
        <p:txBody>
          <a:bodyPr wrap="none">
            <a:spAutoFit/>
          </a:bodyPr>
          <a:lstStyle/>
          <a:p>
            <a:r>
              <a:rPr lang="en" altLang="zh-CN" sz="2400" b="0" dirty="0"/>
              <a:t>Tile-Wise </a:t>
            </a:r>
            <a:r>
              <a:rPr lang="en" altLang="zh-CN" sz="2400" b="0" dirty="0" err="1"/>
              <a:t>SpMV</a:t>
            </a:r>
            <a:r>
              <a:rPr lang="en" altLang="zh-CN" sz="2400" b="0" dirty="0"/>
              <a:t> Algorithms </a:t>
            </a:r>
            <a:endParaRPr lang="en" altLang="zh-CN" sz="3200" b="0" dirty="0"/>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96AF9CB1-E6F7-904E-84DD-262217916C9D}"/>
                  </a:ext>
                </a:extLst>
              </p:cNvPr>
              <p:cNvSpPr/>
              <p:nvPr/>
            </p:nvSpPr>
            <p:spPr>
              <a:xfrm>
                <a:off x="971600" y="1498192"/>
                <a:ext cx="7495120" cy="1323439"/>
              </a:xfrm>
              <a:prstGeom prst="rect">
                <a:avLst/>
              </a:prstGeom>
            </p:spPr>
            <p:txBody>
              <a:bodyPr wrap="square">
                <a:spAutoFit/>
              </a:bodyPr>
              <a:lstStyle/>
              <a:p>
                <a:r>
                  <a:rPr lang="en" altLang="zh-CN" sz="1600" b="0" dirty="0">
                    <a:latin typeface="+mn-lt"/>
                  </a:rPr>
                  <a:t>A 32-thread warp always processes a tile with 16 rows, which means that every two consecutive threads process one row. Before the computations, we load the corresponding segment of 16 entries in vector </a:t>
                </a:r>
                <a14:m>
                  <m:oMath xmlns:m="http://schemas.openxmlformats.org/officeDocument/2006/math">
                    <m:r>
                      <a:rPr lang="en-US" altLang="zh-CN" sz="1600" b="0" i="1" smtClean="0">
                        <a:latin typeface="Cambria Math" panose="02040503050406030204" pitchFamily="18" charset="0"/>
                      </a:rPr>
                      <m:t>𝑥</m:t>
                    </m:r>
                  </m:oMath>
                </a14:m>
                <a:r>
                  <a:rPr lang="en" altLang="zh-CN" sz="1600" b="0" dirty="0">
                    <a:latin typeface="+mn-lt"/>
                  </a:rPr>
                  <a:t> into the on-chip scratchpad shared memory for better and controllable data locality. After the calculation of the threads, the partial </a:t>
                </a:r>
                <a14:m>
                  <m:oMath xmlns:m="http://schemas.openxmlformats.org/officeDocument/2006/math">
                    <m:r>
                      <a:rPr lang="en-US" altLang="zh-CN" sz="1600" b="0" i="1" smtClean="0">
                        <a:latin typeface="Cambria Math" panose="02040503050406030204" pitchFamily="18" charset="0"/>
                      </a:rPr>
                      <m:t>𝑦</m:t>
                    </m:r>
                  </m:oMath>
                </a14:m>
                <a:r>
                  <a:rPr lang="en" altLang="zh-CN" sz="1600" b="0" dirty="0">
                    <a:latin typeface="+mn-lt"/>
                  </a:rPr>
                  <a:t> are added together. </a:t>
                </a:r>
              </a:p>
            </p:txBody>
          </p:sp>
        </mc:Choice>
        <mc:Fallback xmlns="">
          <p:sp>
            <p:nvSpPr>
              <p:cNvPr id="5" name="矩形 4">
                <a:extLst>
                  <a:ext uri="{FF2B5EF4-FFF2-40B4-BE49-F238E27FC236}">
                    <a16:creationId xmlns:a16="http://schemas.microsoft.com/office/drawing/2014/main" id="{96AF9CB1-E6F7-904E-84DD-262217916C9D}"/>
                  </a:ext>
                </a:extLst>
              </p:cNvPr>
              <p:cNvSpPr>
                <a:spLocks noRot="1" noChangeAspect="1" noMove="1" noResize="1" noEditPoints="1" noAdjustHandles="1" noChangeArrowheads="1" noChangeShapeType="1" noTextEdit="1"/>
              </p:cNvSpPr>
              <p:nvPr/>
            </p:nvSpPr>
            <p:spPr>
              <a:xfrm>
                <a:off x="971600" y="1498192"/>
                <a:ext cx="7495120" cy="1323439"/>
              </a:xfrm>
              <a:prstGeom prst="rect">
                <a:avLst/>
              </a:prstGeom>
              <a:blipFill>
                <a:blip r:embed="rId4"/>
                <a:stretch>
                  <a:fillRect l="-508" t="-1905" b="-4762"/>
                </a:stretch>
              </a:blipFill>
            </p:spPr>
            <p:txBody>
              <a:bodyPr/>
              <a:lstStyle/>
              <a:p>
                <a:r>
                  <a:rPr lang="zh-CN" altLang="en-US">
                    <a:noFill/>
                  </a:rPr>
                  <a:t> </a:t>
                </a:r>
              </a:p>
            </p:txBody>
          </p:sp>
        </mc:Fallback>
      </mc:AlternateContent>
      <p:sp>
        <p:nvSpPr>
          <p:cNvPr id="6" name="矩形 5">
            <a:extLst>
              <a:ext uri="{FF2B5EF4-FFF2-40B4-BE49-F238E27FC236}">
                <a16:creationId xmlns:a16="http://schemas.microsoft.com/office/drawing/2014/main" id="{496DCF6D-1F90-5A40-9F8F-81D33706845E}"/>
              </a:ext>
            </a:extLst>
          </p:cNvPr>
          <p:cNvSpPr/>
          <p:nvPr/>
        </p:nvSpPr>
        <p:spPr>
          <a:xfrm>
            <a:off x="971600" y="1025547"/>
            <a:ext cx="3634328" cy="369332"/>
          </a:xfrm>
          <a:prstGeom prst="rect">
            <a:avLst/>
          </a:prstGeom>
        </p:spPr>
        <p:txBody>
          <a:bodyPr wrap="none">
            <a:spAutoFit/>
          </a:bodyPr>
          <a:lstStyle/>
          <a:p>
            <a:r>
              <a:rPr lang="en" altLang="zh-CN" b="0" dirty="0"/>
              <a:t>warp-level </a:t>
            </a:r>
            <a:r>
              <a:rPr lang="en" altLang="zh-CN" dirty="0"/>
              <a:t>CSR</a:t>
            </a:r>
            <a:r>
              <a:rPr lang="en" altLang="zh-CN" b="0" dirty="0"/>
              <a:t>-</a:t>
            </a:r>
            <a:r>
              <a:rPr lang="en" altLang="zh-CN" b="0" dirty="0" err="1"/>
              <a:t>SpMV</a:t>
            </a:r>
            <a:r>
              <a:rPr lang="en" altLang="zh-CN" b="0" dirty="0"/>
              <a:t> algorithm, </a:t>
            </a:r>
            <a:endParaRPr lang="zh-CN" altLang="en-US" dirty="0"/>
          </a:p>
        </p:txBody>
      </p:sp>
      <p:pic>
        <p:nvPicPr>
          <p:cNvPr id="11" name="图片 10">
            <a:extLst>
              <a:ext uri="{FF2B5EF4-FFF2-40B4-BE49-F238E27FC236}">
                <a16:creationId xmlns:a16="http://schemas.microsoft.com/office/drawing/2014/main" id="{DF272389-097C-7A46-8CE1-06C9F3196E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448" y="2836624"/>
            <a:ext cx="7449609" cy="3384376"/>
          </a:xfrm>
          <a:prstGeom prst="rect">
            <a:avLst/>
          </a:prstGeom>
        </p:spPr>
      </p:pic>
      <p:sp>
        <p:nvSpPr>
          <p:cNvPr id="7" name="矩形 6">
            <a:extLst>
              <a:ext uri="{FF2B5EF4-FFF2-40B4-BE49-F238E27FC236}">
                <a16:creationId xmlns:a16="http://schemas.microsoft.com/office/drawing/2014/main" id="{97FD6411-69CF-4A42-B5E4-89EDDC096517}"/>
              </a:ext>
            </a:extLst>
          </p:cNvPr>
          <p:cNvSpPr/>
          <p:nvPr/>
        </p:nvSpPr>
        <p:spPr>
          <a:xfrm>
            <a:off x="4355976" y="2996952"/>
            <a:ext cx="3780273" cy="744574"/>
          </a:xfrm>
          <a:prstGeom prst="rect">
            <a:avLst/>
          </a:prstGeom>
          <a:ln w="34925" cmpd="sng">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extLst>
      <p:ext uri="{BB962C8B-B14F-4D97-AF65-F5344CB8AC3E}">
        <p14:creationId xmlns:p14="http://schemas.microsoft.com/office/powerpoint/2010/main" val="3571278069"/>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3989041" cy="461665"/>
          </a:xfrm>
          <a:prstGeom prst="rect">
            <a:avLst/>
          </a:prstGeom>
        </p:spPr>
        <p:txBody>
          <a:bodyPr wrap="none">
            <a:spAutoFit/>
          </a:bodyPr>
          <a:lstStyle/>
          <a:p>
            <a:r>
              <a:rPr lang="en" altLang="zh-CN" sz="2400" b="0" dirty="0"/>
              <a:t>Tile-Wise </a:t>
            </a:r>
            <a:r>
              <a:rPr lang="en" altLang="zh-CN" sz="2400" b="0" dirty="0" err="1"/>
              <a:t>SpMV</a:t>
            </a:r>
            <a:r>
              <a:rPr lang="en" altLang="zh-CN" sz="2400" b="0" dirty="0"/>
              <a:t> Algorithms </a:t>
            </a:r>
            <a:endParaRPr lang="en" altLang="zh-CN" sz="3200" b="0" dirty="0"/>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96AF9CB1-E6F7-904E-84DD-262217916C9D}"/>
                  </a:ext>
                </a:extLst>
              </p:cNvPr>
              <p:cNvSpPr/>
              <p:nvPr/>
            </p:nvSpPr>
            <p:spPr>
              <a:xfrm>
                <a:off x="971600" y="1498192"/>
                <a:ext cx="7495120" cy="584775"/>
              </a:xfrm>
              <a:prstGeom prst="rect">
                <a:avLst/>
              </a:prstGeom>
            </p:spPr>
            <p:txBody>
              <a:bodyPr wrap="square">
                <a:spAutoFit/>
              </a:bodyPr>
              <a:lstStyle/>
              <a:p>
                <a:r>
                  <a:rPr lang="en" altLang="zh-CN" sz="1600" b="0" dirty="0"/>
                  <a:t>The </a:t>
                </a:r>
                <a:r>
                  <a:rPr lang="en" altLang="zh-CN" sz="1600" b="0" i="1" dirty="0"/>
                  <a:t>reduction-sum</a:t>
                </a:r>
                <a:r>
                  <a:rPr lang="en" altLang="zh-CN" sz="1600" b="0" dirty="0"/>
                  <a:t> operation is required, and the corresponding </a:t>
                </a:r>
                <a14:m>
                  <m:oMath xmlns:m="http://schemas.openxmlformats.org/officeDocument/2006/math">
                    <m:r>
                      <a:rPr lang="en-US" altLang="zh-CN" sz="1600" b="0" i="1">
                        <a:latin typeface="Cambria Math" panose="02040503050406030204" pitchFamily="18" charset="0"/>
                      </a:rPr>
                      <m:t>𝑥</m:t>
                    </m:r>
                  </m:oMath>
                </a14:m>
                <a:r>
                  <a:rPr lang="en" altLang="zh-CN" sz="1600" b="0" dirty="0"/>
                  <a:t> should be loaded into the registers. </a:t>
                </a:r>
                <a:endParaRPr lang="en" altLang="zh-CN" sz="1400" b="0" dirty="0"/>
              </a:p>
            </p:txBody>
          </p:sp>
        </mc:Choice>
        <mc:Fallback xmlns="">
          <p:sp>
            <p:nvSpPr>
              <p:cNvPr id="5" name="矩形 4">
                <a:extLst>
                  <a:ext uri="{FF2B5EF4-FFF2-40B4-BE49-F238E27FC236}">
                    <a16:creationId xmlns:a16="http://schemas.microsoft.com/office/drawing/2014/main" id="{96AF9CB1-E6F7-904E-84DD-262217916C9D}"/>
                  </a:ext>
                </a:extLst>
              </p:cNvPr>
              <p:cNvSpPr>
                <a:spLocks noRot="1" noChangeAspect="1" noMove="1" noResize="1" noEditPoints="1" noAdjustHandles="1" noChangeArrowheads="1" noChangeShapeType="1" noTextEdit="1"/>
              </p:cNvSpPr>
              <p:nvPr/>
            </p:nvSpPr>
            <p:spPr>
              <a:xfrm>
                <a:off x="971600" y="1498192"/>
                <a:ext cx="7495120" cy="584775"/>
              </a:xfrm>
              <a:prstGeom prst="rect">
                <a:avLst/>
              </a:prstGeom>
              <a:blipFill>
                <a:blip r:embed="rId4"/>
                <a:stretch>
                  <a:fillRect l="-508" t="-4255" b="-12766"/>
                </a:stretch>
              </a:blipFill>
            </p:spPr>
            <p:txBody>
              <a:bodyPr/>
              <a:lstStyle/>
              <a:p>
                <a:r>
                  <a:rPr lang="zh-CN" altLang="en-US">
                    <a:noFill/>
                  </a:rPr>
                  <a:t> </a:t>
                </a:r>
              </a:p>
            </p:txBody>
          </p:sp>
        </mc:Fallback>
      </mc:AlternateContent>
      <p:sp>
        <p:nvSpPr>
          <p:cNvPr id="6" name="矩形 5">
            <a:extLst>
              <a:ext uri="{FF2B5EF4-FFF2-40B4-BE49-F238E27FC236}">
                <a16:creationId xmlns:a16="http://schemas.microsoft.com/office/drawing/2014/main" id="{496DCF6D-1F90-5A40-9F8F-81D33706845E}"/>
              </a:ext>
            </a:extLst>
          </p:cNvPr>
          <p:cNvSpPr/>
          <p:nvPr/>
        </p:nvSpPr>
        <p:spPr>
          <a:xfrm>
            <a:off x="971600" y="1025547"/>
            <a:ext cx="4070345" cy="369332"/>
          </a:xfrm>
          <a:prstGeom prst="rect">
            <a:avLst/>
          </a:prstGeom>
        </p:spPr>
        <p:txBody>
          <a:bodyPr wrap="none">
            <a:spAutoFit/>
          </a:bodyPr>
          <a:lstStyle/>
          <a:p>
            <a:r>
              <a:rPr lang="en" altLang="zh-CN" b="0" dirty="0"/>
              <a:t>warp-level </a:t>
            </a:r>
            <a:r>
              <a:rPr lang="en" altLang="zh-CN" dirty="0" err="1"/>
              <a:t>DnsRow</a:t>
            </a:r>
            <a:r>
              <a:rPr lang="en" altLang="zh-CN" b="0" dirty="0" err="1"/>
              <a:t>-SpMV</a:t>
            </a:r>
            <a:r>
              <a:rPr lang="en" altLang="zh-CN" b="0" dirty="0"/>
              <a:t> algorithm, </a:t>
            </a:r>
            <a:endParaRPr lang="zh-CN" altLang="en-US" dirty="0"/>
          </a:p>
        </p:txBody>
      </p:sp>
      <p:pic>
        <p:nvPicPr>
          <p:cNvPr id="8" name="图片 7">
            <a:extLst>
              <a:ext uri="{FF2B5EF4-FFF2-40B4-BE49-F238E27FC236}">
                <a16:creationId xmlns:a16="http://schemas.microsoft.com/office/drawing/2014/main" id="{E1E63D89-7FE2-494A-90B9-D6777F82F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448" y="2836624"/>
            <a:ext cx="7449609" cy="3384376"/>
          </a:xfrm>
          <a:prstGeom prst="rect">
            <a:avLst/>
          </a:prstGeom>
        </p:spPr>
      </p:pic>
      <p:sp>
        <p:nvSpPr>
          <p:cNvPr id="7" name="矩形 6">
            <a:extLst>
              <a:ext uri="{FF2B5EF4-FFF2-40B4-BE49-F238E27FC236}">
                <a16:creationId xmlns:a16="http://schemas.microsoft.com/office/drawing/2014/main" id="{4DD8168D-8361-6541-B02E-0F25A8946D85}"/>
              </a:ext>
            </a:extLst>
          </p:cNvPr>
          <p:cNvSpPr/>
          <p:nvPr/>
        </p:nvSpPr>
        <p:spPr>
          <a:xfrm>
            <a:off x="1043608" y="3771653"/>
            <a:ext cx="3312368" cy="757159"/>
          </a:xfrm>
          <a:prstGeom prst="rect">
            <a:avLst/>
          </a:prstGeom>
          <a:ln w="34925" cmpd="sng">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extLst>
      <p:ext uri="{BB962C8B-B14F-4D97-AF65-F5344CB8AC3E}">
        <p14:creationId xmlns:p14="http://schemas.microsoft.com/office/powerpoint/2010/main" val="2745530659"/>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6" name="Rectangle 2">
            <a:extLst>
              <a:ext uri="{FF2B5EF4-FFF2-40B4-BE49-F238E27FC236}">
                <a16:creationId xmlns:a16="http://schemas.microsoft.com/office/drawing/2014/main" id="{472D803C-CDAC-4532-8FE3-278123EF57DB}"/>
              </a:ext>
            </a:extLst>
          </p:cNvPr>
          <p:cNvSpPr>
            <a:spLocks noChangeArrowheads="1"/>
          </p:cNvSpPr>
          <p:nvPr/>
        </p:nvSpPr>
        <p:spPr bwMode="auto">
          <a:xfrm>
            <a:off x="4193959" y="289415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CN" altLang="en-US"/>
          </a:p>
        </p:txBody>
      </p:sp>
      <p:sp>
        <p:nvSpPr>
          <p:cNvPr id="7" name="PA-椭圆 2">
            <a:extLst>
              <a:ext uri="{FF2B5EF4-FFF2-40B4-BE49-F238E27FC236}">
                <a16:creationId xmlns:a16="http://schemas.microsoft.com/office/drawing/2014/main" id="{69CB5EB6-172A-1547-A017-8ADBD48BCA06}"/>
              </a:ext>
            </a:extLst>
          </p:cNvPr>
          <p:cNvSpPr/>
          <p:nvPr>
            <p:custDataLst>
              <p:tags r:id="rId1"/>
            </p:custDataLst>
          </p:nvPr>
        </p:nvSpPr>
        <p:spPr>
          <a:xfrm>
            <a:off x="683568" y="2184267"/>
            <a:ext cx="2160240" cy="2108829"/>
          </a:xfrm>
          <a:prstGeom prst="ellipse">
            <a:avLst/>
          </a:prstGeom>
          <a:noFill/>
          <a:ln w="44450" cap="flat" cmpd="sng" algn="ctr">
            <a:solidFill>
              <a:srgbClr val="4C6D78"/>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细黑" panose="02010600040101010101" pitchFamily="2" charset="-122"/>
              <a:ea typeface="华文细黑" panose="02010600040101010101" pitchFamily="2" charset="-122"/>
            </a:endParaRPr>
          </a:p>
        </p:txBody>
      </p:sp>
      <p:sp>
        <p:nvSpPr>
          <p:cNvPr id="11" name="PA-文本框 7">
            <a:extLst>
              <a:ext uri="{FF2B5EF4-FFF2-40B4-BE49-F238E27FC236}">
                <a16:creationId xmlns:a16="http://schemas.microsoft.com/office/drawing/2014/main" id="{95F86741-535B-CE43-ACB4-E63994FDD731}"/>
              </a:ext>
            </a:extLst>
          </p:cNvPr>
          <p:cNvSpPr txBox="1"/>
          <p:nvPr>
            <p:custDataLst>
              <p:tags r:id="rId2"/>
            </p:custDataLst>
          </p:nvPr>
        </p:nvSpPr>
        <p:spPr>
          <a:xfrm>
            <a:off x="3313433" y="1293779"/>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01</a:t>
            </a:r>
          </a:p>
        </p:txBody>
      </p:sp>
      <p:sp>
        <p:nvSpPr>
          <p:cNvPr id="2" name="文本框 1">
            <a:extLst>
              <a:ext uri="{FF2B5EF4-FFF2-40B4-BE49-F238E27FC236}">
                <a16:creationId xmlns:a16="http://schemas.microsoft.com/office/drawing/2014/main" id="{0F436D9B-90BE-1444-8621-5A9D9E638A7E}"/>
              </a:ext>
            </a:extLst>
          </p:cNvPr>
          <p:cNvSpPr txBox="1"/>
          <p:nvPr/>
        </p:nvSpPr>
        <p:spPr>
          <a:xfrm>
            <a:off x="1887166" y="2821021"/>
            <a:ext cx="184731" cy="369332"/>
          </a:xfrm>
          <a:prstGeom prst="rect">
            <a:avLst/>
          </a:prstGeom>
          <a:noFill/>
        </p:spPr>
        <p:txBody>
          <a:bodyPr wrap="none" rtlCol="0">
            <a:spAutoFit/>
          </a:bodyPr>
          <a:lstStyle/>
          <a:p>
            <a:endParaRPr kumimoji="1" lang="zh-CN" altLang="en-US" dirty="0">
              <a:latin typeface="Times New Roman" pitchFamily="18" charset="0"/>
              <a:cs typeface="Times New Roman" pitchFamily="18" charset="0"/>
            </a:endParaRPr>
          </a:p>
        </p:txBody>
      </p:sp>
      <p:sp>
        <p:nvSpPr>
          <p:cNvPr id="4" name="文本框 3">
            <a:extLst>
              <a:ext uri="{FF2B5EF4-FFF2-40B4-BE49-F238E27FC236}">
                <a16:creationId xmlns:a16="http://schemas.microsoft.com/office/drawing/2014/main" id="{FBC11260-696E-D442-B4D0-EFE207FE9270}"/>
              </a:ext>
            </a:extLst>
          </p:cNvPr>
          <p:cNvSpPr txBox="1"/>
          <p:nvPr/>
        </p:nvSpPr>
        <p:spPr>
          <a:xfrm>
            <a:off x="4464996" y="1293779"/>
            <a:ext cx="3608680" cy="461665"/>
          </a:xfrm>
          <a:prstGeom prst="rect">
            <a:avLst/>
          </a:prstGeom>
          <a:noFill/>
        </p:spPr>
        <p:txBody>
          <a:bodyPr wrap="none" rtlCol="0">
            <a:spAutoFit/>
          </a:bodyPr>
          <a:lstStyle/>
          <a:p>
            <a:r>
              <a:rPr kumimoji="1" lang="en-US" altLang="zh-CN" sz="2400" b="0" dirty="0">
                <a:latin typeface="+mj-lt"/>
                <a:cs typeface="Times New Roman" pitchFamily="18" charset="0"/>
              </a:rPr>
              <a:t>Background &amp; Motivation</a:t>
            </a:r>
            <a:endParaRPr kumimoji="1" lang="zh-CN" altLang="en-US" sz="2400" b="0" dirty="0">
              <a:latin typeface="+mj-lt"/>
              <a:cs typeface="Times New Roman" pitchFamily="18" charset="0"/>
            </a:endParaRPr>
          </a:p>
        </p:txBody>
      </p:sp>
      <p:sp>
        <p:nvSpPr>
          <p:cNvPr id="5" name="文本框 4">
            <a:extLst>
              <a:ext uri="{FF2B5EF4-FFF2-40B4-BE49-F238E27FC236}">
                <a16:creationId xmlns:a16="http://schemas.microsoft.com/office/drawing/2014/main" id="{02536F41-7C45-6A45-9B26-73FC0D05DDB4}"/>
              </a:ext>
            </a:extLst>
          </p:cNvPr>
          <p:cNvSpPr txBox="1"/>
          <p:nvPr/>
        </p:nvSpPr>
        <p:spPr>
          <a:xfrm>
            <a:off x="4464996" y="2396029"/>
            <a:ext cx="1508555" cy="461665"/>
          </a:xfrm>
          <a:prstGeom prst="rect">
            <a:avLst/>
          </a:prstGeom>
          <a:noFill/>
        </p:spPr>
        <p:txBody>
          <a:bodyPr wrap="none" rtlCol="0">
            <a:spAutoFit/>
          </a:bodyPr>
          <a:lstStyle/>
          <a:p>
            <a:r>
              <a:rPr kumimoji="1" lang="en-US" altLang="zh-CN" sz="2400" b="0" dirty="0" err="1">
                <a:cs typeface="Arial" panose="020B0604020202020204" pitchFamily="34" charset="0"/>
              </a:rPr>
              <a:t>TileSpMV</a:t>
            </a:r>
            <a:endParaRPr kumimoji="1" lang="zh-CN" altLang="en-US" sz="2400" b="0" dirty="0">
              <a:cs typeface="Arial" panose="020B0604020202020204" pitchFamily="34" charset="0"/>
            </a:endParaRPr>
          </a:p>
        </p:txBody>
      </p:sp>
      <p:sp>
        <p:nvSpPr>
          <p:cNvPr id="15" name="文本框 14">
            <a:extLst>
              <a:ext uri="{FF2B5EF4-FFF2-40B4-BE49-F238E27FC236}">
                <a16:creationId xmlns:a16="http://schemas.microsoft.com/office/drawing/2014/main" id="{625961DE-1FD5-E147-8A1C-B5EDDBCF482E}"/>
              </a:ext>
            </a:extLst>
          </p:cNvPr>
          <p:cNvSpPr txBox="1"/>
          <p:nvPr/>
        </p:nvSpPr>
        <p:spPr>
          <a:xfrm>
            <a:off x="4464996" y="3498279"/>
            <a:ext cx="3095719" cy="461665"/>
          </a:xfrm>
          <a:prstGeom prst="rect">
            <a:avLst/>
          </a:prstGeom>
          <a:noFill/>
        </p:spPr>
        <p:txBody>
          <a:bodyPr wrap="none" rtlCol="0">
            <a:spAutoFit/>
          </a:bodyPr>
          <a:lstStyle/>
          <a:p>
            <a:r>
              <a:rPr kumimoji="1" lang="en-US" altLang="zh-CN" sz="2400" b="0" dirty="0">
                <a:cs typeface="Arial" panose="020B0604020202020204" pitchFamily="34" charset="0"/>
              </a:rPr>
              <a:t>Experimental Results</a:t>
            </a:r>
            <a:endParaRPr kumimoji="1" lang="zh-CN" altLang="en-US" sz="2400" b="0" dirty="0">
              <a:cs typeface="Arial" panose="020B0604020202020204" pitchFamily="34" charset="0"/>
            </a:endParaRPr>
          </a:p>
        </p:txBody>
      </p:sp>
      <p:sp>
        <p:nvSpPr>
          <p:cNvPr id="16" name="文本框 15">
            <a:extLst>
              <a:ext uri="{FF2B5EF4-FFF2-40B4-BE49-F238E27FC236}">
                <a16:creationId xmlns:a16="http://schemas.microsoft.com/office/drawing/2014/main" id="{7A32056B-FF93-E240-9D7D-523012EB9DE5}"/>
              </a:ext>
            </a:extLst>
          </p:cNvPr>
          <p:cNvSpPr txBox="1"/>
          <p:nvPr/>
        </p:nvSpPr>
        <p:spPr>
          <a:xfrm>
            <a:off x="4464996" y="4600529"/>
            <a:ext cx="1710725" cy="461665"/>
          </a:xfrm>
          <a:prstGeom prst="rect">
            <a:avLst/>
          </a:prstGeom>
          <a:noFill/>
        </p:spPr>
        <p:txBody>
          <a:bodyPr wrap="none" rtlCol="0">
            <a:spAutoFit/>
          </a:bodyPr>
          <a:lstStyle/>
          <a:p>
            <a:r>
              <a:rPr kumimoji="1" lang="en-US" altLang="zh-CN" sz="2400" b="0" dirty="0">
                <a:cs typeface="Arial" panose="020B0604020202020204" pitchFamily="34" charset="0"/>
              </a:rPr>
              <a:t>Conclusion</a:t>
            </a:r>
            <a:endParaRPr kumimoji="1" lang="zh-CN" altLang="en-US" sz="2400" b="0" dirty="0">
              <a:cs typeface="Arial" panose="020B0604020202020204" pitchFamily="34" charset="0"/>
            </a:endParaRPr>
          </a:p>
        </p:txBody>
      </p:sp>
      <p:sp>
        <p:nvSpPr>
          <p:cNvPr id="20" name="PA-文本框 7">
            <a:extLst>
              <a:ext uri="{FF2B5EF4-FFF2-40B4-BE49-F238E27FC236}">
                <a16:creationId xmlns:a16="http://schemas.microsoft.com/office/drawing/2014/main" id="{E273D04D-1DB4-B242-9FAA-1883420C4E07}"/>
              </a:ext>
            </a:extLst>
          </p:cNvPr>
          <p:cNvSpPr txBox="1"/>
          <p:nvPr>
            <p:custDataLst>
              <p:tags r:id="rId3"/>
            </p:custDataLst>
          </p:nvPr>
        </p:nvSpPr>
        <p:spPr>
          <a:xfrm>
            <a:off x="3313433" y="2349862"/>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02</a:t>
            </a:r>
          </a:p>
        </p:txBody>
      </p:sp>
      <p:sp>
        <p:nvSpPr>
          <p:cNvPr id="21" name="PA-文本框 7">
            <a:extLst>
              <a:ext uri="{FF2B5EF4-FFF2-40B4-BE49-F238E27FC236}">
                <a16:creationId xmlns:a16="http://schemas.microsoft.com/office/drawing/2014/main" id="{6A616AE0-1236-C348-A54D-2F47A69700EF}"/>
              </a:ext>
            </a:extLst>
          </p:cNvPr>
          <p:cNvSpPr txBox="1"/>
          <p:nvPr>
            <p:custDataLst>
              <p:tags r:id="rId4"/>
            </p:custDataLst>
          </p:nvPr>
        </p:nvSpPr>
        <p:spPr>
          <a:xfrm>
            <a:off x="3320275" y="3452112"/>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03</a:t>
            </a:r>
          </a:p>
        </p:txBody>
      </p:sp>
      <p:sp>
        <p:nvSpPr>
          <p:cNvPr id="22" name="PA-文本框 7">
            <a:extLst>
              <a:ext uri="{FF2B5EF4-FFF2-40B4-BE49-F238E27FC236}">
                <a16:creationId xmlns:a16="http://schemas.microsoft.com/office/drawing/2014/main" id="{A32024ED-2865-934F-9F6C-09145841E554}"/>
              </a:ext>
            </a:extLst>
          </p:cNvPr>
          <p:cNvSpPr txBox="1"/>
          <p:nvPr>
            <p:custDataLst>
              <p:tags r:id="rId5"/>
            </p:custDataLst>
          </p:nvPr>
        </p:nvSpPr>
        <p:spPr>
          <a:xfrm>
            <a:off x="3320275" y="4554362"/>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04</a:t>
            </a:r>
          </a:p>
        </p:txBody>
      </p:sp>
      <p:sp>
        <p:nvSpPr>
          <p:cNvPr id="17" name="文本框 16">
            <a:extLst>
              <a:ext uri="{FF2B5EF4-FFF2-40B4-BE49-F238E27FC236}">
                <a16:creationId xmlns:a16="http://schemas.microsoft.com/office/drawing/2014/main" id="{3E5B7858-5E65-354B-9DBF-6E8357B65CB1}"/>
              </a:ext>
            </a:extLst>
          </p:cNvPr>
          <p:cNvSpPr txBox="1"/>
          <p:nvPr/>
        </p:nvSpPr>
        <p:spPr>
          <a:xfrm>
            <a:off x="1187624" y="2990447"/>
            <a:ext cx="1160895" cy="461665"/>
          </a:xfrm>
          <a:prstGeom prst="rect">
            <a:avLst/>
          </a:prstGeom>
          <a:noFill/>
        </p:spPr>
        <p:txBody>
          <a:bodyPr wrap="none" rtlCol="0">
            <a:spAutoFit/>
          </a:bodyPr>
          <a:lstStyle/>
          <a:p>
            <a:r>
              <a:rPr kumimoji="1" lang="en-US" altLang="zh-CN" sz="2400" b="0" dirty="0">
                <a:cs typeface="Arial" panose="020B0604020202020204" pitchFamily="34" charset="0"/>
              </a:rPr>
              <a:t>Outline</a:t>
            </a:r>
            <a:endParaRPr kumimoji="1" lang="zh-CN" altLang="en-US" sz="2400" b="0" dirty="0">
              <a:cs typeface="Arial" panose="020B0604020202020204" pitchFamily="34" charset="0"/>
            </a:endParaRPr>
          </a:p>
        </p:txBody>
      </p:sp>
    </p:spTree>
    <p:extLst>
      <p:ext uri="{BB962C8B-B14F-4D97-AF65-F5344CB8AC3E}">
        <p14:creationId xmlns:p14="http://schemas.microsoft.com/office/powerpoint/2010/main" val="1464868634"/>
      </p:ext>
    </p:extLst>
  </p:cSld>
  <p:clrMapOvr>
    <a:masterClrMapping/>
  </p:clrMapOvr>
  <mc:AlternateContent xmlns:mc="http://schemas.openxmlformats.org/markup-compatibility/2006" xmlns:p14="http://schemas.microsoft.com/office/powerpoint/2010/main">
    <mc:Choice Requires="p14">
      <p:transition spd="slow" p14:dur="2000" advTm="1558"/>
    </mc:Choice>
    <mc:Fallback xmlns="">
      <p:transition spd="slow" advTm="155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3989041" cy="461665"/>
          </a:xfrm>
          <a:prstGeom prst="rect">
            <a:avLst/>
          </a:prstGeom>
        </p:spPr>
        <p:txBody>
          <a:bodyPr wrap="none">
            <a:spAutoFit/>
          </a:bodyPr>
          <a:lstStyle/>
          <a:p>
            <a:r>
              <a:rPr lang="en" altLang="zh-CN" sz="2400" b="0" dirty="0"/>
              <a:t>Tile-Wise </a:t>
            </a:r>
            <a:r>
              <a:rPr lang="en" altLang="zh-CN" sz="2400" b="0" dirty="0" err="1"/>
              <a:t>SpMV</a:t>
            </a:r>
            <a:r>
              <a:rPr lang="en" altLang="zh-CN" sz="2400" b="0" dirty="0"/>
              <a:t> Algorithms </a:t>
            </a:r>
            <a:endParaRPr lang="en" altLang="zh-CN" sz="3200" b="0" dirty="0"/>
          </a:p>
        </p:txBody>
      </p:sp>
      <p:sp>
        <p:nvSpPr>
          <p:cNvPr id="5" name="矩形 4">
            <a:extLst>
              <a:ext uri="{FF2B5EF4-FFF2-40B4-BE49-F238E27FC236}">
                <a16:creationId xmlns:a16="http://schemas.microsoft.com/office/drawing/2014/main" id="{96AF9CB1-E6F7-904E-84DD-262217916C9D}"/>
              </a:ext>
            </a:extLst>
          </p:cNvPr>
          <p:cNvSpPr/>
          <p:nvPr/>
        </p:nvSpPr>
        <p:spPr>
          <a:xfrm>
            <a:off x="971600" y="1498192"/>
            <a:ext cx="7495120" cy="338554"/>
          </a:xfrm>
          <a:prstGeom prst="rect">
            <a:avLst/>
          </a:prstGeom>
        </p:spPr>
        <p:txBody>
          <a:bodyPr wrap="square">
            <a:spAutoFit/>
          </a:bodyPr>
          <a:lstStyle/>
          <a:p>
            <a:r>
              <a:rPr lang="en" altLang="zh-CN" sz="1600" b="0" dirty="0"/>
              <a:t>The task assignment for threads is similar to the </a:t>
            </a:r>
            <a:r>
              <a:rPr lang="en" altLang="zh-CN" sz="1600" b="0" dirty="0" err="1"/>
              <a:t>Dns-SpMV</a:t>
            </a:r>
            <a:r>
              <a:rPr lang="en" altLang="zh-CN" sz="1600" b="0" dirty="0"/>
              <a:t> </a:t>
            </a:r>
            <a:endParaRPr lang="en" altLang="zh-CN" sz="1400" b="0" dirty="0"/>
          </a:p>
        </p:txBody>
      </p:sp>
      <p:sp>
        <p:nvSpPr>
          <p:cNvPr id="6" name="矩形 5">
            <a:extLst>
              <a:ext uri="{FF2B5EF4-FFF2-40B4-BE49-F238E27FC236}">
                <a16:creationId xmlns:a16="http://schemas.microsoft.com/office/drawing/2014/main" id="{496DCF6D-1F90-5A40-9F8F-81D33706845E}"/>
              </a:ext>
            </a:extLst>
          </p:cNvPr>
          <p:cNvSpPr/>
          <p:nvPr/>
        </p:nvSpPr>
        <p:spPr>
          <a:xfrm>
            <a:off x="971600" y="1025547"/>
            <a:ext cx="3954929" cy="369332"/>
          </a:xfrm>
          <a:prstGeom prst="rect">
            <a:avLst/>
          </a:prstGeom>
        </p:spPr>
        <p:txBody>
          <a:bodyPr wrap="none">
            <a:spAutoFit/>
          </a:bodyPr>
          <a:lstStyle/>
          <a:p>
            <a:r>
              <a:rPr lang="en" altLang="zh-CN" b="0" dirty="0"/>
              <a:t>warp-level </a:t>
            </a:r>
            <a:r>
              <a:rPr lang="en" altLang="zh-CN" dirty="0" err="1"/>
              <a:t>DnsCol</a:t>
            </a:r>
            <a:r>
              <a:rPr lang="en" altLang="zh-CN" b="0" dirty="0" err="1"/>
              <a:t>-SpMV</a:t>
            </a:r>
            <a:r>
              <a:rPr lang="en" altLang="zh-CN" b="0" dirty="0"/>
              <a:t> algorithm, </a:t>
            </a:r>
            <a:endParaRPr lang="zh-CN" altLang="en-US" dirty="0"/>
          </a:p>
        </p:txBody>
      </p:sp>
      <p:pic>
        <p:nvPicPr>
          <p:cNvPr id="8" name="图片 7">
            <a:extLst>
              <a:ext uri="{FF2B5EF4-FFF2-40B4-BE49-F238E27FC236}">
                <a16:creationId xmlns:a16="http://schemas.microsoft.com/office/drawing/2014/main" id="{324D45F0-9E08-A24E-9725-D7EB86F96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48" y="2836624"/>
            <a:ext cx="7449609" cy="3384376"/>
          </a:xfrm>
          <a:prstGeom prst="rect">
            <a:avLst/>
          </a:prstGeom>
        </p:spPr>
      </p:pic>
      <p:sp>
        <p:nvSpPr>
          <p:cNvPr id="7" name="矩形 6">
            <a:extLst>
              <a:ext uri="{FF2B5EF4-FFF2-40B4-BE49-F238E27FC236}">
                <a16:creationId xmlns:a16="http://schemas.microsoft.com/office/drawing/2014/main" id="{C7C9F23C-B171-F64E-B273-6FED990921B7}"/>
              </a:ext>
            </a:extLst>
          </p:cNvPr>
          <p:cNvSpPr/>
          <p:nvPr/>
        </p:nvSpPr>
        <p:spPr>
          <a:xfrm>
            <a:off x="4355976" y="3759772"/>
            <a:ext cx="3771547" cy="769040"/>
          </a:xfrm>
          <a:prstGeom prst="rect">
            <a:avLst/>
          </a:prstGeom>
          <a:ln w="34925" cmpd="sng">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extLst>
      <p:ext uri="{BB962C8B-B14F-4D97-AF65-F5344CB8AC3E}">
        <p14:creationId xmlns:p14="http://schemas.microsoft.com/office/powerpoint/2010/main" val="2834057863"/>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3989041" cy="461665"/>
          </a:xfrm>
          <a:prstGeom prst="rect">
            <a:avLst/>
          </a:prstGeom>
        </p:spPr>
        <p:txBody>
          <a:bodyPr wrap="none">
            <a:spAutoFit/>
          </a:bodyPr>
          <a:lstStyle/>
          <a:p>
            <a:r>
              <a:rPr lang="en" altLang="zh-CN" sz="2400" b="0" dirty="0"/>
              <a:t>Tile-Wise </a:t>
            </a:r>
            <a:r>
              <a:rPr lang="en" altLang="zh-CN" sz="2400" b="0" dirty="0" err="1"/>
              <a:t>SpMV</a:t>
            </a:r>
            <a:r>
              <a:rPr lang="en" altLang="zh-CN" sz="2400" b="0" dirty="0"/>
              <a:t> Algorithms </a:t>
            </a:r>
            <a:endParaRPr lang="en" altLang="zh-CN" sz="3200" b="0" dirty="0"/>
          </a:p>
        </p:txBody>
      </p:sp>
      <p:sp>
        <p:nvSpPr>
          <p:cNvPr id="5" name="矩形 4">
            <a:extLst>
              <a:ext uri="{FF2B5EF4-FFF2-40B4-BE49-F238E27FC236}">
                <a16:creationId xmlns:a16="http://schemas.microsoft.com/office/drawing/2014/main" id="{96AF9CB1-E6F7-904E-84DD-262217916C9D}"/>
              </a:ext>
            </a:extLst>
          </p:cNvPr>
          <p:cNvSpPr/>
          <p:nvPr/>
        </p:nvSpPr>
        <p:spPr>
          <a:xfrm>
            <a:off x="971600" y="1498192"/>
            <a:ext cx="7495120" cy="830997"/>
          </a:xfrm>
          <a:prstGeom prst="rect">
            <a:avLst/>
          </a:prstGeom>
        </p:spPr>
        <p:txBody>
          <a:bodyPr wrap="square">
            <a:spAutoFit/>
          </a:bodyPr>
          <a:lstStyle/>
          <a:p>
            <a:r>
              <a:rPr lang="en" altLang="zh-CN" sz="1600" b="0" dirty="0"/>
              <a:t>A warp of 32 threads is used to process nonzero entries stored in the column- major. Each thread in a half warp of 16 threads is assigned to a row, and the computation completes when the ELL width is reached. </a:t>
            </a:r>
            <a:endParaRPr lang="en" altLang="zh-CN" sz="1400" b="0" dirty="0"/>
          </a:p>
        </p:txBody>
      </p:sp>
      <p:sp>
        <p:nvSpPr>
          <p:cNvPr id="6" name="矩形 5">
            <a:extLst>
              <a:ext uri="{FF2B5EF4-FFF2-40B4-BE49-F238E27FC236}">
                <a16:creationId xmlns:a16="http://schemas.microsoft.com/office/drawing/2014/main" id="{496DCF6D-1F90-5A40-9F8F-81D33706845E}"/>
              </a:ext>
            </a:extLst>
          </p:cNvPr>
          <p:cNvSpPr/>
          <p:nvPr/>
        </p:nvSpPr>
        <p:spPr>
          <a:xfrm>
            <a:off x="971600" y="1025547"/>
            <a:ext cx="3557384" cy="369332"/>
          </a:xfrm>
          <a:prstGeom prst="rect">
            <a:avLst/>
          </a:prstGeom>
        </p:spPr>
        <p:txBody>
          <a:bodyPr wrap="none">
            <a:spAutoFit/>
          </a:bodyPr>
          <a:lstStyle/>
          <a:p>
            <a:r>
              <a:rPr lang="en" altLang="zh-CN" b="0" dirty="0"/>
              <a:t>warp-level </a:t>
            </a:r>
            <a:r>
              <a:rPr lang="en" altLang="zh-CN" dirty="0"/>
              <a:t>ELL</a:t>
            </a:r>
            <a:r>
              <a:rPr lang="en" altLang="zh-CN" b="0" dirty="0"/>
              <a:t>-</a:t>
            </a:r>
            <a:r>
              <a:rPr lang="en" altLang="zh-CN" b="0" dirty="0" err="1"/>
              <a:t>SpMV</a:t>
            </a:r>
            <a:r>
              <a:rPr lang="en" altLang="zh-CN" b="0" dirty="0"/>
              <a:t> algorithm, </a:t>
            </a:r>
            <a:endParaRPr lang="zh-CN" altLang="en-US" dirty="0"/>
          </a:p>
        </p:txBody>
      </p:sp>
      <p:pic>
        <p:nvPicPr>
          <p:cNvPr id="8" name="图片 7">
            <a:extLst>
              <a:ext uri="{FF2B5EF4-FFF2-40B4-BE49-F238E27FC236}">
                <a16:creationId xmlns:a16="http://schemas.microsoft.com/office/drawing/2014/main" id="{279E304B-5A82-8A45-A63F-189933AFE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48" y="2836624"/>
            <a:ext cx="7449609" cy="3384376"/>
          </a:xfrm>
          <a:prstGeom prst="rect">
            <a:avLst/>
          </a:prstGeom>
        </p:spPr>
      </p:pic>
      <p:sp>
        <p:nvSpPr>
          <p:cNvPr id="7" name="矩形 6">
            <a:extLst>
              <a:ext uri="{FF2B5EF4-FFF2-40B4-BE49-F238E27FC236}">
                <a16:creationId xmlns:a16="http://schemas.microsoft.com/office/drawing/2014/main" id="{9E24C421-1BE8-A34C-A124-1386B8803022}"/>
              </a:ext>
            </a:extLst>
          </p:cNvPr>
          <p:cNvSpPr/>
          <p:nvPr/>
        </p:nvSpPr>
        <p:spPr>
          <a:xfrm>
            <a:off x="1015312" y="4528812"/>
            <a:ext cx="3340664" cy="757159"/>
          </a:xfrm>
          <a:prstGeom prst="rect">
            <a:avLst/>
          </a:prstGeom>
          <a:ln w="34925" cmpd="sng">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extLst>
      <p:ext uri="{BB962C8B-B14F-4D97-AF65-F5344CB8AC3E}">
        <p14:creationId xmlns:p14="http://schemas.microsoft.com/office/powerpoint/2010/main" val="4030190289"/>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3989041" cy="461665"/>
          </a:xfrm>
          <a:prstGeom prst="rect">
            <a:avLst/>
          </a:prstGeom>
        </p:spPr>
        <p:txBody>
          <a:bodyPr wrap="none">
            <a:spAutoFit/>
          </a:bodyPr>
          <a:lstStyle/>
          <a:p>
            <a:r>
              <a:rPr lang="en" altLang="zh-CN" sz="2400" b="0" dirty="0"/>
              <a:t>Tile-Wise </a:t>
            </a:r>
            <a:r>
              <a:rPr lang="en" altLang="zh-CN" sz="2400" b="0" dirty="0" err="1"/>
              <a:t>SpMV</a:t>
            </a:r>
            <a:r>
              <a:rPr lang="en" altLang="zh-CN" sz="2400" b="0" dirty="0"/>
              <a:t> Algorithms </a:t>
            </a:r>
            <a:endParaRPr lang="en" altLang="zh-CN" sz="3200" b="0" dirty="0"/>
          </a:p>
        </p:txBody>
      </p:sp>
      <p:sp>
        <p:nvSpPr>
          <p:cNvPr id="5" name="矩形 4">
            <a:extLst>
              <a:ext uri="{FF2B5EF4-FFF2-40B4-BE49-F238E27FC236}">
                <a16:creationId xmlns:a16="http://schemas.microsoft.com/office/drawing/2014/main" id="{96AF9CB1-E6F7-904E-84DD-262217916C9D}"/>
              </a:ext>
            </a:extLst>
          </p:cNvPr>
          <p:cNvSpPr/>
          <p:nvPr/>
        </p:nvSpPr>
        <p:spPr>
          <a:xfrm>
            <a:off x="971600" y="1498192"/>
            <a:ext cx="6624736" cy="338554"/>
          </a:xfrm>
          <a:prstGeom prst="rect">
            <a:avLst/>
          </a:prstGeom>
        </p:spPr>
        <p:txBody>
          <a:bodyPr wrap="square">
            <a:spAutoFit/>
          </a:bodyPr>
          <a:lstStyle/>
          <a:p>
            <a:r>
              <a:rPr lang="en" altLang="zh-CN" sz="1600" b="0" dirty="0"/>
              <a:t>Two steps respectively calculating the ELL and COO parts are used. </a:t>
            </a:r>
          </a:p>
        </p:txBody>
      </p:sp>
      <p:sp>
        <p:nvSpPr>
          <p:cNvPr id="6" name="矩形 5">
            <a:extLst>
              <a:ext uri="{FF2B5EF4-FFF2-40B4-BE49-F238E27FC236}">
                <a16:creationId xmlns:a16="http://schemas.microsoft.com/office/drawing/2014/main" id="{496DCF6D-1F90-5A40-9F8F-81D33706845E}"/>
              </a:ext>
            </a:extLst>
          </p:cNvPr>
          <p:cNvSpPr/>
          <p:nvPr/>
        </p:nvSpPr>
        <p:spPr>
          <a:xfrm>
            <a:off x="971600" y="1025547"/>
            <a:ext cx="3621504" cy="369332"/>
          </a:xfrm>
          <a:prstGeom prst="rect">
            <a:avLst/>
          </a:prstGeom>
        </p:spPr>
        <p:txBody>
          <a:bodyPr wrap="none">
            <a:spAutoFit/>
          </a:bodyPr>
          <a:lstStyle/>
          <a:p>
            <a:r>
              <a:rPr lang="en" altLang="zh-CN" b="0" dirty="0"/>
              <a:t>warp-level </a:t>
            </a:r>
            <a:r>
              <a:rPr lang="en" altLang="zh-CN" dirty="0"/>
              <a:t>HYB</a:t>
            </a:r>
            <a:r>
              <a:rPr lang="en" altLang="zh-CN" b="0" dirty="0"/>
              <a:t>-</a:t>
            </a:r>
            <a:r>
              <a:rPr lang="en" altLang="zh-CN" b="0" dirty="0" err="1"/>
              <a:t>SpMV</a:t>
            </a:r>
            <a:r>
              <a:rPr lang="en" altLang="zh-CN" b="0" dirty="0"/>
              <a:t> algorithm, </a:t>
            </a:r>
            <a:endParaRPr lang="zh-CN" altLang="en-US" dirty="0"/>
          </a:p>
        </p:txBody>
      </p:sp>
      <p:pic>
        <p:nvPicPr>
          <p:cNvPr id="8" name="图片 7">
            <a:extLst>
              <a:ext uri="{FF2B5EF4-FFF2-40B4-BE49-F238E27FC236}">
                <a16:creationId xmlns:a16="http://schemas.microsoft.com/office/drawing/2014/main" id="{293C1C96-76AF-6D43-861A-027A4DDB8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48" y="2836624"/>
            <a:ext cx="7449609" cy="3384376"/>
          </a:xfrm>
          <a:prstGeom prst="rect">
            <a:avLst/>
          </a:prstGeom>
        </p:spPr>
      </p:pic>
      <p:sp>
        <p:nvSpPr>
          <p:cNvPr id="7" name="矩形 6">
            <a:extLst>
              <a:ext uri="{FF2B5EF4-FFF2-40B4-BE49-F238E27FC236}">
                <a16:creationId xmlns:a16="http://schemas.microsoft.com/office/drawing/2014/main" id="{EB199D44-5E7C-6644-84CE-2B543029339C}"/>
              </a:ext>
            </a:extLst>
          </p:cNvPr>
          <p:cNvSpPr/>
          <p:nvPr/>
        </p:nvSpPr>
        <p:spPr>
          <a:xfrm>
            <a:off x="4355976" y="4496256"/>
            <a:ext cx="3780000" cy="792000"/>
          </a:xfrm>
          <a:prstGeom prst="rect">
            <a:avLst/>
          </a:prstGeom>
          <a:ln w="34925" cmpd="sng">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extLst>
      <p:ext uri="{BB962C8B-B14F-4D97-AF65-F5344CB8AC3E}">
        <p14:creationId xmlns:p14="http://schemas.microsoft.com/office/powerpoint/2010/main" val="133944175"/>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3989041" cy="461665"/>
          </a:xfrm>
          <a:prstGeom prst="rect">
            <a:avLst/>
          </a:prstGeom>
        </p:spPr>
        <p:txBody>
          <a:bodyPr wrap="none">
            <a:spAutoFit/>
          </a:bodyPr>
          <a:lstStyle/>
          <a:p>
            <a:r>
              <a:rPr lang="en" altLang="zh-CN" sz="2400" b="0" dirty="0"/>
              <a:t>Tile-Wise </a:t>
            </a:r>
            <a:r>
              <a:rPr lang="en" altLang="zh-CN" sz="2400" b="0" dirty="0" err="1"/>
              <a:t>SpMV</a:t>
            </a:r>
            <a:r>
              <a:rPr lang="en" altLang="zh-CN" sz="2400" b="0" dirty="0"/>
              <a:t> Algorithms </a:t>
            </a:r>
            <a:endParaRPr lang="en" altLang="zh-CN" sz="3200" b="0" dirty="0"/>
          </a:p>
        </p:txBody>
      </p:sp>
      <p:sp>
        <p:nvSpPr>
          <p:cNvPr id="5" name="矩形 4">
            <a:extLst>
              <a:ext uri="{FF2B5EF4-FFF2-40B4-BE49-F238E27FC236}">
                <a16:creationId xmlns:a16="http://schemas.microsoft.com/office/drawing/2014/main" id="{96AF9CB1-E6F7-904E-84DD-262217916C9D}"/>
              </a:ext>
            </a:extLst>
          </p:cNvPr>
          <p:cNvSpPr/>
          <p:nvPr/>
        </p:nvSpPr>
        <p:spPr>
          <a:xfrm>
            <a:off x="971600" y="1498192"/>
            <a:ext cx="7495120" cy="1077218"/>
          </a:xfrm>
          <a:prstGeom prst="rect">
            <a:avLst/>
          </a:prstGeom>
        </p:spPr>
        <p:txBody>
          <a:bodyPr wrap="square">
            <a:spAutoFit/>
          </a:bodyPr>
          <a:lstStyle/>
          <a:p>
            <a:r>
              <a:rPr lang="en" altLang="zh-CN" sz="1600" b="0" dirty="0"/>
              <a:t>A 32-thread warp need to process a dense tile of 16-by-16 and finish the work after eight rounds, and each thread processes 8 elements. After calculating, results are stored to sum for each thread and shuffle will be used to add the sum value of threads processing the same row. </a:t>
            </a:r>
          </a:p>
        </p:txBody>
      </p:sp>
      <p:sp>
        <p:nvSpPr>
          <p:cNvPr id="6" name="矩形 5">
            <a:extLst>
              <a:ext uri="{FF2B5EF4-FFF2-40B4-BE49-F238E27FC236}">
                <a16:creationId xmlns:a16="http://schemas.microsoft.com/office/drawing/2014/main" id="{496DCF6D-1F90-5A40-9F8F-81D33706845E}"/>
              </a:ext>
            </a:extLst>
          </p:cNvPr>
          <p:cNvSpPr/>
          <p:nvPr/>
        </p:nvSpPr>
        <p:spPr>
          <a:xfrm>
            <a:off x="971600" y="1025547"/>
            <a:ext cx="3557384" cy="369332"/>
          </a:xfrm>
          <a:prstGeom prst="rect">
            <a:avLst/>
          </a:prstGeom>
        </p:spPr>
        <p:txBody>
          <a:bodyPr wrap="none">
            <a:spAutoFit/>
          </a:bodyPr>
          <a:lstStyle/>
          <a:p>
            <a:r>
              <a:rPr lang="en" altLang="zh-CN" b="0" dirty="0"/>
              <a:t>warp-level </a:t>
            </a:r>
            <a:r>
              <a:rPr lang="en" altLang="zh-CN" dirty="0" err="1"/>
              <a:t>Dns</a:t>
            </a:r>
            <a:r>
              <a:rPr lang="en" altLang="zh-CN" b="0" dirty="0" err="1"/>
              <a:t>-SpMV</a:t>
            </a:r>
            <a:r>
              <a:rPr lang="en" altLang="zh-CN" b="0" dirty="0"/>
              <a:t> algorithm, </a:t>
            </a:r>
            <a:endParaRPr lang="zh-CN" altLang="en-US" dirty="0"/>
          </a:p>
        </p:txBody>
      </p:sp>
      <p:pic>
        <p:nvPicPr>
          <p:cNvPr id="8" name="图片 7">
            <a:extLst>
              <a:ext uri="{FF2B5EF4-FFF2-40B4-BE49-F238E27FC236}">
                <a16:creationId xmlns:a16="http://schemas.microsoft.com/office/drawing/2014/main" id="{DF33DA2E-6467-874F-B57F-C012A97FE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448" y="2836624"/>
            <a:ext cx="7449609" cy="3384376"/>
          </a:xfrm>
          <a:prstGeom prst="rect">
            <a:avLst/>
          </a:prstGeom>
        </p:spPr>
      </p:pic>
      <p:sp>
        <p:nvSpPr>
          <p:cNvPr id="7" name="矩形 6">
            <a:extLst>
              <a:ext uri="{FF2B5EF4-FFF2-40B4-BE49-F238E27FC236}">
                <a16:creationId xmlns:a16="http://schemas.microsoft.com/office/drawing/2014/main" id="{83D07686-606A-C148-8352-04993647FDA8}"/>
              </a:ext>
            </a:extLst>
          </p:cNvPr>
          <p:cNvSpPr/>
          <p:nvPr/>
        </p:nvSpPr>
        <p:spPr>
          <a:xfrm>
            <a:off x="1038484" y="5302999"/>
            <a:ext cx="7133916" cy="733488"/>
          </a:xfrm>
          <a:prstGeom prst="rect">
            <a:avLst/>
          </a:prstGeom>
          <a:ln w="34925" cmpd="sng">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extLst>
      <p:ext uri="{BB962C8B-B14F-4D97-AF65-F5344CB8AC3E}">
        <p14:creationId xmlns:p14="http://schemas.microsoft.com/office/powerpoint/2010/main" val="3379665393"/>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3709670" cy="461665"/>
          </a:xfrm>
          <a:prstGeom prst="rect">
            <a:avLst/>
          </a:prstGeom>
        </p:spPr>
        <p:txBody>
          <a:bodyPr wrap="none">
            <a:spAutoFit/>
          </a:bodyPr>
          <a:lstStyle/>
          <a:p>
            <a:r>
              <a:rPr lang="en" altLang="zh-CN" sz="2400" b="0" dirty="0"/>
              <a:t>Format Selection Method </a:t>
            </a:r>
            <a:endParaRPr lang="en" altLang="zh-CN" sz="3200" b="0" dirty="0"/>
          </a:p>
        </p:txBody>
      </p:sp>
      <p:sp>
        <p:nvSpPr>
          <p:cNvPr id="5" name="矩形 4">
            <a:extLst>
              <a:ext uri="{FF2B5EF4-FFF2-40B4-BE49-F238E27FC236}">
                <a16:creationId xmlns:a16="http://schemas.microsoft.com/office/drawing/2014/main" id="{6C6AD156-93C1-7C44-941D-F673D1AD6BD2}"/>
              </a:ext>
            </a:extLst>
          </p:cNvPr>
          <p:cNvSpPr/>
          <p:nvPr/>
        </p:nvSpPr>
        <p:spPr>
          <a:xfrm>
            <a:off x="1043608" y="1772816"/>
            <a:ext cx="7128792" cy="2308324"/>
          </a:xfrm>
          <a:prstGeom prst="rect">
            <a:avLst/>
          </a:prstGeom>
        </p:spPr>
        <p:txBody>
          <a:bodyPr wrap="square">
            <a:spAutoFit/>
          </a:bodyPr>
          <a:lstStyle/>
          <a:p>
            <a:r>
              <a:rPr lang="en" altLang="zh-CN" sz="1600" b="0" dirty="0">
                <a:latin typeface="+mn-lt"/>
              </a:rPr>
              <a:t>On top of the storage structure and basic warp-level </a:t>
            </a:r>
            <a:r>
              <a:rPr lang="en" altLang="zh-CN" sz="1600" b="0" dirty="0" err="1">
                <a:latin typeface="+mn-lt"/>
              </a:rPr>
              <a:t>SpMV</a:t>
            </a:r>
            <a:r>
              <a:rPr lang="en" altLang="zh-CN" sz="1600" b="0" dirty="0">
                <a:latin typeface="+mn-lt"/>
              </a:rPr>
              <a:t> kernels, we implement three </a:t>
            </a:r>
            <a:r>
              <a:rPr lang="en" altLang="zh-CN" sz="1600" b="0" dirty="0" err="1">
                <a:latin typeface="+mn-lt"/>
              </a:rPr>
              <a:t>TileSpMV</a:t>
            </a:r>
            <a:r>
              <a:rPr lang="en" altLang="zh-CN" sz="1600" b="0" dirty="0">
                <a:latin typeface="+mn-lt"/>
              </a:rPr>
              <a:t> algorithms to validate the effectiveness of utilizing the variety of formats: </a:t>
            </a:r>
          </a:p>
          <a:p>
            <a:endParaRPr lang="en" altLang="zh-CN" sz="1600" b="0" dirty="0">
              <a:latin typeface="+mn-lt"/>
            </a:endParaRPr>
          </a:p>
          <a:p>
            <a:pPr marL="342900" indent="-342900">
              <a:buAutoNum type="arabicParenBoth"/>
            </a:pPr>
            <a:r>
              <a:rPr lang="en" altLang="zh-CN" sz="1600" b="0" dirty="0" err="1">
                <a:latin typeface="+mn-lt"/>
              </a:rPr>
              <a:t>TileSpMV_CSR</a:t>
            </a:r>
            <a:r>
              <a:rPr lang="en" altLang="zh-CN" sz="1600" b="0" dirty="0">
                <a:latin typeface="+mn-lt"/>
              </a:rPr>
              <a:t> method </a:t>
            </a:r>
          </a:p>
          <a:p>
            <a:pPr marL="342900" indent="-342900">
              <a:buAutoNum type="arabicParenBoth"/>
            </a:pPr>
            <a:endParaRPr lang="en" altLang="zh-CN" sz="1600" b="0" dirty="0">
              <a:latin typeface="+mn-lt"/>
            </a:endParaRPr>
          </a:p>
          <a:p>
            <a:r>
              <a:rPr lang="en" altLang="zh-CN" sz="1600" b="0" dirty="0">
                <a:latin typeface="+mn-lt"/>
              </a:rPr>
              <a:t>(2) </a:t>
            </a:r>
            <a:r>
              <a:rPr lang="zh-CN" altLang="en-US" sz="1600" b="0" dirty="0">
                <a:latin typeface="+mn-lt"/>
              </a:rPr>
              <a:t> </a:t>
            </a:r>
            <a:r>
              <a:rPr lang="en" altLang="zh-CN" sz="1600" b="0" dirty="0" err="1">
                <a:latin typeface="+mn-lt"/>
              </a:rPr>
              <a:t>TileSpMV_ADPT</a:t>
            </a:r>
            <a:r>
              <a:rPr lang="en" altLang="zh-CN" sz="1600" b="0" dirty="0">
                <a:latin typeface="+mn-lt"/>
              </a:rPr>
              <a:t> method </a:t>
            </a:r>
          </a:p>
          <a:p>
            <a:endParaRPr lang="en" altLang="zh-CN" sz="1600" b="0" dirty="0">
              <a:latin typeface="+mn-lt"/>
            </a:endParaRPr>
          </a:p>
          <a:p>
            <a:r>
              <a:rPr lang="en" altLang="zh-CN" sz="1600" b="0" dirty="0">
                <a:latin typeface="+mn-lt"/>
              </a:rPr>
              <a:t>(3) </a:t>
            </a:r>
            <a:r>
              <a:rPr lang="zh-CN" altLang="en-US" sz="1600" b="0" dirty="0">
                <a:latin typeface="+mn-lt"/>
              </a:rPr>
              <a:t> </a:t>
            </a:r>
            <a:r>
              <a:rPr lang="en" altLang="zh-CN" sz="1600" b="0" dirty="0" err="1">
                <a:latin typeface="+mn-lt"/>
              </a:rPr>
              <a:t>TileSpMV_DeferredCOO</a:t>
            </a:r>
            <a:r>
              <a:rPr lang="en" altLang="zh-CN" sz="1600" b="0" dirty="0">
                <a:latin typeface="+mn-lt"/>
              </a:rPr>
              <a:t> method</a:t>
            </a:r>
          </a:p>
        </p:txBody>
      </p:sp>
    </p:spTree>
    <p:extLst>
      <p:ext uri="{BB962C8B-B14F-4D97-AF65-F5344CB8AC3E}">
        <p14:creationId xmlns:p14="http://schemas.microsoft.com/office/powerpoint/2010/main" val="756675137"/>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3709670" cy="461665"/>
          </a:xfrm>
          <a:prstGeom prst="rect">
            <a:avLst/>
          </a:prstGeom>
        </p:spPr>
        <p:txBody>
          <a:bodyPr wrap="none">
            <a:spAutoFit/>
          </a:bodyPr>
          <a:lstStyle/>
          <a:p>
            <a:r>
              <a:rPr lang="en" altLang="zh-CN" sz="2400" b="0" dirty="0"/>
              <a:t>Format Selection Method </a:t>
            </a:r>
            <a:endParaRPr lang="en" altLang="zh-CN" sz="3200" b="0" dirty="0"/>
          </a:p>
        </p:txBody>
      </p:sp>
      <p:sp>
        <p:nvSpPr>
          <p:cNvPr id="5" name="矩形 4">
            <a:extLst>
              <a:ext uri="{FF2B5EF4-FFF2-40B4-BE49-F238E27FC236}">
                <a16:creationId xmlns:a16="http://schemas.microsoft.com/office/drawing/2014/main" id="{6C6AD156-93C1-7C44-941D-F673D1AD6BD2}"/>
              </a:ext>
            </a:extLst>
          </p:cNvPr>
          <p:cNvSpPr/>
          <p:nvPr/>
        </p:nvSpPr>
        <p:spPr>
          <a:xfrm>
            <a:off x="1043608" y="1772816"/>
            <a:ext cx="7128792" cy="2308324"/>
          </a:xfrm>
          <a:prstGeom prst="rect">
            <a:avLst/>
          </a:prstGeom>
        </p:spPr>
        <p:txBody>
          <a:bodyPr wrap="square">
            <a:spAutoFit/>
          </a:bodyPr>
          <a:lstStyle/>
          <a:p>
            <a:r>
              <a:rPr lang="en" altLang="zh-CN" sz="1600" b="0" dirty="0">
                <a:latin typeface="+mn-lt"/>
              </a:rPr>
              <a:t>On top of the storage structure and basic warp-level </a:t>
            </a:r>
            <a:r>
              <a:rPr lang="en" altLang="zh-CN" sz="1600" b="0" dirty="0" err="1">
                <a:latin typeface="+mn-lt"/>
              </a:rPr>
              <a:t>SpMV</a:t>
            </a:r>
            <a:r>
              <a:rPr lang="en" altLang="zh-CN" sz="1600" b="0" dirty="0">
                <a:latin typeface="+mn-lt"/>
              </a:rPr>
              <a:t> kernels, we implement three </a:t>
            </a:r>
            <a:r>
              <a:rPr lang="en" altLang="zh-CN" sz="1600" b="0" dirty="0" err="1">
                <a:latin typeface="+mn-lt"/>
              </a:rPr>
              <a:t>TileSpMV</a:t>
            </a:r>
            <a:r>
              <a:rPr lang="en" altLang="zh-CN" sz="1600" b="0" dirty="0">
                <a:latin typeface="+mn-lt"/>
              </a:rPr>
              <a:t> algorithms to validate the effectiveness of utilizing the variety of formats: </a:t>
            </a:r>
          </a:p>
          <a:p>
            <a:endParaRPr lang="en" altLang="zh-CN" sz="1600" b="0" dirty="0">
              <a:latin typeface="+mn-lt"/>
            </a:endParaRPr>
          </a:p>
          <a:p>
            <a:pPr marL="342900" indent="-342900">
              <a:buAutoNum type="arabicParenBoth"/>
            </a:pPr>
            <a:r>
              <a:rPr lang="en" altLang="zh-CN" sz="1600" b="0" dirty="0" err="1">
                <a:latin typeface="+mn-lt"/>
              </a:rPr>
              <a:t>TileSpMV_CSR</a:t>
            </a:r>
            <a:r>
              <a:rPr lang="en" altLang="zh-CN" sz="1600" b="0" dirty="0">
                <a:latin typeface="+mn-lt"/>
              </a:rPr>
              <a:t> method </a:t>
            </a:r>
          </a:p>
          <a:p>
            <a:pPr marL="342900" indent="-342900">
              <a:buAutoNum type="arabicParenBoth"/>
            </a:pPr>
            <a:endParaRPr lang="en" altLang="zh-CN" sz="1600" b="0" dirty="0">
              <a:latin typeface="+mn-lt"/>
            </a:endParaRPr>
          </a:p>
          <a:p>
            <a:r>
              <a:rPr lang="en" altLang="zh-CN" sz="1600" b="0" dirty="0">
                <a:solidFill>
                  <a:srgbClr val="FF0000"/>
                </a:solidFill>
                <a:latin typeface="+mn-lt"/>
              </a:rPr>
              <a:t>(2) </a:t>
            </a:r>
            <a:r>
              <a:rPr lang="zh-CN" altLang="en-US" sz="1600" b="0" dirty="0">
                <a:solidFill>
                  <a:srgbClr val="FF0000"/>
                </a:solidFill>
                <a:latin typeface="+mn-lt"/>
              </a:rPr>
              <a:t> </a:t>
            </a:r>
            <a:r>
              <a:rPr lang="en" altLang="zh-CN" sz="1600" b="0" dirty="0" err="1">
                <a:solidFill>
                  <a:srgbClr val="FF0000"/>
                </a:solidFill>
                <a:latin typeface="+mn-lt"/>
              </a:rPr>
              <a:t>TileSpMV_ADPT</a:t>
            </a:r>
            <a:r>
              <a:rPr lang="en" altLang="zh-CN" sz="1600" b="0" dirty="0">
                <a:solidFill>
                  <a:srgbClr val="FF0000"/>
                </a:solidFill>
                <a:latin typeface="+mn-lt"/>
              </a:rPr>
              <a:t> method </a:t>
            </a:r>
          </a:p>
          <a:p>
            <a:endParaRPr lang="en" altLang="zh-CN" sz="1600" b="0" dirty="0">
              <a:latin typeface="+mn-lt"/>
            </a:endParaRPr>
          </a:p>
          <a:p>
            <a:r>
              <a:rPr lang="en" altLang="zh-CN" sz="1600" b="0" dirty="0">
                <a:latin typeface="+mn-lt"/>
              </a:rPr>
              <a:t>(3) </a:t>
            </a:r>
            <a:r>
              <a:rPr lang="zh-CN" altLang="en-US" sz="1600" b="0" dirty="0">
                <a:latin typeface="+mn-lt"/>
              </a:rPr>
              <a:t> </a:t>
            </a:r>
            <a:r>
              <a:rPr lang="en" altLang="zh-CN" sz="1600" b="0" dirty="0" err="1">
                <a:latin typeface="+mn-lt"/>
              </a:rPr>
              <a:t>TileSpMV_DeferredCOO</a:t>
            </a:r>
            <a:r>
              <a:rPr lang="en" altLang="zh-CN" sz="1600" b="0" dirty="0">
                <a:latin typeface="+mn-lt"/>
              </a:rPr>
              <a:t> method</a:t>
            </a:r>
          </a:p>
        </p:txBody>
      </p:sp>
    </p:spTree>
    <p:extLst>
      <p:ext uri="{BB962C8B-B14F-4D97-AF65-F5344CB8AC3E}">
        <p14:creationId xmlns:p14="http://schemas.microsoft.com/office/powerpoint/2010/main" val="737482973"/>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3709670" cy="461665"/>
          </a:xfrm>
          <a:prstGeom prst="rect">
            <a:avLst/>
          </a:prstGeom>
        </p:spPr>
        <p:txBody>
          <a:bodyPr wrap="none">
            <a:spAutoFit/>
          </a:bodyPr>
          <a:lstStyle/>
          <a:p>
            <a:r>
              <a:rPr lang="en" altLang="zh-CN" sz="2400" b="0" dirty="0"/>
              <a:t>Format Selection Method </a:t>
            </a:r>
            <a:endParaRPr lang="en" altLang="zh-CN" sz="3200" b="0" dirty="0"/>
          </a:p>
        </p:txBody>
      </p:sp>
      <p:sp>
        <p:nvSpPr>
          <p:cNvPr id="5" name="矩形 4">
            <a:extLst>
              <a:ext uri="{FF2B5EF4-FFF2-40B4-BE49-F238E27FC236}">
                <a16:creationId xmlns:a16="http://schemas.microsoft.com/office/drawing/2014/main" id="{6C6AD156-93C1-7C44-941D-F673D1AD6BD2}"/>
              </a:ext>
            </a:extLst>
          </p:cNvPr>
          <p:cNvSpPr/>
          <p:nvPr/>
        </p:nvSpPr>
        <p:spPr>
          <a:xfrm>
            <a:off x="4139952" y="1628800"/>
            <a:ext cx="4572000" cy="2554545"/>
          </a:xfrm>
          <a:prstGeom prst="rect">
            <a:avLst/>
          </a:prstGeom>
        </p:spPr>
        <p:txBody>
          <a:bodyPr>
            <a:spAutoFit/>
          </a:bodyPr>
          <a:lstStyle/>
          <a:p>
            <a:r>
              <a:rPr lang="zh-CN" altLang="en" sz="1600" dirty="0"/>
              <a:t>・</a:t>
            </a:r>
            <a:r>
              <a:rPr lang="en-US" altLang="zh-CN" sz="1600" b="0" dirty="0"/>
              <a:t>COO : </a:t>
            </a:r>
            <a:r>
              <a:rPr lang="en" altLang="zh-CN" sz="1600" b="0" dirty="0"/>
              <a:t>Very sparse tiles (</a:t>
            </a:r>
            <a:r>
              <a:rPr lang="en" altLang="zh-CN" sz="1600" b="0" dirty="0" err="1"/>
              <a:t>nnz</a:t>
            </a:r>
            <a:r>
              <a:rPr lang="en" altLang="zh-CN" sz="1600" b="0" dirty="0"/>
              <a:t> &lt;=12), the nonzero entries are distributed not evenly among the rows.</a:t>
            </a:r>
          </a:p>
          <a:p>
            <a:endParaRPr lang="en" altLang="zh-CN" sz="1600" b="0" dirty="0"/>
          </a:p>
          <a:p>
            <a:r>
              <a:rPr lang="zh-CN" altLang="en" sz="1600" dirty="0"/>
              <a:t>・</a:t>
            </a:r>
            <a:r>
              <a:rPr lang="en-US" altLang="zh-CN" sz="1600" b="0" dirty="0" err="1"/>
              <a:t>Dns</a:t>
            </a:r>
            <a:r>
              <a:rPr lang="en-US" altLang="zh-CN" sz="1600" b="0" dirty="0"/>
              <a:t> : </a:t>
            </a:r>
            <a:r>
              <a:rPr lang="en" altLang="zh-CN" sz="1600" b="0" dirty="0" err="1"/>
              <a:t>nnz</a:t>
            </a:r>
            <a:r>
              <a:rPr lang="en" altLang="zh-CN" sz="1600" b="0" dirty="0"/>
              <a:t> </a:t>
            </a:r>
            <a:r>
              <a:rPr lang="en-US" altLang="zh-CN" sz="1600" b="0" dirty="0"/>
              <a:t>&gt;=128</a:t>
            </a:r>
            <a:r>
              <a:rPr lang="en" altLang="zh-CN" sz="1600" b="0" dirty="0"/>
              <a:t>, only values are recorded.</a:t>
            </a:r>
          </a:p>
          <a:p>
            <a:endParaRPr lang="en" altLang="zh-CN" sz="1600" b="0" dirty="0"/>
          </a:p>
          <a:p>
            <a:r>
              <a:rPr lang="zh-CN" altLang="en" sz="1600" dirty="0"/>
              <a:t>・</a:t>
            </a:r>
            <a:r>
              <a:rPr lang="en-US" altLang="zh-CN" sz="1600" b="0" dirty="0" err="1"/>
              <a:t>DnsRow</a:t>
            </a:r>
            <a:r>
              <a:rPr lang="en-US" altLang="zh-CN" sz="1600" b="0" dirty="0"/>
              <a:t>/</a:t>
            </a:r>
            <a:r>
              <a:rPr lang="en-US" altLang="zh-CN" sz="1600" b="0" dirty="0" err="1"/>
              <a:t>DnsCol</a:t>
            </a:r>
            <a:r>
              <a:rPr lang="en-US" altLang="zh-CN" sz="1600" b="0" dirty="0"/>
              <a:t> : </a:t>
            </a:r>
            <a:r>
              <a:rPr lang="en" altLang="zh-CN" sz="1600" b="0" dirty="0"/>
              <a:t>A tile has a form that all nonzero entries are in certain rows/columns, and all the other rows/columns are empty, </a:t>
            </a:r>
          </a:p>
          <a:p>
            <a:r>
              <a:rPr lang="en" altLang="zh-CN" sz="1600" b="0" dirty="0"/>
              <a:t> </a:t>
            </a:r>
          </a:p>
        </p:txBody>
      </p:sp>
      <p:pic>
        <p:nvPicPr>
          <p:cNvPr id="6" name="图片 5">
            <a:extLst>
              <a:ext uri="{FF2B5EF4-FFF2-40B4-BE49-F238E27FC236}">
                <a16:creationId xmlns:a16="http://schemas.microsoft.com/office/drawing/2014/main" id="{AEA916DF-B7A9-9C41-8DFE-82C548E80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377950"/>
            <a:ext cx="2768600" cy="4102100"/>
          </a:xfrm>
          <a:prstGeom prst="rect">
            <a:avLst/>
          </a:prstGeom>
        </p:spPr>
      </p:pic>
      <p:sp>
        <p:nvSpPr>
          <p:cNvPr id="3" name="矩形 2">
            <a:extLst>
              <a:ext uri="{FF2B5EF4-FFF2-40B4-BE49-F238E27FC236}">
                <a16:creationId xmlns:a16="http://schemas.microsoft.com/office/drawing/2014/main" id="{A66325FA-44CA-8347-960B-D052F902B5C8}"/>
              </a:ext>
            </a:extLst>
          </p:cNvPr>
          <p:cNvSpPr/>
          <p:nvPr/>
        </p:nvSpPr>
        <p:spPr>
          <a:xfrm>
            <a:off x="744777" y="5633372"/>
            <a:ext cx="3107143" cy="415498"/>
          </a:xfrm>
          <a:prstGeom prst="rect">
            <a:avLst/>
          </a:prstGeom>
        </p:spPr>
        <p:txBody>
          <a:bodyPr wrap="square">
            <a:spAutoFit/>
          </a:bodyPr>
          <a:lstStyle/>
          <a:p>
            <a:pPr algn="ctr"/>
            <a:r>
              <a:rPr lang="en" altLang="zh-CN" sz="1050" b="0" dirty="0">
                <a:cs typeface="Arial" panose="020B0604020202020204" pitchFamily="34" charset="0"/>
              </a:rPr>
              <a:t>The flow chart of our format selection method for </a:t>
            </a:r>
            <a:r>
              <a:rPr lang="en" altLang="zh-CN" sz="1050" b="0" dirty="0" err="1">
                <a:cs typeface="Arial" panose="020B0604020202020204" pitchFamily="34" charset="0"/>
              </a:rPr>
              <a:t>TileSpMV_ALL</a:t>
            </a:r>
            <a:r>
              <a:rPr lang="en" altLang="zh-CN" sz="1050" b="0" dirty="0">
                <a:cs typeface="Arial" panose="020B0604020202020204" pitchFamily="34" charset="0"/>
              </a:rPr>
              <a:t>. </a:t>
            </a:r>
          </a:p>
        </p:txBody>
      </p:sp>
    </p:spTree>
    <p:extLst>
      <p:ext uri="{BB962C8B-B14F-4D97-AF65-F5344CB8AC3E}">
        <p14:creationId xmlns:p14="http://schemas.microsoft.com/office/powerpoint/2010/main" val="1652928580"/>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3709670" cy="461665"/>
          </a:xfrm>
          <a:prstGeom prst="rect">
            <a:avLst/>
          </a:prstGeom>
        </p:spPr>
        <p:txBody>
          <a:bodyPr wrap="none">
            <a:spAutoFit/>
          </a:bodyPr>
          <a:lstStyle/>
          <a:p>
            <a:r>
              <a:rPr lang="en" altLang="zh-CN" sz="2400" b="0" dirty="0"/>
              <a:t>Format Selection Method </a:t>
            </a:r>
            <a:endParaRPr lang="en" altLang="zh-CN" sz="3200" b="0" dirty="0"/>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6C6AD156-93C1-7C44-941D-F673D1AD6BD2}"/>
                  </a:ext>
                </a:extLst>
              </p:cNvPr>
              <p:cNvSpPr/>
              <p:nvPr/>
            </p:nvSpPr>
            <p:spPr>
              <a:xfrm>
                <a:off x="4139952" y="1628800"/>
                <a:ext cx="4572000" cy="4001095"/>
              </a:xfrm>
              <a:prstGeom prst="rect">
                <a:avLst/>
              </a:prstGeom>
              <a:ln>
                <a:noFill/>
              </a:ln>
            </p:spPr>
            <p:txBody>
              <a:bodyPr>
                <a:spAutoFit/>
              </a:bodyPr>
              <a:lstStyle/>
              <a:p>
                <a:r>
                  <a:rPr lang="zh-CN" altLang="en" sz="1600" dirty="0">
                    <a:solidFill>
                      <a:schemeClr val="bg2"/>
                    </a:solidFill>
                  </a:rPr>
                  <a:t>・</a:t>
                </a:r>
                <a:r>
                  <a:rPr lang="en-US" altLang="zh-CN" sz="1600" b="0" dirty="0">
                    <a:solidFill>
                      <a:schemeClr val="bg2"/>
                    </a:solidFill>
                  </a:rPr>
                  <a:t>COO : </a:t>
                </a:r>
                <a:r>
                  <a:rPr lang="en" altLang="zh-CN" sz="1600" b="0" dirty="0">
                    <a:solidFill>
                      <a:schemeClr val="bg2"/>
                    </a:solidFill>
                  </a:rPr>
                  <a:t>Very sparse tiles (</a:t>
                </a:r>
                <a:r>
                  <a:rPr lang="en" altLang="zh-CN" sz="1600" b="0" dirty="0" err="1">
                    <a:solidFill>
                      <a:schemeClr val="bg2"/>
                    </a:solidFill>
                  </a:rPr>
                  <a:t>nnz</a:t>
                </a:r>
                <a:r>
                  <a:rPr lang="en" altLang="zh-CN" sz="1600" b="0" dirty="0">
                    <a:solidFill>
                      <a:schemeClr val="bg2"/>
                    </a:solidFill>
                  </a:rPr>
                  <a:t> &lt;=12), the nonzero entries are distributed not evenly among the rows.</a:t>
                </a:r>
              </a:p>
              <a:p>
                <a:endParaRPr lang="en" altLang="zh-CN" sz="1600" b="0" dirty="0">
                  <a:solidFill>
                    <a:schemeClr val="bg2"/>
                  </a:solidFill>
                </a:endParaRPr>
              </a:p>
              <a:p>
                <a:r>
                  <a:rPr lang="zh-CN" altLang="en" sz="1600" dirty="0">
                    <a:solidFill>
                      <a:schemeClr val="bg2"/>
                    </a:solidFill>
                  </a:rPr>
                  <a:t>・</a:t>
                </a:r>
                <a:r>
                  <a:rPr lang="en-US" altLang="zh-CN" sz="1600" b="0" dirty="0" err="1">
                    <a:solidFill>
                      <a:schemeClr val="bg2"/>
                    </a:solidFill>
                  </a:rPr>
                  <a:t>Dns</a:t>
                </a:r>
                <a:r>
                  <a:rPr lang="en-US" altLang="zh-CN" sz="1600" b="0" dirty="0">
                    <a:solidFill>
                      <a:schemeClr val="bg2"/>
                    </a:solidFill>
                  </a:rPr>
                  <a:t> : </a:t>
                </a:r>
                <a:r>
                  <a:rPr lang="en" altLang="zh-CN" sz="1600" b="0" dirty="0" err="1">
                    <a:solidFill>
                      <a:schemeClr val="bg2"/>
                    </a:solidFill>
                  </a:rPr>
                  <a:t>nnz</a:t>
                </a:r>
                <a:r>
                  <a:rPr lang="en" altLang="zh-CN" sz="1600" b="0" dirty="0">
                    <a:solidFill>
                      <a:schemeClr val="bg2"/>
                    </a:solidFill>
                  </a:rPr>
                  <a:t> </a:t>
                </a:r>
                <a:r>
                  <a:rPr lang="en-US" altLang="zh-CN" sz="1600" b="0" dirty="0">
                    <a:solidFill>
                      <a:schemeClr val="bg2"/>
                    </a:solidFill>
                  </a:rPr>
                  <a:t>&gt;=128</a:t>
                </a:r>
                <a:r>
                  <a:rPr lang="en" altLang="zh-CN" sz="1600" b="0" dirty="0">
                    <a:solidFill>
                      <a:schemeClr val="bg2"/>
                    </a:solidFill>
                  </a:rPr>
                  <a:t>, only values are recorded.</a:t>
                </a:r>
              </a:p>
              <a:p>
                <a:endParaRPr lang="en" altLang="zh-CN" sz="1600" b="0" dirty="0">
                  <a:solidFill>
                    <a:schemeClr val="bg2"/>
                  </a:solidFill>
                </a:endParaRPr>
              </a:p>
              <a:p>
                <a:r>
                  <a:rPr lang="zh-CN" altLang="en" sz="1600" dirty="0">
                    <a:solidFill>
                      <a:schemeClr val="bg2"/>
                    </a:solidFill>
                  </a:rPr>
                  <a:t>・</a:t>
                </a:r>
                <a:r>
                  <a:rPr lang="en-US" altLang="zh-CN" sz="1600" b="0" dirty="0" err="1">
                    <a:solidFill>
                      <a:schemeClr val="bg2"/>
                    </a:solidFill>
                  </a:rPr>
                  <a:t>DnsRow</a:t>
                </a:r>
                <a:r>
                  <a:rPr lang="en-US" altLang="zh-CN" sz="1600" b="0" dirty="0">
                    <a:solidFill>
                      <a:schemeClr val="bg2"/>
                    </a:solidFill>
                  </a:rPr>
                  <a:t>/</a:t>
                </a:r>
                <a:r>
                  <a:rPr lang="en-US" altLang="zh-CN" sz="1600" b="0" dirty="0" err="1">
                    <a:solidFill>
                      <a:schemeClr val="bg2"/>
                    </a:solidFill>
                  </a:rPr>
                  <a:t>DnsCol</a:t>
                </a:r>
                <a:r>
                  <a:rPr lang="en-US" altLang="zh-CN" sz="1600" b="0" dirty="0">
                    <a:solidFill>
                      <a:schemeClr val="bg2"/>
                    </a:solidFill>
                  </a:rPr>
                  <a:t> : </a:t>
                </a:r>
                <a:r>
                  <a:rPr lang="en" altLang="zh-CN" sz="1600" b="0" dirty="0">
                    <a:solidFill>
                      <a:schemeClr val="bg2"/>
                    </a:solidFill>
                  </a:rPr>
                  <a:t>A tile has a form that all nonzero entries are in certain rows/columns, and all the other rows/columns are empty.</a:t>
                </a:r>
              </a:p>
              <a:p>
                <a:endParaRPr lang="en" altLang="zh-CN" sz="1600" b="0" dirty="0"/>
              </a:p>
              <a:p>
                <a:r>
                  <a:rPr lang="zh-CN" altLang="en" sz="1400" dirty="0"/>
                  <a:t>・</a:t>
                </a:r>
                <a:r>
                  <a:rPr lang="en-US" altLang="zh-CN" sz="1600" b="0" dirty="0"/>
                  <a:t>ELL : </a:t>
                </a:r>
                <a:r>
                  <a:rPr lang="en" altLang="zh-CN" sz="1600" b="0" dirty="0"/>
                  <a:t>variation stays between </a:t>
                </a:r>
                <a14:m>
                  <m:oMath xmlns:m="http://schemas.openxmlformats.org/officeDocument/2006/math">
                    <m:r>
                      <a:rPr lang="en-US" altLang="zh-CN" sz="1600" b="0" i="1">
                        <a:latin typeface="Cambria Math" panose="02040503050406030204" pitchFamily="18" charset="0"/>
                      </a:rPr>
                      <m:t>𝑧𝑒𝑟𝑜</m:t>
                    </m:r>
                  </m:oMath>
                </a14:m>
                <a:r>
                  <a:rPr lang="en" altLang="zh-CN" sz="1600" b="0" dirty="0"/>
                  <a:t> and </a:t>
                </a:r>
                <a14:m>
                  <m:oMath xmlns:m="http://schemas.openxmlformats.org/officeDocument/2006/math">
                    <m:r>
                      <a:rPr lang="en-US" altLang="zh-CN" sz="1600" b="0" i="1">
                        <a:latin typeface="Cambria Math" panose="02040503050406030204" pitchFamily="18" charset="0"/>
                      </a:rPr>
                      <m:t>𝑡</m:t>
                    </m:r>
                    <m:r>
                      <a:rPr lang="en-US" altLang="zh-CN" sz="1600" b="0" i="1" smtClean="0">
                        <a:latin typeface="Cambria Math" panose="02040503050406030204" pitchFamily="18" charset="0"/>
                      </a:rPr>
                      <m:t>𝑒</m:t>
                    </m:r>
                  </m:oMath>
                </a14:m>
                <a:endParaRPr lang="en" altLang="zh-CN" sz="1600" b="0" i="1" dirty="0"/>
              </a:p>
              <a:p>
                <a:endParaRPr lang="en" altLang="zh-CN" sz="1400" b="0" dirty="0"/>
              </a:p>
              <a:p>
                <a:r>
                  <a:rPr lang="zh-CN" altLang="en" sz="1600" dirty="0"/>
                  <a:t>・</a:t>
                </a:r>
                <a:r>
                  <a:rPr lang="en-US" altLang="zh-CN" sz="1600" b="0" dirty="0"/>
                  <a:t>HYB : </a:t>
                </a:r>
                <a:r>
                  <a:rPr lang="en" altLang="zh-CN" sz="1600" b="0" dirty="0"/>
                  <a:t>variation is greater than </a:t>
                </a:r>
                <a14:m>
                  <m:oMath xmlns:m="http://schemas.openxmlformats.org/officeDocument/2006/math">
                    <m:r>
                      <a:rPr lang="en-US" altLang="zh-CN" sz="1600" b="0" i="1">
                        <a:latin typeface="Cambria Math" panose="02040503050406030204" pitchFamily="18" charset="0"/>
                      </a:rPr>
                      <m:t>𝑡</m:t>
                    </m:r>
                    <m:r>
                      <a:rPr lang="en-US" altLang="zh-CN" sz="1600" b="0" i="1" smtClean="0">
                        <a:latin typeface="Cambria Math" panose="02040503050406030204" pitchFamily="18" charset="0"/>
                      </a:rPr>
                      <m:t>h</m:t>
                    </m:r>
                  </m:oMath>
                </a14:m>
                <a:endParaRPr lang="en" altLang="zh-CN" sz="1600" b="0" dirty="0"/>
              </a:p>
              <a:p>
                <a:endParaRPr lang="en" altLang="zh-CN" sz="1600" b="0" dirty="0"/>
              </a:p>
              <a:p>
                <a:r>
                  <a:rPr lang="zh-CN" altLang="en" sz="1600" dirty="0"/>
                  <a:t>・</a:t>
                </a:r>
                <a:r>
                  <a:rPr lang="en-US" altLang="zh-CN" sz="1600" b="0" dirty="0"/>
                  <a:t>CSR : </a:t>
                </a:r>
                <a:r>
                  <a:rPr lang="en" altLang="zh-CN" sz="1600" b="0" dirty="0"/>
                  <a:t>variation is between </a:t>
                </a:r>
                <a14:m>
                  <m:oMath xmlns:m="http://schemas.openxmlformats.org/officeDocument/2006/math">
                    <m:r>
                      <a:rPr lang="en-US" altLang="zh-CN" sz="1600" b="0" i="1">
                        <a:latin typeface="Cambria Math" panose="02040503050406030204" pitchFamily="18" charset="0"/>
                      </a:rPr>
                      <m:t>𝑡</m:t>
                    </m:r>
                    <m:r>
                      <a:rPr lang="en-US" altLang="zh-CN" sz="1600" b="0" i="1" smtClean="0">
                        <a:latin typeface="Cambria Math" panose="02040503050406030204" pitchFamily="18" charset="0"/>
                      </a:rPr>
                      <m:t>𝑒</m:t>
                    </m:r>
                  </m:oMath>
                </a14:m>
                <a:r>
                  <a:rPr lang="zh-CN" altLang="en-US" sz="1600" b="0" dirty="0"/>
                  <a:t> </a:t>
                </a:r>
                <a:r>
                  <a:rPr lang="en-US" altLang="zh-CN" sz="1600" b="0" dirty="0"/>
                  <a:t>and </a:t>
                </a:r>
                <a14:m>
                  <m:oMath xmlns:m="http://schemas.openxmlformats.org/officeDocument/2006/math">
                    <m:r>
                      <a:rPr lang="en-US" altLang="zh-CN" sz="1600" b="0" i="1">
                        <a:latin typeface="Cambria Math" panose="02040503050406030204" pitchFamily="18" charset="0"/>
                      </a:rPr>
                      <m:t>𝑡</m:t>
                    </m:r>
                    <m:r>
                      <a:rPr lang="en-US" altLang="zh-CN" sz="1600" b="0" i="1" smtClean="0">
                        <a:latin typeface="Cambria Math" panose="02040503050406030204" pitchFamily="18" charset="0"/>
                      </a:rPr>
                      <m:t>h</m:t>
                    </m:r>
                  </m:oMath>
                </a14:m>
                <a:endParaRPr lang="en" altLang="zh-CN" sz="1600" b="0" dirty="0"/>
              </a:p>
              <a:p>
                <a:endParaRPr lang="en" altLang="zh-CN" sz="1600" b="0" dirty="0"/>
              </a:p>
            </p:txBody>
          </p:sp>
        </mc:Choice>
        <mc:Fallback xmlns="">
          <p:sp>
            <p:nvSpPr>
              <p:cNvPr id="5" name="矩形 4">
                <a:extLst>
                  <a:ext uri="{FF2B5EF4-FFF2-40B4-BE49-F238E27FC236}">
                    <a16:creationId xmlns:a16="http://schemas.microsoft.com/office/drawing/2014/main" id="{6C6AD156-93C1-7C44-941D-F673D1AD6BD2}"/>
                  </a:ext>
                </a:extLst>
              </p:cNvPr>
              <p:cNvSpPr>
                <a:spLocks noRot="1" noChangeAspect="1" noMove="1" noResize="1" noEditPoints="1" noAdjustHandles="1" noChangeArrowheads="1" noChangeShapeType="1" noTextEdit="1"/>
              </p:cNvSpPr>
              <p:nvPr/>
            </p:nvSpPr>
            <p:spPr>
              <a:xfrm>
                <a:off x="4139952" y="1628800"/>
                <a:ext cx="4572000" cy="4001095"/>
              </a:xfrm>
              <a:prstGeom prst="rect">
                <a:avLst/>
              </a:prstGeom>
              <a:blipFill>
                <a:blip r:embed="rId3"/>
                <a:stretch>
                  <a:fillRect l="-554" t="-949" r="-1939"/>
                </a:stretch>
              </a:blipFill>
              <a:ln>
                <a:noFill/>
              </a:ln>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8B6DE872-C021-BA4C-ABAE-8D93B19EC3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1377950"/>
            <a:ext cx="2768600" cy="4102100"/>
          </a:xfrm>
          <a:prstGeom prst="rect">
            <a:avLst/>
          </a:prstGeom>
        </p:spPr>
      </p:pic>
      <p:sp>
        <p:nvSpPr>
          <p:cNvPr id="7" name="矩形 6">
            <a:extLst>
              <a:ext uri="{FF2B5EF4-FFF2-40B4-BE49-F238E27FC236}">
                <a16:creationId xmlns:a16="http://schemas.microsoft.com/office/drawing/2014/main" id="{32C58DB5-56B8-784A-B66F-6B730DBDE65E}"/>
              </a:ext>
            </a:extLst>
          </p:cNvPr>
          <p:cNvSpPr/>
          <p:nvPr/>
        </p:nvSpPr>
        <p:spPr>
          <a:xfrm>
            <a:off x="744777" y="5633372"/>
            <a:ext cx="3107143" cy="415498"/>
          </a:xfrm>
          <a:prstGeom prst="rect">
            <a:avLst/>
          </a:prstGeom>
        </p:spPr>
        <p:txBody>
          <a:bodyPr wrap="square">
            <a:spAutoFit/>
          </a:bodyPr>
          <a:lstStyle/>
          <a:p>
            <a:pPr algn="ctr"/>
            <a:r>
              <a:rPr lang="en" altLang="zh-CN" sz="1050" b="0" dirty="0">
                <a:cs typeface="Arial" panose="020B0604020202020204" pitchFamily="34" charset="0"/>
              </a:rPr>
              <a:t>The flow chart of our format selection method for </a:t>
            </a:r>
            <a:r>
              <a:rPr lang="en" altLang="zh-CN" sz="1050" b="0" dirty="0" err="1">
                <a:cs typeface="Arial" panose="020B0604020202020204" pitchFamily="34" charset="0"/>
              </a:rPr>
              <a:t>TileSpMV_ALL</a:t>
            </a:r>
            <a:r>
              <a:rPr lang="en" altLang="zh-CN" sz="1050" b="0" dirty="0">
                <a:cs typeface="Arial" panose="020B0604020202020204" pitchFamily="34" charset="0"/>
              </a:rPr>
              <a:t>. </a:t>
            </a:r>
          </a:p>
        </p:txBody>
      </p:sp>
      <p:cxnSp>
        <p:nvCxnSpPr>
          <p:cNvPr id="4" name="直线箭头连接符 3">
            <a:extLst>
              <a:ext uri="{FF2B5EF4-FFF2-40B4-BE49-F238E27FC236}">
                <a16:creationId xmlns:a16="http://schemas.microsoft.com/office/drawing/2014/main" id="{8B351BCB-AEDC-B742-9576-D4876F3CADC1}"/>
              </a:ext>
            </a:extLst>
          </p:cNvPr>
          <p:cNvCxnSpPr/>
          <p:nvPr/>
        </p:nvCxnSpPr>
        <p:spPr bwMode="auto">
          <a:xfrm flipH="1">
            <a:off x="2771800" y="3933056"/>
            <a:ext cx="360040" cy="432048"/>
          </a:xfrm>
          <a:prstGeom prst="straightConnector1">
            <a:avLst/>
          </a:prstGeom>
          <a:noFill/>
          <a:ln w="19050" algn="ctr">
            <a:solidFill>
              <a:srgbClr val="FF0000">
                <a:alpha val="88000"/>
              </a:srgbClr>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370DFEE-8D67-5E41-82B0-0F9D92B4F856}"/>
                  </a:ext>
                </a:extLst>
              </p:cNvPr>
              <p:cNvSpPr txBox="1"/>
              <p:nvPr/>
            </p:nvSpPr>
            <p:spPr>
              <a:xfrm>
                <a:off x="3131840" y="3748390"/>
                <a:ext cx="680368" cy="276999"/>
              </a:xfrm>
              <a:prstGeom prst="rect">
                <a:avLst/>
              </a:prstGeom>
              <a:noFill/>
              <a:ln w="19050">
                <a:solidFill>
                  <a:srgbClr val="FF0000"/>
                </a:solidFill>
              </a:ln>
            </p:spPr>
            <p:txBody>
              <a:bodyPr wrap="square" rtlCol="0">
                <a:spAutoFit/>
              </a:bodyPr>
              <a:lstStyle/>
              <a:p>
                <a14:m>
                  <m:oMath xmlns:m="http://schemas.openxmlformats.org/officeDocument/2006/math">
                    <m:r>
                      <a:rPr lang="en-US" altLang="zh-CN" sz="1200" b="0" i="1" smtClean="0">
                        <a:solidFill>
                          <a:schemeClr val="tx1"/>
                        </a:solidFill>
                        <a:latin typeface="Cambria Math" panose="02040503050406030204" pitchFamily="18" charset="0"/>
                      </a:rPr>
                      <m:t>𝑡𝑒</m:t>
                    </m:r>
                  </m:oMath>
                </a14:m>
                <a:r>
                  <a:rPr lang="en" altLang="zh-CN" sz="1200" b="0" i="1" dirty="0">
                    <a:solidFill>
                      <a:schemeClr val="tx1"/>
                    </a:solidFill>
                  </a:rPr>
                  <a:t>=</a:t>
                </a:r>
                <a:r>
                  <a:rPr kumimoji="1" lang="en-US" altLang="zh-CN" sz="1200" b="0" dirty="0">
                    <a:solidFill>
                      <a:schemeClr val="tx1"/>
                    </a:solidFill>
                    <a:latin typeface="+mj-lt"/>
                    <a:cs typeface="Times New Roman" pitchFamily="18" charset="0"/>
                  </a:rPr>
                  <a:t>0.2</a:t>
                </a:r>
                <a:endParaRPr kumimoji="1" lang="zh-CN" altLang="en-US" sz="1200" b="0" dirty="0">
                  <a:solidFill>
                    <a:schemeClr val="tx1"/>
                  </a:solidFill>
                  <a:latin typeface="+mj-lt"/>
                  <a:cs typeface="Times New Roman" pitchFamily="18" charset="0"/>
                </a:endParaRPr>
              </a:p>
            </p:txBody>
          </p:sp>
        </mc:Choice>
        <mc:Fallback xmlns="">
          <p:sp>
            <p:nvSpPr>
              <p:cNvPr id="8" name="文本框 7">
                <a:extLst>
                  <a:ext uri="{FF2B5EF4-FFF2-40B4-BE49-F238E27FC236}">
                    <a16:creationId xmlns:a16="http://schemas.microsoft.com/office/drawing/2014/main" id="{C370DFEE-8D67-5E41-82B0-0F9D92B4F856}"/>
                  </a:ext>
                </a:extLst>
              </p:cNvPr>
              <p:cNvSpPr txBox="1">
                <a:spLocks noRot="1" noChangeAspect="1" noMove="1" noResize="1" noEditPoints="1" noAdjustHandles="1" noChangeArrowheads="1" noChangeShapeType="1" noTextEdit="1"/>
              </p:cNvSpPr>
              <p:nvPr/>
            </p:nvSpPr>
            <p:spPr>
              <a:xfrm>
                <a:off x="3131840" y="3748390"/>
                <a:ext cx="680368" cy="276999"/>
              </a:xfrm>
              <a:prstGeom prst="rect">
                <a:avLst/>
              </a:prstGeom>
              <a:blipFill>
                <a:blip r:embed="rId5"/>
                <a:stretch>
                  <a:fillRect b="-16667"/>
                </a:stretch>
              </a:blipFill>
              <a:ln w="19050">
                <a:solidFill>
                  <a:srgbClr val="FF0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CE583C48-AF6D-9141-A04B-5320FAF9D22C}"/>
                  </a:ext>
                </a:extLst>
              </p:cNvPr>
              <p:cNvSpPr txBox="1"/>
              <p:nvPr/>
            </p:nvSpPr>
            <p:spPr>
              <a:xfrm>
                <a:off x="3128452" y="5279712"/>
                <a:ext cx="680368" cy="276999"/>
              </a:xfrm>
              <a:prstGeom prst="rect">
                <a:avLst/>
              </a:prstGeom>
              <a:noFill/>
              <a:ln w="19050">
                <a:solidFill>
                  <a:srgbClr val="FF0000"/>
                </a:solidFill>
              </a:ln>
            </p:spPr>
            <p:txBody>
              <a:bodyPr wrap="square" rtlCol="0">
                <a:spAutoFit/>
              </a:bodyPr>
              <a:lstStyle/>
              <a:p>
                <a14:m>
                  <m:oMath xmlns:m="http://schemas.openxmlformats.org/officeDocument/2006/math">
                    <m:r>
                      <a:rPr lang="en-US" altLang="zh-CN" sz="1200" b="0" i="1" smtClean="0">
                        <a:solidFill>
                          <a:schemeClr val="tx1"/>
                        </a:solidFill>
                        <a:latin typeface="Cambria Math" panose="02040503050406030204" pitchFamily="18" charset="0"/>
                      </a:rPr>
                      <m:t>𝑡h</m:t>
                    </m:r>
                  </m:oMath>
                </a14:m>
                <a:r>
                  <a:rPr lang="en" altLang="zh-CN" sz="1200" b="0" i="1" dirty="0">
                    <a:solidFill>
                      <a:schemeClr val="tx1"/>
                    </a:solidFill>
                  </a:rPr>
                  <a:t>=</a:t>
                </a:r>
                <a:r>
                  <a:rPr kumimoji="1" lang="en-US" altLang="zh-CN" sz="1200" b="0" dirty="0">
                    <a:solidFill>
                      <a:schemeClr val="tx1"/>
                    </a:solidFill>
                    <a:latin typeface="+mj-lt"/>
                    <a:cs typeface="Times New Roman" pitchFamily="18" charset="0"/>
                  </a:rPr>
                  <a:t>1.0</a:t>
                </a:r>
                <a:endParaRPr kumimoji="1" lang="zh-CN" altLang="en-US" sz="1200" b="0" dirty="0">
                  <a:solidFill>
                    <a:schemeClr val="tx1"/>
                  </a:solidFill>
                  <a:latin typeface="+mj-lt"/>
                  <a:cs typeface="Times New Roman" pitchFamily="18" charset="0"/>
                </a:endParaRPr>
              </a:p>
            </p:txBody>
          </p:sp>
        </mc:Choice>
        <mc:Fallback xmlns="">
          <p:sp>
            <p:nvSpPr>
              <p:cNvPr id="11" name="文本框 10">
                <a:extLst>
                  <a:ext uri="{FF2B5EF4-FFF2-40B4-BE49-F238E27FC236}">
                    <a16:creationId xmlns:a16="http://schemas.microsoft.com/office/drawing/2014/main" id="{CE583C48-AF6D-9141-A04B-5320FAF9D22C}"/>
                  </a:ext>
                </a:extLst>
              </p:cNvPr>
              <p:cNvSpPr txBox="1">
                <a:spLocks noRot="1" noChangeAspect="1" noMove="1" noResize="1" noEditPoints="1" noAdjustHandles="1" noChangeArrowheads="1" noChangeShapeType="1" noTextEdit="1"/>
              </p:cNvSpPr>
              <p:nvPr/>
            </p:nvSpPr>
            <p:spPr>
              <a:xfrm>
                <a:off x="3128452" y="5279712"/>
                <a:ext cx="680368" cy="276999"/>
              </a:xfrm>
              <a:prstGeom prst="rect">
                <a:avLst/>
              </a:prstGeom>
              <a:blipFill>
                <a:blip r:embed="rId6"/>
                <a:stretch>
                  <a:fillRect b="-12500"/>
                </a:stretch>
              </a:blipFill>
              <a:ln w="19050">
                <a:solidFill>
                  <a:srgbClr val="FF0000"/>
                </a:solidFill>
              </a:ln>
            </p:spPr>
            <p:txBody>
              <a:bodyPr/>
              <a:lstStyle/>
              <a:p>
                <a:r>
                  <a:rPr lang="zh-CN" altLang="en-US">
                    <a:noFill/>
                  </a:rPr>
                  <a:t> </a:t>
                </a:r>
              </a:p>
            </p:txBody>
          </p:sp>
        </mc:Fallback>
      </mc:AlternateContent>
      <p:cxnSp>
        <p:nvCxnSpPr>
          <p:cNvPr id="12" name="直线箭头连接符 11">
            <a:extLst>
              <a:ext uri="{FF2B5EF4-FFF2-40B4-BE49-F238E27FC236}">
                <a16:creationId xmlns:a16="http://schemas.microsoft.com/office/drawing/2014/main" id="{DC9F465C-1C5A-CF46-88AF-AB5709BF4B3A}"/>
              </a:ext>
            </a:extLst>
          </p:cNvPr>
          <p:cNvCxnSpPr/>
          <p:nvPr/>
        </p:nvCxnSpPr>
        <p:spPr bwMode="auto">
          <a:xfrm flipH="1" flipV="1">
            <a:off x="2771800" y="5037108"/>
            <a:ext cx="356652" cy="442942"/>
          </a:xfrm>
          <a:prstGeom prst="straightConnector1">
            <a:avLst/>
          </a:prstGeom>
          <a:noFill/>
          <a:ln w="19050" algn="ctr">
            <a:solidFill>
              <a:srgbClr val="FF0000">
                <a:alpha val="88000"/>
              </a:srgbClr>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38753146"/>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ppt_y</p:attrName>
                                        </p:attrNameLst>
                                      </p:cBhvr>
                                      <p:tavLst>
                                        <p:tav tm="0">
                                          <p:val>
                                            <p:strVal val="#ppt_y+#ppt_h*1.125000"/>
                                          </p:val>
                                        </p:tav>
                                        <p:tav tm="100000">
                                          <p:val>
                                            <p:strVal val="#ppt_y"/>
                                          </p:val>
                                        </p:tav>
                                      </p:tavLst>
                                    </p:anim>
                                    <p:animEffect transition="in" filter="wipe(up)">
                                      <p:cBhvr>
                                        <p:cTn id="16" dur="500"/>
                                        <p:tgtEl>
                                          <p:spTgt spid="12"/>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3709670" cy="461665"/>
          </a:xfrm>
          <a:prstGeom prst="rect">
            <a:avLst/>
          </a:prstGeom>
        </p:spPr>
        <p:txBody>
          <a:bodyPr wrap="none">
            <a:spAutoFit/>
          </a:bodyPr>
          <a:lstStyle/>
          <a:p>
            <a:r>
              <a:rPr lang="en" altLang="zh-CN" sz="2400" b="0" dirty="0"/>
              <a:t>Format Selection Method </a:t>
            </a:r>
            <a:endParaRPr lang="en" altLang="zh-CN" sz="3200" b="0" dirty="0"/>
          </a:p>
        </p:txBody>
      </p:sp>
      <p:sp>
        <p:nvSpPr>
          <p:cNvPr id="5" name="矩形 4">
            <a:extLst>
              <a:ext uri="{FF2B5EF4-FFF2-40B4-BE49-F238E27FC236}">
                <a16:creationId xmlns:a16="http://schemas.microsoft.com/office/drawing/2014/main" id="{6C6AD156-93C1-7C44-941D-F673D1AD6BD2}"/>
              </a:ext>
            </a:extLst>
          </p:cNvPr>
          <p:cNvSpPr/>
          <p:nvPr/>
        </p:nvSpPr>
        <p:spPr>
          <a:xfrm>
            <a:off x="1043608" y="1772816"/>
            <a:ext cx="7128792" cy="2308324"/>
          </a:xfrm>
          <a:prstGeom prst="rect">
            <a:avLst/>
          </a:prstGeom>
        </p:spPr>
        <p:txBody>
          <a:bodyPr wrap="square">
            <a:spAutoFit/>
          </a:bodyPr>
          <a:lstStyle/>
          <a:p>
            <a:r>
              <a:rPr lang="en" altLang="zh-CN" sz="1600" b="0" dirty="0">
                <a:latin typeface="+mn-lt"/>
              </a:rPr>
              <a:t>On top of the storage structure and basic warp-level </a:t>
            </a:r>
            <a:r>
              <a:rPr lang="en" altLang="zh-CN" sz="1600" b="0" dirty="0" err="1">
                <a:latin typeface="+mn-lt"/>
              </a:rPr>
              <a:t>SpMV</a:t>
            </a:r>
            <a:r>
              <a:rPr lang="en" altLang="zh-CN" sz="1600" b="0" dirty="0">
                <a:latin typeface="+mn-lt"/>
              </a:rPr>
              <a:t> kernels, we implement three </a:t>
            </a:r>
            <a:r>
              <a:rPr lang="en" altLang="zh-CN" sz="1600" b="0" dirty="0" err="1">
                <a:latin typeface="+mn-lt"/>
              </a:rPr>
              <a:t>TileSpMV</a:t>
            </a:r>
            <a:r>
              <a:rPr lang="en" altLang="zh-CN" sz="1600" b="0" dirty="0">
                <a:latin typeface="+mn-lt"/>
              </a:rPr>
              <a:t> algorithms to validate the effectiveness of utilizing the variety of formats: </a:t>
            </a:r>
          </a:p>
          <a:p>
            <a:endParaRPr lang="en" altLang="zh-CN" sz="1600" b="0" dirty="0">
              <a:latin typeface="+mn-lt"/>
            </a:endParaRPr>
          </a:p>
          <a:p>
            <a:pPr marL="342900" indent="-342900">
              <a:buAutoNum type="arabicParenBoth"/>
            </a:pPr>
            <a:r>
              <a:rPr lang="en" altLang="zh-CN" sz="1600" b="0" dirty="0" err="1">
                <a:latin typeface="+mn-lt"/>
              </a:rPr>
              <a:t>TileSpMV_CSR</a:t>
            </a:r>
            <a:r>
              <a:rPr lang="en" altLang="zh-CN" sz="1600" b="0" dirty="0">
                <a:latin typeface="+mn-lt"/>
              </a:rPr>
              <a:t> method </a:t>
            </a:r>
          </a:p>
          <a:p>
            <a:pPr marL="342900" indent="-342900">
              <a:buAutoNum type="arabicParenBoth"/>
            </a:pPr>
            <a:endParaRPr lang="en" altLang="zh-CN" sz="1600" b="0" dirty="0">
              <a:latin typeface="+mn-lt"/>
            </a:endParaRPr>
          </a:p>
          <a:p>
            <a:r>
              <a:rPr lang="en" altLang="zh-CN" sz="1600" b="0" dirty="0">
                <a:solidFill>
                  <a:schemeClr val="bg2"/>
                </a:solidFill>
                <a:latin typeface="+mn-lt"/>
              </a:rPr>
              <a:t>(2) </a:t>
            </a:r>
            <a:r>
              <a:rPr lang="zh-CN" altLang="en-US" sz="1600" b="0" dirty="0">
                <a:solidFill>
                  <a:schemeClr val="bg2"/>
                </a:solidFill>
                <a:latin typeface="+mn-lt"/>
              </a:rPr>
              <a:t> </a:t>
            </a:r>
            <a:r>
              <a:rPr lang="en" altLang="zh-CN" sz="1600" b="0" dirty="0" err="1">
                <a:solidFill>
                  <a:schemeClr val="bg2"/>
                </a:solidFill>
                <a:latin typeface="+mn-lt"/>
              </a:rPr>
              <a:t>TileSpMV_ADPT</a:t>
            </a:r>
            <a:r>
              <a:rPr lang="en" altLang="zh-CN" sz="1600" b="0" dirty="0">
                <a:solidFill>
                  <a:schemeClr val="bg2"/>
                </a:solidFill>
                <a:latin typeface="+mn-lt"/>
              </a:rPr>
              <a:t> method </a:t>
            </a:r>
          </a:p>
          <a:p>
            <a:endParaRPr lang="en" altLang="zh-CN" sz="1600" b="0" dirty="0">
              <a:latin typeface="+mn-lt"/>
            </a:endParaRPr>
          </a:p>
          <a:p>
            <a:r>
              <a:rPr lang="en" altLang="zh-CN" sz="1600" b="0" dirty="0">
                <a:solidFill>
                  <a:srgbClr val="FF0000"/>
                </a:solidFill>
                <a:latin typeface="+mn-lt"/>
              </a:rPr>
              <a:t>(3) </a:t>
            </a:r>
            <a:r>
              <a:rPr lang="zh-CN" altLang="en-US" sz="1600" b="0" dirty="0">
                <a:solidFill>
                  <a:srgbClr val="FF0000"/>
                </a:solidFill>
                <a:latin typeface="+mn-lt"/>
              </a:rPr>
              <a:t> </a:t>
            </a:r>
            <a:r>
              <a:rPr lang="en" altLang="zh-CN" sz="1600" b="0" dirty="0" err="1">
                <a:solidFill>
                  <a:srgbClr val="FF0000"/>
                </a:solidFill>
                <a:latin typeface="+mn-lt"/>
              </a:rPr>
              <a:t>TileSpMV_DeferredCOO</a:t>
            </a:r>
            <a:r>
              <a:rPr lang="en" altLang="zh-CN" sz="1600" b="0" dirty="0">
                <a:solidFill>
                  <a:srgbClr val="FF0000"/>
                </a:solidFill>
                <a:latin typeface="+mn-lt"/>
              </a:rPr>
              <a:t> method</a:t>
            </a:r>
          </a:p>
        </p:txBody>
      </p:sp>
    </p:spTree>
    <p:extLst>
      <p:ext uri="{BB962C8B-B14F-4D97-AF65-F5344CB8AC3E}">
        <p14:creationId xmlns:p14="http://schemas.microsoft.com/office/powerpoint/2010/main" val="1667725508"/>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3709670" cy="461665"/>
          </a:xfrm>
          <a:prstGeom prst="rect">
            <a:avLst/>
          </a:prstGeom>
        </p:spPr>
        <p:txBody>
          <a:bodyPr wrap="none">
            <a:spAutoFit/>
          </a:bodyPr>
          <a:lstStyle/>
          <a:p>
            <a:r>
              <a:rPr lang="en" altLang="zh-CN" sz="2400" b="0" dirty="0"/>
              <a:t>Format Selection Method </a:t>
            </a:r>
            <a:endParaRPr lang="en" altLang="zh-CN" sz="3200" b="0" dirty="0"/>
          </a:p>
        </p:txBody>
      </p:sp>
      <p:pic>
        <p:nvPicPr>
          <p:cNvPr id="4" name="图片 3">
            <a:extLst>
              <a:ext uri="{FF2B5EF4-FFF2-40B4-BE49-F238E27FC236}">
                <a16:creationId xmlns:a16="http://schemas.microsoft.com/office/drawing/2014/main" id="{E717F50A-ABE4-274C-9294-4391C42181F9}"/>
              </a:ext>
            </a:extLst>
          </p:cNvPr>
          <p:cNvPicPr>
            <a:picLocks noChangeAspect="1"/>
          </p:cNvPicPr>
          <p:nvPr/>
        </p:nvPicPr>
        <p:blipFill rotWithShape="1">
          <a:blip r:embed="rId3">
            <a:extLst>
              <a:ext uri="{28A0092B-C50C-407E-A947-70E740481C1C}">
                <a14:useLocalDpi xmlns:a14="http://schemas.microsoft.com/office/drawing/2010/main" val="0"/>
              </a:ext>
            </a:extLst>
          </a:blip>
          <a:srcRect l="29716" t="30474" r="16793" b="31726"/>
          <a:stretch/>
        </p:blipFill>
        <p:spPr>
          <a:xfrm>
            <a:off x="4235936" y="4013978"/>
            <a:ext cx="2592288" cy="2592288"/>
          </a:xfrm>
          <a:prstGeom prst="rect">
            <a:avLst/>
          </a:prstGeom>
        </p:spPr>
      </p:pic>
      <p:pic>
        <p:nvPicPr>
          <p:cNvPr id="6" name="图片 5">
            <a:extLst>
              <a:ext uri="{FF2B5EF4-FFF2-40B4-BE49-F238E27FC236}">
                <a16:creationId xmlns:a16="http://schemas.microsoft.com/office/drawing/2014/main" id="{B209B402-DF47-6C4F-BA1C-7E92DC8773B8}"/>
              </a:ext>
            </a:extLst>
          </p:cNvPr>
          <p:cNvPicPr>
            <a:picLocks noChangeAspect="1"/>
          </p:cNvPicPr>
          <p:nvPr/>
        </p:nvPicPr>
        <p:blipFill rotWithShape="1">
          <a:blip r:embed="rId4">
            <a:extLst>
              <a:ext uri="{28A0092B-C50C-407E-A947-70E740481C1C}">
                <a14:useLocalDpi xmlns:a14="http://schemas.microsoft.com/office/drawing/2010/main" val="0"/>
              </a:ext>
            </a:extLst>
          </a:blip>
          <a:srcRect l="30684" t="30050" r="15825" b="32150"/>
          <a:stretch/>
        </p:blipFill>
        <p:spPr>
          <a:xfrm>
            <a:off x="4283967" y="958354"/>
            <a:ext cx="2592289" cy="2592288"/>
          </a:xfrm>
          <a:prstGeom prst="rect">
            <a:avLst/>
          </a:prstGeom>
        </p:spPr>
      </p:pic>
      <p:pic>
        <p:nvPicPr>
          <p:cNvPr id="8" name="图片 7">
            <a:extLst>
              <a:ext uri="{FF2B5EF4-FFF2-40B4-BE49-F238E27FC236}">
                <a16:creationId xmlns:a16="http://schemas.microsoft.com/office/drawing/2014/main" id="{F837C641-BFF7-0441-9AC6-455F46556B28}"/>
              </a:ext>
            </a:extLst>
          </p:cNvPr>
          <p:cNvPicPr>
            <a:picLocks noChangeAspect="1"/>
          </p:cNvPicPr>
          <p:nvPr/>
        </p:nvPicPr>
        <p:blipFill rotWithShape="1">
          <a:blip r:embed="rId5">
            <a:extLst>
              <a:ext uri="{28A0092B-C50C-407E-A947-70E740481C1C}">
                <a14:useLocalDpi xmlns:a14="http://schemas.microsoft.com/office/drawing/2010/main" val="0"/>
              </a:ext>
            </a:extLst>
          </a:blip>
          <a:srcRect l="30684" t="30050" r="15825" b="32150"/>
          <a:stretch/>
        </p:blipFill>
        <p:spPr>
          <a:xfrm>
            <a:off x="827584" y="2420888"/>
            <a:ext cx="2592289" cy="2592288"/>
          </a:xfrm>
          <a:prstGeom prst="rect">
            <a:avLst/>
          </a:prstGeom>
        </p:spPr>
      </p:pic>
      <p:sp>
        <p:nvSpPr>
          <p:cNvPr id="10" name="文本框 9">
            <a:extLst>
              <a:ext uri="{FF2B5EF4-FFF2-40B4-BE49-F238E27FC236}">
                <a16:creationId xmlns:a16="http://schemas.microsoft.com/office/drawing/2014/main" id="{A320C5AB-43D7-FD45-B57F-BB549B73A887}"/>
              </a:ext>
            </a:extLst>
          </p:cNvPr>
          <p:cNvSpPr txBox="1"/>
          <p:nvPr/>
        </p:nvSpPr>
        <p:spPr>
          <a:xfrm>
            <a:off x="5400415" y="3561160"/>
            <a:ext cx="359394" cy="461665"/>
          </a:xfrm>
          <a:prstGeom prst="rect">
            <a:avLst/>
          </a:prstGeom>
          <a:noFill/>
        </p:spPr>
        <p:txBody>
          <a:bodyPr wrap="none" rtlCol="0">
            <a:spAutoFit/>
          </a:bodyPr>
          <a:lstStyle/>
          <a:p>
            <a:r>
              <a:rPr kumimoji="1" lang="en-US" altLang="zh-CN" sz="2400" dirty="0">
                <a:latin typeface="Times New Roman" pitchFamily="18" charset="0"/>
                <a:cs typeface="Times New Roman" pitchFamily="18" charset="0"/>
              </a:rPr>
              <a:t>+</a:t>
            </a:r>
            <a:endParaRPr kumimoji="1" lang="zh-CN" altLang="en-US" sz="2400" dirty="0">
              <a:latin typeface="Times New Roman" pitchFamily="18" charset="0"/>
              <a:cs typeface="Times New Roman" pitchFamily="18" charset="0"/>
            </a:endParaRPr>
          </a:p>
        </p:txBody>
      </p:sp>
      <p:sp>
        <p:nvSpPr>
          <p:cNvPr id="11" name="文本框 10">
            <a:extLst>
              <a:ext uri="{FF2B5EF4-FFF2-40B4-BE49-F238E27FC236}">
                <a16:creationId xmlns:a16="http://schemas.microsoft.com/office/drawing/2014/main" id="{D30F728F-5B09-CF4B-9999-55E9941347EA}"/>
              </a:ext>
            </a:extLst>
          </p:cNvPr>
          <p:cNvSpPr txBox="1"/>
          <p:nvPr/>
        </p:nvSpPr>
        <p:spPr>
          <a:xfrm>
            <a:off x="3577928" y="3532366"/>
            <a:ext cx="359394" cy="461665"/>
          </a:xfrm>
          <a:prstGeom prst="rect">
            <a:avLst/>
          </a:prstGeom>
          <a:noFill/>
        </p:spPr>
        <p:txBody>
          <a:bodyPr wrap="none" rtlCol="0">
            <a:spAutoFit/>
          </a:bodyPr>
          <a:lstStyle/>
          <a:p>
            <a:r>
              <a:rPr kumimoji="1" lang="en-US" altLang="zh-CN" sz="2400" dirty="0">
                <a:latin typeface="Times New Roman" pitchFamily="18" charset="0"/>
                <a:cs typeface="Times New Roman" pitchFamily="18" charset="0"/>
              </a:rPr>
              <a:t>=</a:t>
            </a:r>
            <a:endParaRPr kumimoji="1" lang="zh-CN" altLang="en-US" sz="2400" dirty="0">
              <a:latin typeface="Times New Roman" pitchFamily="18" charset="0"/>
              <a:cs typeface="Times New Roman" pitchFamily="18" charset="0"/>
            </a:endParaRPr>
          </a:p>
        </p:txBody>
      </p:sp>
      <p:sp>
        <p:nvSpPr>
          <p:cNvPr id="13" name="矩形 12">
            <a:extLst>
              <a:ext uri="{FF2B5EF4-FFF2-40B4-BE49-F238E27FC236}">
                <a16:creationId xmlns:a16="http://schemas.microsoft.com/office/drawing/2014/main" id="{9E247778-7059-CD4E-8631-5419A3EA3932}"/>
              </a:ext>
            </a:extLst>
          </p:cNvPr>
          <p:cNvSpPr/>
          <p:nvPr/>
        </p:nvSpPr>
        <p:spPr>
          <a:xfrm>
            <a:off x="1475656" y="2456968"/>
            <a:ext cx="648072" cy="684000"/>
          </a:xfrm>
          <a:prstGeom prst="rect">
            <a:avLst/>
          </a:prstGeom>
          <a:ln w="1905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5" name="矩形 14">
            <a:extLst>
              <a:ext uri="{FF2B5EF4-FFF2-40B4-BE49-F238E27FC236}">
                <a16:creationId xmlns:a16="http://schemas.microsoft.com/office/drawing/2014/main" id="{70985D3D-9D3A-F24F-AD89-2DD3F422EC50}"/>
              </a:ext>
            </a:extLst>
          </p:cNvPr>
          <p:cNvSpPr/>
          <p:nvPr/>
        </p:nvSpPr>
        <p:spPr>
          <a:xfrm>
            <a:off x="3052437" y="2460720"/>
            <a:ext cx="295427" cy="680248"/>
          </a:xfrm>
          <a:prstGeom prst="rect">
            <a:avLst/>
          </a:prstGeom>
          <a:ln w="1905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extLst>
      <p:ext uri="{BB962C8B-B14F-4D97-AF65-F5344CB8AC3E}">
        <p14:creationId xmlns:p14="http://schemas.microsoft.com/office/powerpoint/2010/main" val="2878038584"/>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6" name="Rectangle 2">
            <a:extLst>
              <a:ext uri="{FF2B5EF4-FFF2-40B4-BE49-F238E27FC236}">
                <a16:creationId xmlns:a16="http://schemas.microsoft.com/office/drawing/2014/main" id="{472D803C-CDAC-4532-8FE3-278123EF57DB}"/>
              </a:ext>
            </a:extLst>
          </p:cNvPr>
          <p:cNvSpPr>
            <a:spLocks noChangeArrowheads="1"/>
          </p:cNvSpPr>
          <p:nvPr/>
        </p:nvSpPr>
        <p:spPr bwMode="auto">
          <a:xfrm>
            <a:off x="4193959" y="289415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CN" altLang="en-US"/>
          </a:p>
        </p:txBody>
      </p:sp>
      <p:sp>
        <p:nvSpPr>
          <p:cNvPr id="7" name="PA-椭圆 2">
            <a:extLst>
              <a:ext uri="{FF2B5EF4-FFF2-40B4-BE49-F238E27FC236}">
                <a16:creationId xmlns:a16="http://schemas.microsoft.com/office/drawing/2014/main" id="{69CB5EB6-172A-1547-A017-8ADBD48BCA06}"/>
              </a:ext>
            </a:extLst>
          </p:cNvPr>
          <p:cNvSpPr/>
          <p:nvPr>
            <p:custDataLst>
              <p:tags r:id="rId1"/>
            </p:custDataLst>
          </p:nvPr>
        </p:nvSpPr>
        <p:spPr>
          <a:xfrm>
            <a:off x="683568" y="2184267"/>
            <a:ext cx="2160240" cy="2108829"/>
          </a:xfrm>
          <a:prstGeom prst="ellipse">
            <a:avLst/>
          </a:prstGeom>
          <a:noFill/>
          <a:ln w="44450" cap="flat" cmpd="sng" algn="ctr">
            <a:solidFill>
              <a:srgbClr val="4C6D78"/>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细黑" panose="02010600040101010101" pitchFamily="2" charset="-122"/>
              <a:ea typeface="华文细黑" panose="02010600040101010101" pitchFamily="2" charset="-122"/>
            </a:endParaRPr>
          </a:p>
        </p:txBody>
      </p:sp>
      <p:sp>
        <p:nvSpPr>
          <p:cNvPr id="11" name="PA-文本框 7">
            <a:extLst>
              <a:ext uri="{FF2B5EF4-FFF2-40B4-BE49-F238E27FC236}">
                <a16:creationId xmlns:a16="http://schemas.microsoft.com/office/drawing/2014/main" id="{95F86741-535B-CE43-ACB4-E63994FDD731}"/>
              </a:ext>
            </a:extLst>
          </p:cNvPr>
          <p:cNvSpPr txBox="1"/>
          <p:nvPr>
            <p:custDataLst>
              <p:tags r:id="rId2"/>
            </p:custDataLst>
          </p:nvPr>
        </p:nvSpPr>
        <p:spPr>
          <a:xfrm>
            <a:off x="3313433" y="1293779"/>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01</a:t>
            </a:r>
          </a:p>
        </p:txBody>
      </p:sp>
      <p:sp>
        <p:nvSpPr>
          <p:cNvPr id="2" name="文本框 1">
            <a:extLst>
              <a:ext uri="{FF2B5EF4-FFF2-40B4-BE49-F238E27FC236}">
                <a16:creationId xmlns:a16="http://schemas.microsoft.com/office/drawing/2014/main" id="{0F436D9B-90BE-1444-8621-5A9D9E638A7E}"/>
              </a:ext>
            </a:extLst>
          </p:cNvPr>
          <p:cNvSpPr txBox="1"/>
          <p:nvPr/>
        </p:nvSpPr>
        <p:spPr>
          <a:xfrm>
            <a:off x="1887166" y="2821021"/>
            <a:ext cx="184731" cy="369332"/>
          </a:xfrm>
          <a:prstGeom prst="rect">
            <a:avLst/>
          </a:prstGeom>
          <a:noFill/>
        </p:spPr>
        <p:txBody>
          <a:bodyPr wrap="none" rtlCol="0">
            <a:spAutoFit/>
          </a:bodyPr>
          <a:lstStyle/>
          <a:p>
            <a:endParaRPr kumimoji="1" lang="zh-CN" altLang="en-US" dirty="0">
              <a:latin typeface="Times New Roman" pitchFamily="18" charset="0"/>
              <a:cs typeface="Times New Roman" pitchFamily="18" charset="0"/>
            </a:endParaRPr>
          </a:p>
        </p:txBody>
      </p:sp>
      <p:sp>
        <p:nvSpPr>
          <p:cNvPr id="4" name="文本框 3">
            <a:extLst>
              <a:ext uri="{FF2B5EF4-FFF2-40B4-BE49-F238E27FC236}">
                <a16:creationId xmlns:a16="http://schemas.microsoft.com/office/drawing/2014/main" id="{FBC11260-696E-D442-B4D0-EFE207FE9270}"/>
              </a:ext>
            </a:extLst>
          </p:cNvPr>
          <p:cNvSpPr txBox="1"/>
          <p:nvPr/>
        </p:nvSpPr>
        <p:spPr>
          <a:xfrm>
            <a:off x="4464996" y="1293779"/>
            <a:ext cx="3608680" cy="461665"/>
          </a:xfrm>
          <a:prstGeom prst="rect">
            <a:avLst/>
          </a:prstGeom>
          <a:noFill/>
        </p:spPr>
        <p:txBody>
          <a:bodyPr wrap="none" rtlCol="0">
            <a:spAutoFit/>
          </a:bodyPr>
          <a:lstStyle/>
          <a:p>
            <a:r>
              <a:rPr kumimoji="1" lang="en-US" altLang="zh-CN" sz="2400" b="0" dirty="0">
                <a:solidFill>
                  <a:srgbClr val="FF0000"/>
                </a:solidFill>
                <a:latin typeface="+mj-lt"/>
                <a:cs typeface="Times New Roman" pitchFamily="18" charset="0"/>
              </a:rPr>
              <a:t>Background &amp; Motivation</a:t>
            </a:r>
            <a:endParaRPr kumimoji="1" lang="zh-CN" altLang="en-US" sz="2400" b="0" dirty="0">
              <a:solidFill>
                <a:srgbClr val="FF0000"/>
              </a:solidFill>
              <a:latin typeface="+mj-lt"/>
              <a:cs typeface="Times New Roman" pitchFamily="18" charset="0"/>
            </a:endParaRPr>
          </a:p>
        </p:txBody>
      </p:sp>
      <p:sp>
        <p:nvSpPr>
          <p:cNvPr id="5" name="文本框 4">
            <a:extLst>
              <a:ext uri="{FF2B5EF4-FFF2-40B4-BE49-F238E27FC236}">
                <a16:creationId xmlns:a16="http://schemas.microsoft.com/office/drawing/2014/main" id="{02536F41-7C45-6A45-9B26-73FC0D05DDB4}"/>
              </a:ext>
            </a:extLst>
          </p:cNvPr>
          <p:cNvSpPr txBox="1"/>
          <p:nvPr/>
        </p:nvSpPr>
        <p:spPr>
          <a:xfrm>
            <a:off x="4464996" y="2396029"/>
            <a:ext cx="1508555" cy="461665"/>
          </a:xfrm>
          <a:prstGeom prst="rect">
            <a:avLst/>
          </a:prstGeom>
          <a:noFill/>
        </p:spPr>
        <p:txBody>
          <a:bodyPr wrap="none" rtlCol="0">
            <a:spAutoFit/>
          </a:bodyPr>
          <a:lstStyle/>
          <a:p>
            <a:r>
              <a:rPr kumimoji="1" lang="en-US" altLang="zh-CN" sz="2400" b="0" dirty="0" err="1">
                <a:cs typeface="Arial" panose="020B0604020202020204" pitchFamily="34" charset="0"/>
              </a:rPr>
              <a:t>TileSpMV</a:t>
            </a:r>
            <a:endParaRPr kumimoji="1" lang="zh-CN" altLang="en-US" sz="2400" b="0" dirty="0">
              <a:cs typeface="Arial" panose="020B0604020202020204" pitchFamily="34" charset="0"/>
            </a:endParaRPr>
          </a:p>
        </p:txBody>
      </p:sp>
      <p:sp>
        <p:nvSpPr>
          <p:cNvPr id="15" name="文本框 14">
            <a:extLst>
              <a:ext uri="{FF2B5EF4-FFF2-40B4-BE49-F238E27FC236}">
                <a16:creationId xmlns:a16="http://schemas.microsoft.com/office/drawing/2014/main" id="{625961DE-1FD5-E147-8A1C-B5EDDBCF482E}"/>
              </a:ext>
            </a:extLst>
          </p:cNvPr>
          <p:cNvSpPr txBox="1"/>
          <p:nvPr/>
        </p:nvSpPr>
        <p:spPr>
          <a:xfrm>
            <a:off x="4464996" y="3498279"/>
            <a:ext cx="3095719" cy="461665"/>
          </a:xfrm>
          <a:prstGeom prst="rect">
            <a:avLst/>
          </a:prstGeom>
          <a:noFill/>
        </p:spPr>
        <p:txBody>
          <a:bodyPr wrap="none" rtlCol="0">
            <a:spAutoFit/>
          </a:bodyPr>
          <a:lstStyle/>
          <a:p>
            <a:r>
              <a:rPr kumimoji="1" lang="en-US" altLang="zh-CN" sz="2400" b="0" dirty="0">
                <a:cs typeface="Arial" panose="020B0604020202020204" pitchFamily="34" charset="0"/>
              </a:rPr>
              <a:t>Experimental Results</a:t>
            </a:r>
            <a:endParaRPr kumimoji="1" lang="zh-CN" altLang="en-US" sz="2400" b="0" dirty="0">
              <a:cs typeface="Arial" panose="020B0604020202020204" pitchFamily="34" charset="0"/>
            </a:endParaRPr>
          </a:p>
        </p:txBody>
      </p:sp>
      <p:sp>
        <p:nvSpPr>
          <p:cNvPr id="16" name="文本框 15">
            <a:extLst>
              <a:ext uri="{FF2B5EF4-FFF2-40B4-BE49-F238E27FC236}">
                <a16:creationId xmlns:a16="http://schemas.microsoft.com/office/drawing/2014/main" id="{7A32056B-FF93-E240-9D7D-523012EB9DE5}"/>
              </a:ext>
            </a:extLst>
          </p:cNvPr>
          <p:cNvSpPr txBox="1"/>
          <p:nvPr/>
        </p:nvSpPr>
        <p:spPr>
          <a:xfrm>
            <a:off x="4464996" y="4600529"/>
            <a:ext cx="1710725" cy="461665"/>
          </a:xfrm>
          <a:prstGeom prst="rect">
            <a:avLst/>
          </a:prstGeom>
          <a:noFill/>
        </p:spPr>
        <p:txBody>
          <a:bodyPr wrap="none" rtlCol="0">
            <a:spAutoFit/>
          </a:bodyPr>
          <a:lstStyle/>
          <a:p>
            <a:r>
              <a:rPr kumimoji="1" lang="en-US" altLang="zh-CN" sz="2400" b="0" dirty="0">
                <a:cs typeface="Arial" panose="020B0604020202020204" pitchFamily="34" charset="0"/>
              </a:rPr>
              <a:t>Conclusion</a:t>
            </a:r>
            <a:endParaRPr kumimoji="1" lang="zh-CN" altLang="en-US" sz="2400" b="0" dirty="0">
              <a:cs typeface="Arial" panose="020B0604020202020204" pitchFamily="34" charset="0"/>
            </a:endParaRPr>
          </a:p>
        </p:txBody>
      </p:sp>
      <p:sp>
        <p:nvSpPr>
          <p:cNvPr id="20" name="PA-文本框 7">
            <a:extLst>
              <a:ext uri="{FF2B5EF4-FFF2-40B4-BE49-F238E27FC236}">
                <a16:creationId xmlns:a16="http://schemas.microsoft.com/office/drawing/2014/main" id="{E273D04D-1DB4-B242-9FAA-1883420C4E07}"/>
              </a:ext>
            </a:extLst>
          </p:cNvPr>
          <p:cNvSpPr txBox="1"/>
          <p:nvPr>
            <p:custDataLst>
              <p:tags r:id="rId3"/>
            </p:custDataLst>
          </p:nvPr>
        </p:nvSpPr>
        <p:spPr>
          <a:xfrm>
            <a:off x="3313433" y="2349862"/>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02</a:t>
            </a:r>
          </a:p>
        </p:txBody>
      </p:sp>
      <p:sp>
        <p:nvSpPr>
          <p:cNvPr id="21" name="PA-文本框 7">
            <a:extLst>
              <a:ext uri="{FF2B5EF4-FFF2-40B4-BE49-F238E27FC236}">
                <a16:creationId xmlns:a16="http://schemas.microsoft.com/office/drawing/2014/main" id="{6A616AE0-1236-C348-A54D-2F47A69700EF}"/>
              </a:ext>
            </a:extLst>
          </p:cNvPr>
          <p:cNvSpPr txBox="1"/>
          <p:nvPr>
            <p:custDataLst>
              <p:tags r:id="rId4"/>
            </p:custDataLst>
          </p:nvPr>
        </p:nvSpPr>
        <p:spPr>
          <a:xfrm>
            <a:off x="3320275" y="3452112"/>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03</a:t>
            </a:r>
          </a:p>
        </p:txBody>
      </p:sp>
      <p:sp>
        <p:nvSpPr>
          <p:cNvPr id="22" name="PA-文本框 7">
            <a:extLst>
              <a:ext uri="{FF2B5EF4-FFF2-40B4-BE49-F238E27FC236}">
                <a16:creationId xmlns:a16="http://schemas.microsoft.com/office/drawing/2014/main" id="{A32024ED-2865-934F-9F6C-09145841E554}"/>
              </a:ext>
            </a:extLst>
          </p:cNvPr>
          <p:cNvSpPr txBox="1"/>
          <p:nvPr>
            <p:custDataLst>
              <p:tags r:id="rId5"/>
            </p:custDataLst>
          </p:nvPr>
        </p:nvSpPr>
        <p:spPr>
          <a:xfrm>
            <a:off x="3320275" y="4554362"/>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04</a:t>
            </a:r>
          </a:p>
        </p:txBody>
      </p:sp>
      <p:sp>
        <p:nvSpPr>
          <p:cNvPr id="17" name="文本框 16">
            <a:extLst>
              <a:ext uri="{FF2B5EF4-FFF2-40B4-BE49-F238E27FC236}">
                <a16:creationId xmlns:a16="http://schemas.microsoft.com/office/drawing/2014/main" id="{3E5B7858-5E65-354B-9DBF-6E8357B65CB1}"/>
              </a:ext>
            </a:extLst>
          </p:cNvPr>
          <p:cNvSpPr txBox="1"/>
          <p:nvPr/>
        </p:nvSpPr>
        <p:spPr>
          <a:xfrm>
            <a:off x="1187624" y="2990447"/>
            <a:ext cx="1160895" cy="461665"/>
          </a:xfrm>
          <a:prstGeom prst="rect">
            <a:avLst/>
          </a:prstGeom>
          <a:noFill/>
        </p:spPr>
        <p:txBody>
          <a:bodyPr wrap="none" rtlCol="0">
            <a:spAutoFit/>
          </a:bodyPr>
          <a:lstStyle/>
          <a:p>
            <a:r>
              <a:rPr kumimoji="1" lang="en-US" altLang="zh-CN" sz="2400" b="0" dirty="0">
                <a:cs typeface="Arial" panose="020B0604020202020204" pitchFamily="34" charset="0"/>
              </a:rPr>
              <a:t>Outline</a:t>
            </a:r>
            <a:endParaRPr kumimoji="1" lang="zh-CN" altLang="en-US" sz="2400" b="0" dirty="0">
              <a:cs typeface="Arial" panose="020B0604020202020204" pitchFamily="34" charset="0"/>
            </a:endParaRPr>
          </a:p>
        </p:txBody>
      </p:sp>
    </p:spTree>
    <p:extLst>
      <p:ext uri="{BB962C8B-B14F-4D97-AF65-F5344CB8AC3E}">
        <p14:creationId xmlns:p14="http://schemas.microsoft.com/office/powerpoint/2010/main" val="4028055779"/>
      </p:ext>
    </p:extLst>
  </p:cSld>
  <p:clrMapOvr>
    <a:masterClrMapping/>
  </p:clrMapOvr>
  <mc:AlternateContent xmlns:mc="http://schemas.openxmlformats.org/markup-compatibility/2006" xmlns:p14="http://schemas.microsoft.com/office/powerpoint/2010/main">
    <mc:Choice Requires="p14">
      <p:transition spd="slow" p14:dur="2000" advTm="782"/>
    </mc:Choice>
    <mc:Fallback xmlns="">
      <p:transition spd="slow" advTm="78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3709670" cy="461665"/>
          </a:xfrm>
          <a:prstGeom prst="rect">
            <a:avLst/>
          </a:prstGeom>
        </p:spPr>
        <p:txBody>
          <a:bodyPr wrap="none">
            <a:spAutoFit/>
          </a:bodyPr>
          <a:lstStyle/>
          <a:p>
            <a:r>
              <a:rPr lang="en" altLang="zh-CN" sz="2400" b="0" dirty="0"/>
              <a:t>Format Selection Method </a:t>
            </a:r>
            <a:endParaRPr lang="en" altLang="zh-CN" sz="3200" b="0" dirty="0"/>
          </a:p>
        </p:txBody>
      </p:sp>
      <p:pic>
        <p:nvPicPr>
          <p:cNvPr id="4" name="图片 3">
            <a:extLst>
              <a:ext uri="{FF2B5EF4-FFF2-40B4-BE49-F238E27FC236}">
                <a16:creationId xmlns:a16="http://schemas.microsoft.com/office/drawing/2014/main" id="{E717F50A-ABE4-274C-9294-4391C42181F9}"/>
              </a:ext>
            </a:extLst>
          </p:cNvPr>
          <p:cNvPicPr>
            <a:picLocks noChangeAspect="1"/>
          </p:cNvPicPr>
          <p:nvPr/>
        </p:nvPicPr>
        <p:blipFill rotWithShape="1">
          <a:blip r:embed="rId3">
            <a:extLst>
              <a:ext uri="{28A0092B-C50C-407E-A947-70E740481C1C}">
                <a14:useLocalDpi xmlns:a14="http://schemas.microsoft.com/office/drawing/2010/main" val="0"/>
              </a:ext>
            </a:extLst>
          </a:blip>
          <a:srcRect l="29716" t="30474" r="16793" b="31726"/>
          <a:stretch/>
        </p:blipFill>
        <p:spPr>
          <a:xfrm>
            <a:off x="4235936" y="4013978"/>
            <a:ext cx="2592288" cy="2592288"/>
          </a:xfrm>
          <a:prstGeom prst="rect">
            <a:avLst/>
          </a:prstGeom>
        </p:spPr>
      </p:pic>
      <p:pic>
        <p:nvPicPr>
          <p:cNvPr id="6" name="图片 5">
            <a:extLst>
              <a:ext uri="{FF2B5EF4-FFF2-40B4-BE49-F238E27FC236}">
                <a16:creationId xmlns:a16="http://schemas.microsoft.com/office/drawing/2014/main" id="{B209B402-DF47-6C4F-BA1C-7E92DC8773B8}"/>
              </a:ext>
            </a:extLst>
          </p:cNvPr>
          <p:cNvPicPr>
            <a:picLocks noChangeAspect="1"/>
          </p:cNvPicPr>
          <p:nvPr/>
        </p:nvPicPr>
        <p:blipFill rotWithShape="1">
          <a:blip r:embed="rId4">
            <a:extLst>
              <a:ext uri="{28A0092B-C50C-407E-A947-70E740481C1C}">
                <a14:useLocalDpi xmlns:a14="http://schemas.microsoft.com/office/drawing/2010/main" val="0"/>
              </a:ext>
            </a:extLst>
          </a:blip>
          <a:srcRect l="30684" t="30050" r="15825" b="32150"/>
          <a:stretch/>
        </p:blipFill>
        <p:spPr>
          <a:xfrm>
            <a:off x="4283967" y="958354"/>
            <a:ext cx="2592289" cy="2592288"/>
          </a:xfrm>
          <a:prstGeom prst="rect">
            <a:avLst/>
          </a:prstGeom>
        </p:spPr>
      </p:pic>
      <p:pic>
        <p:nvPicPr>
          <p:cNvPr id="8" name="图片 7">
            <a:extLst>
              <a:ext uri="{FF2B5EF4-FFF2-40B4-BE49-F238E27FC236}">
                <a16:creationId xmlns:a16="http://schemas.microsoft.com/office/drawing/2014/main" id="{F837C641-BFF7-0441-9AC6-455F46556B28}"/>
              </a:ext>
            </a:extLst>
          </p:cNvPr>
          <p:cNvPicPr>
            <a:picLocks noChangeAspect="1"/>
          </p:cNvPicPr>
          <p:nvPr/>
        </p:nvPicPr>
        <p:blipFill rotWithShape="1">
          <a:blip r:embed="rId5">
            <a:extLst>
              <a:ext uri="{28A0092B-C50C-407E-A947-70E740481C1C}">
                <a14:useLocalDpi xmlns:a14="http://schemas.microsoft.com/office/drawing/2010/main" val="0"/>
              </a:ext>
            </a:extLst>
          </a:blip>
          <a:srcRect l="30684" t="30050" r="15825" b="32150"/>
          <a:stretch/>
        </p:blipFill>
        <p:spPr>
          <a:xfrm>
            <a:off x="827584" y="2420888"/>
            <a:ext cx="2592289" cy="2592288"/>
          </a:xfrm>
          <a:prstGeom prst="rect">
            <a:avLst/>
          </a:prstGeom>
        </p:spPr>
      </p:pic>
      <p:sp>
        <p:nvSpPr>
          <p:cNvPr id="10" name="文本框 9">
            <a:extLst>
              <a:ext uri="{FF2B5EF4-FFF2-40B4-BE49-F238E27FC236}">
                <a16:creationId xmlns:a16="http://schemas.microsoft.com/office/drawing/2014/main" id="{A320C5AB-43D7-FD45-B57F-BB549B73A887}"/>
              </a:ext>
            </a:extLst>
          </p:cNvPr>
          <p:cNvSpPr txBox="1"/>
          <p:nvPr/>
        </p:nvSpPr>
        <p:spPr>
          <a:xfrm>
            <a:off x="5400415" y="3561160"/>
            <a:ext cx="359394" cy="461665"/>
          </a:xfrm>
          <a:prstGeom prst="rect">
            <a:avLst/>
          </a:prstGeom>
          <a:noFill/>
        </p:spPr>
        <p:txBody>
          <a:bodyPr wrap="none" rtlCol="0">
            <a:spAutoFit/>
          </a:bodyPr>
          <a:lstStyle/>
          <a:p>
            <a:r>
              <a:rPr kumimoji="1" lang="en-US" altLang="zh-CN" sz="2400" dirty="0">
                <a:latin typeface="Times New Roman" pitchFamily="18" charset="0"/>
                <a:cs typeface="Times New Roman" pitchFamily="18" charset="0"/>
              </a:rPr>
              <a:t>+</a:t>
            </a:r>
            <a:endParaRPr kumimoji="1" lang="zh-CN" altLang="en-US" sz="2400" dirty="0">
              <a:latin typeface="Times New Roman" pitchFamily="18" charset="0"/>
              <a:cs typeface="Times New Roman" pitchFamily="18" charset="0"/>
            </a:endParaRPr>
          </a:p>
        </p:txBody>
      </p:sp>
      <p:sp>
        <p:nvSpPr>
          <p:cNvPr id="11" name="文本框 10">
            <a:extLst>
              <a:ext uri="{FF2B5EF4-FFF2-40B4-BE49-F238E27FC236}">
                <a16:creationId xmlns:a16="http://schemas.microsoft.com/office/drawing/2014/main" id="{D30F728F-5B09-CF4B-9999-55E9941347EA}"/>
              </a:ext>
            </a:extLst>
          </p:cNvPr>
          <p:cNvSpPr txBox="1"/>
          <p:nvPr/>
        </p:nvSpPr>
        <p:spPr>
          <a:xfrm>
            <a:off x="3577928" y="3532366"/>
            <a:ext cx="359394" cy="461665"/>
          </a:xfrm>
          <a:prstGeom prst="rect">
            <a:avLst/>
          </a:prstGeom>
          <a:noFill/>
        </p:spPr>
        <p:txBody>
          <a:bodyPr wrap="none" rtlCol="0">
            <a:spAutoFit/>
          </a:bodyPr>
          <a:lstStyle/>
          <a:p>
            <a:r>
              <a:rPr kumimoji="1" lang="en-US" altLang="zh-CN" sz="2400" dirty="0">
                <a:latin typeface="Times New Roman" pitchFamily="18" charset="0"/>
                <a:cs typeface="Times New Roman" pitchFamily="18" charset="0"/>
              </a:rPr>
              <a:t>=</a:t>
            </a:r>
            <a:endParaRPr kumimoji="1" lang="zh-CN" altLang="en-US" sz="2400" dirty="0">
              <a:latin typeface="Times New Roman" pitchFamily="18" charset="0"/>
              <a:cs typeface="Times New Roman" pitchFamily="18" charset="0"/>
            </a:endParaRPr>
          </a:p>
        </p:txBody>
      </p:sp>
      <p:sp>
        <p:nvSpPr>
          <p:cNvPr id="14" name="文本框 13">
            <a:extLst>
              <a:ext uri="{FF2B5EF4-FFF2-40B4-BE49-F238E27FC236}">
                <a16:creationId xmlns:a16="http://schemas.microsoft.com/office/drawing/2014/main" id="{75490D9B-CAD6-D145-A14E-5B6324D299C1}"/>
              </a:ext>
            </a:extLst>
          </p:cNvPr>
          <p:cNvSpPr txBox="1"/>
          <p:nvPr/>
        </p:nvSpPr>
        <p:spPr>
          <a:xfrm>
            <a:off x="6876256" y="2087636"/>
            <a:ext cx="1967205" cy="369332"/>
          </a:xfrm>
          <a:prstGeom prst="rect">
            <a:avLst/>
          </a:prstGeom>
          <a:noFill/>
        </p:spPr>
        <p:txBody>
          <a:bodyPr wrap="none" rtlCol="0">
            <a:spAutoFit/>
          </a:bodyPr>
          <a:lstStyle/>
          <a:p>
            <a:r>
              <a:rPr kumimoji="1" lang="en-US" altLang="zh-CN" b="0" dirty="0">
                <a:latin typeface="+mn-lt"/>
                <a:cs typeface="Times New Roman" pitchFamily="18" charset="0"/>
              </a:rPr>
              <a:t>Call CSR5-SpMV</a:t>
            </a:r>
            <a:endParaRPr kumimoji="1" lang="zh-CN" altLang="en-US" b="0" dirty="0">
              <a:latin typeface="+mn-lt"/>
              <a:cs typeface="Times New Roman" pitchFamily="18" charset="0"/>
            </a:endParaRPr>
          </a:p>
        </p:txBody>
      </p:sp>
      <p:sp>
        <p:nvSpPr>
          <p:cNvPr id="13" name="矩形 12">
            <a:extLst>
              <a:ext uri="{FF2B5EF4-FFF2-40B4-BE49-F238E27FC236}">
                <a16:creationId xmlns:a16="http://schemas.microsoft.com/office/drawing/2014/main" id="{B4D85B06-FE04-A94F-89DB-C841E3B5053E}"/>
              </a:ext>
            </a:extLst>
          </p:cNvPr>
          <p:cNvSpPr/>
          <p:nvPr/>
        </p:nvSpPr>
        <p:spPr>
          <a:xfrm>
            <a:off x="3052437" y="2460720"/>
            <a:ext cx="295427" cy="680248"/>
          </a:xfrm>
          <a:prstGeom prst="rect">
            <a:avLst/>
          </a:prstGeom>
          <a:ln w="1905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5" name="矩形 14">
            <a:extLst>
              <a:ext uri="{FF2B5EF4-FFF2-40B4-BE49-F238E27FC236}">
                <a16:creationId xmlns:a16="http://schemas.microsoft.com/office/drawing/2014/main" id="{9E3048A6-4714-E348-A47F-CD69ABFFC1F9}"/>
              </a:ext>
            </a:extLst>
          </p:cNvPr>
          <p:cNvSpPr/>
          <p:nvPr/>
        </p:nvSpPr>
        <p:spPr>
          <a:xfrm>
            <a:off x="1475656" y="2456968"/>
            <a:ext cx="648072" cy="684000"/>
          </a:xfrm>
          <a:prstGeom prst="rect">
            <a:avLst/>
          </a:prstGeom>
          <a:ln w="1905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extLst>
      <p:ext uri="{BB962C8B-B14F-4D97-AF65-F5344CB8AC3E}">
        <p14:creationId xmlns:p14="http://schemas.microsoft.com/office/powerpoint/2010/main" val="4038003654"/>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3709670" cy="461665"/>
          </a:xfrm>
          <a:prstGeom prst="rect">
            <a:avLst/>
          </a:prstGeom>
        </p:spPr>
        <p:txBody>
          <a:bodyPr wrap="none">
            <a:spAutoFit/>
          </a:bodyPr>
          <a:lstStyle/>
          <a:p>
            <a:r>
              <a:rPr lang="en" altLang="zh-CN" sz="2400" b="0" dirty="0"/>
              <a:t>Format Selection Method </a:t>
            </a:r>
            <a:endParaRPr lang="en" altLang="zh-CN" sz="3200" b="0" dirty="0"/>
          </a:p>
        </p:txBody>
      </p:sp>
      <p:pic>
        <p:nvPicPr>
          <p:cNvPr id="4" name="图片 3">
            <a:extLst>
              <a:ext uri="{FF2B5EF4-FFF2-40B4-BE49-F238E27FC236}">
                <a16:creationId xmlns:a16="http://schemas.microsoft.com/office/drawing/2014/main" id="{E717F50A-ABE4-274C-9294-4391C42181F9}"/>
              </a:ext>
            </a:extLst>
          </p:cNvPr>
          <p:cNvPicPr>
            <a:picLocks noChangeAspect="1"/>
          </p:cNvPicPr>
          <p:nvPr/>
        </p:nvPicPr>
        <p:blipFill rotWithShape="1">
          <a:blip r:embed="rId3">
            <a:extLst>
              <a:ext uri="{28A0092B-C50C-407E-A947-70E740481C1C}">
                <a14:useLocalDpi xmlns:a14="http://schemas.microsoft.com/office/drawing/2010/main" val="0"/>
              </a:ext>
            </a:extLst>
          </a:blip>
          <a:srcRect l="29716" t="30474" r="16793" b="31726"/>
          <a:stretch/>
        </p:blipFill>
        <p:spPr>
          <a:xfrm>
            <a:off x="4235936" y="4013978"/>
            <a:ext cx="2592288" cy="2592288"/>
          </a:xfrm>
          <a:prstGeom prst="rect">
            <a:avLst/>
          </a:prstGeom>
        </p:spPr>
      </p:pic>
      <p:pic>
        <p:nvPicPr>
          <p:cNvPr id="6" name="图片 5">
            <a:extLst>
              <a:ext uri="{FF2B5EF4-FFF2-40B4-BE49-F238E27FC236}">
                <a16:creationId xmlns:a16="http://schemas.microsoft.com/office/drawing/2014/main" id="{B209B402-DF47-6C4F-BA1C-7E92DC8773B8}"/>
              </a:ext>
            </a:extLst>
          </p:cNvPr>
          <p:cNvPicPr>
            <a:picLocks noChangeAspect="1"/>
          </p:cNvPicPr>
          <p:nvPr/>
        </p:nvPicPr>
        <p:blipFill rotWithShape="1">
          <a:blip r:embed="rId4">
            <a:extLst>
              <a:ext uri="{28A0092B-C50C-407E-A947-70E740481C1C}">
                <a14:useLocalDpi xmlns:a14="http://schemas.microsoft.com/office/drawing/2010/main" val="0"/>
              </a:ext>
            </a:extLst>
          </a:blip>
          <a:srcRect l="30684" t="30050" r="15825" b="32150"/>
          <a:stretch/>
        </p:blipFill>
        <p:spPr>
          <a:xfrm>
            <a:off x="4283967" y="958354"/>
            <a:ext cx="2592289" cy="2592288"/>
          </a:xfrm>
          <a:prstGeom prst="rect">
            <a:avLst/>
          </a:prstGeom>
        </p:spPr>
      </p:pic>
      <p:pic>
        <p:nvPicPr>
          <p:cNvPr id="8" name="图片 7">
            <a:extLst>
              <a:ext uri="{FF2B5EF4-FFF2-40B4-BE49-F238E27FC236}">
                <a16:creationId xmlns:a16="http://schemas.microsoft.com/office/drawing/2014/main" id="{F837C641-BFF7-0441-9AC6-455F46556B28}"/>
              </a:ext>
            </a:extLst>
          </p:cNvPr>
          <p:cNvPicPr>
            <a:picLocks noChangeAspect="1"/>
          </p:cNvPicPr>
          <p:nvPr/>
        </p:nvPicPr>
        <p:blipFill rotWithShape="1">
          <a:blip r:embed="rId5">
            <a:extLst>
              <a:ext uri="{28A0092B-C50C-407E-A947-70E740481C1C}">
                <a14:useLocalDpi xmlns:a14="http://schemas.microsoft.com/office/drawing/2010/main" val="0"/>
              </a:ext>
            </a:extLst>
          </a:blip>
          <a:srcRect l="30684" t="30050" r="15825" b="32150"/>
          <a:stretch/>
        </p:blipFill>
        <p:spPr>
          <a:xfrm>
            <a:off x="827584" y="2420888"/>
            <a:ext cx="2592289" cy="2592288"/>
          </a:xfrm>
          <a:prstGeom prst="rect">
            <a:avLst/>
          </a:prstGeom>
        </p:spPr>
      </p:pic>
      <p:sp>
        <p:nvSpPr>
          <p:cNvPr id="10" name="文本框 9">
            <a:extLst>
              <a:ext uri="{FF2B5EF4-FFF2-40B4-BE49-F238E27FC236}">
                <a16:creationId xmlns:a16="http://schemas.microsoft.com/office/drawing/2014/main" id="{A320C5AB-43D7-FD45-B57F-BB549B73A887}"/>
              </a:ext>
            </a:extLst>
          </p:cNvPr>
          <p:cNvSpPr txBox="1"/>
          <p:nvPr/>
        </p:nvSpPr>
        <p:spPr>
          <a:xfrm>
            <a:off x="5400415" y="3561160"/>
            <a:ext cx="359394" cy="461665"/>
          </a:xfrm>
          <a:prstGeom prst="rect">
            <a:avLst/>
          </a:prstGeom>
          <a:noFill/>
        </p:spPr>
        <p:txBody>
          <a:bodyPr wrap="none" rtlCol="0">
            <a:spAutoFit/>
          </a:bodyPr>
          <a:lstStyle/>
          <a:p>
            <a:r>
              <a:rPr kumimoji="1" lang="en-US" altLang="zh-CN" sz="2400" dirty="0">
                <a:latin typeface="Times New Roman" pitchFamily="18" charset="0"/>
                <a:cs typeface="Times New Roman" pitchFamily="18" charset="0"/>
              </a:rPr>
              <a:t>+</a:t>
            </a:r>
            <a:endParaRPr kumimoji="1" lang="zh-CN" altLang="en-US" sz="2400" dirty="0">
              <a:latin typeface="Times New Roman" pitchFamily="18" charset="0"/>
              <a:cs typeface="Times New Roman" pitchFamily="18" charset="0"/>
            </a:endParaRPr>
          </a:p>
        </p:txBody>
      </p:sp>
      <p:sp>
        <p:nvSpPr>
          <p:cNvPr id="11" name="文本框 10">
            <a:extLst>
              <a:ext uri="{FF2B5EF4-FFF2-40B4-BE49-F238E27FC236}">
                <a16:creationId xmlns:a16="http://schemas.microsoft.com/office/drawing/2014/main" id="{D30F728F-5B09-CF4B-9999-55E9941347EA}"/>
              </a:ext>
            </a:extLst>
          </p:cNvPr>
          <p:cNvSpPr txBox="1"/>
          <p:nvPr/>
        </p:nvSpPr>
        <p:spPr>
          <a:xfrm>
            <a:off x="3577928" y="3532366"/>
            <a:ext cx="359394" cy="461665"/>
          </a:xfrm>
          <a:prstGeom prst="rect">
            <a:avLst/>
          </a:prstGeom>
          <a:noFill/>
        </p:spPr>
        <p:txBody>
          <a:bodyPr wrap="none" rtlCol="0">
            <a:spAutoFit/>
          </a:bodyPr>
          <a:lstStyle/>
          <a:p>
            <a:r>
              <a:rPr kumimoji="1" lang="en-US" altLang="zh-CN" sz="2400" dirty="0">
                <a:latin typeface="Times New Roman" pitchFamily="18" charset="0"/>
                <a:cs typeface="Times New Roman" pitchFamily="18" charset="0"/>
              </a:rPr>
              <a:t>=</a:t>
            </a:r>
            <a:endParaRPr kumimoji="1" lang="zh-CN" altLang="en-US" sz="2400" dirty="0">
              <a:latin typeface="Times New Roman" pitchFamily="18" charset="0"/>
              <a:cs typeface="Times New Roman" pitchFamily="18" charset="0"/>
            </a:endParaRPr>
          </a:p>
        </p:txBody>
      </p:sp>
      <p:sp>
        <p:nvSpPr>
          <p:cNvPr id="12" name="文本框 11">
            <a:extLst>
              <a:ext uri="{FF2B5EF4-FFF2-40B4-BE49-F238E27FC236}">
                <a16:creationId xmlns:a16="http://schemas.microsoft.com/office/drawing/2014/main" id="{8AA5E04B-58DA-AB46-9CCC-16EA76043B7E}"/>
              </a:ext>
            </a:extLst>
          </p:cNvPr>
          <p:cNvSpPr txBox="1"/>
          <p:nvPr/>
        </p:nvSpPr>
        <p:spPr>
          <a:xfrm>
            <a:off x="6876256" y="5023067"/>
            <a:ext cx="2377574" cy="369332"/>
          </a:xfrm>
          <a:prstGeom prst="rect">
            <a:avLst/>
          </a:prstGeom>
          <a:noFill/>
        </p:spPr>
        <p:txBody>
          <a:bodyPr wrap="none" rtlCol="0">
            <a:spAutoFit/>
          </a:bodyPr>
          <a:lstStyle/>
          <a:p>
            <a:r>
              <a:rPr kumimoji="1" lang="en-US" altLang="zh-CN" b="0" dirty="0">
                <a:latin typeface="+mn-lt"/>
                <a:cs typeface="Times New Roman" pitchFamily="18" charset="0"/>
              </a:rPr>
              <a:t>Call </a:t>
            </a:r>
            <a:r>
              <a:rPr kumimoji="1" lang="en-US" altLang="zh-CN" b="0" dirty="0" err="1">
                <a:latin typeface="+mn-lt"/>
                <a:cs typeface="Times New Roman" pitchFamily="18" charset="0"/>
              </a:rPr>
              <a:t>TileSpMV_ADPT</a:t>
            </a:r>
            <a:endParaRPr kumimoji="1" lang="zh-CN" altLang="en-US" b="0" dirty="0">
              <a:latin typeface="+mn-lt"/>
              <a:cs typeface="Times New Roman" pitchFamily="18" charset="0"/>
            </a:endParaRPr>
          </a:p>
        </p:txBody>
      </p:sp>
      <p:sp>
        <p:nvSpPr>
          <p:cNvPr id="14" name="文本框 13">
            <a:extLst>
              <a:ext uri="{FF2B5EF4-FFF2-40B4-BE49-F238E27FC236}">
                <a16:creationId xmlns:a16="http://schemas.microsoft.com/office/drawing/2014/main" id="{75490D9B-CAD6-D145-A14E-5B6324D299C1}"/>
              </a:ext>
            </a:extLst>
          </p:cNvPr>
          <p:cNvSpPr txBox="1"/>
          <p:nvPr/>
        </p:nvSpPr>
        <p:spPr>
          <a:xfrm>
            <a:off x="6876256" y="2087636"/>
            <a:ext cx="1967205" cy="369332"/>
          </a:xfrm>
          <a:prstGeom prst="rect">
            <a:avLst/>
          </a:prstGeom>
          <a:noFill/>
        </p:spPr>
        <p:txBody>
          <a:bodyPr wrap="none" rtlCol="0">
            <a:spAutoFit/>
          </a:bodyPr>
          <a:lstStyle/>
          <a:p>
            <a:r>
              <a:rPr kumimoji="1" lang="en-US" altLang="zh-CN" b="0" dirty="0">
                <a:latin typeface="+mn-lt"/>
                <a:cs typeface="Times New Roman" pitchFamily="18" charset="0"/>
              </a:rPr>
              <a:t>Call CSR5-SpMV</a:t>
            </a:r>
            <a:endParaRPr kumimoji="1" lang="zh-CN" altLang="en-US" b="0" dirty="0">
              <a:latin typeface="+mn-lt"/>
              <a:cs typeface="Times New Roman" pitchFamily="18" charset="0"/>
            </a:endParaRPr>
          </a:p>
        </p:txBody>
      </p:sp>
      <p:sp>
        <p:nvSpPr>
          <p:cNvPr id="13" name="矩形 12">
            <a:extLst>
              <a:ext uri="{FF2B5EF4-FFF2-40B4-BE49-F238E27FC236}">
                <a16:creationId xmlns:a16="http://schemas.microsoft.com/office/drawing/2014/main" id="{B4D85B06-FE04-A94F-89DB-C841E3B5053E}"/>
              </a:ext>
            </a:extLst>
          </p:cNvPr>
          <p:cNvSpPr/>
          <p:nvPr/>
        </p:nvSpPr>
        <p:spPr>
          <a:xfrm>
            <a:off x="3052437" y="2460720"/>
            <a:ext cx="295427" cy="680248"/>
          </a:xfrm>
          <a:prstGeom prst="rect">
            <a:avLst/>
          </a:prstGeom>
          <a:ln w="1905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5" name="矩形 14">
            <a:extLst>
              <a:ext uri="{FF2B5EF4-FFF2-40B4-BE49-F238E27FC236}">
                <a16:creationId xmlns:a16="http://schemas.microsoft.com/office/drawing/2014/main" id="{9E3048A6-4714-E348-A47F-CD69ABFFC1F9}"/>
              </a:ext>
            </a:extLst>
          </p:cNvPr>
          <p:cNvSpPr/>
          <p:nvPr/>
        </p:nvSpPr>
        <p:spPr>
          <a:xfrm>
            <a:off x="1475656" y="2456968"/>
            <a:ext cx="648072" cy="684000"/>
          </a:xfrm>
          <a:prstGeom prst="rect">
            <a:avLst/>
          </a:prstGeom>
          <a:ln w="19050">
            <a:solidFill>
              <a:srgbClr val="FF0000"/>
            </a:solidFill>
            <a:prstDash val="soli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extLst>
      <p:ext uri="{BB962C8B-B14F-4D97-AF65-F5344CB8AC3E}">
        <p14:creationId xmlns:p14="http://schemas.microsoft.com/office/powerpoint/2010/main" val="506862912"/>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6" name="Rectangle 2">
            <a:extLst>
              <a:ext uri="{FF2B5EF4-FFF2-40B4-BE49-F238E27FC236}">
                <a16:creationId xmlns:a16="http://schemas.microsoft.com/office/drawing/2014/main" id="{472D803C-CDAC-4532-8FE3-278123EF57DB}"/>
              </a:ext>
            </a:extLst>
          </p:cNvPr>
          <p:cNvSpPr>
            <a:spLocks noChangeArrowheads="1"/>
          </p:cNvSpPr>
          <p:nvPr/>
        </p:nvSpPr>
        <p:spPr bwMode="auto">
          <a:xfrm>
            <a:off x="4193959" y="289415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CN" altLang="en-US"/>
          </a:p>
        </p:txBody>
      </p:sp>
      <p:sp>
        <p:nvSpPr>
          <p:cNvPr id="7" name="PA-椭圆 2">
            <a:extLst>
              <a:ext uri="{FF2B5EF4-FFF2-40B4-BE49-F238E27FC236}">
                <a16:creationId xmlns:a16="http://schemas.microsoft.com/office/drawing/2014/main" id="{69CB5EB6-172A-1547-A017-8ADBD48BCA06}"/>
              </a:ext>
            </a:extLst>
          </p:cNvPr>
          <p:cNvSpPr/>
          <p:nvPr>
            <p:custDataLst>
              <p:tags r:id="rId1"/>
            </p:custDataLst>
          </p:nvPr>
        </p:nvSpPr>
        <p:spPr>
          <a:xfrm>
            <a:off x="683568" y="2184267"/>
            <a:ext cx="2160240" cy="2108829"/>
          </a:xfrm>
          <a:prstGeom prst="ellipse">
            <a:avLst/>
          </a:prstGeom>
          <a:noFill/>
          <a:ln w="44450" cap="flat" cmpd="sng" algn="ctr">
            <a:solidFill>
              <a:srgbClr val="4C6D78"/>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细黑" panose="02010600040101010101" pitchFamily="2" charset="-122"/>
              <a:ea typeface="华文细黑" panose="02010600040101010101" pitchFamily="2" charset="-122"/>
            </a:endParaRPr>
          </a:p>
        </p:txBody>
      </p:sp>
      <p:sp>
        <p:nvSpPr>
          <p:cNvPr id="11" name="PA-文本框 7">
            <a:extLst>
              <a:ext uri="{FF2B5EF4-FFF2-40B4-BE49-F238E27FC236}">
                <a16:creationId xmlns:a16="http://schemas.microsoft.com/office/drawing/2014/main" id="{95F86741-535B-CE43-ACB4-E63994FDD731}"/>
              </a:ext>
            </a:extLst>
          </p:cNvPr>
          <p:cNvSpPr txBox="1"/>
          <p:nvPr>
            <p:custDataLst>
              <p:tags r:id="rId2"/>
            </p:custDataLst>
          </p:nvPr>
        </p:nvSpPr>
        <p:spPr>
          <a:xfrm>
            <a:off x="3313433" y="1293779"/>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01</a:t>
            </a:r>
          </a:p>
        </p:txBody>
      </p:sp>
      <p:sp>
        <p:nvSpPr>
          <p:cNvPr id="2" name="文本框 1">
            <a:extLst>
              <a:ext uri="{FF2B5EF4-FFF2-40B4-BE49-F238E27FC236}">
                <a16:creationId xmlns:a16="http://schemas.microsoft.com/office/drawing/2014/main" id="{0F436D9B-90BE-1444-8621-5A9D9E638A7E}"/>
              </a:ext>
            </a:extLst>
          </p:cNvPr>
          <p:cNvSpPr txBox="1"/>
          <p:nvPr/>
        </p:nvSpPr>
        <p:spPr>
          <a:xfrm>
            <a:off x="1887166" y="2821021"/>
            <a:ext cx="184731" cy="369332"/>
          </a:xfrm>
          <a:prstGeom prst="rect">
            <a:avLst/>
          </a:prstGeom>
          <a:noFill/>
        </p:spPr>
        <p:txBody>
          <a:bodyPr wrap="none" rtlCol="0">
            <a:spAutoFit/>
          </a:bodyPr>
          <a:lstStyle/>
          <a:p>
            <a:endParaRPr kumimoji="1" lang="zh-CN" altLang="en-US" dirty="0">
              <a:latin typeface="Times New Roman" pitchFamily="18" charset="0"/>
              <a:cs typeface="Times New Roman" pitchFamily="18" charset="0"/>
            </a:endParaRPr>
          </a:p>
        </p:txBody>
      </p:sp>
      <p:sp>
        <p:nvSpPr>
          <p:cNvPr id="4" name="文本框 3">
            <a:extLst>
              <a:ext uri="{FF2B5EF4-FFF2-40B4-BE49-F238E27FC236}">
                <a16:creationId xmlns:a16="http://schemas.microsoft.com/office/drawing/2014/main" id="{FBC11260-696E-D442-B4D0-EFE207FE9270}"/>
              </a:ext>
            </a:extLst>
          </p:cNvPr>
          <p:cNvSpPr txBox="1"/>
          <p:nvPr/>
        </p:nvSpPr>
        <p:spPr>
          <a:xfrm>
            <a:off x="4464996" y="1293779"/>
            <a:ext cx="3608680" cy="461665"/>
          </a:xfrm>
          <a:prstGeom prst="rect">
            <a:avLst/>
          </a:prstGeom>
          <a:noFill/>
        </p:spPr>
        <p:txBody>
          <a:bodyPr wrap="none" rtlCol="0">
            <a:spAutoFit/>
          </a:bodyPr>
          <a:lstStyle/>
          <a:p>
            <a:r>
              <a:rPr kumimoji="1" lang="en-US" altLang="zh-CN" sz="2400" b="0" dirty="0">
                <a:solidFill>
                  <a:schemeClr val="bg2"/>
                </a:solidFill>
                <a:latin typeface="+mj-lt"/>
                <a:cs typeface="Times New Roman" pitchFamily="18" charset="0"/>
              </a:rPr>
              <a:t>Background &amp; Motivation</a:t>
            </a:r>
            <a:endParaRPr kumimoji="1" lang="zh-CN" altLang="en-US" sz="2400" b="0" dirty="0">
              <a:solidFill>
                <a:schemeClr val="bg2"/>
              </a:solidFill>
              <a:latin typeface="+mj-lt"/>
              <a:cs typeface="Times New Roman" pitchFamily="18" charset="0"/>
            </a:endParaRPr>
          </a:p>
        </p:txBody>
      </p:sp>
      <p:sp>
        <p:nvSpPr>
          <p:cNvPr id="5" name="文本框 4">
            <a:extLst>
              <a:ext uri="{FF2B5EF4-FFF2-40B4-BE49-F238E27FC236}">
                <a16:creationId xmlns:a16="http://schemas.microsoft.com/office/drawing/2014/main" id="{02536F41-7C45-6A45-9B26-73FC0D05DDB4}"/>
              </a:ext>
            </a:extLst>
          </p:cNvPr>
          <p:cNvSpPr txBox="1"/>
          <p:nvPr/>
        </p:nvSpPr>
        <p:spPr>
          <a:xfrm>
            <a:off x="4464996" y="2396029"/>
            <a:ext cx="1508555" cy="461665"/>
          </a:xfrm>
          <a:prstGeom prst="rect">
            <a:avLst/>
          </a:prstGeom>
          <a:noFill/>
        </p:spPr>
        <p:txBody>
          <a:bodyPr wrap="none" rtlCol="0">
            <a:spAutoFit/>
          </a:bodyPr>
          <a:lstStyle/>
          <a:p>
            <a:r>
              <a:rPr kumimoji="1" lang="en-US" altLang="zh-CN" sz="2400" b="0" dirty="0" err="1">
                <a:solidFill>
                  <a:schemeClr val="bg2"/>
                </a:solidFill>
                <a:cs typeface="Arial" panose="020B0604020202020204" pitchFamily="34" charset="0"/>
              </a:rPr>
              <a:t>TileSpMV</a:t>
            </a:r>
            <a:endParaRPr kumimoji="1" lang="zh-CN" altLang="en-US" sz="2400" b="0" dirty="0">
              <a:solidFill>
                <a:schemeClr val="bg2"/>
              </a:solidFill>
              <a:cs typeface="Arial" panose="020B0604020202020204" pitchFamily="34" charset="0"/>
            </a:endParaRPr>
          </a:p>
        </p:txBody>
      </p:sp>
      <p:sp>
        <p:nvSpPr>
          <p:cNvPr id="15" name="文本框 14">
            <a:extLst>
              <a:ext uri="{FF2B5EF4-FFF2-40B4-BE49-F238E27FC236}">
                <a16:creationId xmlns:a16="http://schemas.microsoft.com/office/drawing/2014/main" id="{625961DE-1FD5-E147-8A1C-B5EDDBCF482E}"/>
              </a:ext>
            </a:extLst>
          </p:cNvPr>
          <p:cNvSpPr txBox="1"/>
          <p:nvPr/>
        </p:nvSpPr>
        <p:spPr>
          <a:xfrm>
            <a:off x="4464996" y="3498279"/>
            <a:ext cx="3095719" cy="461665"/>
          </a:xfrm>
          <a:prstGeom prst="rect">
            <a:avLst/>
          </a:prstGeom>
          <a:noFill/>
        </p:spPr>
        <p:txBody>
          <a:bodyPr wrap="none" rtlCol="0">
            <a:spAutoFit/>
          </a:bodyPr>
          <a:lstStyle/>
          <a:p>
            <a:r>
              <a:rPr kumimoji="1" lang="en-US" altLang="zh-CN" sz="2400" b="0" dirty="0">
                <a:solidFill>
                  <a:srgbClr val="FF0000"/>
                </a:solidFill>
                <a:cs typeface="Arial" panose="020B0604020202020204" pitchFamily="34" charset="0"/>
              </a:rPr>
              <a:t>Experimental Results</a:t>
            </a:r>
            <a:endParaRPr kumimoji="1" lang="zh-CN" altLang="en-US" sz="2400" b="0" dirty="0">
              <a:solidFill>
                <a:srgbClr val="FF0000"/>
              </a:solidFill>
              <a:cs typeface="Arial" panose="020B0604020202020204" pitchFamily="34" charset="0"/>
            </a:endParaRPr>
          </a:p>
        </p:txBody>
      </p:sp>
      <p:sp>
        <p:nvSpPr>
          <p:cNvPr id="16" name="文本框 15">
            <a:extLst>
              <a:ext uri="{FF2B5EF4-FFF2-40B4-BE49-F238E27FC236}">
                <a16:creationId xmlns:a16="http://schemas.microsoft.com/office/drawing/2014/main" id="{7A32056B-FF93-E240-9D7D-523012EB9DE5}"/>
              </a:ext>
            </a:extLst>
          </p:cNvPr>
          <p:cNvSpPr txBox="1"/>
          <p:nvPr/>
        </p:nvSpPr>
        <p:spPr>
          <a:xfrm>
            <a:off x="4464996" y="4600529"/>
            <a:ext cx="1710725" cy="461665"/>
          </a:xfrm>
          <a:prstGeom prst="rect">
            <a:avLst/>
          </a:prstGeom>
          <a:noFill/>
        </p:spPr>
        <p:txBody>
          <a:bodyPr wrap="none" rtlCol="0">
            <a:spAutoFit/>
          </a:bodyPr>
          <a:lstStyle/>
          <a:p>
            <a:r>
              <a:rPr kumimoji="1" lang="en-US" altLang="zh-CN" sz="2400" b="0" dirty="0">
                <a:cs typeface="Arial" panose="020B0604020202020204" pitchFamily="34" charset="0"/>
              </a:rPr>
              <a:t>Conclusion</a:t>
            </a:r>
            <a:endParaRPr kumimoji="1" lang="zh-CN" altLang="en-US" sz="2400" b="0" dirty="0">
              <a:cs typeface="Arial" panose="020B0604020202020204" pitchFamily="34" charset="0"/>
            </a:endParaRPr>
          </a:p>
        </p:txBody>
      </p:sp>
      <p:sp>
        <p:nvSpPr>
          <p:cNvPr id="20" name="PA-文本框 7">
            <a:extLst>
              <a:ext uri="{FF2B5EF4-FFF2-40B4-BE49-F238E27FC236}">
                <a16:creationId xmlns:a16="http://schemas.microsoft.com/office/drawing/2014/main" id="{E273D04D-1DB4-B242-9FAA-1883420C4E07}"/>
              </a:ext>
            </a:extLst>
          </p:cNvPr>
          <p:cNvSpPr txBox="1"/>
          <p:nvPr>
            <p:custDataLst>
              <p:tags r:id="rId3"/>
            </p:custDataLst>
          </p:nvPr>
        </p:nvSpPr>
        <p:spPr>
          <a:xfrm>
            <a:off x="3313433" y="2349862"/>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02</a:t>
            </a:r>
          </a:p>
        </p:txBody>
      </p:sp>
      <p:sp>
        <p:nvSpPr>
          <p:cNvPr id="21" name="PA-文本框 7">
            <a:extLst>
              <a:ext uri="{FF2B5EF4-FFF2-40B4-BE49-F238E27FC236}">
                <a16:creationId xmlns:a16="http://schemas.microsoft.com/office/drawing/2014/main" id="{6A616AE0-1236-C348-A54D-2F47A69700EF}"/>
              </a:ext>
            </a:extLst>
          </p:cNvPr>
          <p:cNvSpPr txBox="1"/>
          <p:nvPr>
            <p:custDataLst>
              <p:tags r:id="rId4"/>
            </p:custDataLst>
          </p:nvPr>
        </p:nvSpPr>
        <p:spPr>
          <a:xfrm>
            <a:off x="3320275" y="3452112"/>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03</a:t>
            </a:r>
          </a:p>
        </p:txBody>
      </p:sp>
      <p:sp>
        <p:nvSpPr>
          <p:cNvPr id="22" name="PA-文本框 7">
            <a:extLst>
              <a:ext uri="{FF2B5EF4-FFF2-40B4-BE49-F238E27FC236}">
                <a16:creationId xmlns:a16="http://schemas.microsoft.com/office/drawing/2014/main" id="{A32024ED-2865-934F-9F6C-09145841E554}"/>
              </a:ext>
            </a:extLst>
          </p:cNvPr>
          <p:cNvSpPr txBox="1"/>
          <p:nvPr>
            <p:custDataLst>
              <p:tags r:id="rId5"/>
            </p:custDataLst>
          </p:nvPr>
        </p:nvSpPr>
        <p:spPr>
          <a:xfrm>
            <a:off x="3320275" y="4554362"/>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04</a:t>
            </a:r>
          </a:p>
        </p:txBody>
      </p:sp>
      <p:sp>
        <p:nvSpPr>
          <p:cNvPr id="17" name="文本框 16">
            <a:extLst>
              <a:ext uri="{FF2B5EF4-FFF2-40B4-BE49-F238E27FC236}">
                <a16:creationId xmlns:a16="http://schemas.microsoft.com/office/drawing/2014/main" id="{3E5B7858-5E65-354B-9DBF-6E8357B65CB1}"/>
              </a:ext>
            </a:extLst>
          </p:cNvPr>
          <p:cNvSpPr txBox="1"/>
          <p:nvPr/>
        </p:nvSpPr>
        <p:spPr>
          <a:xfrm>
            <a:off x="1187624" y="2990447"/>
            <a:ext cx="1160895" cy="461665"/>
          </a:xfrm>
          <a:prstGeom prst="rect">
            <a:avLst/>
          </a:prstGeom>
          <a:noFill/>
        </p:spPr>
        <p:txBody>
          <a:bodyPr wrap="none" rtlCol="0">
            <a:spAutoFit/>
          </a:bodyPr>
          <a:lstStyle/>
          <a:p>
            <a:r>
              <a:rPr kumimoji="1" lang="en-US" altLang="zh-CN" sz="2400" b="0" dirty="0">
                <a:cs typeface="Arial" panose="020B0604020202020204" pitchFamily="34" charset="0"/>
              </a:rPr>
              <a:t>Outline</a:t>
            </a:r>
            <a:endParaRPr kumimoji="1" lang="zh-CN" altLang="en-US" sz="2400" b="0" dirty="0">
              <a:cs typeface="Arial" panose="020B0604020202020204" pitchFamily="34" charset="0"/>
            </a:endParaRPr>
          </a:p>
        </p:txBody>
      </p:sp>
    </p:spTree>
    <p:extLst>
      <p:ext uri="{BB962C8B-B14F-4D97-AF65-F5344CB8AC3E}">
        <p14:creationId xmlns:p14="http://schemas.microsoft.com/office/powerpoint/2010/main" val="4096191319"/>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2872902" cy="461665"/>
          </a:xfrm>
          <a:prstGeom prst="rect">
            <a:avLst/>
          </a:prstGeom>
        </p:spPr>
        <p:txBody>
          <a:bodyPr wrap="none">
            <a:spAutoFit/>
          </a:bodyPr>
          <a:lstStyle/>
          <a:p>
            <a:r>
              <a:rPr lang="en" altLang="zh-CN" sz="2400" b="0" dirty="0"/>
              <a:t>Experimental Setup</a:t>
            </a:r>
            <a:endParaRPr lang="en" altLang="zh-CN" sz="3200" b="0" dirty="0"/>
          </a:p>
        </p:txBody>
      </p:sp>
      <p:pic>
        <p:nvPicPr>
          <p:cNvPr id="5" name="图片 4">
            <a:extLst>
              <a:ext uri="{FF2B5EF4-FFF2-40B4-BE49-F238E27FC236}">
                <a16:creationId xmlns:a16="http://schemas.microsoft.com/office/drawing/2014/main" id="{733DBE30-3F36-FD45-ACCA-F596F55DD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650" y="4437112"/>
            <a:ext cx="5854700" cy="1460500"/>
          </a:xfrm>
          <a:prstGeom prst="rect">
            <a:avLst/>
          </a:prstGeom>
        </p:spPr>
      </p:pic>
      <p:pic>
        <p:nvPicPr>
          <p:cNvPr id="8" name="图片 7">
            <a:extLst>
              <a:ext uri="{FF2B5EF4-FFF2-40B4-BE49-F238E27FC236}">
                <a16:creationId xmlns:a16="http://schemas.microsoft.com/office/drawing/2014/main" id="{0C5AEBCA-6B61-A74C-A3DB-88416DDBCBCC}"/>
              </a:ext>
            </a:extLst>
          </p:cNvPr>
          <p:cNvPicPr>
            <a:picLocks noChangeAspect="1"/>
          </p:cNvPicPr>
          <p:nvPr/>
        </p:nvPicPr>
        <p:blipFill rotWithShape="1">
          <a:blip r:embed="rId4">
            <a:extLst>
              <a:ext uri="{28A0092B-C50C-407E-A947-70E740481C1C}">
                <a14:useLocalDpi xmlns:a14="http://schemas.microsoft.com/office/drawing/2010/main" val="0"/>
              </a:ext>
            </a:extLst>
          </a:blip>
          <a:srcRect l="12887" t="16479" r="9797" b="11055"/>
          <a:stretch/>
        </p:blipFill>
        <p:spPr>
          <a:xfrm>
            <a:off x="5364088" y="1834887"/>
            <a:ext cx="2672346" cy="1623018"/>
          </a:xfrm>
          <a:prstGeom prst="rect">
            <a:avLst/>
          </a:prstGeom>
        </p:spPr>
      </p:pic>
      <p:pic>
        <p:nvPicPr>
          <p:cNvPr id="10" name="图片 9">
            <a:extLst>
              <a:ext uri="{FF2B5EF4-FFF2-40B4-BE49-F238E27FC236}">
                <a16:creationId xmlns:a16="http://schemas.microsoft.com/office/drawing/2014/main" id="{60428793-6228-E144-ADA5-9471E5E612A6}"/>
              </a:ext>
            </a:extLst>
          </p:cNvPr>
          <p:cNvPicPr>
            <a:picLocks noChangeAspect="1"/>
          </p:cNvPicPr>
          <p:nvPr/>
        </p:nvPicPr>
        <p:blipFill rotWithShape="1">
          <a:blip r:embed="rId5">
            <a:extLst>
              <a:ext uri="{28A0092B-C50C-407E-A947-70E740481C1C}">
                <a14:useLocalDpi xmlns:a14="http://schemas.microsoft.com/office/drawing/2010/main" val="0"/>
              </a:ext>
            </a:extLst>
          </a:blip>
          <a:srcRect l="17054" t="4170" r="21092" b="24354"/>
          <a:stretch/>
        </p:blipFill>
        <p:spPr>
          <a:xfrm>
            <a:off x="879377" y="1834887"/>
            <a:ext cx="2872902" cy="1623018"/>
          </a:xfrm>
          <a:prstGeom prst="rect">
            <a:avLst/>
          </a:prstGeom>
        </p:spPr>
      </p:pic>
    </p:spTree>
    <p:extLst>
      <p:ext uri="{BB962C8B-B14F-4D97-AF65-F5344CB8AC3E}">
        <p14:creationId xmlns:p14="http://schemas.microsoft.com/office/powerpoint/2010/main" val="4093784321"/>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pic>
        <p:nvPicPr>
          <p:cNvPr id="5" name="图片 4">
            <a:extLst>
              <a:ext uri="{FF2B5EF4-FFF2-40B4-BE49-F238E27FC236}">
                <a16:creationId xmlns:a16="http://schemas.microsoft.com/office/drawing/2014/main" id="{3393B551-3587-5243-B18F-B61CB0018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836712"/>
            <a:ext cx="4994369" cy="2621012"/>
          </a:xfrm>
          <a:prstGeom prst="rect">
            <a:avLst/>
          </a:prstGeom>
        </p:spPr>
      </p:pic>
      <p:pic>
        <p:nvPicPr>
          <p:cNvPr id="8" name="图片 7">
            <a:extLst>
              <a:ext uri="{FF2B5EF4-FFF2-40B4-BE49-F238E27FC236}">
                <a16:creationId xmlns:a16="http://schemas.microsoft.com/office/drawing/2014/main" id="{DA59B1F2-50D7-B747-BF08-40677D9A9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250" y="3861048"/>
            <a:ext cx="4983647" cy="2620800"/>
          </a:xfrm>
          <a:prstGeom prst="rect">
            <a:avLst/>
          </a:prstGeom>
        </p:spPr>
      </p:pic>
      <p:sp>
        <p:nvSpPr>
          <p:cNvPr id="10" name="矩形 9">
            <a:extLst>
              <a:ext uri="{FF2B5EF4-FFF2-40B4-BE49-F238E27FC236}">
                <a16:creationId xmlns:a16="http://schemas.microsoft.com/office/drawing/2014/main" id="{92490125-8D48-5E40-9D40-770C79C4D32A}"/>
              </a:ext>
            </a:extLst>
          </p:cNvPr>
          <p:cNvSpPr/>
          <p:nvPr/>
        </p:nvSpPr>
        <p:spPr>
          <a:xfrm>
            <a:off x="827584" y="116632"/>
            <a:ext cx="6115649" cy="461665"/>
          </a:xfrm>
          <a:prstGeom prst="rect">
            <a:avLst/>
          </a:prstGeom>
        </p:spPr>
        <p:txBody>
          <a:bodyPr wrap="none">
            <a:spAutoFit/>
          </a:bodyPr>
          <a:lstStyle/>
          <a:p>
            <a:r>
              <a:rPr lang="en" altLang="zh-CN" sz="2400" b="0" dirty="0"/>
              <a:t>Effectiveness of Adaptive Format Selection </a:t>
            </a:r>
            <a:endParaRPr lang="en" altLang="zh-CN" sz="3200" b="0" dirty="0"/>
          </a:p>
        </p:txBody>
      </p:sp>
      <p:sp>
        <p:nvSpPr>
          <p:cNvPr id="9" name="矩形 8">
            <a:extLst>
              <a:ext uri="{FF2B5EF4-FFF2-40B4-BE49-F238E27FC236}">
                <a16:creationId xmlns:a16="http://schemas.microsoft.com/office/drawing/2014/main" id="{47E82A5F-D699-9048-8FB6-CE049BF21D3B}"/>
              </a:ext>
            </a:extLst>
          </p:cNvPr>
          <p:cNvSpPr/>
          <p:nvPr/>
        </p:nvSpPr>
        <p:spPr>
          <a:xfrm>
            <a:off x="1619672" y="3501008"/>
            <a:ext cx="3034742" cy="307777"/>
          </a:xfrm>
          <a:prstGeom prst="rect">
            <a:avLst/>
          </a:prstGeom>
        </p:spPr>
        <p:txBody>
          <a:bodyPr wrap="none">
            <a:spAutoFit/>
          </a:bodyPr>
          <a:lstStyle/>
          <a:p>
            <a:r>
              <a:rPr lang="en" altLang="zh-CN" sz="1400" b="0" dirty="0">
                <a:cs typeface="Arial" panose="020B0604020202020204" pitchFamily="34" charset="0"/>
              </a:rPr>
              <a:t>The ratio of tiles in different formats </a:t>
            </a:r>
          </a:p>
        </p:txBody>
      </p:sp>
      <p:sp>
        <p:nvSpPr>
          <p:cNvPr id="12" name="矩形 11">
            <a:extLst>
              <a:ext uri="{FF2B5EF4-FFF2-40B4-BE49-F238E27FC236}">
                <a16:creationId xmlns:a16="http://schemas.microsoft.com/office/drawing/2014/main" id="{DB4F1FE7-DE6C-8348-A256-86B8F035B69D}"/>
              </a:ext>
            </a:extLst>
          </p:cNvPr>
          <p:cNvSpPr/>
          <p:nvPr/>
        </p:nvSpPr>
        <p:spPr>
          <a:xfrm>
            <a:off x="1152128" y="6505599"/>
            <a:ext cx="3995936" cy="307777"/>
          </a:xfrm>
          <a:prstGeom prst="rect">
            <a:avLst/>
          </a:prstGeom>
        </p:spPr>
        <p:txBody>
          <a:bodyPr wrap="square">
            <a:spAutoFit/>
          </a:bodyPr>
          <a:lstStyle/>
          <a:p>
            <a:r>
              <a:rPr lang="en" altLang="zh-CN" sz="1400" b="0" dirty="0">
                <a:latin typeface="+mn-lt"/>
              </a:rPr>
              <a:t>The ratio of nonzero entries in different formats </a:t>
            </a:r>
          </a:p>
        </p:txBody>
      </p:sp>
      <p:sp>
        <p:nvSpPr>
          <p:cNvPr id="13" name="矩形 12">
            <a:extLst>
              <a:ext uri="{FF2B5EF4-FFF2-40B4-BE49-F238E27FC236}">
                <a16:creationId xmlns:a16="http://schemas.microsoft.com/office/drawing/2014/main" id="{9CF5D13D-2B1B-F548-8C42-B591D3CD1141}"/>
              </a:ext>
            </a:extLst>
          </p:cNvPr>
          <p:cNvSpPr/>
          <p:nvPr/>
        </p:nvSpPr>
        <p:spPr>
          <a:xfrm>
            <a:off x="5481440" y="2060848"/>
            <a:ext cx="3652067" cy="1077218"/>
          </a:xfrm>
          <a:prstGeom prst="rect">
            <a:avLst/>
          </a:prstGeom>
        </p:spPr>
        <p:txBody>
          <a:bodyPr wrap="square">
            <a:spAutoFit/>
          </a:bodyPr>
          <a:lstStyle/>
          <a:p>
            <a:r>
              <a:rPr lang="en" altLang="zh-CN" sz="1600" b="0" dirty="0">
                <a:cs typeface="Arial" panose="020B0604020202020204" pitchFamily="34" charset="0"/>
              </a:rPr>
              <a:t>Even though there are many tiles in the COO format, the non-zero number ratio of COO format is not high relative to COO tiles ratio.</a:t>
            </a:r>
          </a:p>
        </p:txBody>
      </p:sp>
    </p:spTree>
    <p:extLst>
      <p:ext uri="{BB962C8B-B14F-4D97-AF65-F5344CB8AC3E}">
        <p14:creationId xmlns:p14="http://schemas.microsoft.com/office/powerpoint/2010/main" val="3889396180"/>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pic>
        <p:nvPicPr>
          <p:cNvPr id="5" name="图片 4">
            <a:extLst>
              <a:ext uri="{FF2B5EF4-FFF2-40B4-BE49-F238E27FC236}">
                <a16:creationId xmlns:a16="http://schemas.microsoft.com/office/drawing/2014/main" id="{3393B551-3587-5243-B18F-B61CB0018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836712"/>
            <a:ext cx="4994369" cy="2621012"/>
          </a:xfrm>
          <a:prstGeom prst="rect">
            <a:avLst/>
          </a:prstGeom>
        </p:spPr>
      </p:pic>
      <p:pic>
        <p:nvPicPr>
          <p:cNvPr id="8" name="图片 7">
            <a:extLst>
              <a:ext uri="{FF2B5EF4-FFF2-40B4-BE49-F238E27FC236}">
                <a16:creationId xmlns:a16="http://schemas.microsoft.com/office/drawing/2014/main" id="{DA59B1F2-50D7-B747-BF08-40677D9A9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250" y="3861048"/>
            <a:ext cx="4983647" cy="2620800"/>
          </a:xfrm>
          <a:prstGeom prst="rect">
            <a:avLst/>
          </a:prstGeom>
        </p:spPr>
      </p:pic>
      <p:sp>
        <p:nvSpPr>
          <p:cNvPr id="10" name="矩形 9">
            <a:extLst>
              <a:ext uri="{FF2B5EF4-FFF2-40B4-BE49-F238E27FC236}">
                <a16:creationId xmlns:a16="http://schemas.microsoft.com/office/drawing/2014/main" id="{92490125-8D48-5E40-9D40-770C79C4D32A}"/>
              </a:ext>
            </a:extLst>
          </p:cNvPr>
          <p:cNvSpPr/>
          <p:nvPr/>
        </p:nvSpPr>
        <p:spPr>
          <a:xfrm>
            <a:off x="827584" y="116632"/>
            <a:ext cx="6115649" cy="461665"/>
          </a:xfrm>
          <a:prstGeom prst="rect">
            <a:avLst/>
          </a:prstGeom>
        </p:spPr>
        <p:txBody>
          <a:bodyPr wrap="none">
            <a:spAutoFit/>
          </a:bodyPr>
          <a:lstStyle/>
          <a:p>
            <a:r>
              <a:rPr lang="en" altLang="zh-CN" sz="2400" b="0" dirty="0"/>
              <a:t>Effectiveness of Adaptive Format Selection </a:t>
            </a:r>
            <a:endParaRPr lang="en" altLang="zh-CN" sz="3200" b="0" dirty="0"/>
          </a:p>
        </p:txBody>
      </p:sp>
      <p:sp>
        <p:nvSpPr>
          <p:cNvPr id="9" name="矩形 8">
            <a:extLst>
              <a:ext uri="{FF2B5EF4-FFF2-40B4-BE49-F238E27FC236}">
                <a16:creationId xmlns:a16="http://schemas.microsoft.com/office/drawing/2014/main" id="{47E82A5F-D699-9048-8FB6-CE049BF21D3B}"/>
              </a:ext>
            </a:extLst>
          </p:cNvPr>
          <p:cNvSpPr/>
          <p:nvPr/>
        </p:nvSpPr>
        <p:spPr>
          <a:xfrm>
            <a:off x="1619672" y="3501008"/>
            <a:ext cx="3034742" cy="307777"/>
          </a:xfrm>
          <a:prstGeom prst="rect">
            <a:avLst/>
          </a:prstGeom>
        </p:spPr>
        <p:txBody>
          <a:bodyPr wrap="none">
            <a:spAutoFit/>
          </a:bodyPr>
          <a:lstStyle/>
          <a:p>
            <a:r>
              <a:rPr lang="en" altLang="zh-CN" sz="1400" b="0" dirty="0">
                <a:cs typeface="Arial" panose="020B0604020202020204" pitchFamily="34" charset="0"/>
              </a:rPr>
              <a:t>The ratio of tiles in different formats </a:t>
            </a:r>
          </a:p>
        </p:txBody>
      </p:sp>
      <p:sp>
        <p:nvSpPr>
          <p:cNvPr id="12" name="矩形 11">
            <a:extLst>
              <a:ext uri="{FF2B5EF4-FFF2-40B4-BE49-F238E27FC236}">
                <a16:creationId xmlns:a16="http://schemas.microsoft.com/office/drawing/2014/main" id="{DB4F1FE7-DE6C-8348-A256-86B8F035B69D}"/>
              </a:ext>
            </a:extLst>
          </p:cNvPr>
          <p:cNvSpPr/>
          <p:nvPr/>
        </p:nvSpPr>
        <p:spPr>
          <a:xfrm>
            <a:off x="1152128" y="6505599"/>
            <a:ext cx="3995936" cy="307777"/>
          </a:xfrm>
          <a:prstGeom prst="rect">
            <a:avLst/>
          </a:prstGeom>
        </p:spPr>
        <p:txBody>
          <a:bodyPr wrap="square">
            <a:spAutoFit/>
          </a:bodyPr>
          <a:lstStyle/>
          <a:p>
            <a:r>
              <a:rPr lang="en" altLang="zh-CN" sz="1400" b="0" dirty="0">
                <a:latin typeface="+mn-lt"/>
              </a:rPr>
              <a:t>The ratio of nonzero entries in different formats </a:t>
            </a:r>
          </a:p>
        </p:txBody>
      </p:sp>
      <p:sp>
        <p:nvSpPr>
          <p:cNvPr id="14" name="矩形 13">
            <a:extLst>
              <a:ext uri="{FF2B5EF4-FFF2-40B4-BE49-F238E27FC236}">
                <a16:creationId xmlns:a16="http://schemas.microsoft.com/office/drawing/2014/main" id="{04DF2C58-5C80-5547-8217-81A30428BD7C}"/>
              </a:ext>
            </a:extLst>
          </p:cNvPr>
          <p:cNvSpPr/>
          <p:nvPr/>
        </p:nvSpPr>
        <p:spPr>
          <a:xfrm>
            <a:off x="5491933" y="3239397"/>
            <a:ext cx="3652067" cy="830997"/>
          </a:xfrm>
          <a:prstGeom prst="rect">
            <a:avLst/>
          </a:prstGeom>
        </p:spPr>
        <p:txBody>
          <a:bodyPr wrap="square">
            <a:spAutoFit/>
          </a:bodyPr>
          <a:lstStyle/>
          <a:p>
            <a:r>
              <a:rPr lang="en" altLang="zh-CN" sz="1600" b="0" dirty="0">
                <a:cs typeface="Arial" panose="020B0604020202020204" pitchFamily="34" charset="0"/>
              </a:rPr>
              <a:t>Storing COO data as a tile can be a choice of wasting computational resources. </a:t>
            </a:r>
          </a:p>
        </p:txBody>
      </p:sp>
      <p:sp>
        <p:nvSpPr>
          <p:cNvPr id="16" name="矩形 15">
            <a:extLst>
              <a:ext uri="{FF2B5EF4-FFF2-40B4-BE49-F238E27FC236}">
                <a16:creationId xmlns:a16="http://schemas.microsoft.com/office/drawing/2014/main" id="{5240A8C2-CD2D-844E-9EBE-F089D68988C2}"/>
              </a:ext>
            </a:extLst>
          </p:cNvPr>
          <p:cNvSpPr/>
          <p:nvPr/>
        </p:nvSpPr>
        <p:spPr>
          <a:xfrm>
            <a:off x="5481440" y="2060848"/>
            <a:ext cx="3652067" cy="1077218"/>
          </a:xfrm>
          <a:prstGeom prst="rect">
            <a:avLst/>
          </a:prstGeom>
        </p:spPr>
        <p:txBody>
          <a:bodyPr wrap="square">
            <a:spAutoFit/>
          </a:bodyPr>
          <a:lstStyle/>
          <a:p>
            <a:r>
              <a:rPr lang="en" altLang="zh-CN" sz="1600" b="0" dirty="0">
                <a:solidFill>
                  <a:schemeClr val="tx1">
                    <a:lumMod val="65000"/>
                    <a:lumOff val="35000"/>
                  </a:schemeClr>
                </a:solidFill>
                <a:cs typeface="Arial" panose="020B0604020202020204" pitchFamily="34" charset="0"/>
              </a:rPr>
              <a:t>Even though there are many tiles in the COO format, the non-zero number ratio of COO format is not high relative to COO tiles ratio.</a:t>
            </a:r>
          </a:p>
        </p:txBody>
      </p:sp>
    </p:spTree>
    <p:extLst>
      <p:ext uri="{BB962C8B-B14F-4D97-AF65-F5344CB8AC3E}">
        <p14:creationId xmlns:p14="http://schemas.microsoft.com/office/powerpoint/2010/main" val="496021332"/>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6115649" cy="461665"/>
          </a:xfrm>
          <a:prstGeom prst="rect">
            <a:avLst/>
          </a:prstGeom>
        </p:spPr>
        <p:txBody>
          <a:bodyPr wrap="none">
            <a:spAutoFit/>
          </a:bodyPr>
          <a:lstStyle/>
          <a:p>
            <a:r>
              <a:rPr lang="en" altLang="zh-CN" sz="2400" b="0" dirty="0"/>
              <a:t>Effectiveness of Adaptive Format Selection </a:t>
            </a:r>
            <a:endParaRPr lang="en" altLang="zh-CN" sz="3200" b="0" dirty="0"/>
          </a:p>
        </p:txBody>
      </p:sp>
      <p:sp>
        <p:nvSpPr>
          <p:cNvPr id="11" name="矩形 10">
            <a:extLst>
              <a:ext uri="{FF2B5EF4-FFF2-40B4-BE49-F238E27FC236}">
                <a16:creationId xmlns:a16="http://schemas.microsoft.com/office/drawing/2014/main" id="{AEF3A947-DDAE-5946-9E3A-3D2EECAF25D3}"/>
              </a:ext>
            </a:extLst>
          </p:cNvPr>
          <p:cNvSpPr/>
          <p:nvPr/>
        </p:nvSpPr>
        <p:spPr>
          <a:xfrm>
            <a:off x="1064742" y="4789502"/>
            <a:ext cx="7416824" cy="830997"/>
          </a:xfrm>
          <a:prstGeom prst="rect">
            <a:avLst/>
          </a:prstGeom>
        </p:spPr>
        <p:txBody>
          <a:bodyPr wrap="square">
            <a:spAutoFit/>
          </a:bodyPr>
          <a:lstStyle/>
          <a:p>
            <a:r>
              <a:rPr lang="en" altLang="zh-CN" sz="1600" b="0" dirty="0">
                <a:cs typeface="Arial" panose="020B0604020202020204" pitchFamily="34" charset="0"/>
              </a:rPr>
              <a:t>After the format selection, the performance of </a:t>
            </a:r>
            <a:r>
              <a:rPr lang="en" altLang="zh-CN" sz="1600" b="0" dirty="0" err="1">
                <a:cs typeface="Arial" panose="020B0604020202020204" pitchFamily="34" charset="0"/>
              </a:rPr>
              <a:t>TileSpMV_ADPT</a:t>
            </a:r>
            <a:r>
              <a:rPr lang="en" altLang="zh-CN" sz="1600" b="0" dirty="0">
                <a:cs typeface="Arial" panose="020B0604020202020204" pitchFamily="34" charset="0"/>
              </a:rPr>
              <a:t> can be </a:t>
            </a:r>
            <a:r>
              <a:rPr lang="en" altLang="zh-CN" sz="1600" b="0" dirty="0">
                <a:solidFill>
                  <a:srgbClr val="FF0000"/>
                </a:solidFill>
                <a:cs typeface="Arial" panose="020B0604020202020204" pitchFamily="34" charset="0"/>
              </a:rPr>
              <a:t>6.75x</a:t>
            </a:r>
            <a:r>
              <a:rPr lang="en" altLang="zh-CN" sz="1600" b="0" dirty="0">
                <a:cs typeface="Arial" panose="020B0604020202020204" pitchFamily="34" charset="0"/>
              </a:rPr>
              <a:t> faster than </a:t>
            </a:r>
            <a:r>
              <a:rPr lang="en" altLang="zh-CN" sz="1600" b="0" dirty="0" err="1">
                <a:cs typeface="Arial" panose="020B0604020202020204" pitchFamily="34" charset="0"/>
              </a:rPr>
              <a:t>TileSpMV_CSR</a:t>
            </a:r>
            <a:r>
              <a:rPr lang="en" altLang="zh-CN" sz="1600" b="0" dirty="0">
                <a:cs typeface="Arial" panose="020B0604020202020204" pitchFamily="34" charset="0"/>
              </a:rPr>
              <a:t>, and the advantage becomes more obvious as the size of matrices increase. </a:t>
            </a:r>
          </a:p>
        </p:txBody>
      </p:sp>
      <p:pic>
        <p:nvPicPr>
          <p:cNvPr id="5" name="图片 4">
            <a:extLst>
              <a:ext uri="{FF2B5EF4-FFF2-40B4-BE49-F238E27FC236}">
                <a16:creationId xmlns:a16="http://schemas.microsoft.com/office/drawing/2014/main" id="{C2A4B69C-7213-1E4C-A415-D50CA912C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287" y="1236423"/>
            <a:ext cx="4254867" cy="3200400"/>
          </a:xfrm>
          <a:prstGeom prst="rect">
            <a:avLst/>
          </a:prstGeom>
        </p:spPr>
      </p:pic>
      <p:pic>
        <p:nvPicPr>
          <p:cNvPr id="7" name="图片 6">
            <a:extLst>
              <a:ext uri="{FF2B5EF4-FFF2-40B4-BE49-F238E27FC236}">
                <a16:creationId xmlns:a16="http://schemas.microsoft.com/office/drawing/2014/main" id="{FFFC4312-490F-CD40-A7FE-26E95ED1C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1236423"/>
            <a:ext cx="4254867" cy="3200400"/>
          </a:xfrm>
          <a:prstGeom prst="rect">
            <a:avLst/>
          </a:prstGeom>
        </p:spPr>
      </p:pic>
    </p:spTree>
    <p:extLst>
      <p:ext uri="{BB962C8B-B14F-4D97-AF65-F5344CB8AC3E}">
        <p14:creationId xmlns:p14="http://schemas.microsoft.com/office/powerpoint/2010/main" val="1747024804"/>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6115649" cy="461665"/>
          </a:xfrm>
          <a:prstGeom prst="rect">
            <a:avLst/>
          </a:prstGeom>
        </p:spPr>
        <p:txBody>
          <a:bodyPr wrap="none">
            <a:spAutoFit/>
          </a:bodyPr>
          <a:lstStyle/>
          <a:p>
            <a:r>
              <a:rPr lang="en" altLang="zh-CN" sz="2400" b="0" dirty="0"/>
              <a:t>Effectiveness of Adaptive Format Selection </a:t>
            </a:r>
            <a:endParaRPr lang="en" altLang="zh-CN" sz="3200" b="0" dirty="0"/>
          </a:p>
        </p:txBody>
      </p:sp>
      <p:sp>
        <p:nvSpPr>
          <p:cNvPr id="11" name="矩形 10">
            <a:extLst>
              <a:ext uri="{FF2B5EF4-FFF2-40B4-BE49-F238E27FC236}">
                <a16:creationId xmlns:a16="http://schemas.microsoft.com/office/drawing/2014/main" id="{AEF3A947-DDAE-5946-9E3A-3D2EECAF25D3}"/>
              </a:ext>
            </a:extLst>
          </p:cNvPr>
          <p:cNvSpPr/>
          <p:nvPr/>
        </p:nvSpPr>
        <p:spPr>
          <a:xfrm>
            <a:off x="1064742" y="4789502"/>
            <a:ext cx="7416824" cy="830997"/>
          </a:xfrm>
          <a:prstGeom prst="rect">
            <a:avLst/>
          </a:prstGeom>
        </p:spPr>
        <p:txBody>
          <a:bodyPr wrap="square">
            <a:spAutoFit/>
          </a:bodyPr>
          <a:lstStyle/>
          <a:p>
            <a:r>
              <a:rPr lang="en" altLang="zh-CN" sz="1600" b="0" dirty="0">
                <a:solidFill>
                  <a:schemeClr val="bg2"/>
                </a:solidFill>
                <a:cs typeface="Arial" panose="020B0604020202020204" pitchFamily="34" charset="0"/>
              </a:rPr>
              <a:t>After the format selection, the performance of </a:t>
            </a:r>
            <a:r>
              <a:rPr lang="en" altLang="zh-CN" sz="1600" b="0" dirty="0" err="1">
                <a:solidFill>
                  <a:schemeClr val="bg2"/>
                </a:solidFill>
                <a:cs typeface="Arial" panose="020B0604020202020204" pitchFamily="34" charset="0"/>
              </a:rPr>
              <a:t>TileSpMV_ADPT</a:t>
            </a:r>
            <a:r>
              <a:rPr lang="en" altLang="zh-CN" sz="1600" b="0" dirty="0">
                <a:solidFill>
                  <a:schemeClr val="bg2"/>
                </a:solidFill>
                <a:cs typeface="Arial" panose="020B0604020202020204" pitchFamily="34" charset="0"/>
              </a:rPr>
              <a:t> can be 6.75x faster than </a:t>
            </a:r>
            <a:r>
              <a:rPr lang="en" altLang="zh-CN" sz="1600" b="0" dirty="0" err="1">
                <a:solidFill>
                  <a:schemeClr val="bg2"/>
                </a:solidFill>
                <a:cs typeface="Arial" panose="020B0604020202020204" pitchFamily="34" charset="0"/>
              </a:rPr>
              <a:t>TileSpMV_CSR</a:t>
            </a:r>
            <a:r>
              <a:rPr lang="en" altLang="zh-CN" sz="1600" b="0" dirty="0">
                <a:solidFill>
                  <a:schemeClr val="bg2"/>
                </a:solidFill>
                <a:cs typeface="Arial" panose="020B0604020202020204" pitchFamily="34" charset="0"/>
              </a:rPr>
              <a:t>, and the advantage becomes more obvious as the size of matrices increase. </a:t>
            </a:r>
          </a:p>
        </p:txBody>
      </p:sp>
      <p:sp>
        <p:nvSpPr>
          <p:cNvPr id="7" name="矩形 6">
            <a:extLst>
              <a:ext uri="{FF2B5EF4-FFF2-40B4-BE49-F238E27FC236}">
                <a16:creationId xmlns:a16="http://schemas.microsoft.com/office/drawing/2014/main" id="{47655AF0-0399-E242-A1BA-076F10999320}"/>
              </a:ext>
            </a:extLst>
          </p:cNvPr>
          <p:cNvSpPr/>
          <p:nvPr/>
        </p:nvSpPr>
        <p:spPr>
          <a:xfrm>
            <a:off x="1064742" y="5735292"/>
            <a:ext cx="7416824" cy="830997"/>
          </a:xfrm>
          <a:prstGeom prst="rect">
            <a:avLst/>
          </a:prstGeom>
        </p:spPr>
        <p:txBody>
          <a:bodyPr wrap="square">
            <a:spAutoFit/>
          </a:bodyPr>
          <a:lstStyle/>
          <a:p>
            <a:r>
              <a:rPr lang="en" altLang="zh-CN" sz="1600" b="0" dirty="0">
                <a:cs typeface="Arial" panose="020B0604020202020204" pitchFamily="34" charset="0"/>
              </a:rPr>
              <a:t>When the size is larger than a certain size (</a:t>
            </a:r>
            <a:r>
              <a:rPr lang="en" altLang="zh-CN" sz="1600" b="0" dirty="0">
                <a:solidFill>
                  <a:srgbClr val="FF0000"/>
                </a:solidFill>
                <a:cs typeface="Arial" panose="020B0604020202020204" pitchFamily="34" charset="0"/>
              </a:rPr>
              <a:t>1.8M</a:t>
            </a:r>
            <a:r>
              <a:rPr lang="en" altLang="zh-CN" sz="1600" b="0" dirty="0">
                <a:cs typeface="Arial" panose="020B0604020202020204" pitchFamily="34" charset="0"/>
              </a:rPr>
              <a:t> in our work), the advantage of </a:t>
            </a:r>
            <a:r>
              <a:rPr lang="en" altLang="zh-CN" sz="1600" b="0" dirty="0" err="1">
                <a:cs typeface="Arial" panose="020B0604020202020204" pitchFamily="34" charset="0"/>
              </a:rPr>
              <a:t>TileSpMV_DeferredCOO</a:t>
            </a:r>
            <a:r>
              <a:rPr lang="en" altLang="zh-CN" sz="1600" b="0" dirty="0">
                <a:cs typeface="Arial" panose="020B0604020202020204" pitchFamily="34" charset="0"/>
              </a:rPr>
              <a:t> begins to become prominent. It further achieves up to </a:t>
            </a:r>
            <a:r>
              <a:rPr lang="en" altLang="zh-CN" sz="1600" b="0" dirty="0">
                <a:solidFill>
                  <a:srgbClr val="FF0000"/>
                </a:solidFill>
                <a:cs typeface="Arial" panose="020B0604020202020204" pitchFamily="34" charset="0"/>
              </a:rPr>
              <a:t>7.02x</a:t>
            </a:r>
            <a:r>
              <a:rPr lang="en" altLang="zh-CN" sz="1600" b="0" dirty="0">
                <a:cs typeface="Arial" panose="020B0604020202020204" pitchFamily="34" charset="0"/>
              </a:rPr>
              <a:t> speedup than </a:t>
            </a:r>
            <a:r>
              <a:rPr lang="en" altLang="zh-CN" sz="1600" b="0" dirty="0" err="1">
                <a:cs typeface="Arial" panose="020B0604020202020204" pitchFamily="34" charset="0"/>
              </a:rPr>
              <a:t>TileSpMV_ADPT</a:t>
            </a:r>
            <a:r>
              <a:rPr lang="en" altLang="zh-CN" sz="1600" b="0" dirty="0">
                <a:cs typeface="Arial" panose="020B0604020202020204" pitchFamily="34" charset="0"/>
              </a:rPr>
              <a:t>.</a:t>
            </a:r>
          </a:p>
        </p:txBody>
      </p:sp>
      <p:pic>
        <p:nvPicPr>
          <p:cNvPr id="9" name="图片 8">
            <a:extLst>
              <a:ext uri="{FF2B5EF4-FFF2-40B4-BE49-F238E27FC236}">
                <a16:creationId xmlns:a16="http://schemas.microsoft.com/office/drawing/2014/main" id="{50051609-28EB-D44E-879B-025AB13A6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287" y="1236423"/>
            <a:ext cx="4254867" cy="3200400"/>
          </a:xfrm>
          <a:prstGeom prst="rect">
            <a:avLst/>
          </a:prstGeom>
        </p:spPr>
      </p:pic>
      <p:pic>
        <p:nvPicPr>
          <p:cNvPr id="10" name="图片 9">
            <a:extLst>
              <a:ext uri="{FF2B5EF4-FFF2-40B4-BE49-F238E27FC236}">
                <a16:creationId xmlns:a16="http://schemas.microsoft.com/office/drawing/2014/main" id="{B23A4593-AC5B-7A4B-9317-03295DFC0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1236423"/>
            <a:ext cx="4254867" cy="3200400"/>
          </a:xfrm>
          <a:prstGeom prst="rect">
            <a:avLst/>
          </a:prstGeom>
        </p:spPr>
      </p:pic>
      <p:sp>
        <p:nvSpPr>
          <p:cNvPr id="8" name="椭圆 7">
            <a:extLst>
              <a:ext uri="{FF2B5EF4-FFF2-40B4-BE49-F238E27FC236}">
                <a16:creationId xmlns:a16="http://schemas.microsoft.com/office/drawing/2014/main" id="{81EEA567-F3C8-AF42-B801-27C3422839A3}"/>
              </a:ext>
            </a:extLst>
          </p:cNvPr>
          <p:cNvSpPr/>
          <p:nvPr/>
        </p:nvSpPr>
        <p:spPr>
          <a:xfrm>
            <a:off x="3059832" y="3573016"/>
            <a:ext cx="1296144" cy="432048"/>
          </a:xfrm>
          <a:prstGeom prst="ellipse">
            <a:avLst/>
          </a:prstGeom>
          <a:ln w="254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2" name="椭圆 11">
            <a:extLst>
              <a:ext uri="{FF2B5EF4-FFF2-40B4-BE49-F238E27FC236}">
                <a16:creationId xmlns:a16="http://schemas.microsoft.com/office/drawing/2014/main" id="{BAE0D528-479C-FA4E-93A0-0179AA3A5756}"/>
              </a:ext>
            </a:extLst>
          </p:cNvPr>
          <p:cNvSpPr/>
          <p:nvPr/>
        </p:nvSpPr>
        <p:spPr>
          <a:xfrm>
            <a:off x="7020272" y="3540090"/>
            <a:ext cx="1368152" cy="464974"/>
          </a:xfrm>
          <a:prstGeom prst="ellipse">
            <a:avLst/>
          </a:prstGeom>
          <a:ln w="254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Tree>
    <p:extLst>
      <p:ext uri="{BB962C8B-B14F-4D97-AF65-F5344CB8AC3E}">
        <p14:creationId xmlns:p14="http://schemas.microsoft.com/office/powerpoint/2010/main" val="2987394024"/>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6425990" cy="461665"/>
          </a:xfrm>
          <a:prstGeom prst="rect">
            <a:avLst/>
          </a:prstGeom>
        </p:spPr>
        <p:txBody>
          <a:bodyPr wrap="none">
            <a:spAutoFit/>
          </a:bodyPr>
          <a:lstStyle/>
          <a:p>
            <a:r>
              <a:rPr lang="en" altLang="zh-CN" sz="2400" b="0" dirty="0"/>
              <a:t>Performance Comparison over Existing Work </a:t>
            </a:r>
            <a:endParaRPr lang="en" altLang="zh-CN" sz="3200" b="0" dirty="0"/>
          </a:p>
        </p:txBody>
      </p:sp>
      <p:sp>
        <p:nvSpPr>
          <p:cNvPr id="7" name="矩形 6">
            <a:extLst>
              <a:ext uri="{FF2B5EF4-FFF2-40B4-BE49-F238E27FC236}">
                <a16:creationId xmlns:a16="http://schemas.microsoft.com/office/drawing/2014/main" id="{13D2D91A-47E6-534E-A1E9-69BBDD1A07F7}"/>
              </a:ext>
            </a:extLst>
          </p:cNvPr>
          <p:cNvSpPr/>
          <p:nvPr/>
        </p:nvSpPr>
        <p:spPr>
          <a:xfrm>
            <a:off x="1143003" y="5805888"/>
            <a:ext cx="7132698" cy="830997"/>
          </a:xfrm>
          <a:prstGeom prst="rect">
            <a:avLst/>
          </a:prstGeom>
        </p:spPr>
        <p:txBody>
          <a:bodyPr wrap="square">
            <a:spAutoFit/>
          </a:bodyPr>
          <a:lstStyle/>
          <a:p>
            <a:r>
              <a:rPr lang="en" altLang="zh-CN" sz="1600" b="0" dirty="0">
                <a:cs typeface="Arial" panose="020B0604020202020204" pitchFamily="34" charset="0"/>
              </a:rPr>
              <a:t>Compared with these three methods, our method is faster than Merge-</a:t>
            </a:r>
            <a:r>
              <a:rPr lang="en" altLang="zh-CN" sz="1600" b="0" dirty="0" err="1">
                <a:cs typeface="Arial" panose="020B0604020202020204" pitchFamily="34" charset="0"/>
              </a:rPr>
              <a:t>SpMV</a:t>
            </a:r>
            <a:r>
              <a:rPr lang="en" altLang="zh-CN" sz="1600" b="0" dirty="0">
                <a:cs typeface="Arial" panose="020B0604020202020204" pitchFamily="34" charset="0"/>
              </a:rPr>
              <a:t> on </a:t>
            </a:r>
            <a:r>
              <a:rPr lang="en" altLang="zh-CN" sz="1600" b="0" dirty="0">
                <a:solidFill>
                  <a:srgbClr val="FF0000"/>
                </a:solidFill>
                <a:cs typeface="Arial" panose="020B0604020202020204" pitchFamily="34" charset="0"/>
              </a:rPr>
              <a:t>1813</a:t>
            </a:r>
            <a:r>
              <a:rPr lang="en" altLang="zh-CN" sz="1600" b="0" dirty="0">
                <a:cs typeface="Arial" panose="020B0604020202020204" pitchFamily="34" charset="0"/>
              </a:rPr>
              <a:t> matrices, faster than CSR5 on </a:t>
            </a:r>
            <a:r>
              <a:rPr lang="en" altLang="zh-CN" sz="1600" b="0" dirty="0">
                <a:solidFill>
                  <a:srgbClr val="FF0000"/>
                </a:solidFill>
                <a:cs typeface="Arial" panose="020B0604020202020204" pitchFamily="34" charset="0"/>
              </a:rPr>
              <a:t>2040</a:t>
            </a:r>
            <a:r>
              <a:rPr lang="en" altLang="zh-CN" sz="1600" b="0" dirty="0">
                <a:cs typeface="Arial" panose="020B0604020202020204" pitchFamily="34" charset="0"/>
              </a:rPr>
              <a:t> matrices, and faster than BSR on </a:t>
            </a:r>
            <a:r>
              <a:rPr lang="en" altLang="zh-CN" sz="1600" b="0" dirty="0">
                <a:solidFill>
                  <a:srgbClr val="FF0000"/>
                </a:solidFill>
                <a:cs typeface="Arial" panose="020B0604020202020204" pitchFamily="34" charset="0"/>
              </a:rPr>
              <a:t>1638</a:t>
            </a:r>
            <a:r>
              <a:rPr lang="en" altLang="zh-CN" sz="1600" b="0" dirty="0">
                <a:cs typeface="Arial" panose="020B0604020202020204" pitchFamily="34" charset="0"/>
              </a:rPr>
              <a:t> matrices, and achieves up to </a:t>
            </a:r>
            <a:r>
              <a:rPr lang="en" altLang="zh-CN" sz="1600" b="0" dirty="0">
                <a:solidFill>
                  <a:srgbClr val="FF0000"/>
                </a:solidFill>
                <a:cs typeface="Arial" panose="020B0604020202020204" pitchFamily="34" charset="0"/>
              </a:rPr>
              <a:t>2.61x</a:t>
            </a:r>
            <a:r>
              <a:rPr lang="en" altLang="zh-CN" sz="1600" b="0" dirty="0">
                <a:cs typeface="Arial" panose="020B0604020202020204" pitchFamily="34" charset="0"/>
              </a:rPr>
              <a:t>, </a:t>
            </a:r>
            <a:r>
              <a:rPr lang="en" altLang="zh-CN" sz="1600" b="0" dirty="0">
                <a:solidFill>
                  <a:srgbClr val="FF0000"/>
                </a:solidFill>
                <a:cs typeface="Arial" panose="020B0604020202020204" pitchFamily="34" charset="0"/>
              </a:rPr>
              <a:t>3.96x</a:t>
            </a:r>
            <a:r>
              <a:rPr lang="zh-CN" altLang="en-US" sz="1600" b="0" dirty="0">
                <a:solidFill>
                  <a:srgbClr val="FF0000"/>
                </a:solidFill>
                <a:cs typeface="Arial" panose="020B0604020202020204" pitchFamily="34" charset="0"/>
              </a:rPr>
              <a:t> </a:t>
            </a:r>
            <a:r>
              <a:rPr lang="en" altLang="zh-CN" sz="1600" b="0" dirty="0">
                <a:cs typeface="Arial" panose="020B0604020202020204" pitchFamily="34" charset="0"/>
              </a:rPr>
              <a:t>and </a:t>
            </a:r>
            <a:r>
              <a:rPr lang="en" altLang="zh-CN" sz="1600" b="0" dirty="0">
                <a:solidFill>
                  <a:srgbClr val="FF0000"/>
                </a:solidFill>
                <a:cs typeface="Arial" panose="020B0604020202020204" pitchFamily="34" charset="0"/>
              </a:rPr>
              <a:t>426.59x</a:t>
            </a:r>
            <a:r>
              <a:rPr lang="en" altLang="zh-CN" sz="1600" b="0" dirty="0">
                <a:cs typeface="Arial" panose="020B0604020202020204" pitchFamily="34" charset="0"/>
              </a:rPr>
              <a:t> over them. </a:t>
            </a:r>
          </a:p>
        </p:txBody>
      </p:sp>
      <p:pic>
        <p:nvPicPr>
          <p:cNvPr id="5" name="图片 4">
            <a:extLst>
              <a:ext uri="{FF2B5EF4-FFF2-40B4-BE49-F238E27FC236}">
                <a16:creationId xmlns:a16="http://schemas.microsoft.com/office/drawing/2014/main" id="{8DF1EF94-781B-8749-BCF8-61A378F9F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00" y="789969"/>
            <a:ext cx="3812400" cy="5083200"/>
          </a:xfrm>
          <a:prstGeom prst="rect">
            <a:avLst/>
          </a:prstGeom>
        </p:spPr>
      </p:pic>
      <p:pic>
        <p:nvPicPr>
          <p:cNvPr id="9" name="图片 8">
            <a:extLst>
              <a:ext uri="{FF2B5EF4-FFF2-40B4-BE49-F238E27FC236}">
                <a16:creationId xmlns:a16="http://schemas.microsoft.com/office/drawing/2014/main" id="{A41E62D6-CF8C-C949-B944-189D215DF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352" y="789969"/>
            <a:ext cx="3812400" cy="5083200"/>
          </a:xfrm>
          <a:prstGeom prst="rect">
            <a:avLst/>
          </a:prstGeom>
        </p:spPr>
      </p:pic>
    </p:spTree>
    <p:extLst>
      <p:ext uri="{BB962C8B-B14F-4D97-AF65-F5344CB8AC3E}">
        <p14:creationId xmlns:p14="http://schemas.microsoft.com/office/powerpoint/2010/main" val="858762940"/>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6425990" cy="461665"/>
          </a:xfrm>
          <a:prstGeom prst="rect">
            <a:avLst/>
          </a:prstGeom>
        </p:spPr>
        <p:txBody>
          <a:bodyPr wrap="none">
            <a:spAutoFit/>
          </a:bodyPr>
          <a:lstStyle/>
          <a:p>
            <a:r>
              <a:rPr lang="en" altLang="zh-CN" sz="2400" b="0" dirty="0"/>
              <a:t>Performance Comparison over Existing Work </a:t>
            </a:r>
            <a:endParaRPr lang="en" altLang="zh-CN" sz="3200" b="0" dirty="0"/>
          </a:p>
        </p:txBody>
      </p:sp>
      <p:sp>
        <p:nvSpPr>
          <p:cNvPr id="7" name="矩形 6">
            <a:extLst>
              <a:ext uri="{FF2B5EF4-FFF2-40B4-BE49-F238E27FC236}">
                <a16:creationId xmlns:a16="http://schemas.microsoft.com/office/drawing/2014/main" id="{13D2D91A-47E6-534E-A1E9-69BBDD1A07F7}"/>
              </a:ext>
            </a:extLst>
          </p:cNvPr>
          <p:cNvSpPr/>
          <p:nvPr/>
        </p:nvSpPr>
        <p:spPr>
          <a:xfrm>
            <a:off x="1143003" y="5805888"/>
            <a:ext cx="7132698" cy="830997"/>
          </a:xfrm>
          <a:prstGeom prst="rect">
            <a:avLst/>
          </a:prstGeom>
        </p:spPr>
        <p:txBody>
          <a:bodyPr wrap="square">
            <a:spAutoFit/>
          </a:bodyPr>
          <a:lstStyle/>
          <a:p>
            <a:r>
              <a:rPr lang="en" altLang="zh-CN" sz="1600" b="0" dirty="0">
                <a:cs typeface="Arial" panose="020B0604020202020204" pitchFamily="34" charset="0"/>
              </a:rPr>
              <a:t>Compared with these three methods, our method is faster than Merge-</a:t>
            </a:r>
            <a:r>
              <a:rPr lang="en" altLang="zh-CN" sz="1600" b="0" dirty="0" err="1">
                <a:cs typeface="Arial" panose="020B0604020202020204" pitchFamily="34" charset="0"/>
              </a:rPr>
              <a:t>SpMV</a:t>
            </a:r>
            <a:r>
              <a:rPr lang="en" altLang="zh-CN" sz="1600" b="0" dirty="0">
                <a:cs typeface="Arial" panose="020B0604020202020204" pitchFamily="34" charset="0"/>
              </a:rPr>
              <a:t> on </a:t>
            </a:r>
            <a:r>
              <a:rPr lang="en" altLang="zh-CN" sz="1600" b="0" dirty="0">
                <a:solidFill>
                  <a:srgbClr val="FF0000"/>
                </a:solidFill>
                <a:cs typeface="Arial" panose="020B0604020202020204" pitchFamily="34" charset="0"/>
              </a:rPr>
              <a:t>1813</a:t>
            </a:r>
            <a:r>
              <a:rPr lang="en" altLang="zh-CN" sz="1600" b="0" dirty="0">
                <a:cs typeface="Arial" panose="020B0604020202020204" pitchFamily="34" charset="0"/>
              </a:rPr>
              <a:t> matrices, faster than CSR5 on </a:t>
            </a:r>
            <a:r>
              <a:rPr lang="en" altLang="zh-CN" sz="1600" b="0" dirty="0">
                <a:solidFill>
                  <a:srgbClr val="FF0000"/>
                </a:solidFill>
                <a:cs typeface="Arial" panose="020B0604020202020204" pitchFamily="34" charset="0"/>
              </a:rPr>
              <a:t>2040</a:t>
            </a:r>
            <a:r>
              <a:rPr lang="en" altLang="zh-CN" sz="1600" b="0" dirty="0">
                <a:cs typeface="Arial" panose="020B0604020202020204" pitchFamily="34" charset="0"/>
              </a:rPr>
              <a:t> matrices, and faster than BSR on </a:t>
            </a:r>
            <a:r>
              <a:rPr lang="en" altLang="zh-CN" sz="1600" b="0" dirty="0">
                <a:solidFill>
                  <a:srgbClr val="FF0000"/>
                </a:solidFill>
                <a:cs typeface="Arial" panose="020B0604020202020204" pitchFamily="34" charset="0"/>
              </a:rPr>
              <a:t>1638</a:t>
            </a:r>
            <a:r>
              <a:rPr lang="en" altLang="zh-CN" sz="1600" b="0" dirty="0">
                <a:cs typeface="Arial" panose="020B0604020202020204" pitchFamily="34" charset="0"/>
              </a:rPr>
              <a:t> matrices, and achieves up to </a:t>
            </a:r>
            <a:r>
              <a:rPr lang="en" altLang="zh-CN" sz="1600" b="0" dirty="0">
                <a:solidFill>
                  <a:srgbClr val="FF0000"/>
                </a:solidFill>
                <a:cs typeface="Arial" panose="020B0604020202020204" pitchFamily="34" charset="0"/>
              </a:rPr>
              <a:t>2.61x</a:t>
            </a:r>
            <a:r>
              <a:rPr lang="en" altLang="zh-CN" sz="1600" b="0" dirty="0">
                <a:cs typeface="Arial" panose="020B0604020202020204" pitchFamily="34" charset="0"/>
              </a:rPr>
              <a:t>, </a:t>
            </a:r>
            <a:r>
              <a:rPr lang="en" altLang="zh-CN" sz="1600" b="0" dirty="0">
                <a:solidFill>
                  <a:srgbClr val="FF0000"/>
                </a:solidFill>
                <a:cs typeface="Arial" panose="020B0604020202020204" pitchFamily="34" charset="0"/>
              </a:rPr>
              <a:t>3.96x</a:t>
            </a:r>
            <a:r>
              <a:rPr lang="zh-CN" altLang="en-US" sz="1600" b="0" dirty="0">
                <a:solidFill>
                  <a:srgbClr val="FF0000"/>
                </a:solidFill>
                <a:cs typeface="Arial" panose="020B0604020202020204" pitchFamily="34" charset="0"/>
              </a:rPr>
              <a:t> </a:t>
            </a:r>
            <a:r>
              <a:rPr lang="en" altLang="zh-CN" sz="1600" b="0" dirty="0">
                <a:cs typeface="Arial" panose="020B0604020202020204" pitchFamily="34" charset="0"/>
              </a:rPr>
              <a:t>and </a:t>
            </a:r>
            <a:r>
              <a:rPr lang="en" altLang="zh-CN" sz="1600" b="0" dirty="0">
                <a:solidFill>
                  <a:srgbClr val="FF0000"/>
                </a:solidFill>
                <a:cs typeface="Arial" panose="020B0604020202020204" pitchFamily="34" charset="0"/>
              </a:rPr>
              <a:t>426.59x</a:t>
            </a:r>
            <a:r>
              <a:rPr lang="en" altLang="zh-CN" sz="1600" b="0" dirty="0">
                <a:cs typeface="Arial" panose="020B0604020202020204" pitchFamily="34" charset="0"/>
              </a:rPr>
              <a:t> over them. </a:t>
            </a:r>
          </a:p>
        </p:txBody>
      </p:sp>
      <p:pic>
        <p:nvPicPr>
          <p:cNvPr id="5" name="图片 4">
            <a:extLst>
              <a:ext uri="{FF2B5EF4-FFF2-40B4-BE49-F238E27FC236}">
                <a16:creationId xmlns:a16="http://schemas.microsoft.com/office/drawing/2014/main" id="{8DF1EF94-781B-8749-BCF8-61A378F9F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00" y="789969"/>
            <a:ext cx="3812400" cy="5083200"/>
          </a:xfrm>
          <a:prstGeom prst="rect">
            <a:avLst/>
          </a:prstGeom>
        </p:spPr>
      </p:pic>
      <p:pic>
        <p:nvPicPr>
          <p:cNvPr id="9" name="图片 8">
            <a:extLst>
              <a:ext uri="{FF2B5EF4-FFF2-40B4-BE49-F238E27FC236}">
                <a16:creationId xmlns:a16="http://schemas.microsoft.com/office/drawing/2014/main" id="{A41E62D6-CF8C-C949-B944-189D215DF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9352" y="789969"/>
            <a:ext cx="3812400" cy="5083200"/>
          </a:xfrm>
          <a:prstGeom prst="rect">
            <a:avLst/>
          </a:prstGeom>
        </p:spPr>
      </p:pic>
      <p:pic>
        <p:nvPicPr>
          <p:cNvPr id="8" name="图片 7">
            <a:extLst>
              <a:ext uri="{FF2B5EF4-FFF2-40B4-BE49-F238E27FC236}">
                <a16:creationId xmlns:a16="http://schemas.microsoft.com/office/drawing/2014/main" id="{612C7036-0B8A-6347-9C5B-B6807E91BA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290" y="1844824"/>
            <a:ext cx="5743420" cy="3348980"/>
          </a:xfrm>
          <a:prstGeom prst="rect">
            <a:avLst/>
          </a:prstGeom>
        </p:spPr>
      </p:pic>
    </p:spTree>
    <p:extLst>
      <p:ext uri="{BB962C8B-B14F-4D97-AF65-F5344CB8AC3E}">
        <p14:creationId xmlns:p14="http://schemas.microsoft.com/office/powerpoint/2010/main" val="298356958"/>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7" name="文本框 6">
            <a:extLst>
              <a:ext uri="{FF2B5EF4-FFF2-40B4-BE49-F238E27FC236}">
                <a16:creationId xmlns:a16="http://schemas.microsoft.com/office/drawing/2014/main" id="{E532F954-D5E1-144F-8B60-F91F121621A5}"/>
              </a:ext>
            </a:extLst>
          </p:cNvPr>
          <p:cNvSpPr txBox="1"/>
          <p:nvPr/>
        </p:nvSpPr>
        <p:spPr>
          <a:xfrm>
            <a:off x="899592" y="142899"/>
            <a:ext cx="7254550" cy="461665"/>
          </a:xfrm>
          <a:prstGeom prst="rect">
            <a:avLst/>
          </a:prstGeom>
          <a:noFill/>
        </p:spPr>
        <p:txBody>
          <a:bodyPr wrap="none" rtlCol="0">
            <a:spAutoFit/>
          </a:bodyPr>
          <a:lstStyle/>
          <a:p>
            <a:r>
              <a:rPr lang="en" altLang="zh-CN" sz="2400" b="0" dirty="0"/>
              <a:t>Parallel Sparse Matrix-Vector Multiplication (</a:t>
            </a:r>
            <a:r>
              <a:rPr lang="en" altLang="zh-CN" sz="2400" b="0" dirty="0" err="1"/>
              <a:t>SpMV</a:t>
            </a:r>
            <a:r>
              <a:rPr lang="en" altLang="zh-CN" sz="2400" b="0" dirty="0"/>
              <a:t>) </a:t>
            </a:r>
            <a:endParaRPr lang="en" altLang="zh-CN" sz="3200" b="0" dirty="0">
              <a:effectLst/>
            </a:endParaRPr>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E5538131-4F35-954E-A74A-C2081C03308D}"/>
                  </a:ext>
                </a:extLst>
              </p:cNvPr>
              <p:cNvSpPr/>
              <p:nvPr/>
            </p:nvSpPr>
            <p:spPr>
              <a:xfrm>
                <a:off x="575556" y="1397675"/>
                <a:ext cx="7992888" cy="1569660"/>
              </a:xfrm>
              <a:prstGeom prst="rect">
                <a:avLst/>
              </a:prstGeom>
            </p:spPr>
            <p:txBody>
              <a:bodyPr wrap="square">
                <a:spAutoFit/>
              </a:bodyPr>
              <a:lstStyle/>
              <a:p>
                <a:r>
                  <a:rPr lang="en" altLang="zh-CN" sz="1600" b="0" dirty="0">
                    <a:latin typeface="+mn-lt"/>
                    <a:ea typeface="+mn-ea"/>
                  </a:rPr>
                  <a:t>Sparse Matrix-Vector Multiplication (</a:t>
                </a:r>
                <a:r>
                  <a:rPr lang="en" altLang="zh-CN" sz="1600" b="0" dirty="0" err="1">
                    <a:latin typeface="+mn-lt"/>
                    <a:ea typeface="+mn-ea"/>
                  </a:rPr>
                  <a:t>SpMV</a:t>
                </a:r>
                <a:r>
                  <a:rPr lang="en" altLang="zh-CN" sz="1600" b="0" dirty="0">
                    <a:latin typeface="+mn-lt"/>
                    <a:ea typeface="+mn-ea"/>
                  </a:rPr>
                  <a:t>) operation multiplies a sparse matrix A with a dense vector </a:t>
                </a:r>
                <a14:m>
                  <m:oMath xmlns:m="http://schemas.openxmlformats.org/officeDocument/2006/math">
                    <m:r>
                      <a:rPr lang="en-US" altLang="zh-CN" sz="1600" b="0" i="1" smtClean="0">
                        <a:latin typeface="Cambria Math" panose="02040503050406030204" pitchFamily="18" charset="0"/>
                        <a:ea typeface="+mn-ea"/>
                      </a:rPr>
                      <m:t>𝑥</m:t>
                    </m:r>
                  </m:oMath>
                </a14:m>
                <a:r>
                  <a:rPr lang="en" altLang="zh-CN" sz="1600" b="0" dirty="0">
                    <a:latin typeface="+mn-lt"/>
                    <a:ea typeface="+mn-ea"/>
                  </a:rPr>
                  <a:t>, and gets a dense vector </a:t>
                </a:r>
                <a14:m>
                  <m:oMath xmlns:m="http://schemas.openxmlformats.org/officeDocument/2006/math">
                    <m:r>
                      <a:rPr lang="en-US" altLang="zh-CN" sz="1600" b="0" i="1" smtClean="0">
                        <a:latin typeface="Cambria Math" panose="02040503050406030204" pitchFamily="18" charset="0"/>
                        <a:ea typeface="+mn-ea"/>
                      </a:rPr>
                      <m:t>𝑦</m:t>
                    </m:r>
                  </m:oMath>
                </a14:m>
                <a:r>
                  <a:rPr lang="en" altLang="zh-CN" sz="1600" b="0" dirty="0">
                    <a:latin typeface="+mn-lt"/>
                    <a:ea typeface="+mn-ea"/>
                  </a:rPr>
                  <a:t>. In this procedure, </a:t>
                </a:r>
                <a14:m>
                  <m:oMath xmlns:m="http://schemas.openxmlformats.org/officeDocument/2006/math">
                    <m:sSub>
                      <m:sSubPr>
                        <m:ctrlPr>
                          <a:rPr lang="en" altLang="zh-CN" sz="1600" b="0" i="1" dirty="0" smtClean="0">
                            <a:latin typeface="Cambria Math" panose="02040503050406030204" pitchFamily="18" charset="0"/>
                            <a:ea typeface="+mn-ea"/>
                          </a:rPr>
                        </m:ctrlPr>
                      </m:sSubPr>
                      <m:e>
                        <m:r>
                          <a:rPr lang="en-US" altLang="zh-CN" sz="1600" b="0" i="1" dirty="0" smtClean="0">
                            <a:latin typeface="Cambria Math" panose="02040503050406030204" pitchFamily="18" charset="0"/>
                            <a:ea typeface="+mn-ea"/>
                          </a:rPr>
                          <m:t>𝑦</m:t>
                        </m:r>
                      </m:e>
                      <m:sub>
                        <m:r>
                          <a:rPr lang="en-US" altLang="zh-CN" sz="1600" b="0" i="1" dirty="0" smtClean="0">
                            <a:latin typeface="Cambria Math" panose="02040503050406030204" pitchFamily="18" charset="0"/>
                            <a:ea typeface="+mn-ea"/>
                          </a:rPr>
                          <m:t>𝑖</m:t>
                        </m:r>
                      </m:sub>
                    </m:sSub>
                  </m:oMath>
                </a14:m>
                <a:r>
                  <a:rPr lang="en" altLang="zh-CN" sz="1600" b="0" dirty="0">
                    <a:latin typeface="+mn-lt"/>
                    <a:ea typeface="+mn-ea"/>
                  </a:rPr>
                  <a:t>is computed by the dot product of </a:t>
                </a:r>
                <a14:m>
                  <m:oMath xmlns:m="http://schemas.openxmlformats.org/officeDocument/2006/math">
                    <m:sSub>
                      <m:sSubPr>
                        <m:ctrlPr>
                          <a:rPr lang="en" altLang="zh-CN" sz="1600" b="0" i="1" dirty="0">
                            <a:latin typeface="Cambria Math" panose="02040503050406030204" pitchFamily="18" charset="0"/>
                            <a:ea typeface="+mn-ea"/>
                          </a:rPr>
                        </m:ctrlPr>
                      </m:sSubPr>
                      <m:e>
                        <m:r>
                          <a:rPr lang="en-US" altLang="zh-CN" sz="1600" b="0" i="1" dirty="0" smtClean="0">
                            <a:latin typeface="Cambria Math" panose="02040503050406030204" pitchFamily="18" charset="0"/>
                            <a:ea typeface="+mn-ea"/>
                          </a:rPr>
                          <m:t>𝑎</m:t>
                        </m:r>
                      </m:e>
                      <m:sub>
                        <m:r>
                          <a:rPr lang="en-US" altLang="zh-CN" sz="1600" b="0" i="1" dirty="0">
                            <a:latin typeface="Cambria Math" panose="02040503050406030204" pitchFamily="18" charset="0"/>
                            <a:ea typeface="+mn-ea"/>
                          </a:rPr>
                          <m:t>𝑖</m:t>
                        </m:r>
                        <m:r>
                          <a:rPr lang="en-US" altLang="zh-CN" sz="1600" b="0" i="1" dirty="0" smtClean="0">
                            <a:latin typeface="Cambria Math" panose="02040503050406030204" pitchFamily="18" charset="0"/>
                            <a:ea typeface="+mn-ea"/>
                          </a:rPr>
                          <m:t>∗</m:t>
                        </m:r>
                      </m:sub>
                    </m:sSub>
                  </m:oMath>
                </a14:m>
                <a:r>
                  <a:rPr lang="en" altLang="zh-CN" sz="1600" b="0" dirty="0">
                    <a:latin typeface="+mn-lt"/>
                    <a:ea typeface="+mn-ea"/>
                  </a:rPr>
                  <a:t>, i.e., the </a:t>
                </a:r>
                <a14:m>
                  <m:oMath xmlns:m="http://schemas.openxmlformats.org/officeDocument/2006/math">
                    <m:r>
                      <a:rPr lang="en-US" altLang="zh-CN" sz="1600" b="0" i="1" smtClean="0">
                        <a:latin typeface="Cambria Math" panose="02040503050406030204" pitchFamily="18" charset="0"/>
                        <a:ea typeface="+mn-ea"/>
                      </a:rPr>
                      <m:t>𝑖</m:t>
                    </m:r>
                  </m:oMath>
                </a14:m>
                <a:r>
                  <a:rPr lang="en" altLang="zh-CN" sz="1600" b="0" dirty="0" err="1">
                    <a:latin typeface="+mn-lt"/>
                    <a:ea typeface="+mn-ea"/>
                  </a:rPr>
                  <a:t>th</a:t>
                </a:r>
                <a:r>
                  <a:rPr lang="en" altLang="zh-CN" sz="1600" b="0" dirty="0">
                    <a:latin typeface="+mn-lt"/>
                    <a:ea typeface="+mn-ea"/>
                  </a:rPr>
                  <a:t> row of  A, and the vector </a:t>
                </a:r>
                <a14:m>
                  <m:oMath xmlns:m="http://schemas.openxmlformats.org/officeDocument/2006/math">
                    <m:r>
                      <a:rPr lang="en-US" altLang="zh-CN" sz="1600" b="0" i="1">
                        <a:latin typeface="Cambria Math" panose="02040503050406030204" pitchFamily="18" charset="0"/>
                        <a:ea typeface="+mn-ea"/>
                      </a:rPr>
                      <m:t>𝑥</m:t>
                    </m:r>
                  </m:oMath>
                </a14:m>
                <a:r>
                  <a:rPr lang="en" altLang="zh-CN" sz="1600" b="0" dirty="0">
                    <a:latin typeface="+mn-lt"/>
                    <a:ea typeface="+mn-ea"/>
                  </a:rPr>
                  <a:t>. </a:t>
                </a:r>
                <a:r>
                  <a:rPr lang="en" altLang="zh-CN" sz="1600" b="0" dirty="0"/>
                  <a:t>It plays a key role in sparse iterative solvers, such as conjugate gradient (CG) methods, and graph processing frameworks, such as </a:t>
                </a:r>
                <a:r>
                  <a:rPr lang="en" altLang="zh-CN" sz="1600" b="0" dirty="0" err="1"/>
                  <a:t>GraphBLAS</a:t>
                </a:r>
                <a:r>
                  <a:rPr lang="en" altLang="zh-CN" sz="1600" b="0" dirty="0"/>
                  <a:t> </a:t>
                </a:r>
                <a:r>
                  <a:rPr lang="en-US" altLang="zh-CN" sz="1600" b="0" dirty="0"/>
                  <a:t>, </a:t>
                </a:r>
                <a:r>
                  <a:rPr lang="en" altLang="zh-CN" sz="1600" b="0" dirty="0"/>
                  <a:t>and may be the most studied kernel of the level-2 sparse basic linear algebra subprograms (sparse BLAS) in the past decades .</a:t>
                </a:r>
              </a:p>
            </p:txBody>
          </p:sp>
        </mc:Choice>
        <mc:Fallback xmlns="">
          <p:sp>
            <p:nvSpPr>
              <p:cNvPr id="2" name="矩形 1">
                <a:extLst>
                  <a:ext uri="{FF2B5EF4-FFF2-40B4-BE49-F238E27FC236}">
                    <a16:creationId xmlns:a16="http://schemas.microsoft.com/office/drawing/2014/main" id="{E5538131-4F35-954E-A74A-C2081C03308D}"/>
                  </a:ext>
                </a:extLst>
              </p:cNvPr>
              <p:cNvSpPr>
                <a:spLocks noRot="1" noChangeAspect="1" noMove="1" noResize="1" noEditPoints="1" noAdjustHandles="1" noChangeArrowheads="1" noChangeShapeType="1" noTextEdit="1"/>
              </p:cNvSpPr>
              <p:nvPr/>
            </p:nvSpPr>
            <p:spPr>
              <a:xfrm>
                <a:off x="575556" y="1397675"/>
                <a:ext cx="7992888" cy="1569660"/>
              </a:xfrm>
              <a:prstGeom prst="rect">
                <a:avLst/>
              </a:prstGeom>
              <a:blipFill>
                <a:blip r:embed="rId3"/>
                <a:stretch>
                  <a:fillRect l="-476" t="-800" b="-4800"/>
                </a:stretch>
              </a:blipFill>
            </p:spPr>
            <p:txBody>
              <a:bodyPr/>
              <a:lstStyle/>
              <a:p>
                <a:r>
                  <a:rPr lang="zh-CN" altLang="en-US">
                    <a:noFill/>
                  </a:rPr>
                  <a:t> </a:t>
                </a:r>
              </a:p>
            </p:txBody>
          </p:sp>
        </mc:Fallback>
      </mc:AlternateContent>
      <p:sp>
        <p:nvSpPr>
          <p:cNvPr id="8" name="Rectangle 83">
            <a:extLst>
              <a:ext uri="{FF2B5EF4-FFF2-40B4-BE49-F238E27FC236}">
                <a16:creationId xmlns:a16="http://schemas.microsoft.com/office/drawing/2014/main" id="{680B7E23-1966-0848-ABBB-5E408AA24C46}"/>
              </a:ext>
            </a:extLst>
          </p:cNvPr>
          <p:cNvSpPr>
            <a:spLocks noChangeAspect="1"/>
          </p:cNvSpPr>
          <p:nvPr/>
        </p:nvSpPr>
        <p:spPr>
          <a:xfrm>
            <a:off x="143823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9" name="Rectangle 84">
            <a:extLst>
              <a:ext uri="{FF2B5EF4-FFF2-40B4-BE49-F238E27FC236}">
                <a16:creationId xmlns:a16="http://schemas.microsoft.com/office/drawing/2014/main" id="{7D1615F5-4C84-7C40-BED9-E03158EBCB8E}"/>
              </a:ext>
            </a:extLst>
          </p:cNvPr>
          <p:cNvSpPr>
            <a:spLocks noChangeAspect="1"/>
          </p:cNvSpPr>
          <p:nvPr/>
        </p:nvSpPr>
        <p:spPr>
          <a:xfrm>
            <a:off x="189543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0" name="Rectangle 85">
            <a:extLst>
              <a:ext uri="{FF2B5EF4-FFF2-40B4-BE49-F238E27FC236}">
                <a16:creationId xmlns:a16="http://schemas.microsoft.com/office/drawing/2014/main" id="{386FD69D-F080-574E-B12F-E5559951134D}"/>
              </a:ext>
            </a:extLst>
          </p:cNvPr>
          <p:cNvSpPr>
            <a:spLocks noChangeAspect="1"/>
          </p:cNvSpPr>
          <p:nvPr/>
        </p:nvSpPr>
        <p:spPr>
          <a:xfrm>
            <a:off x="2348192"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1" name="Rectangle 86">
            <a:extLst>
              <a:ext uri="{FF2B5EF4-FFF2-40B4-BE49-F238E27FC236}">
                <a16:creationId xmlns:a16="http://schemas.microsoft.com/office/drawing/2014/main" id="{D698A084-21A4-8E4E-8089-98EA193593F6}"/>
              </a:ext>
            </a:extLst>
          </p:cNvPr>
          <p:cNvSpPr>
            <a:spLocks noChangeAspect="1"/>
          </p:cNvSpPr>
          <p:nvPr/>
        </p:nvSpPr>
        <p:spPr>
          <a:xfrm>
            <a:off x="2805392"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2" name="Rectangle 87">
            <a:extLst>
              <a:ext uri="{FF2B5EF4-FFF2-40B4-BE49-F238E27FC236}">
                <a16:creationId xmlns:a16="http://schemas.microsoft.com/office/drawing/2014/main" id="{1028A953-65E4-3345-AD20-068E5CA02566}"/>
              </a:ext>
            </a:extLst>
          </p:cNvPr>
          <p:cNvSpPr>
            <a:spLocks noChangeAspect="1"/>
          </p:cNvSpPr>
          <p:nvPr/>
        </p:nvSpPr>
        <p:spPr>
          <a:xfrm>
            <a:off x="143823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3" name="Rectangle 88">
            <a:extLst>
              <a:ext uri="{FF2B5EF4-FFF2-40B4-BE49-F238E27FC236}">
                <a16:creationId xmlns:a16="http://schemas.microsoft.com/office/drawing/2014/main" id="{06562247-E31A-7A4B-A4CF-990587149615}"/>
              </a:ext>
            </a:extLst>
          </p:cNvPr>
          <p:cNvSpPr>
            <a:spLocks noChangeAspect="1"/>
          </p:cNvSpPr>
          <p:nvPr/>
        </p:nvSpPr>
        <p:spPr>
          <a:xfrm>
            <a:off x="189543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4" name="Rectangle 89">
            <a:extLst>
              <a:ext uri="{FF2B5EF4-FFF2-40B4-BE49-F238E27FC236}">
                <a16:creationId xmlns:a16="http://schemas.microsoft.com/office/drawing/2014/main" id="{3103DC6F-B5DE-984C-9B9A-CCD226ECC098}"/>
              </a:ext>
            </a:extLst>
          </p:cNvPr>
          <p:cNvSpPr>
            <a:spLocks noChangeAspect="1"/>
          </p:cNvSpPr>
          <p:nvPr/>
        </p:nvSpPr>
        <p:spPr>
          <a:xfrm>
            <a:off x="2348192"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5" name="Rectangle 90">
            <a:extLst>
              <a:ext uri="{FF2B5EF4-FFF2-40B4-BE49-F238E27FC236}">
                <a16:creationId xmlns:a16="http://schemas.microsoft.com/office/drawing/2014/main" id="{43BCAC3E-6C46-8B4E-B0D8-8FD450A1675C}"/>
              </a:ext>
            </a:extLst>
          </p:cNvPr>
          <p:cNvSpPr>
            <a:spLocks noChangeAspect="1"/>
          </p:cNvSpPr>
          <p:nvPr/>
        </p:nvSpPr>
        <p:spPr>
          <a:xfrm>
            <a:off x="2805392"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6" name="Rectangle 91">
            <a:extLst>
              <a:ext uri="{FF2B5EF4-FFF2-40B4-BE49-F238E27FC236}">
                <a16:creationId xmlns:a16="http://schemas.microsoft.com/office/drawing/2014/main" id="{DDBD2646-FFB9-594B-AE74-DBFF4D0CE8F1}"/>
              </a:ext>
            </a:extLst>
          </p:cNvPr>
          <p:cNvSpPr>
            <a:spLocks noChangeAspect="1"/>
          </p:cNvSpPr>
          <p:nvPr/>
        </p:nvSpPr>
        <p:spPr>
          <a:xfrm>
            <a:off x="143823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7" name="Rectangle 92">
            <a:extLst>
              <a:ext uri="{FF2B5EF4-FFF2-40B4-BE49-F238E27FC236}">
                <a16:creationId xmlns:a16="http://schemas.microsoft.com/office/drawing/2014/main" id="{77CF9579-CD0F-5F47-A954-B500C964D486}"/>
              </a:ext>
            </a:extLst>
          </p:cNvPr>
          <p:cNvSpPr>
            <a:spLocks noChangeAspect="1"/>
          </p:cNvSpPr>
          <p:nvPr/>
        </p:nvSpPr>
        <p:spPr>
          <a:xfrm>
            <a:off x="189543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8" name="Rectangle 93">
            <a:extLst>
              <a:ext uri="{FF2B5EF4-FFF2-40B4-BE49-F238E27FC236}">
                <a16:creationId xmlns:a16="http://schemas.microsoft.com/office/drawing/2014/main" id="{C2CAFC64-F0E4-3840-82BF-1C8F45A6D257}"/>
              </a:ext>
            </a:extLst>
          </p:cNvPr>
          <p:cNvSpPr>
            <a:spLocks noChangeAspect="1"/>
          </p:cNvSpPr>
          <p:nvPr/>
        </p:nvSpPr>
        <p:spPr>
          <a:xfrm>
            <a:off x="2348192"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9" name="Rectangle 94">
            <a:extLst>
              <a:ext uri="{FF2B5EF4-FFF2-40B4-BE49-F238E27FC236}">
                <a16:creationId xmlns:a16="http://schemas.microsoft.com/office/drawing/2014/main" id="{36E49B71-86D7-5D4A-850C-E7DFB5C7FDC4}"/>
              </a:ext>
            </a:extLst>
          </p:cNvPr>
          <p:cNvSpPr>
            <a:spLocks noChangeAspect="1"/>
          </p:cNvSpPr>
          <p:nvPr/>
        </p:nvSpPr>
        <p:spPr>
          <a:xfrm>
            <a:off x="2805392"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0" name="Rectangle 95">
            <a:extLst>
              <a:ext uri="{FF2B5EF4-FFF2-40B4-BE49-F238E27FC236}">
                <a16:creationId xmlns:a16="http://schemas.microsoft.com/office/drawing/2014/main" id="{AA2B8F27-9FA3-A343-94A5-30144856F040}"/>
              </a:ext>
            </a:extLst>
          </p:cNvPr>
          <p:cNvSpPr>
            <a:spLocks noChangeAspect="1"/>
          </p:cNvSpPr>
          <p:nvPr/>
        </p:nvSpPr>
        <p:spPr>
          <a:xfrm>
            <a:off x="143823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1" name="Rectangle 96">
            <a:extLst>
              <a:ext uri="{FF2B5EF4-FFF2-40B4-BE49-F238E27FC236}">
                <a16:creationId xmlns:a16="http://schemas.microsoft.com/office/drawing/2014/main" id="{271E505E-AA28-6E49-8FF3-5F6381789D28}"/>
              </a:ext>
            </a:extLst>
          </p:cNvPr>
          <p:cNvSpPr>
            <a:spLocks noChangeAspect="1"/>
          </p:cNvSpPr>
          <p:nvPr/>
        </p:nvSpPr>
        <p:spPr>
          <a:xfrm>
            <a:off x="189543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2" name="Rectangle 97">
            <a:extLst>
              <a:ext uri="{FF2B5EF4-FFF2-40B4-BE49-F238E27FC236}">
                <a16:creationId xmlns:a16="http://schemas.microsoft.com/office/drawing/2014/main" id="{65134BB4-C24C-6D4F-893D-CB8DA6940186}"/>
              </a:ext>
            </a:extLst>
          </p:cNvPr>
          <p:cNvSpPr>
            <a:spLocks noChangeAspect="1"/>
          </p:cNvSpPr>
          <p:nvPr/>
        </p:nvSpPr>
        <p:spPr>
          <a:xfrm>
            <a:off x="2348192"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3" name="Rectangle 98">
            <a:extLst>
              <a:ext uri="{FF2B5EF4-FFF2-40B4-BE49-F238E27FC236}">
                <a16:creationId xmlns:a16="http://schemas.microsoft.com/office/drawing/2014/main" id="{FD7F57DB-9886-4B4C-A5F3-6A3A45EA6CD1}"/>
              </a:ext>
            </a:extLst>
          </p:cNvPr>
          <p:cNvSpPr>
            <a:spLocks noChangeAspect="1"/>
          </p:cNvSpPr>
          <p:nvPr/>
        </p:nvSpPr>
        <p:spPr>
          <a:xfrm>
            <a:off x="2805392"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4" name="Oval 99">
            <a:extLst>
              <a:ext uri="{FF2B5EF4-FFF2-40B4-BE49-F238E27FC236}">
                <a16:creationId xmlns:a16="http://schemas.microsoft.com/office/drawing/2014/main" id="{61E79DFD-2DFF-CD4A-ACF0-70B20AFFDBEE}"/>
              </a:ext>
            </a:extLst>
          </p:cNvPr>
          <p:cNvSpPr>
            <a:spLocks noChangeAspect="1"/>
          </p:cNvSpPr>
          <p:nvPr/>
        </p:nvSpPr>
        <p:spPr>
          <a:xfrm>
            <a:off x="1483957" y="331151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1</a:t>
            </a:r>
          </a:p>
        </p:txBody>
      </p:sp>
      <p:sp>
        <p:nvSpPr>
          <p:cNvPr id="25" name="Oval 100">
            <a:extLst>
              <a:ext uri="{FF2B5EF4-FFF2-40B4-BE49-F238E27FC236}">
                <a16:creationId xmlns:a16="http://schemas.microsoft.com/office/drawing/2014/main" id="{AB5E4839-6763-D548-825F-704C1BC1EBB7}"/>
              </a:ext>
            </a:extLst>
          </p:cNvPr>
          <p:cNvSpPr>
            <a:spLocks noChangeAspect="1"/>
          </p:cNvSpPr>
          <p:nvPr/>
        </p:nvSpPr>
        <p:spPr>
          <a:xfrm>
            <a:off x="1941157" y="378712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4</a:t>
            </a:r>
          </a:p>
        </p:txBody>
      </p:sp>
      <p:sp>
        <p:nvSpPr>
          <p:cNvPr id="26" name="Oval 101">
            <a:extLst>
              <a:ext uri="{FF2B5EF4-FFF2-40B4-BE49-F238E27FC236}">
                <a16:creationId xmlns:a16="http://schemas.microsoft.com/office/drawing/2014/main" id="{AFE4F50B-FB48-884F-8C23-BA6A90E3E2D4}"/>
              </a:ext>
            </a:extLst>
          </p:cNvPr>
          <p:cNvSpPr>
            <a:spLocks noChangeAspect="1"/>
          </p:cNvSpPr>
          <p:nvPr/>
        </p:nvSpPr>
        <p:spPr>
          <a:xfrm>
            <a:off x="2393912" y="426147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5</a:t>
            </a:r>
          </a:p>
        </p:txBody>
      </p:sp>
      <p:sp>
        <p:nvSpPr>
          <p:cNvPr id="27" name="Oval 102">
            <a:extLst>
              <a:ext uri="{FF2B5EF4-FFF2-40B4-BE49-F238E27FC236}">
                <a16:creationId xmlns:a16="http://schemas.microsoft.com/office/drawing/2014/main" id="{D69554AC-B3AF-974A-96EE-3A90A017035C}"/>
              </a:ext>
            </a:extLst>
          </p:cNvPr>
          <p:cNvSpPr>
            <a:spLocks noChangeAspect="1"/>
          </p:cNvSpPr>
          <p:nvPr/>
        </p:nvSpPr>
        <p:spPr>
          <a:xfrm>
            <a:off x="2851112" y="473708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7</a:t>
            </a:r>
          </a:p>
        </p:txBody>
      </p:sp>
      <p:sp>
        <p:nvSpPr>
          <p:cNvPr id="28" name="Oval 103">
            <a:extLst>
              <a:ext uri="{FF2B5EF4-FFF2-40B4-BE49-F238E27FC236}">
                <a16:creationId xmlns:a16="http://schemas.microsoft.com/office/drawing/2014/main" id="{A983B25F-7C45-1D42-A788-91C70E281955}"/>
              </a:ext>
            </a:extLst>
          </p:cNvPr>
          <p:cNvSpPr>
            <a:spLocks noChangeAspect="1"/>
          </p:cNvSpPr>
          <p:nvPr/>
        </p:nvSpPr>
        <p:spPr>
          <a:xfrm>
            <a:off x="1483957" y="378712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3</a:t>
            </a:r>
          </a:p>
        </p:txBody>
      </p:sp>
      <p:sp>
        <p:nvSpPr>
          <p:cNvPr id="29" name="Oval 105">
            <a:extLst>
              <a:ext uri="{FF2B5EF4-FFF2-40B4-BE49-F238E27FC236}">
                <a16:creationId xmlns:a16="http://schemas.microsoft.com/office/drawing/2014/main" id="{527615C7-CFAB-DF4B-A28C-3579D933350D}"/>
              </a:ext>
            </a:extLst>
          </p:cNvPr>
          <p:cNvSpPr>
            <a:spLocks noChangeAspect="1"/>
          </p:cNvSpPr>
          <p:nvPr/>
        </p:nvSpPr>
        <p:spPr>
          <a:xfrm>
            <a:off x="1483957" y="473645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6</a:t>
            </a:r>
          </a:p>
        </p:txBody>
      </p:sp>
      <p:sp>
        <p:nvSpPr>
          <p:cNvPr id="34" name="Oval 99">
            <a:extLst>
              <a:ext uri="{FF2B5EF4-FFF2-40B4-BE49-F238E27FC236}">
                <a16:creationId xmlns:a16="http://schemas.microsoft.com/office/drawing/2014/main" id="{28F3D030-85E4-5C42-8DEB-89794BB91B1F}"/>
              </a:ext>
            </a:extLst>
          </p:cNvPr>
          <p:cNvSpPr>
            <a:spLocks noChangeAspect="1"/>
          </p:cNvSpPr>
          <p:nvPr/>
        </p:nvSpPr>
        <p:spPr>
          <a:xfrm>
            <a:off x="2393912" y="331151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2</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F9203EE3-B304-C240-B1F3-D222BAA3899A}"/>
                  </a:ext>
                </a:extLst>
              </p:cNvPr>
              <p:cNvSpPr txBox="1"/>
              <p:nvPr/>
            </p:nvSpPr>
            <p:spPr>
              <a:xfrm>
                <a:off x="3603938" y="4067725"/>
                <a:ext cx="304571" cy="369332"/>
              </a:xfrm>
              <a:prstGeom prst="rect">
                <a:avLst/>
              </a:prstGeom>
              <a:noFill/>
              <a:ln w="349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1"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4" name="文本框 3">
                <a:extLst>
                  <a:ext uri="{FF2B5EF4-FFF2-40B4-BE49-F238E27FC236}">
                    <a16:creationId xmlns:a16="http://schemas.microsoft.com/office/drawing/2014/main" id="{F9203EE3-B304-C240-B1F3-D222BAA3899A}"/>
                  </a:ext>
                </a:extLst>
              </p:cNvPr>
              <p:cNvSpPr txBox="1">
                <a:spLocks noRot="1" noChangeAspect="1" noMove="1" noResize="1" noEditPoints="1" noAdjustHandles="1" noChangeArrowheads="1" noChangeShapeType="1" noTextEdit="1"/>
              </p:cNvSpPr>
              <p:nvPr/>
            </p:nvSpPr>
            <p:spPr>
              <a:xfrm>
                <a:off x="3603938" y="4067725"/>
                <a:ext cx="304571" cy="369332"/>
              </a:xfrm>
              <a:prstGeom prst="rect">
                <a:avLst/>
              </a:prstGeom>
              <a:blipFill>
                <a:blip r:embed="rId4"/>
                <a:stretch>
                  <a:fillRect l="-12000" r="-16000"/>
                </a:stretch>
              </a:blipFill>
              <a:ln w="34925">
                <a:noFill/>
              </a:ln>
            </p:spPr>
            <p:txBody>
              <a:bodyPr/>
              <a:lstStyle/>
              <a:p>
                <a:r>
                  <a:rPr lang="zh-CN" altLang="en-US">
                    <a:noFill/>
                  </a:rPr>
                  <a:t> </a:t>
                </a:r>
              </a:p>
            </p:txBody>
          </p:sp>
        </mc:Fallback>
      </mc:AlternateContent>
      <p:sp>
        <p:nvSpPr>
          <p:cNvPr id="37" name="Rectangle 86">
            <a:extLst>
              <a:ext uri="{FF2B5EF4-FFF2-40B4-BE49-F238E27FC236}">
                <a16:creationId xmlns:a16="http://schemas.microsoft.com/office/drawing/2014/main" id="{82397B35-5575-FC46-8342-958F5E99B5F2}"/>
              </a:ext>
            </a:extLst>
          </p:cNvPr>
          <p:cNvSpPr>
            <a:spLocks noChangeAspect="1"/>
          </p:cNvSpPr>
          <p:nvPr/>
        </p:nvSpPr>
        <p:spPr>
          <a:xfrm>
            <a:off x="417254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8" name="Rectangle 90">
            <a:extLst>
              <a:ext uri="{FF2B5EF4-FFF2-40B4-BE49-F238E27FC236}">
                <a16:creationId xmlns:a16="http://schemas.microsoft.com/office/drawing/2014/main" id="{BF7BBF0B-ADE4-2E4F-A940-EDDB3487CD73}"/>
              </a:ext>
            </a:extLst>
          </p:cNvPr>
          <p:cNvSpPr>
            <a:spLocks noChangeAspect="1"/>
          </p:cNvSpPr>
          <p:nvPr/>
        </p:nvSpPr>
        <p:spPr>
          <a:xfrm>
            <a:off x="417254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9" name="Rectangle 94">
            <a:extLst>
              <a:ext uri="{FF2B5EF4-FFF2-40B4-BE49-F238E27FC236}">
                <a16:creationId xmlns:a16="http://schemas.microsoft.com/office/drawing/2014/main" id="{CCB5032B-1F3A-0F48-958B-156E93DEEEE5}"/>
              </a:ext>
            </a:extLst>
          </p:cNvPr>
          <p:cNvSpPr>
            <a:spLocks noChangeAspect="1"/>
          </p:cNvSpPr>
          <p:nvPr/>
        </p:nvSpPr>
        <p:spPr>
          <a:xfrm>
            <a:off x="417254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0" name="Rectangle 98">
            <a:extLst>
              <a:ext uri="{FF2B5EF4-FFF2-40B4-BE49-F238E27FC236}">
                <a16:creationId xmlns:a16="http://schemas.microsoft.com/office/drawing/2014/main" id="{EB073595-95F1-EB4A-A319-8B16C607BE13}"/>
              </a:ext>
            </a:extLst>
          </p:cNvPr>
          <p:cNvSpPr>
            <a:spLocks noChangeAspect="1"/>
          </p:cNvSpPr>
          <p:nvPr/>
        </p:nvSpPr>
        <p:spPr>
          <a:xfrm>
            <a:off x="417254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09C77650-7664-ED4D-AF63-178453BC2E3F}"/>
                  </a:ext>
                </a:extLst>
              </p:cNvPr>
              <p:cNvSpPr txBox="1"/>
              <p:nvPr/>
            </p:nvSpPr>
            <p:spPr>
              <a:xfrm>
                <a:off x="5036782" y="4074569"/>
                <a:ext cx="3141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36" name="文本框 35">
                <a:extLst>
                  <a:ext uri="{FF2B5EF4-FFF2-40B4-BE49-F238E27FC236}">
                    <a16:creationId xmlns:a16="http://schemas.microsoft.com/office/drawing/2014/main" id="{09C77650-7664-ED4D-AF63-178453BC2E3F}"/>
                  </a:ext>
                </a:extLst>
              </p:cNvPr>
              <p:cNvSpPr txBox="1">
                <a:spLocks noRot="1" noChangeAspect="1" noMove="1" noResize="1" noEditPoints="1" noAdjustHandles="1" noChangeArrowheads="1" noChangeShapeType="1" noTextEdit="1"/>
              </p:cNvSpPr>
              <p:nvPr/>
            </p:nvSpPr>
            <p:spPr>
              <a:xfrm>
                <a:off x="5036782" y="4074569"/>
                <a:ext cx="314189" cy="369332"/>
              </a:xfrm>
              <a:prstGeom prst="rect">
                <a:avLst/>
              </a:prstGeom>
              <a:blipFill>
                <a:blip r:embed="rId5"/>
                <a:stretch>
                  <a:fillRect l="-7692" r="-3846"/>
                </a:stretch>
              </a:blipFill>
            </p:spPr>
            <p:txBody>
              <a:bodyPr/>
              <a:lstStyle/>
              <a:p>
                <a:r>
                  <a:rPr lang="zh-CN" altLang="en-US">
                    <a:noFill/>
                  </a:rPr>
                  <a:t> </a:t>
                </a:r>
              </a:p>
            </p:txBody>
          </p:sp>
        </mc:Fallback>
      </mc:AlternateContent>
      <p:sp>
        <p:nvSpPr>
          <p:cNvPr id="43" name="Rectangle 86">
            <a:extLst>
              <a:ext uri="{FF2B5EF4-FFF2-40B4-BE49-F238E27FC236}">
                <a16:creationId xmlns:a16="http://schemas.microsoft.com/office/drawing/2014/main" id="{984E1BA8-6040-4C49-B1C7-12CFCFDB751E}"/>
              </a:ext>
            </a:extLst>
          </p:cNvPr>
          <p:cNvSpPr>
            <a:spLocks noChangeAspect="1"/>
          </p:cNvSpPr>
          <p:nvPr/>
        </p:nvSpPr>
        <p:spPr>
          <a:xfrm>
            <a:off x="5688494"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4" name="Rectangle 90">
            <a:extLst>
              <a:ext uri="{FF2B5EF4-FFF2-40B4-BE49-F238E27FC236}">
                <a16:creationId xmlns:a16="http://schemas.microsoft.com/office/drawing/2014/main" id="{610112A9-4FDB-5344-9539-49FE861D0A0E}"/>
              </a:ext>
            </a:extLst>
          </p:cNvPr>
          <p:cNvSpPr>
            <a:spLocks noChangeAspect="1"/>
          </p:cNvSpPr>
          <p:nvPr/>
        </p:nvSpPr>
        <p:spPr>
          <a:xfrm>
            <a:off x="5688494"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5" name="Rectangle 94">
            <a:extLst>
              <a:ext uri="{FF2B5EF4-FFF2-40B4-BE49-F238E27FC236}">
                <a16:creationId xmlns:a16="http://schemas.microsoft.com/office/drawing/2014/main" id="{6C50ABC2-C546-5249-82EC-EF55EBF97A69}"/>
              </a:ext>
            </a:extLst>
          </p:cNvPr>
          <p:cNvSpPr>
            <a:spLocks noChangeAspect="1"/>
          </p:cNvSpPr>
          <p:nvPr/>
        </p:nvSpPr>
        <p:spPr>
          <a:xfrm>
            <a:off x="5688494"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6" name="Rectangle 98">
            <a:extLst>
              <a:ext uri="{FF2B5EF4-FFF2-40B4-BE49-F238E27FC236}">
                <a16:creationId xmlns:a16="http://schemas.microsoft.com/office/drawing/2014/main" id="{1BA01DB9-E674-1645-86E5-8F6BAC97F057}"/>
              </a:ext>
            </a:extLst>
          </p:cNvPr>
          <p:cNvSpPr>
            <a:spLocks noChangeAspect="1"/>
          </p:cNvSpPr>
          <p:nvPr/>
        </p:nvSpPr>
        <p:spPr>
          <a:xfrm>
            <a:off x="5688494"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7" name="矩形 46">
            <a:extLst>
              <a:ext uri="{FF2B5EF4-FFF2-40B4-BE49-F238E27FC236}">
                <a16:creationId xmlns:a16="http://schemas.microsoft.com/office/drawing/2014/main" id="{FFDA30DE-8CB4-C74F-89DA-C5BFEB92A0CD}"/>
              </a:ext>
            </a:extLst>
          </p:cNvPr>
          <p:cNvSpPr/>
          <p:nvPr/>
        </p:nvSpPr>
        <p:spPr>
          <a:xfrm>
            <a:off x="1483957" y="5373216"/>
            <a:ext cx="1869057" cy="923330"/>
          </a:xfrm>
          <a:prstGeom prst="rect">
            <a:avLst/>
          </a:prstGeom>
        </p:spPr>
        <p:txBody>
          <a:bodyPr wrap="square">
            <a:spAutoFit/>
          </a:bodyPr>
          <a:lstStyle/>
          <a:p>
            <a:pPr algn="ctr" eaLnBrk="0" hangingPunct="0">
              <a:buSzPct val="100000"/>
            </a:pPr>
            <a:r>
              <a:rPr lang="da-DK" altLang="zh-CN" b="0" i="1" dirty="0">
                <a:solidFill>
                  <a:srgbClr val="000000"/>
                </a:solidFill>
                <a:latin typeface="Arial" charset="0"/>
                <a:sym typeface="Verdana" pitchFamily="34" charset="0"/>
              </a:rPr>
              <a:t>A</a:t>
            </a:r>
            <a:r>
              <a:rPr lang="zh-CN" altLang="en-US" b="0" i="1" dirty="0">
                <a:solidFill>
                  <a:srgbClr val="000000"/>
                </a:solidFill>
                <a:latin typeface="Arial" charset="0"/>
                <a:sym typeface="Verdana" pitchFamily="34" charset="0"/>
              </a:rPr>
              <a:t> </a:t>
            </a:r>
            <a:r>
              <a:rPr lang="da-DK" altLang="zh-CN" b="0" dirty="0">
                <a:solidFill>
                  <a:srgbClr val="000000"/>
                </a:solidFill>
                <a:latin typeface="Arial" charset="0"/>
                <a:sym typeface="Verdana" pitchFamily="34" charset="0"/>
              </a:rPr>
              <a:t>(4x4)</a:t>
            </a:r>
          </a:p>
          <a:p>
            <a:pPr algn="ctr" eaLnBrk="0" hangingPunct="0">
              <a:buSzPct val="100000"/>
            </a:pPr>
            <a:r>
              <a:rPr lang="en-US" altLang="zh-CN" b="0" dirty="0">
                <a:solidFill>
                  <a:srgbClr val="000000"/>
                </a:solidFill>
                <a:latin typeface="Arial" charset="0"/>
                <a:sym typeface="Verdana" pitchFamily="34" charset="0"/>
              </a:rPr>
              <a:t>sparse</a:t>
            </a:r>
          </a:p>
          <a:p>
            <a:pPr algn="ctr" eaLnBrk="0" hangingPunct="0">
              <a:buSzPct val="100000"/>
            </a:pPr>
            <a:r>
              <a:rPr lang="en-US" altLang="zh-CN" b="0" dirty="0">
                <a:solidFill>
                  <a:srgbClr val="000000"/>
                </a:solidFill>
                <a:latin typeface="Arial" charset="0"/>
                <a:sym typeface="Verdana" pitchFamily="34" charset="0"/>
              </a:rPr>
              <a:t>7 </a:t>
            </a:r>
            <a:r>
              <a:rPr lang="en-US" altLang="zh-CN" b="0" dirty="0" err="1">
                <a:solidFill>
                  <a:srgbClr val="000000"/>
                </a:solidFill>
                <a:latin typeface="Arial" charset="0"/>
                <a:sym typeface="Verdana" pitchFamily="34" charset="0"/>
              </a:rPr>
              <a:t>nonzeros</a:t>
            </a:r>
            <a:endParaRPr lang="zh-CN" altLang="en-US" b="0" dirty="0"/>
          </a:p>
        </p:txBody>
      </p:sp>
      <mc:AlternateContent xmlns:mc="http://schemas.openxmlformats.org/markup-compatibility/2006" xmlns:a14="http://schemas.microsoft.com/office/drawing/2010/main">
        <mc:Choice Requires="a14">
          <p:sp>
            <p:nvSpPr>
              <p:cNvPr id="42" name="矩形 41">
                <a:extLst>
                  <a:ext uri="{FF2B5EF4-FFF2-40B4-BE49-F238E27FC236}">
                    <a16:creationId xmlns:a16="http://schemas.microsoft.com/office/drawing/2014/main" id="{2514CE38-4662-C54E-A1C2-889AB5204009}"/>
                  </a:ext>
                </a:extLst>
              </p:cNvPr>
              <p:cNvSpPr/>
              <p:nvPr/>
            </p:nvSpPr>
            <p:spPr>
              <a:xfrm>
                <a:off x="3948503" y="5369362"/>
                <a:ext cx="914104" cy="9233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a:latin typeface="Cambria Math" panose="02040503050406030204" pitchFamily="18" charset="0"/>
                        </a:rPr>
                        <m:t>𝑥</m:t>
                      </m:r>
                    </m:oMath>
                  </m:oMathPara>
                </a14:m>
                <a:endParaRPr lang="en-US" altLang="zh-CN" dirty="0"/>
              </a:p>
              <a:p>
                <a:pPr algn="ctr"/>
                <a:r>
                  <a:rPr lang="en-US" altLang="zh-CN" b="0" dirty="0"/>
                  <a:t>dense vector</a:t>
                </a:r>
                <a:endParaRPr lang="zh-CN" altLang="en-US" b="0" dirty="0"/>
              </a:p>
            </p:txBody>
          </p:sp>
        </mc:Choice>
        <mc:Fallback xmlns="">
          <p:sp>
            <p:nvSpPr>
              <p:cNvPr id="42" name="矩形 41">
                <a:extLst>
                  <a:ext uri="{FF2B5EF4-FFF2-40B4-BE49-F238E27FC236}">
                    <a16:creationId xmlns:a16="http://schemas.microsoft.com/office/drawing/2014/main" id="{2514CE38-4662-C54E-A1C2-889AB5204009}"/>
                  </a:ext>
                </a:extLst>
              </p:cNvPr>
              <p:cNvSpPr>
                <a:spLocks noRot="1" noChangeAspect="1" noMove="1" noResize="1" noEditPoints="1" noAdjustHandles="1" noChangeArrowheads="1" noChangeShapeType="1" noTextEdit="1"/>
              </p:cNvSpPr>
              <p:nvPr/>
            </p:nvSpPr>
            <p:spPr>
              <a:xfrm>
                <a:off x="3948503" y="5369362"/>
                <a:ext cx="914104" cy="923330"/>
              </a:xfrm>
              <a:prstGeom prst="rect">
                <a:avLst/>
              </a:prstGeom>
              <a:blipFill>
                <a:blip r:embed="rId6"/>
                <a:stretch>
                  <a:fillRect r="-5479" b="-945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矩形 48">
                <a:extLst>
                  <a:ext uri="{FF2B5EF4-FFF2-40B4-BE49-F238E27FC236}">
                    <a16:creationId xmlns:a16="http://schemas.microsoft.com/office/drawing/2014/main" id="{3B0BCC40-7EAC-CC48-9B4C-6AB94CE0DCA5}"/>
                  </a:ext>
                </a:extLst>
              </p:cNvPr>
              <p:cNvSpPr/>
              <p:nvPr/>
            </p:nvSpPr>
            <p:spPr>
              <a:xfrm>
                <a:off x="5242072" y="5369362"/>
                <a:ext cx="1346152" cy="113877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en-US" altLang="zh-CN" b="0" dirty="0"/>
              </a:p>
              <a:p>
                <a:pPr algn="ctr"/>
                <a:r>
                  <a:rPr lang="en-US" altLang="zh-CN" b="0" dirty="0"/>
                  <a:t>dense vector</a:t>
                </a:r>
              </a:p>
              <a:p>
                <a:pPr algn="ctr"/>
                <a:r>
                  <a:rPr lang="en-US" altLang="zh-CN" sz="1400" b="0" dirty="0">
                    <a:solidFill>
                      <a:srgbClr val="FF0000"/>
                    </a:solidFill>
                  </a:rPr>
                  <a:t>(to be solved)</a:t>
                </a:r>
                <a:endParaRPr lang="zh-CN" altLang="en-US" sz="1400" b="0" dirty="0">
                  <a:solidFill>
                    <a:srgbClr val="FF0000"/>
                  </a:solidFill>
                </a:endParaRPr>
              </a:p>
            </p:txBody>
          </p:sp>
        </mc:Choice>
        <mc:Fallback xmlns="">
          <p:sp>
            <p:nvSpPr>
              <p:cNvPr id="49" name="矩形 48">
                <a:extLst>
                  <a:ext uri="{FF2B5EF4-FFF2-40B4-BE49-F238E27FC236}">
                    <a16:creationId xmlns:a16="http://schemas.microsoft.com/office/drawing/2014/main" id="{3B0BCC40-7EAC-CC48-9B4C-6AB94CE0DCA5}"/>
                  </a:ext>
                </a:extLst>
              </p:cNvPr>
              <p:cNvSpPr>
                <a:spLocks noRot="1" noChangeAspect="1" noMove="1" noResize="1" noEditPoints="1" noAdjustHandles="1" noChangeArrowheads="1" noChangeShapeType="1" noTextEdit="1"/>
              </p:cNvSpPr>
              <p:nvPr/>
            </p:nvSpPr>
            <p:spPr>
              <a:xfrm>
                <a:off x="5242072" y="5369362"/>
                <a:ext cx="1346152" cy="1138773"/>
              </a:xfrm>
              <a:prstGeom prst="rect">
                <a:avLst/>
              </a:prstGeom>
              <a:blipFill>
                <a:blip r:embed="rId7"/>
                <a:stretch>
                  <a:fillRect b="-3297"/>
                </a:stretch>
              </a:blipFill>
            </p:spPr>
            <p:txBody>
              <a:bodyPr/>
              <a:lstStyle/>
              <a:p>
                <a:r>
                  <a:rPr lang="zh-CN" altLang="en-US">
                    <a:noFill/>
                  </a:rPr>
                  <a:t> </a:t>
                </a:r>
              </a:p>
            </p:txBody>
          </p:sp>
        </mc:Fallback>
      </mc:AlternateContent>
      <p:sp>
        <p:nvSpPr>
          <p:cNvPr id="50" name="Oval 99">
            <a:extLst>
              <a:ext uri="{FF2B5EF4-FFF2-40B4-BE49-F238E27FC236}">
                <a16:creationId xmlns:a16="http://schemas.microsoft.com/office/drawing/2014/main" id="{60651167-1A8E-714D-85A9-7258055E3AE5}"/>
              </a:ext>
            </a:extLst>
          </p:cNvPr>
          <p:cNvSpPr>
            <a:spLocks noChangeAspect="1"/>
          </p:cNvSpPr>
          <p:nvPr/>
        </p:nvSpPr>
        <p:spPr>
          <a:xfrm>
            <a:off x="4218267" y="330597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a</a:t>
            </a:r>
          </a:p>
        </p:txBody>
      </p:sp>
      <p:sp>
        <p:nvSpPr>
          <p:cNvPr id="51" name="Oval 99">
            <a:extLst>
              <a:ext uri="{FF2B5EF4-FFF2-40B4-BE49-F238E27FC236}">
                <a16:creationId xmlns:a16="http://schemas.microsoft.com/office/drawing/2014/main" id="{D825FE6E-ECAC-D644-900F-5C5067EF86BF}"/>
              </a:ext>
            </a:extLst>
          </p:cNvPr>
          <p:cNvSpPr>
            <a:spLocks noChangeAspect="1"/>
          </p:cNvSpPr>
          <p:nvPr/>
        </p:nvSpPr>
        <p:spPr>
          <a:xfrm>
            <a:off x="4218267" y="378629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b</a:t>
            </a:r>
          </a:p>
        </p:txBody>
      </p:sp>
      <p:sp>
        <p:nvSpPr>
          <p:cNvPr id="52" name="Oval 99">
            <a:extLst>
              <a:ext uri="{FF2B5EF4-FFF2-40B4-BE49-F238E27FC236}">
                <a16:creationId xmlns:a16="http://schemas.microsoft.com/office/drawing/2014/main" id="{07C9AB03-522F-BF49-9E3F-1823C278533F}"/>
              </a:ext>
            </a:extLst>
          </p:cNvPr>
          <p:cNvSpPr>
            <a:spLocks noChangeAspect="1"/>
          </p:cNvSpPr>
          <p:nvPr/>
        </p:nvSpPr>
        <p:spPr>
          <a:xfrm>
            <a:off x="4213822" y="4261021"/>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c</a:t>
            </a:r>
          </a:p>
        </p:txBody>
      </p:sp>
      <p:sp>
        <p:nvSpPr>
          <p:cNvPr id="53" name="Oval 99">
            <a:extLst>
              <a:ext uri="{FF2B5EF4-FFF2-40B4-BE49-F238E27FC236}">
                <a16:creationId xmlns:a16="http://schemas.microsoft.com/office/drawing/2014/main" id="{A6620582-BFB2-304E-99F0-DF2A6F9476B3}"/>
              </a:ext>
            </a:extLst>
          </p:cNvPr>
          <p:cNvSpPr>
            <a:spLocks noChangeAspect="1"/>
          </p:cNvSpPr>
          <p:nvPr/>
        </p:nvSpPr>
        <p:spPr>
          <a:xfrm>
            <a:off x="4222675" y="4740491"/>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d</a:t>
            </a:r>
          </a:p>
        </p:txBody>
      </p:sp>
      <mc:AlternateContent xmlns:mc="http://schemas.openxmlformats.org/markup-compatibility/2006" xmlns:a14="http://schemas.microsoft.com/office/drawing/2010/main">
        <mc:Choice Requires="a14">
          <p:sp>
            <p:nvSpPr>
              <p:cNvPr id="54" name="Oval 99">
                <a:extLst>
                  <a:ext uri="{FF2B5EF4-FFF2-40B4-BE49-F238E27FC236}">
                    <a16:creationId xmlns:a16="http://schemas.microsoft.com/office/drawing/2014/main" id="{0ECE2C8C-F7CC-714F-BF6B-10F74AB874E5}"/>
                  </a:ext>
                </a:extLst>
              </p:cNvPr>
              <p:cNvSpPr>
                <a:spLocks noChangeAspect="1"/>
              </p:cNvSpPr>
              <p:nvPr/>
            </p:nvSpPr>
            <p:spPr>
              <a:xfrm>
                <a:off x="5734599" y="3313693"/>
                <a:ext cx="365760" cy="36576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𝟎</m:t>
                          </m:r>
                        </m:sub>
                      </m:sSub>
                    </m:oMath>
                  </m:oMathPara>
                </a14:m>
                <a:endParaRPr lang="en-US" altLang="en-US" dirty="0"/>
              </a:p>
            </p:txBody>
          </p:sp>
        </mc:Choice>
        <mc:Fallback xmlns="">
          <p:sp>
            <p:nvSpPr>
              <p:cNvPr id="54" name="Oval 99">
                <a:extLst>
                  <a:ext uri="{FF2B5EF4-FFF2-40B4-BE49-F238E27FC236}">
                    <a16:creationId xmlns:a16="http://schemas.microsoft.com/office/drawing/2014/main" id="{0ECE2C8C-F7CC-714F-BF6B-10F74AB874E5}"/>
                  </a:ext>
                </a:extLst>
              </p:cNvPr>
              <p:cNvSpPr>
                <a:spLocks noRot="1" noChangeAspect="1" noMove="1" noResize="1" noEditPoints="1" noAdjustHandles="1" noChangeArrowheads="1" noChangeShapeType="1" noTextEdit="1"/>
              </p:cNvSpPr>
              <p:nvPr/>
            </p:nvSpPr>
            <p:spPr>
              <a:xfrm>
                <a:off x="5734599" y="3313693"/>
                <a:ext cx="365760" cy="365760"/>
              </a:xfrm>
              <a:prstGeom prst="ellipse">
                <a:avLst/>
              </a:prstGeom>
              <a:blipFill>
                <a:blip r:embed="rId8"/>
                <a:stretch>
                  <a:fillRect l="-30000" b="-20690"/>
                </a:stretch>
              </a:blipFill>
              <a:ln w="1270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Oval 99">
                <a:extLst>
                  <a:ext uri="{FF2B5EF4-FFF2-40B4-BE49-F238E27FC236}">
                    <a16:creationId xmlns:a16="http://schemas.microsoft.com/office/drawing/2014/main" id="{4B2046DA-EEAB-4345-A72E-BE0564FA42CD}"/>
                  </a:ext>
                </a:extLst>
              </p:cNvPr>
              <p:cNvSpPr>
                <a:spLocks noChangeAspect="1"/>
              </p:cNvSpPr>
              <p:nvPr/>
            </p:nvSpPr>
            <p:spPr>
              <a:xfrm>
                <a:off x="5732268" y="3786293"/>
                <a:ext cx="365760" cy="36576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𝟏</m:t>
                          </m:r>
                        </m:sub>
                      </m:sSub>
                    </m:oMath>
                  </m:oMathPara>
                </a14:m>
                <a:endParaRPr lang="en-US" altLang="en-US" dirty="0"/>
              </a:p>
            </p:txBody>
          </p:sp>
        </mc:Choice>
        <mc:Fallback xmlns="">
          <p:sp>
            <p:nvSpPr>
              <p:cNvPr id="56" name="Oval 99">
                <a:extLst>
                  <a:ext uri="{FF2B5EF4-FFF2-40B4-BE49-F238E27FC236}">
                    <a16:creationId xmlns:a16="http://schemas.microsoft.com/office/drawing/2014/main" id="{4B2046DA-EEAB-4345-A72E-BE0564FA42CD}"/>
                  </a:ext>
                </a:extLst>
              </p:cNvPr>
              <p:cNvSpPr>
                <a:spLocks noRot="1" noChangeAspect="1" noMove="1" noResize="1" noEditPoints="1" noAdjustHandles="1" noChangeArrowheads="1" noChangeShapeType="1" noTextEdit="1"/>
              </p:cNvSpPr>
              <p:nvPr/>
            </p:nvSpPr>
            <p:spPr>
              <a:xfrm>
                <a:off x="5732268" y="3786293"/>
                <a:ext cx="365760" cy="365760"/>
              </a:xfrm>
              <a:prstGeom prst="ellipse">
                <a:avLst/>
              </a:prstGeom>
              <a:blipFill>
                <a:blip r:embed="rId9"/>
                <a:stretch>
                  <a:fillRect l="-30000" b="-24138"/>
                </a:stretch>
              </a:blipFill>
              <a:ln w="1270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Oval 99">
                <a:extLst>
                  <a:ext uri="{FF2B5EF4-FFF2-40B4-BE49-F238E27FC236}">
                    <a16:creationId xmlns:a16="http://schemas.microsoft.com/office/drawing/2014/main" id="{B9984B0B-BF59-784B-BD24-6BBDA16D8909}"/>
                  </a:ext>
                </a:extLst>
              </p:cNvPr>
              <p:cNvSpPr>
                <a:spLocks noChangeAspect="1"/>
              </p:cNvSpPr>
              <p:nvPr/>
            </p:nvSpPr>
            <p:spPr>
              <a:xfrm>
                <a:off x="5733249" y="4259235"/>
                <a:ext cx="365760" cy="36576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𝟐</m:t>
                          </m:r>
                        </m:sub>
                      </m:sSub>
                    </m:oMath>
                  </m:oMathPara>
                </a14:m>
                <a:endParaRPr lang="en-US" altLang="en-US" dirty="0"/>
              </a:p>
            </p:txBody>
          </p:sp>
        </mc:Choice>
        <mc:Fallback xmlns="">
          <p:sp>
            <p:nvSpPr>
              <p:cNvPr id="57" name="Oval 99">
                <a:extLst>
                  <a:ext uri="{FF2B5EF4-FFF2-40B4-BE49-F238E27FC236}">
                    <a16:creationId xmlns:a16="http://schemas.microsoft.com/office/drawing/2014/main" id="{B9984B0B-BF59-784B-BD24-6BBDA16D8909}"/>
                  </a:ext>
                </a:extLst>
              </p:cNvPr>
              <p:cNvSpPr>
                <a:spLocks noRot="1" noChangeAspect="1" noMove="1" noResize="1" noEditPoints="1" noAdjustHandles="1" noChangeArrowheads="1" noChangeShapeType="1" noTextEdit="1"/>
              </p:cNvSpPr>
              <p:nvPr/>
            </p:nvSpPr>
            <p:spPr>
              <a:xfrm>
                <a:off x="5733249" y="4259235"/>
                <a:ext cx="365760" cy="365760"/>
              </a:xfrm>
              <a:prstGeom prst="ellipse">
                <a:avLst/>
              </a:prstGeom>
              <a:blipFill>
                <a:blip r:embed="rId10"/>
                <a:stretch>
                  <a:fillRect l="-30000" b="-20000"/>
                </a:stretch>
              </a:blipFill>
              <a:ln w="1270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Oval 99">
                <a:extLst>
                  <a:ext uri="{FF2B5EF4-FFF2-40B4-BE49-F238E27FC236}">
                    <a16:creationId xmlns:a16="http://schemas.microsoft.com/office/drawing/2014/main" id="{668CEC27-4703-9445-B5AA-109F9E9440F3}"/>
                  </a:ext>
                </a:extLst>
              </p:cNvPr>
              <p:cNvSpPr>
                <a:spLocks noChangeAspect="1"/>
              </p:cNvSpPr>
              <p:nvPr/>
            </p:nvSpPr>
            <p:spPr>
              <a:xfrm>
                <a:off x="5732268" y="4740491"/>
                <a:ext cx="365760" cy="36576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𝟑</m:t>
                          </m:r>
                        </m:sub>
                      </m:sSub>
                    </m:oMath>
                  </m:oMathPara>
                </a14:m>
                <a:endParaRPr lang="en-US" altLang="en-US" dirty="0"/>
              </a:p>
            </p:txBody>
          </p:sp>
        </mc:Choice>
        <mc:Fallback xmlns="">
          <p:sp>
            <p:nvSpPr>
              <p:cNvPr id="58" name="Oval 99">
                <a:extLst>
                  <a:ext uri="{FF2B5EF4-FFF2-40B4-BE49-F238E27FC236}">
                    <a16:creationId xmlns:a16="http://schemas.microsoft.com/office/drawing/2014/main" id="{668CEC27-4703-9445-B5AA-109F9E9440F3}"/>
                  </a:ext>
                </a:extLst>
              </p:cNvPr>
              <p:cNvSpPr>
                <a:spLocks noRot="1" noChangeAspect="1" noMove="1" noResize="1" noEditPoints="1" noAdjustHandles="1" noChangeArrowheads="1" noChangeShapeType="1" noTextEdit="1"/>
              </p:cNvSpPr>
              <p:nvPr/>
            </p:nvSpPr>
            <p:spPr>
              <a:xfrm>
                <a:off x="5732268" y="4740491"/>
                <a:ext cx="365760" cy="365760"/>
              </a:xfrm>
              <a:prstGeom prst="ellipse">
                <a:avLst/>
              </a:prstGeom>
              <a:blipFill>
                <a:blip r:embed="rId11"/>
                <a:stretch>
                  <a:fillRect l="-30000" b="-20000"/>
                </a:stretch>
              </a:blipFill>
              <a:ln w="12700">
                <a:noFill/>
              </a:ln>
            </p:spPr>
            <p:txBody>
              <a:bodyPr/>
              <a:lstStyle/>
              <a:p>
                <a:r>
                  <a:rPr lang="zh-CN" altLang="en-US">
                    <a:noFill/>
                  </a:rPr>
                  <a:t> </a:t>
                </a:r>
              </a:p>
            </p:txBody>
          </p:sp>
        </mc:Fallback>
      </mc:AlternateContent>
    </p:spTree>
    <p:extLst>
      <p:ext uri="{BB962C8B-B14F-4D97-AF65-F5344CB8AC3E}">
        <p14:creationId xmlns:p14="http://schemas.microsoft.com/office/powerpoint/2010/main" val="3233216816"/>
      </p:ext>
    </p:extLst>
  </p:cSld>
  <p:clrMapOvr>
    <a:masterClrMapping/>
  </p:clrMapOvr>
  <mc:AlternateContent xmlns:mc="http://schemas.openxmlformats.org/markup-compatibility/2006" xmlns:p14="http://schemas.microsoft.com/office/powerpoint/2010/main">
    <mc:Choice Requires="p14">
      <p:transition spd="slow" p14:dur="2000" advTm="980"/>
    </mc:Choice>
    <mc:Fallback xmlns="">
      <p:transition spd="slow" advTm="98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62B3250B-9526-754D-A31F-90CFC01B6226}"/>
              </a:ext>
            </a:extLst>
          </p:cNvPr>
          <p:cNvSpPr/>
          <p:nvPr/>
        </p:nvSpPr>
        <p:spPr>
          <a:xfrm>
            <a:off x="827584" y="210162"/>
            <a:ext cx="3922869" cy="523220"/>
          </a:xfrm>
          <a:prstGeom prst="rect">
            <a:avLst/>
          </a:prstGeom>
        </p:spPr>
        <p:txBody>
          <a:bodyPr wrap="none">
            <a:spAutoFit/>
          </a:bodyPr>
          <a:lstStyle/>
          <a:p>
            <a:r>
              <a:rPr lang="en" altLang="zh-CN" sz="2800" b="0" dirty="0">
                <a:cs typeface="Arial" panose="020B0604020202020204" pitchFamily="34" charset="0"/>
              </a:rPr>
              <a:t>Space cost comparison</a:t>
            </a:r>
          </a:p>
        </p:txBody>
      </p:sp>
      <p:pic>
        <p:nvPicPr>
          <p:cNvPr id="9" name="图片 8">
            <a:extLst>
              <a:ext uri="{FF2B5EF4-FFF2-40B4-BE49-F238E27FC236}">
                <a16:creationId xmlns:a16="http://schemas.microsoft.com/office/drawing/2014/main" id="{09A23395-2F2D-1344-9C09-BE8987DDC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90" y="2348880"/>
            <a:ext cx="5111515" cy="2415530"/>
          </a:xfrm>
          <a:prstGeom prst="rect">
            <a:avLst/>
          </a:prstGeom>
        </p:spPr>
      </p:pic>
      <p:sp>
        <p:nvSpPr>
          <p:cNvPr id="10" name="矩形 9">
            <a:extLst>
              <a:ext uri="{FF2B5EF4-FFF2-40B4-BE49-F238E27FC236}">
                <a16:creationId xmlns:a16="http://schemas.microsoft.com/office/drawing/2014/main" id="{CB4CE931-6714-8442-BA29-B682A09F0B75}"/>
              </a:ext>
            </a:extLst>
          </p:cNvPr>
          <p:cNvSpPr/>
          <p:nvPr/>
        </p:nvSpPr>
        <p:spPr>
          <a:xfrm>
            <a:off x="5245171" y="2648704"/>
            <a:ext cx="3766339" cy="1815882"/>
          </a:xfrm>
          <a:prstGeom prst="rect">
            <a:avLst/>
          </a:prstGeom>
        </p:spPr>
        <p:txBody>
          <a:bodyPr wrap="square">
            <a:spAutoFit/>
          </a:bodyPr>
          <a:lstStyle/>
          <a:p>
            <a:r>
              <a:rPr lang="en" altLang="zh-CN" sz="1600" b="0" dirty="0">
                <a:latin typeface="+mj-lt"/>
              </a:rPr>
              <a:t>Compared with the standard </a:t>
            </a:r>
            <a:r>
              <a:rPr lang="en" altLang="zh-CN" sz="1600" b="0" dirty="0">
                <a:solidFill>
                  <a:srgbClr val="FF0000"/>
                </a:solidFill>
                <a:latin typeface="+mj-lt"/>
              </a:rPr>
              <a:t>CSR</a:t>
            </a:r>
            <a:r>
              <a:rPr lang="en" altLang="zh-CN" sz="1600" b="0" dirty="0">
                <a:latin typeface="+mj-lt"/>
              </a:rPr>
              <a:t> format (</a:t>
            </a:r>
            <a:r>
              <a:rPr lang="en" altLang="zh-CN" sz="1600" b="0" dirty="0">
                <a:solidFill>
                  <a:srgbClr val="FF0000"/>
                </a:solidFill>
                <a:latin typeface="+mj-lt"/>
              </a:rPr>
              <a:t>red line</a:t>
            </a:r>
            <a:r>
              <a:rPr lang="en" altLang="zh-CN" sz="1600" b="0" dirty="0">
                <a:latin typeface="+mj-lt"/>
              </a:rPr>
              <a:t>), our </a:t>
            </a:r>
            <a:r>
              <a:rPr lang="en" altLang="zh-CN" sz="1600" b="0" dirty="0" err="1">
                <a:solidFill>
                  <a:srgbClr val="0070C0"/>
                </a:solidFill>
                <a:latin typeface="+mj-lt"/>
              </a:rPr>
              <a:t>TileSpMV_CSR</a:t>
            </a:r>
            <a:r>
              <a:rPr lang="en" altLang="zh-CN" sz="1600" b="0" dirty="0">
                <a:solidFill>
                  <a:srgbClr val="0070C0"/>
                </a:solidFill>
                <a:latin typeface="+mj-lt"/>
              </a:rPr>
              <a:t> </a:t>
            </a:r>
            <a:r>
              <a:rPr lang="en" altLang="zh-CN" sz="1600" b="0" dirty="0">
                <a:latin typeface="+mj-lt"/>
              </a:rPr>
              <a:t>(</a:t>
            </a:r>
            <a:r>
              <a:rPr lang="en" altLang="zh-CN" sz="1600" b="0" dirty="0">
                <a:solidFill>
                  <a:srgbClr val="0070C0"/>
                </a:solidFill>
                <a:latin typeface="+mj-lt"/>
              </a:rPr>
              <a:t>blue line</a:t>
            </a:r>
            <a:r>
              <a:rPr lang="en" altLang="zh-CN" sz="1600" b="0" dirty="0">
                <a:latin typeface="+mj-lt"/>
              </a:rPr>
              <a:t>) basically occupies the same or less memory space on most matrices. But for a small number of matrices, there are obvious higher memory consumption.</a:t>
            </a:r>
          </a:p>
        </p:txBody>
      </p:sp>
    </p:spTree>
    <p:extLst>
      <p:ext uri="{BB962C8B-B14F-4D97-AF65-F5344CB8AC3E}">
        <p14:creationId xmlns:p14="http://schemas.microsoft.com/office/powerpoint/2010/main" val="446074102"/>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62B3250B-9526-754D-A31F-90CFC01B6226}"/>
              </a:ext>
            </a:extLst>
          </p:cNvPr>
          <p:cNvSpPr/>
          <p:nvPr/>
        </p:nvSpPr>
        <p:spPr>
          <a:xfrm>
            <a:off x="827584" y="210162"/>
            <a:ext cx="3922869" cy="523220"/>
          </a:xfrm>
          <a:prstGeom prst="rect">
            <a:avLst/>
          </a:prstGeom>
        </p:spPr>
        <p:txBody>
          <a:bodyPr wrap="none">
            <a:spAutoFit/>
          </a:bodyPr>
          <a:lstStyle/>
          <a:p>
            <a:r>
              <a:rPr lang="en" altLang="zh-CN" sz="2800" b="0" dirty="0">
                <a:cs typeface="Arial" panose="020B0604020202020204" pitchFamily="34" charset="0"/>
              </a:rPr>
              <a:t>Space cost comparison</a:t>
            </a:r>
          </a:p>
        </p:txBody>
      </p:sp>
      <p:pic>
        <p:nvPicPr>
          <p:cNvPr id="9" name="图片 8">
            <a:extLst>
              <a:ext uri="{FF2B5EF4-FFF2-40B4-BE49-F238E27FC236}">
                <a16:creationId xmlns:a16="http://schemas.microsoft.com/office/drawing/2014/main" id="{09A23395-2F2D-1344-9C09-BE8987DDC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90" y="2348880"/>
            <a:ext cx="5111515" cy="2415530"/>
          </a:xfrm>
          <a:prstGeom prst="rect">
            <a:avLst/>
          </a:prstGeom>
        </p:spPr>
      </p:pic>
      <p:sp>
        <p:nvSpPr>
          <p:cNvPr id="10" name="矩形 9">
            <a:extLst>
              <a:ext uri="{FF2B5EF4-FFF2-40B4-BE49-F238E27FC236}">
                <a16:creationId xmlns:a16="http://schemas.microsoft.com/office/drawing/2014/main" id="{CB4CE931-6714-8442-BA29-B682A09F0B75}"/>
              </a:ext>
            </a:extLst>
          </p:cNvPr>
          <p:cNvSpPr/>
          <p:nvPr/>
        </p:nvSpPr>
        <p:spPr>
          <a:xfrm>
            <a:off x="5236759" y="2033151"/>
            <a:ext cx="3766339" cy="3046988"/>
          </a:xfrm>
          <a:prstGeom prst="rect">
            <a:avLst/>
          </a:prstGeom>
        </p:spPr>
        <p:txBody>
          <a:bodyPr wrap="square">
            <a:spAutoFit/>
          </a:bodyPr>
          <a:lstStyle/>
          <a:p>
            <a:r>
              <a:rPr lang="en" altLang="zh-CN" sz="1600" b="0" dirty="0">
                <a:solidFill>
                  <a:schemeClr val="bg2"/>
                </a:solidFill>
                <a:latin typeface="+mj-lt"/>
              </a:rPr>
              <a:t>Compared with the standard CSR format (red line), our </a:t>
            </a:r>
            <a:r>
              <a:rPr lang="en" altLang="zh-CN" sz="1600" b="0" dirty="0" err="1">
                <a:solidFill>
                  <a:schemeClr val="bg2"/>
                </a:solidFill>
                <a:latin typeface="+mj-lt"/>
              </a:rPr>
              <a:t>TileSpMV_CSR</a:t>
            </a:r>
            <a:r>
              <a:rPr lang="en" altLang="zh-CN" sz="1600" b="0" dirty="0">
                <a:solidFill>
                  <a:schemeClr val="bg2"/>
                </a:solidFill>
                <a:latin typeface="+mj-lt"/>
              </a:rPr>
              <a:t> (blue line) basically occupies the same or less memory space on most matrices. But for a small number of matrices, there are obvious higher memory consumption.</a:t>
            </a:r>
          </a:p>
          <a:p>
            <a:endParaRPr lang="en" altLang="zh-CN" sz="1600" b="0" dirty="0">
              <a:latin typeface="+mj-lt"/>
            </a:endParaRPr>
          </a:p>
          <a:p>
            <a:r>
              <a:rPr lang="en" altLang="zh-CN" sz="1600" b="0" dirty="0">
                <a:latin typeface="+mj-lt"/>
              </a:rPr>
              <a:t>In </a:t>
            </a:r>
            <a:r>
              <a:rPr lang="en" altLang="zh-CN" sz="1600" b="0" dirty="0" err="1">
                <a:solidFill>
                  <a:srgbClr val="00B050"/>
                </a:solidFill>
                <a:latin typeface="+mj-lt"/>
              </a:rPr>
              <a:t>TileSpMV_ADPT</a:t>
            </a:r>
            <a:r>
              <a:rPr lang="en" altLang="zh-CN" sz="1600" b="0" dirty="0">
                <a:solidFill>
                  <a:srgbClr val="00B050"/>
                </a:solidFill>
                <a:latin typeface="+mj-lt"/>
              </a:rPr>
              <a:t> </a:t>
            </a:r>
            <a:r>
              <a:rPr lang="en" altLang="zh-CN" sz="1600" b="0" dirty="0">
                <a:latin typeface="+mj-lt"/>
              </a:rPr>
              <a:t>(</a:t>
            </a:r>
            <a:r>
              <a:rPr lang="en" altLang="zh-CN" sz="1600" b="0" dirty="0">
                <a:solidFill>
                  <a:srgbClr val="00B050"/>
                </a:solidFill>
                <a:latin typeface="+mj-lt"/>
              </a:rPr>
              <a:t>green line</a:t>
            </a:r>
            <a:r>
              <a:rPr lang="en" altLang="zh-CN" sz="1600" b="0" dirty="0">
                <a:latin typeface="+mj-lt"/>
              </a:rPr>
              <a:t>), the memory footprint is overall improved, although some cases still occupy more space than the CSR format. </a:t>
            </a:r>
          </a:p>
        </p:txBody>
      </p:sp>
    </p:spTree>
    <p:extLst>
      <p:ext uri="{BB962C8B-B14F-4D97-AF65-F5344CB8AC3E}">
        <p14:creationId xmlns:p14="http://schemas.microsoft.com/office/powerpoint/2010/main" val="546518594"/>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6" name="Rectangle 2">
            <a:extLst>
              <a:ext uri="{FF2B5EF4-FFF2-40B4-BE49-F238E27FC236}">
                <a16:creationId xmlns:a16="http://schemas.microsoft.com/office/drawing/2014/main" id="{472D803C-CDAC-4532-8FE3-278123EF57DB}"/>
              </a:ext>
            </a:extLst>
          </p:cNvPr>
          <p:cNvSpPr>
            <a:spLocks noChangeArrowheads="1"/>
          </p:cNvSpPr>
          <p:nvPr/>
        </p:nvSpPr>
        <p:spPr bwMode="auto">
          <a:xfrm>
            <a:off x="4193959" y="289415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CN" altLang="en-US"/>
          </a:p>
        </p:txBody>
      </p:sp>
      <p:sp>
        <p:nvSpPr>
          <p:cNvPr id="7" name="PA-椭圆 2">
            <a:extLst>
              <a:ext uri="{FF2B5EF4-FFF2-40B4-BE49-F238E27FC236}">
                <a16:creationId xmlns:a16="http://schemas.microsoft.com/office/drawing/2014/main" id="{69CB5EB6-172A-1547-A017-8ADBD48BCA06}"/>
              </a:ext>
            </a:extLst>
          </p:cNvPr>
          <p:cNvSpPr/>
          <p:nvPr>
            <p:custDataLst>
              <p:tags r:id="rId1"/>
            </p:custDataLst>
          </p:nvPr>
        </p:nvSpPr>
        <p:spPr>
          <a:xfrm>
            <a:off x="683568" y="2184267"/>
            <a:ext cx="2160240" cy="2108829"/>
          </a:xfrm>
          <a:prstGeom prst="ellipse">
            <a:avLst/>
          </a:prstGeom>
          <a:noFill/>
          <a:ln w="44450" cap="flat" cmpd="sng" algn="ctr">
            <a:solidFill>
              <a:srgbClr val="4C6D78"/>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华文细黑" panose="02010600040101010101" pitchFamily="2" charset="-122"/>
              <a:ea typeface="华文细黑" panose="02010600040101010101" pitchFamily="2" charset="-122"/>
            </a:endParaRPr>
          </a:p>
        </p:txBody>
      </p:sp>
      <p:sp>
        <p:nvSpPr>
          <p:cNvPr id="11" name="PA-文本框 7">
            <a:extLst>
              <a:ext uri="{FF2B5EF4-FFF2-40B4-BE49-F238E27FC236}">
                <a16:creationId xmlns:a16="http://schemas.microsoft.com/office/drawing/2014/main" id="{95F86741-535B-CE43-ACB4-E63994FDD731}"/>
              </a:ext>
            </a:extLst>
          </p:cNvPr>
          <p:cNvSpPr txBox="1"/>
          <p:nvPr>
            <p:custDataLst>
              <p:tags r:id="rId2"/>
            </p:custDataLst>
          </p:nvPr>
        </p:nvSpPr>
        <p:spPr>
          <a:xfrm>
            <a:off x="3313433" y="1293779"/>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01</a:t>
            </a:r>
          </a:p>
        </p:txBody>
      </p:sp>
      <p:sp>
        <p:nvSpPr>
          <p:cNvPr id="2" name="文本框 1">
            <a:extLst>
              <a:ext uri="{FF2B5EF4-FFF2-40B4-BE49-F238E27FC236}">
                <a16:creationId xmlns:a16="http://schemas.microsoft.com/office/drawing/2014/main" id="{0F436D9B-90BE-1444-8621-5A9D9E638A7E}"/>
              </a:ext>
            </a:extLst>
          </p:cNvPr>
          <p:cNvSpPr txBox="1"/>
          <p:nvPr/>
        </p:nvSpPr>
        <p:spPr>
          <a:xfrm>
            <a:off x="1887166" y="2821021"/>
            <a:ext cx="184731" cy="369332"/>
          </a:xfrm>
          <a:prstGeom prst="rect">
            <a:avLst/>
          </a:prstGeom>
          <a:noFill/>
        </p:spPr>
        <p:txBody>
          <a:bodyPr wrap="none" rtlCol="0">
            <a:spAutoFit/>
          </a:bodyPr>
          <a:lstStyle/>
          <a:p>
            <a:endParaRPr kumimoji="1" lang="zh-CN" altLang="en-US" dirty="0">
              <a:latin typeface="Times New Roman" pitchFamily="18" charset="0"/>
              <a:cs typeface="Times New Roman" pitchFamily="18" charset="0"/>
            </a:endParaRPr>
          </a:p>
        </p:txBody>
      </p:sp>
      <p:sp>
        <p:nvSpPr>
          <p:cNvPr id="4" name="文本框 3">
            <a:extLst>
              <a:ext uri="{FF2B5EF4-FFF2-40B4-BE49-F238E27FC236}">
                <a16:creationId xmlns:a16="http://schemas.microsoft.com/office/drawing/2014/main" id="{FBC11260-696E-D442-B4D0-EFE207FE9270}"/>
              </a:ext>
            </a:extLst>
          </p:cNvPr>
          <p:cNvSpPr txBox="1"/>
          <p:nvPr/>
        </p:nvSpPr>
        <p:spPr>
          <a:xfrm>
            <a:off x="4464996" y="1293779"/>
            <a:ext cx="3608680" cy="461665"/>
          </a:xfrm>
          <a:prstGeom prst="rect">
            <a:avLst/>
          </a:prstGeom>
          <a:noFill/>
        </p:spPr>
        <p:txBody>
          <a:bodyPr wrap="none" rtlCol="0">
            <a:spAutoFit/>
          </a:bodyPr>
          <a:lstStyle/>
          <a:p>
            <a:r>
              <a:rPr kumimoji="1" lang="en-US" altLang="zh-CN" sz="2400" b="0" dirty="0">
                <a:solidFill>
                  <a:schemeClr val="bg2"/>
                </a:solidFill>
                <a:latin typeface="+mj-lt"/>
                <a:cs typeface="Times New Roman" pitchFamily="18" charset="0"/>
              </a:rPr>
              <a:t>Background &amp; Motivation</a:t>
            </a:r>
            <a:endParaRPr kumimoji="1" lang="zh-CN" altLang="en-US" sz="2400" b="0" dirty="0">
              <a:solidFill>
                <a:schemeClr val="bg2"/>
              </a:solidFill>
              <a:latin typeface="+mj-lt"/>
              <a:cs typeface="Times New Roman" pitchFamily="18" charset="0"/>
            </a:endParaRPr>
          </a:p>
        </p:txBody>
      </p:sp>
      <p:sp>
        <p:nvSpPr>
          <p:cNvPr id="5" name="文本框 4">
            <a:extLst>
              <a:ext uri="{FF2B5EF4-FFF2-40B4-BE49-F238E27FC236}">
                <a16:creationId xmlns:a16="http://schemas.microsoft.com/office/drawing/2014/main" id="{02536F41-7C45-6A45-9B26-73FC0D05DDB4}"/>
              </a:ext>
            </a:extLst>
          </p:cNvPr>
          <p:cNvSpPr txBox="1"/>
          <p:nvPr/>
        </p:nvSpPr>
        <p:spPr>
          <a:xfrm>
            <a:off x="4464996" y="2396029"/>
            <a:ext cx="1508555" cy="461665"/>
          </a:xfrm>
          <a:prstGeom prst="rect">
            <a:avLst/>
          </a:prstGeom>
          <a:noFill/>
        </p:spPr>
        <p:txBody>
          <a:bodyPr wrap="none" rtlCol="0">
            <a:spAutoFit/>
          </a:bodyPr>
          <a:lstStyle/>
          <a:p>
            <a:r>
              <a:rPr kumimoji="1" lang="en-US" altLang="zh-CN" sz="2400" b="0" dirty="0" err="1">
                <a:solidFill>
                  <a:schemeClr val="bg2"/>
                </a:solidFill>
                <a:cs typeface="Arial" panose="020B0604020202020204" pitchFamily="34" charset="0"/>
              </a:rPr>
              <a:t>TileSpMV</a:t>
            </a:r>
            <a:endParaRPr kumimoji="1" lang="zh-CN" altLang="en-US" sz="2400" b="0" dirty="0">
              <a:solidFill>
                <a:schemeClr val="bg2"/>
              </a:solidFill>
              <a:cs typeface="Arial" panose="020B0604020202020204" pitchFamily="34" charset="0"/>
            </a:endParaRPr>
          </a:p>
        </p:txBody>
      </p:sp>
      <p:sp>
        <p:nvSpPr>
          <p:cNvPr id="15" name="文本框 14">
            <a:extLst>
              <a:ext uri="{FF2B5EF4-FFF2-40B4-BE49-F238E27FC236}">
                <a16:creationId xmlns:a16="http://schemas.microsoft.com/office/drawing/2014/main" id="{625961DE-1FD5-E147-8A1C-B5EDDBCF482E}"/>
              </a:ext>
            </a:extLst>
          </p:cNvPr>
          <p:cNvSpPr txBox="1"/>
          <p:nvPr/>
        </p:nvSpPr>
        <p:spPr>
          <a:xfrm>
            <a:off x="4464996" y="3498279"/>
            <a:ext cx="3095719" cy="461665"/>
          </a:xfrm>
          <a:prstGeom prst="rect">
            <a:avLst/>
          </a:prstGeom>
          <a:noFill/>
        </p:spPr>
        <p:txBody>
          <a:bodyPr wrap="none" rtlCol="0">
            <a:spAutoFit/>
          </a:bodyPr>
          <a:lstStyle/>
          <a:p>
            <a:r>
              <a:rPr kumimoji="1" lang="en-US" altLang="zh-CN" sz="2400" b="0" dirty="0">
                <a:solidFill>
                  <a:schemeClr val="bg2"/>
                </a:solidFill>
                <a:cs typeface="Arial" panose="020B0604020202020204" pitchFamily="34" charset="0"/>
              </a:rPr>
              <a:t>Experimental Results</a:t>
            </a:r>
            <a:endParaRPr kumimoji="1" lang="zh-CN" altLang="en-US" sz="2400" b="0" dirty="0">
              <a:solidFill>
                <a:schemeClr val="bg2"/>
              </a:solidFill>
              <a:cs typeface="Arial" panose="020B0604020202020204" pitchFamily="34" charset="0"/>
            </a:endParaRPr>
          </a:p>
        </p:txBody>
      </p:sp>
      <p:sp>
        <p:nvSpPr>
          <p:cNvPr id="16" name="文本框 15">
            <a:extLst>
              <a:ext uri="{FF2B5EF4-FFF2-40B4-BE49-F238E27FC236}">
                <a16:creationId xmlns:a16="http://schemas.microsoft.com/office/drawing/2014/main" id="{7A32056B-FF93-E240-9D7D-523012EB9DE5}"/>
              </a:ext>
            </a:extLst>
          </p:cNvPr>
          <p:cNvSpPr txBox="1"/>
          <p:nvPr/>
        </p:nvSpPr>
        <p:spPr>
          <a:xfrm>
            <a:off x="4464996" y="4600529"/>
            <a:ext cx="1710725" cy="461665"/>
          </a:xfrm>
          <a:prstGeom prst="rect">
            <a:avLst/>
          </a:prstGeom>
          <a:noFill/>
        </p:spPr>
        <p:txBody>
          <a:bodyPr wrap="none" rtlCol="0">
            <a:spAutoFit/>
          </a:bodyPr>
          <a:lstStyle/>
          <a:p>
            <a:r>
              <a:rPr kumimoji="1" lang="en-US" altLang="zh-CN" sz="2400" b="0" dirty="0">
                <a:solidFill>
                  <a:srgbClr val="FF0000"/>
                </a:solidFill>
                <a:cs typeface="Arial" panose="020B0604020202020204" pitchFamily="34" charset="0"/>
              </a:rPr>
              <a:t>Conclusion</a:t>
            </a:r>
            <a:endParaRPr kumimoji="1" lang="zh-CN" altLang="en-US" sz="2400" b="0" dirty="0">
              <a:solidFill>
                <a:srgbClr val="FF0000"/>
              </a:solidFill>
              <a:cs typeface="Arial" panose="020B0604020202020204" pitchFamily="34" charset="0"/>
            </a:endParaRPr>
          </a:p>
        </p:txBody>
      </p:sp>
      <p:sp>
        <p:nvSpPr>
          <p:cNvPr id="20" name="PA-文本框 7">
            <a:extLst>
              <a:ext uri="{FF2B5EF4-FFF2-40B4-BE49-F238E27FC236}">
                <a16:creationId xmlns:a16="http://schemas.microsoft.com/office/drawing/2014/main" id="{E273D04D-1DB4-B242-9FAA-1883420C4E07}"/>
              </a:ext>
            </a:extLst>
          </p:cNvPr>
          <p:cNvSpPr txBox="1"/>
          <p:nvPr>
            <p:custDataLst>
              <p:tags r:id="rId3"/>
            </p:custDataLst>
          </p:nvPr>
        </p:nvSpPr>
        <p:spPr>
          <a:xfrm>
            <a:off x="3313433" y="2349862"/>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02</a:t>
            </a:r>
          </a:p>
        </p:txBody>
      </p:sp>
      <p:sp>
        <p:nvSpPr>
          <p:cNvPr id="21" name="PA-文本框 7">
            <a:extLst>
              <a:ext uri="{FF2B5EF4-FFF2-40B4-BE49-F238E27FC236}">
                <a16:creationId xmlns:a16="http://schemas.microsoft.com/office/drawing/2014/main" id="{6A616AE0-1236-C348-A54D-2F47A69700EF}"/>
              </a:ext>
            </a:extLst>
          </p:cNvPr>
          <p:cNvSpPr txBox="1"/>
          <p:nvPr>
            <p:custDataLst>
              <p:tags r:id="rId4"/>
            </p:custDataLst>
          </p:nvPr>
        </p:nvSpPr>
        <p:spPr>
          <a:xfrm>
            <a:off x="3320275" y="3452112"/>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03</a:t>
            </a:r>
          </a:p>
        </p:txBody>
      </p:sp>
      <p:sp>
        <p:nvSpPr>
          <p:cNvPr id="22" name="PA-文本框 7">
            <a:extLst>
              <a:ext uri="{FF2B5EF4-FFF2-40B4-BE49-F238E27FC236}">
                <a16:creationId xmlns:a16="http://schemas.microsoft.com/office/drawing/2014/main" id="{A32024ED-2865-934F-9F6C-09145841E554}"/>
              </a:ext>
            </a:extLst>
          </p:cNvPr>
          <p:cNvSpPr txBox="1"/>
          <p:nvPr>
            <p:custDataLst>
              <p:tags r:id="rId5"/>
            </p:custDataLst>
          </p:nvPr>
        </p:nvSpPr>
        <p:spPr>
          <a:xfrm>
            <a:off x="3320275" y="4554362"/>
            <a:ext cx="576064" cy="461665"/>
          </a:xfrm>
          <a:prstGeom prst="rect">
            <a:avLst/>
          </a:prstGeom>
          <a:noFill/>
          <a:ln w="25400" cap="flat" cmpd="sng" algn="ctr">
            <a:solidFill>
              <a:srgbClr val="4C6D78"/>
            </a:solidFill>
            <a:prstDash val="solid"/>
            <a:round/>
            <a:headEnd type="none" w="med" len="med"/>
            <a:tailEnd type="none" w="med" len="med"/>
          </a:ln>
        </p:spPr>
        <p:txBody>
          <a:bodyPr wrap="square" rtlCol="0">
            <a:spAutoFit/>
          </a:bodyPr>
          <a:lstStyle/>
          <a:p>
            <a:r>
              <a:rPr lang="en-US" altLang="zh-CN" sz="2400" b="0" dirty="0">
                <a:solidFill>
                  <a:srgbClr val="B84970"/>
                </a:solidFill>
                <a:latin typeface="+mj-lt"/>
                <a:ea typeface="华文细黑" panose="02010600040101010101" pitchFamily="2" charset="-122"/>
              </a:rPr>
              <a:t>04</a:t>
            </a:r>
          </a:p>
        </p:txBody>
      </p:sp>
      <p:sp>
        <p:nvSpPr>
          <p:cNvPr id="17" name="文本框 16">
            <a:extLst>
              <a:ext uri="{FF2B5EF4-FFF2-40B4-BE49-F238E27FC236}">
                <a16:creationId xmlns:a16="http://schemas.microsoft.com/office/drawing/2014/main" id="{3E5B7858-5E65-354B-9DBF-6E8357B65CB1}"/>
              </a:ext>
            </a:extLst>
          </p:cNvPr>
          <p:cNvSpPr txBox="1"/>
          <p:nvPr/>
        </p:nvSpPr>
        <p:spPr>
          <a:xfrm>
            <a:off x="1187624" y="2990447"/>
            <a:ext cx="1160895" cy="461665"/>
          </a:xfrm>
          <a:prstGeom prst="rect">
            <a:avLst/>
          </a:prstGeom>
          <a:noFill/>
        </p:spPr>
        <p:txBody>
          <a:bodyPr wrap="none" rtlCol="0">
            <a:spAutoFit/>
          </a:bodyPr>
          <a:lstStyle/>
          <a:p>
            <a:r>
              <a:rPr kumimoji="1" lang="en-US" altLang="zh-CN" sz="2400" b="0" dirty="0">
                <a:cs typeface="Arial" panose="020B0604020202020204" pitchFamily="34" charset="0"/>
              </a:rPr>
              <a:t>Outline</a:t>
            </a:r>
            <a:endParaRPr kumimoji="1" lang="zh-CN" altLang="en-US" sz="2400" b="0" dirty="0">
              <a:cs typeface="Arial" panose="020B0604020202020204" pitchFamily="34" charset="0"/>
            </a:endParaRPr>
          </a:p>
        </p:txBody>
      </p:sp>
    </p:spTree>
    <p:extLst>
      <p:ext uri="{BB962C8B-B14F-4D97-AF65-F5344CB8AC3E}">
        <p14:creationId xmlns:p14="http://schemas.microsoft.com/office/powerpoint/2010/main" val="1193528440"/>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2" name="矩形 1">
            <a:extLst>
              <a:ext uri="{FF2B5EF4-FFF2-40B4-BE49-F238E27FC236}">
                <a16:creationId xmlns:a16="http://schemas.microsoft.com/office/drawing/2014/main" id="{37E28230-8CD7-8742-91DA-B9A4DA9D47B9}"/>
              </a:ext>
            </a:extLst>
          </p:cNvPr>
          <p:cNvSpPr/>
          <p:nvPr/>
        </p:nvSpPr>
        <p:spPr>
          <a:xfrm>
            <a:off x="827584" y="116632"/>
            <a:ext cx="1710725" cy="461665"/>
          </a:xfrm>
          <a:prstGeom prst="rect">
            <a:avLst/>
          </a:prstGeom>
        </p:spPr>
        <p:txBody>
          <a:bodyPr wrap="none">
            <a:spAutoFit/>
          </a:bodyPr>
          <a:lstStyle/>
          <a:p>
            <a:r>
              <a:rPr lang="en" altLang="zh-CN" sz="2400" b="0" dirty="0"/>
              <a:t>Conclusion</a:t>
            </a:r>
            <a:endParaRPr lang="en" altLang="zh-CN" sz="3200" b="0" dirty="0"/>
          </a:p>
        </p:txBody>
      </p:sp>
      <p:sp>
        <p:nvSpPr>
          <p:cNvPr id="3" name="矩形 2">
            <a:extLst>
              <a:ext uri="{FF2B5EF4-FFF2-40B4-BE49-F238E27FC236}">
                <a16:creationId xmlns:a16="http://schemas.microsoft.com/office/drawing/2014/main" id="{5BA9BDED-CAFD-A34C-8CA8-2F47348851AB}"/>
              </a:ext>
            </a:extLst>
          </p:cNvPr>
          <p:cNvSpPr/>
          <p:nvPr/>
        </p:nvSpPr>
        <p:spPr>
          <a:xfrm>
            <a:off x="827584" y="1997839"/>
            <a:ext cx="7272808" cy="707886"/>
          </a:xfrm>
          <a:prstGeom prst="rect">
            <a:avLst/>
          </a:prstGeom>
        </p:spPr>
        <p:txBody>
          <a:bodyPr wrap="square">
            <a:spAutoFit/>
          </a:bodyPr>
          <a:lstStyle/>
          <a:p>
            <a:pPr marL="342900" indent="-342900">
              <a:buFont typeface="Arial" panose="020B0604020202020204" pitchFamily="34" charset="0"/>
              <a:buChar char="•"/>
            </a:pPr>
            <a:r>
              <a:rPr lang="en" altLang="zh-CN" sz="2000" b="0" dirty="0"/>
              <a:t>An efficient tiled algorithm called </a:t>
            </a:r>
            <a:r>
              <a:rPr lang="en" altLang="zh-CN" sz="2000" b="0" dirty="0" err="1">
                <a:solidFill>
                  <a:srgbClr val="FF0000"/>
                </a:solidFill>
              </a:rPr>
              <a:t>TileSpMV</a:t>
            </a:r>
            <a:r>
              <a:rPr lang="en" altLang="zh-CN" sz="2000" b="0" dirty="0"/>
              <a:t> for parallel </a:t>
            </a:r>
            <a:r>
              <a:rPr lang="en" altLang="zh-CN" sz="2000" b="0" dirty="0" err="1"/>
              <a:t>SpMV</a:t>
            </a:r>
            <a:r>
              <a:rPr lang="en" altLang="zh-CN" sz="2000" b="0" dirty="0"/>
              <a:t> on modern GPUs. </a:t>
            </a:r>
          </a:p>
        </p:txBody>
      </p:sp>
      <p:sp>
        <p:nvSpPr>
          <p:cNvPr id="4" name="矩形 3">
            <a:extLst>
              <a:ext uri="{FF2B5EF4-FFF2-40B4-BE49-F238E27FC236}">
                <a16:creationId xmlns:a16="http://schemas.microsoft.com/office/drawing/2014/main" id="{E1AFD019-0A70-6745-B7E2-22A099361D19}"/>
              </a:ext>
            </a:extLst>
          </p:cNvPr>
          <p:cNvSpPr/>
          <p:nvPr/>
        </p:nvSpPr>
        <p:spPr>
          <a:xfrm>
            <a:off x="827584" y="2922407"/>
            <a:ext cx="7272808" cy="646331"/>
          </a:xfrm>
          <a:prstGeom prst="rect">
            <a:avLst/>
          </a:prstGeom>
        </p:spPr>
        <p:txBody>
          <a:bodyPr wrap="square">
            <a:spAutoFit/>
          </a:bodyPr>
          <a:lstStyle/>
          <a:p>
            <a:pPr marL="285750" indent="-285750">
              <a:buFont typeface="Arial" panose="020B0604020202020204" pitchFamily="34" charset="0"/>
              <a:buChar char="•"/>
            </a:pPr>
            <a:r>
              <a:rPr lang="en" altLang="zh-CN" b="0" dirty="0"/>
              <a:t>Optimized </a:t>
            </a:r>
            <a:r>
              <a:rPr lang="en" altLang="zh-CN" b="0" dirty="0">
                <a:solidFill>
                  <a:srgbClr val="FF0000"/>
                </a:solidFill>
              </a:rPr>
              <a:t>warp-level </a:t>
            </a:r>
            <a:r>
              <a:rPr lang="en" altLang="zh-CN" b="0" dirty="0" err="1">
                <a:solidFill>
                  <a:srgbClr val="FF0000"/>
                </a:solidFill>
              </a:rPr>
              <a:t>SpMV</a:t>
            </a:r>
            <a:r>
              <a:rPr lang="en" altLang="zh-CN" b="0" dirty="0">
                <a:solidFill>
                  <a:srgbClr val="FF0000"/>
                </a:solidFill>
              </a:rPr>
              <a:t> kernels</a:t>
            </a:r>
            <a:r>
              <a:rPr lang="en" altLang="zh-CN" b="0" dirty="0"/>
              <a:t> for small sparse matrices represented as sparse tiles. </a:t>
            </a:r>
          </a:p>
        </p:txBody>
      </p:sp>
      <p:sp>
        <p:nvSpPr>
          <p:cNvPr id="5" name="矩形 4">
            <a:extLst>
              <a:ext uri="{FF2B5EF4-FFF2-40B4-BE49-F238E27FC236}">
                <a16:creationId xmlns:a16="http://schemas.microsoft.com/office/drawing/2014/main" id="{F15615EA-4701-6245-9F82-F704D2D0CF88}"/>
              </a:ext>
            </a:extLst>
          </p:cNvPr>
          <p:cNvSpPr/>
          <p:nvPr/>
        </p:nvSpPr>
        <p:spPr>
          <a:xfrm>
            <a:off x="825631" y="3785420"/>
            <a:ext cx="7272808" cy="646331"/>
          </a:xfrm>
          <a:prstGeom prst="rect">
            <a:avLst/>
          </a:prstGeom>
        </p:spPr>
        <p:txBody>
          <a:bodyPr wrap="square">
            <a:spAutoFit/>
          </a:bodyPr>
          <a:lstStyle/>
          <a:p>
            <a:pPr marL="342900" indent="-342900">
              <a:buFont typeface="Arial" panose="020B0604020202020204" pitchFamily="34" charset="0"/>
              <a:buChar char="•"/>
            </a:pPr>
            <a:r>
              <a:rPr lang="en" altLang="zh-CN" b="0" dirty="0"/>
              <a:t>An </a:t>
            </a:r>
            <a:r>
              <a:rPr lang="en" altLang="zh-CN" b="0" dirty="0">
                <a:solidFill>
                  <a:srgbClr val="FF0000"/>
                </a:solidFill>
              </a:rPr>
              <a:t>adaptive selection method </a:t>
            </a:r>
            <a:r>
              <a:rPr lang="en" altLang="zh-CN" b="0" dirty="0"/>
              <a:t>to find the best storage format and kernel for each sparse tile.</a:t>
            </a:r>
          </a:p>
        </p:txBody>
      </p:sp>
      <p:sp>
        <p:nvSpPr>
          <p:cNvPr id="6" name="矩形 5">
            <a:extLst>
              <a:ext uri="{FF2B5EF4-FFF2-40B4-BE49-F238E27FC236}">
                <a16:creationId xmlns:a16="http://schemas.microsoft.com/office/drawing/2014/main" id="{63D67251-A6AA-C841-BD75-E57596D312C4}"/>
              </a:ext>
            </a:extLst>
          </p:cNvPr>
          <p:cNvSpPr/>
          <p:nvPr/>
        </p:nvSpPr>
        <p:spPr>
          <a:xfrm>
            <a:off x="825631" y="4648433"/>
            <a:ext cx="7272808" cy="646331"/>
          </a:xfrm>
          <a:prstGeom prst="rect">
            <a:avLst/>
          </a:prstGeom>
        </p:spPr>
        <p:txBody>
          <a:bodyPr wrap="square">
            <a:spAutoFit/>
          </a:bodyPr>
          <a:lstStyle/>
          <a:p>
            <a:pPr marL="285750" indent="-285750">
              <a:buFont typeface="Arial" panose="020B0604020202020204" pitchFamily="34" charset="0"/>
              <a:buChar char="•"/>
            </a:pPr>
            <a:r>
              <a:rPr lang="en" altLang="zh-CN" b="0" dirty="0"/>
              <a:t>Obvious</a:t>
            </a:r>
            <a:r>
              <a:rPr lang="en" altLang="zh-CN" b="0" dirty="0">
                <a:solidFill>
                  <a:srgbClr val="FF0000"/>
                </a:solidFill>
              </a:rPr>
              <a:t> speedups </a:t>
            </a:r>
            <a:r>
              <a:rPr lang="en" altLang="zh-CN" b="0" dirty="0"/>
              <a:t>over state-of-the-art </a:t>
            </a:r>
            <a:r>
              <a:rPr lang="en" altLang="zh-CN" b="0" dirty="0" err="1"/>
              <a:t>SpMV</a:t>
            </a:r>
            <a:r>
              <a:rPr lang="en" altLang="zh-CN" b="0" dirty="0"/>
              <a:t> methods on the newest GPUs. </a:t>
            </a:r>
            <a:r>
              <a:rPr lang="en" altLang="zh-CN" b="0" dirty="0">
                <a:cs typeface="Arial" panose="020B0604020202020204" pitchFamily="34" charset="0"/>
              </a:rPr>
              <a:t> </a:t>
            </a:r>
          </a:p>
        </p:txBody>
      </p:sp>
    </p:spTree>
    <p:extLst>
      <p:ext uri="{BB962C8B-B14F-4D97-AF65-F5344CB8AC3E}">
        <p14:creationId xmlns:p14="http://schemas.microsoft.com/office/powerpoint/2010/main" val="3151200991"/>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6" name="Rectangle 2">
            <a:extLst>
              <a:ext uri="{FF2B5EF4-FFF2-40B4-BE49-F238E27FC236}">
                <a16:creationId xmlns:a16="http://schemas.microsoft.com/office/drawing/2014/main" id="{472D803C-CDAC-4532-8FE3-278123EF57DB}"/>
              </a:ext>
            </a:extLst>
          </p:cNvPr>
          <p:cNvSpPr>
            <a:spLocks noChangeArrowheads="1"/>
          </p:cNvSpPr>
          <p:nvPr/>
        </p:nvSpPr>
        <p:spPr bwMode="auto">
          <a:xfrm>
            <a:off x="4193959" y="289415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zh-CN" altLang="en-US"/>
          </a:p>
        </p:txBody>
      </p:sp>
      <p:sp>
        <p:nvSpPr>
          <p:cNvPr id="2" name="矩形 1">
            <a:extLst>
              <a:ext uri="{FF2B5EF4-FFF2-40B4-BE49-F238E27FC236}">
                <a16:creationId xmlns:a16="http://schemas.microsoft.com/office/drawing/2014/main" id="{4DD99A33-BCFE-DF4B-833A-C3D02FF2939F}"/>
              </a:ext>
            </a:extLst>
          </p:cNvPr>
          <p:cNvSpPr/>
          <p:nvPr/>
        </p:nvSpPr>
        <p:spPr>
          <a:xfrm>
            <a:off x="1175492" y="2044005"/>
            <a:ext cx="6504984" cy="1384995"/>
          </a:xfrm>
          <a:prstGeom prst="rect">
            <a:avLst/>
          </a:prstGeom>
        </p:spPr>
        <p:txBody>
          <a:bodyPr wrap="square">
            <a:spAutoFit/>
          </a:bodyPr>
          <a:lstStyle/>
          <a:p>
            <a:pPr algn="ctr"/>
            <a:r>
              <a:rPr lang="en" altLang="zh-CN" sz="2800" dirty="0" err="1"/>
              <a:t>TileSpMV</a:t>
            </a:r>
            <a:r>
              <a:rPr lang="en" altLang="zh-CN" sz="2800" dirty="0"/>
              <a:t>: A Tiled Algorithm for Sparse Matrix-Vector Multiplication on GPUs </a:t>
            </a:r>
            <a:endParaRPr lang="en" altLang="zh-CN" sz="6000" dirty="0"/>
          </a:p>
        </p:txBody>
      </p:sp>
      <p:sp>
        <p:nvSpPr>
          <p:cNvPr id="3" name="文本框 2">
            <a:extLst>
              <a:ext uri="{FF2B5EF4-FFF2-40B4-BE49-F238E27FC236}">
                <a16:creationId xmlns:a16="http://schemas.microsoft.com/office/drawing/2014/main" id="{00F11A69-CDD7-4C4C-A8AB-A590D28D72ED}"/>
              </a:ext>
            </a:extLst>
          </p:cNvPr>
          <p:cNvSpPr txBox="1"/>
          <p:nvPr/>
        </p:nvSpPr>
        <p:spPr>
          <a:xfrm>
            <a:off x="827584" y="1067333"/>
            <a:ext cx="1664238" cy="523220"/>
          </a:xfrm>
          <a:prstGeom prst="rect">
            <a:avLst/>
          </a:prstGeom>
          <a:noFill/>
        </p:spPr>
        <p:txBody>
          <a:bodyPr wrap="none" rtlCol="0">
            <a:spAutoFit/>
          </a:bodyPr>
          <a:lstStyle/>
          <a:p>
            <a:r>
              <a:rPr kumimoji="1" lang="en-US" altLang="zh-CN" sz="2800" dirty="0">
                <a:solidFill>
                  <a:srgbClr val="FF0000"/>
                </a:solidFill>
                <a:latin typeface="+mn-lt"/>
                <a:cs typeface="Times New Roman" pitchFamily="18" charset="0"/>
              </a:rPr>
              <a:t>Thanks !</a:t>
            </a:r>
            <a:endParaRPr kumimoji="1" lang="zh-CN" altLang="en-US" sz="2800" dirty="0">
              <a:solidFill>
                <a:srgbClr val="FF0000"/>
              </a:solidFill>
              <a:latin typeface="+mn-lt"/>
              <a:cs typeface="Times New Roman" pitchFamily="18" charset="0"/>
            </a:endParaRPr>
          </a:p>
        </p:txBody>
      </p:sp>
      <p:pic>
        <p:nvPicPr>
          <p:cNvPr id="9" name="Picture 2">
            <a:extLst>
              <a:ext uri="{FF2B5EF4-FFF2-40B4-BE49-F238E27FC236}">
                <a16:creationId xmlns:a16="http://schemas.microsoft.com/office/drawing/2014/main" id="{76FA4EB5-20D1-4549-8DF8-A20EDFA07F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137"/>
          <a:stretch/>
        </p:blipFill>
        <p:spPr bwMode="auto">
          <a:xfrm>
            <a:off x="0" y="719375"/>
            <a:ext cx="9144000" cy="1075754"/>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B6C63618-3D6E-B540-8C83-6DBA71A7EC72}"/>
              </a:ext>
            </a:extLst>
          </p:cNvPr>
          <p:cNvSpPr txBox="1"/>
          <p:nvPr/>
        </p:nvSpPr>
        <p:spPr>
          <a:xfrm>
            <a:off x="2123156" y="5661248"/>
            <a:ext cx="5381794" cy="400110"/>
          </a:xfrm>
          <a:prstGeom prst="rect">
            <a:avLst/>
          </a:prstGeom>
          <a:noFill/>
        </p:spPr>
        <p:txBody>
          <a:bodyPr wrap="none" rtlCol="0">
            <a:spAutoFit/>
          </a:bodyPr>
          <a:lstStyle/>
          <a:p>
            <a:r>
              <a:rPr kumimoji="1" lang="en-US" altLang="zh-CN" sz="2000" b="0" dirty="0">
                <a:latin typeface="+mj-lt"/>
                <a:cs typeface="Times New Roman" pitchFamily="18" charset="0"/>
              </a:rPr>
              <a:t>Contact us:</a:t>
            </a:r>
            <a:r>
              <a:rPr kumimoji="1" lang="zh-CN" altLang="en-US" sz="2000" b="0" dirty="0">
                <a:latin typeface="+mj-lt"/>
                <a:cs typeface="Times New Roman" pitchFamily="18" charset="0"/>
              </a:rPr>
              <a:t> </a:t>
            </a:r>
            <a:r>
              <a:rPr kumimoji="1" lang="en-US" altLang="zh-CN" sz="2000" b="0" dirty="0">
                <a:latin typeface="+mj-lt"/>
                <a:cs typeface="Times New Roman" pitchFamily="18" charset="0"/>
              </a:rPr>
              <a:t>2019211256@student.cup.edu.cn</a:t>
            </a:r>
          </a:p>
        </p:txBody>
      </p:sp>
      <p:sp>
        <p:nvSpPr>
          <p:cNvPr id="5" name="文本框 4">
            <a:extLst>
              <a:ext uri="{FF2B5EF4-FFF2-40B4-BE49-F238E27FC236}">
                <a16:creationId xmlns:a16="http://schemas.microsoft.com/office/drawing/2014/main" id="{2D2EB2A0-6A93-6848-91D4-C7B8E2CD23BD}"/>
              </a:ext>
            </a:extLst>
          </p:cNvPr>
          <p:cNvSpPr txBox="1"/>
          <p:nvPr/>
        </p:nvSpPr>
        <p:spPr>
          <a:xfrm>
            <a:off x="3497026" y="4191181"/>
            <a:ext cx="2149948" cy="707886"/>
          </a:xfrm>
          <a:prstGeom prst="rect">
            <a:avLst/>
          </a:prstGeom>
          <a:noFill/>
        </p:spPr>
        <p:txBody>
          <a:bodyPr wrap="none" rtlCol="0">
            <a:spAutoFit/>
          </a:bodyPr>
          <a:lstStyle/>
          <a:p>
            <a:r>
              <a:rPr kumimoji="1" lang="en-US" altLang="zh-CN" sz="4000" dirty="0">
                <a:solidFill>
                  <a:srgbClr val="FF0000"/>
                </a:solidFill>
                <a:latin typeface="+mj-lt"/>
                <a:cs typeface="Times New Roman" pitchFamily="18" charset="0"/>
              </a:rPr>
              <a:t>Thanks!</a:t>
            </a:r>
            <a:endParaRPr kumimoji="1" lang="zh-CN" altLang="en-US" sz="4000" dirty="0">
              <a:solidFill>
                <a:srgbClr val="FF0000"/>
              </a:solidFill>
              <a:latin typeface="+mj-lt"/>
              <a:cs typeface="Times New Roman" pitchFamily="18" charset="0"/>
            </a:endParaRPr>
          </a:p>
        </p:txBody>
      </p:sp>
    </p:spTree>
    <p:extLst>
      <p:ext uri="{BB962C8B-B14F-4D97-AF65-F5344CB8AC3E}">
        <p14:creationId xmlns:p14="http://schemas.microsoft.com/office/powerpoint/2010/main" val="2035902925"/>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8" name="Rectangle 83">
            <a:extLst>
              <a:ext uri="{FF2B5EF4-FFF2-40B4-BE49-F238E27FC236}">
                <a16:creationId xmlns:a16="http://schemas.microsoft.com/office/drawing/2014/main" id="{680B7E23-1966-0848-ABBB-5E408AA24C46}"/>
              </a:ext>
            </a:extLst>
          </p:cNvPr>
          <p:cNvSpPr>
            <a:spLocks noChangeAspect="1"/>
          </p:cNvSpPr>
          <p:nvPr/>
        </p:nvSpPr>
        <p:spPr>
          <a:xfrm>
            <a:off x="143823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9" name="Rectangle 84">
            <a:extLst>
              <a:ext uri="{FF2B5EF4-FFF2-40B4-BE49-F238E27FC236}">
                <a16:creationId xmlns:a16="http://schemas.microsoft.com/office/drawing/2014/main" id="{7D1615F5-4C84-7C40-BED9-E03158EBCB8E}"/>
              </a:ext>
            </a:extLst>
          </p:cNvPr>
          <p:cNvSpPr>
            <a:spLocks noChangeAspect="1"/>
          </p:cNvSpPr>
          <p:nvPr/>
        </p:nvSpPr>
        <p:spPr>
          <a:xfrm>
            <a:off x="189543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0" name="Rectangle 85">
            <a:extLst>
              <a:ext uri="{FF2B5EF4-FFF2-40B4-BE49-F238E27FC236}">
                <a16:creationId xmlns:a16="http://schemas.microsoft.com/office/drawing/2014/main" id="{386FD69D-F080-574E-B12F-E5559951134D}"/>
              </a:ext>
            </a:extLst>
          </p:cNvPr>
          <p:cNvSpPr>
            <a:spLocks noChangeAspect="1"/>
          </p:cNvSpPr>
          <p:nvPr/>
        </p:nvSpPr>
        <p:spPr>
          <a:xfrm>
            <a:off x="2348192"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1" name="Rectangle 86">
            <a:extLst>
              <a:ext uri="{FF2B5EF4-FFF2-40B4-BE49-F238E27FC236}">
                <a16:creationId xmlns:a16="http://schemas.microsoft.com/office/drawing/2014/main" id="{D698A084-21A4-8E4E-8089-98EA193593F6}"/>
              </a:ext>
            </a:extLst>
          </p:cNvPr>
          <p:cNvSpPr>
            <a:spLocks noChangeAspect="1"/>
          </p:cNvSpPr>
          <p:nvPr/>
        </p:nvSpPr>
        <p:spPr>
          <a:xfrm>
            <a:off x="2805392"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2" name="Rectangle 87">
            <a:extLst>
              <a:ext uri="{FF2B5EF4-FFF2-40B4-BE49-F238E27FC236}">
                <a16:creationId xmlns:a16="http://schemas.microsoft.com/office/drawing/2014/main" id="{1028A953-65E4-3345-AD20-068E5CA02566}"/>
              </a:ext>
            </a:extLst>
          </p:cNvPr>
          <p:cNvSpPr>
            <a:spLocks noChangeAspect="1"/>
          </p:cNvSpPr>
          <p:nvPr/>
        </p:nvSpPr>
        <p:spPr>
          <a:xfrm>
            <a:off x="143823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3" name="Rectangle 88">
            <a:extLst>
              <a:ext uri="{FF2B5EF4-FFF2-40B4-BE49-F238E27FC236}">
                <a16:creationId xmlns:a16="http://schemas.microsoft.com/office/drawing/2014/main" id="{06562247-E31A-7A4B-A4CF-990587149615}"/>
              </a:ext>
            </a:extLst>
          </p:cNvPr>
          <p:cNvSpPr>
            <a:spLocks noChangeAspect="1"/>
          </p:cNvSpPr>
          <p:nvPr/>
        </p:nvSpPr>
        <p:spPr>
          <a:xfrm>
            <a:off x="189543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4" name="Rectangle 89">
            <a:extLst>
              <a:ext uri="{FF2B5EF4-FFF2-40B4-BE49-F238E27FC236}">
                <a16:creationId xmlns:a16="http://schemas.microsoft.com/office/drawing/2014/main" id="{3103DC6F-B5DE-984C-9B9A-CCD226ECC098}"/>
              </a:ext>
            </a:extLst>
          </p:cNvPr>
          <p:cNvSpPr>
            <a:spLocks noChangeAspect="1"/>
          </p:cNvSpPr>
          <p:nvPr/>
        </p:nvSpPr>
        <p:spPr>
          <a:xfrm>
            <a:off x="2348192"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5" name="Rectangle 90">
            <a:extLst>
              <a:ext uri="{FF2B5EF4-FFF2-40B4-BE49-F238E27FC236}">
                <a16:creationId xmlns:a16="http://schemas.microsoft.com/office/drawing/2014/main" id="{43BCAC3E-6C46-8B4E-B0D8-8FD450A1675C}"/>
              </a:ext>
            </a:extLst>
          </p:cNvPr>
          <p:cNvSpPr>
            <a:spLocks noChangeAspect="1"/>
          </p:cNvSpPr>
          <p:nvPr/>
        </p:nvSpPr>
        <p:spPr>
          <a:xfrm>
            <a:off x="2805392"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6" name="Rectangle 91">
            <a:extLst>
              <a:ext uri="{FF2B5EF4-FFF2-40B4-BE49-F238E27FC236}">
                <a16:creationId xmlns:a16="http://schemas.microsoft.com/office/drawing/2014/main" id="{DDBD2646-FFB9-594B-AE74-DBFF4D0CE8F1}"/>
              </a:ext>
            </a:extLst>
          </p:cNvPr>
          <p:cNvSpPr>
            <a:spLocks noChangeAspect="1"/>
          </p:cNvSpPr>
          <p:nvPr/>
        </p:nvSpPr>
        <p:spPr>
          <a:xfrm>
            <a:off x="143823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7" name="Rectangle 92">
            <a:extLst>
              <a:ext uri="{FF2B5EF4-FFF2-40B4-BE49-F238E27FC236}">
                <a16:creationId xmlns:a16="http://schemas.microsoft.com/office/drawing/2014/main" id="{77CF9579-CD0F-5F47-A954-B500C964D486}"/>
              </a:ext>
            </a:extLst>
          </p:cNvPr>
          <p:cNvSpPr>
            <a:spLocks noChangeAspect="1"/>
          </p:cNvSpPr>
          <p:nvPr/>
        </p:nvSpPr>
        <p:spPr>
          <a:xfrm>
            <a:off x="189543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8" name="Rectangle 93">
            <a:extLst>
              <a:ext uri="{FF2B5EF4-FFF2-40B4-BE49-F238E27FC236}">
                <a16:creationId xmlns:a16="http://schemas.microsoft.com/office/drawing/2014/main" id="{C2CAFC64-F0E4-3840-82BF-1C8F45A6D257}"/>
              </a:ext>
            </a:extLst>
          </p:cNvPr>
          <p:cNvSpPr>
            <a:spLocks noChangeAspect="1"/>
          </p:cNvSpPr>
          <p:nvPr/>
        </p:nvSpPr>
        <p:spPr>
          <a:xfrm>
            <a:off x="2348192"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9" name="Rectangle 94">
            <a:extLst>
              <a:ext uri="{FF2B5EF4-FFF2-40B4-BE49-F238E27FC236}">
                <a16:creationId xmlns:a16="http://schemas.microsoft.com/office/drawing/2014/main" id="{36E49B71-86D7-5D4A-850C-E7DFB5C7FDC4}"/>
              </a:ext>
            </a:extLst>
          </p:cNvPr>
          <p:cNvSpPr>
            <a:spLocks noChangeAspect="1"/>
          </p:cNvSpPr>
          <p:nvPr/>
        </p:nvSpPr>
        <p:spPr>
          <a:xfrm>
            <a:off x="2805392"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0" name="Rectangle 95">
            <a:extLst>
              <a:ext uri="{FF2B5EF4-FFF2-40B4-BE49-F238E27FC236}">
                <a16:creationId xmlns:a16="http://schemas.microsoft.com/office/drawing/2014/main" id="{AA2B8F27-9FA3-A343-94A5-30144856F040}"/>
              </a:ext>
            </a:extLst>
          </p:cNvPr>
          <p:cNvSpPr>
            <a:spLocks noChangeAspect="1"/>
          </p:cNvSpPr>
          <p:nvPr/>
        </p:nvSpPr>
        <p:spPr>
          <a:xfrm>
            <a:off x="143823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1" name="Rectangle 96">
            <a:extLst>
              <a:ext uri="{FF2B5EF4-FFF2-40B4-BE49-F238E27FC236}">
                <a16:creationId xmlns:a16="http://schemas.microsoft.com/office/drawing/2014/main" id="{271E505E-AA28-6E49-8FF3-5F6381789D28}"/>
              </a:ext>
            </a:extLst>
          </p:cNvPr>
          <p:cNvSpPr>
            <a:spLocks noChangeAspect="1"/>
          </p:cNvSpPr>
          <p:nvPr/>
        </p:nvSpPr>
        <p:spPr>
          <a:xfrm>
            <a:off x="189543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2" name="Rectangle 97">
            <a:extLst>
              <a:ext uri="{FF2B5EF4-FFF2-40B4-BE49-F238E27FC236}">
                <a16:creationId xmlns:a16="http://schemas.microsoft.com/office/drawing/2014/main" id="{65134BB4-C24C-6D4F-893D-CB8DA6940186}"/>
              </a:ext>
            </a:extLst>
          </p:cNvPr>
          <p:cNvSpPr>
            <a:spLocks noChangeAspect="1"/>
          </p:cNvSpPr>
          <p:nvPr/>
        </p:nvSpPr>
        <p:spPr>
          <a:xfrm>
            <a:off x="2348192"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3" name="Rectangle 98">
            <a:extLst>
              <a:ext uri="{FF2B5EF4-FFF2-40B4-BE49-F238E27FC236}">
                <a16:creationId xmlns:a16="http://schemas.microsoft.com/office/drawing/2014/main" id="{FD7F57DB-9886-4B4C-A5F3-6A3A45EA6CD1}"/>
              </a:ext>
            </a:extLst>
          </p:cNvPr>
          <p:cNvSpPr>
            <a:spLocks noChangeAspect="1"/>
          </p:cNvSpPr>
          <p:nvPr/>
        </p:nvSpPr>
        <p:spPr>
          <a:xfrm>
            <a:off x="2805392"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4" name="Oval 99">
            <a:extLst>
              <a:ext uri="{FF2B5EF4-FFF2-40B4-BE49-F238E27FC236}">
                <a16:creationId xmlns:a16="http://schemas.microsoft.com/office/drawing/2014/main" id="{61E79DFD-2DFF-CD4A-ACF0-70B20AFFDBEE}"/>
              </a:ext>
            </a:extLst>
          </p:cNvPr>
          <p:cNvSpPr>
            <a:spLocks noChangeAspect="1"/>
          </p:cNvSpPr>
          <p:nvPr/>
        </p:nvSpPr>
        <p:spPr>
          <a:xfrm>
            <a:off x="1483957" y="331151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1</a:t>
            </a:r>
          </a:p>
        </p:txBody>
      </p:sp>
      <p:sp>
        <p:nvSpPr>
          <p:cNvPr id="25" name="Oval 100">
            <a:extLst>
              <a:ext uri="{FF2B5EF4-FFF2-40B4-BE49-F238E27FC236}">
                <a16:creationId xmlns:a16="http://schemas.microsoft.com/office/drawing/2014/main" id="{AB5E4839-6763-D548-825F-704C1BC1EBB7}"/>
              </a:ext>
            </a:extLst>
          </p:cNvPr>
          <p:cNvSpPr>
            <a:spLocks noChangeAspect="1"/>
          </p:cNvSpPr>
          <p:nvPr/>
        </p:nvSpPr>
        <p:spPr>
          <a:xfrm>
            <a:off x="1941157" y="378712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4</a:t>
            </a:r>
          </a:p>
        </p:txBody>
      </p:sp>
      <p:sp>
        <p:nvSpPr>
          <p:cNvPr id="26" name="Oval 101">
            <a:extLst>
              <a:ext uri="{FF2B5EF4-FFF2-40B4-BE49-F238E27FC236}">
                <a16:creationId xmlns:a16="http://schemas.microsoft.com/office/drawing/2014/main" id="{AFE4F50B-FB48-884F-8C23-BA6A90E3E2D4}"/>
              </a:ext>
            </a:extLst>
          </p:cNvPr>
          <p:cNvSpPr>
            <a:spLocks noChangeAspect="1"/>
          </p:cNvSpPr>
          <p:nvPr/>
        </p:nvSpPr>
        <p:spPr>
          <a:xfrm>
            <a:off x="2393912" y="426147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5</a:t>
            </a:r>
          </a:p>
        </p:txBody>
      </p:sp>
      <p:sp>
        <p:nvSpPr>
          <p:cNvPr id="27" name="Oval 102">
            <a:extLst>
              <a:ext uri="{FF2B5EF4-FFF2-40B4-BE49-F238E27FC236}">
                <a16:creationId xmlns:a16="http://schemas.microsoft.com/office/drawing/2014/main" id="{D69554AC-B3AF-974A-96EE-3A90A017035C}"/>
              </a:ext>
            </a:extLst>
          </p:cNvPr>
          <p:cNvSpPr>
            <a:spLocks noChangeAspect="1"/>
          </p:cNvSpPr>
          <p:nvPr/>
        </p:nvSpPr>
        <p:spPr>
          <a:xfrm>
            <a:off x="2851112" y="473708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7</a:t>
            </a:r>
          </a:p>
        </p:txBody>
      </p:sp>
      <p:sp>
        <p:nvSpPr>
          <p:cNvPr id="28" name="Oval 103">
            <a:extLst>
              <a:ext uri="{FF2B5EF4-FFF2-40B4-BE49-F238E27FC236}">
                <a16:creationId xmlns:a16="http://schemas.microsoft.com/office/drawing/2014/main" id="{A983B25F-7C45-1D42-A788-91C70E281955}"/>
              </a:ext>
            </a:extLst>
          </p:cNvPr>
          <p:cNvSpPr>
            <a:spLocks noChangeAspect="1"/>
          </p:cNvSpPr>
          <p:nvPr/>
        </p:nvSpPr>
        <p:spPr>
          <a:xfrm>
            <a:off x="1483957" y="378712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3</a:t>
            </a:r>
          </a:p>
        </p:txBody>
      </p:sp>
      <p:sp>
        <p:nvSpPr>
          <p:cNvPr id="29" name="Oval 105">
            <a:extLst>
              <a:ext uri="{FF2B5EF4-FFF2-40B4-BE49-F238E27FC236}">
                <a16:creationId xmlns:a16="http://schemas.microsoft.com/office/drawing/2014/main" id="{527615C7-CFAB-DF4B-A28C-3579D933350D}"/>
              </a:ext>
            </a:extLst>
          </p:cNvPr>
          <p:cNvSpPr>
            <a:spLocks noChangeAspect="1"/>
          </p:cNvSpPr>
          <p:nvPr/>
        </p:nvSpPr>
        <p:spPr>
          <a:xfrm>
            <a:off x="1483957" y="473645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6</a:t>
            </a:r>
          </a:p>
        </p:txBody>
      </p:sp>
      <p:sp>
        <p:nvSpPr>
          <p:cNvPr id="34" name="Oval 99">
            <a:extLst>
              <a:ext uri="{FF2B5EF4-FFF2-40B4-BE49-F238E27FC236}">
                <a16:creationId xmlns:a16="http://schemas.microsoft.com/office/drawing/2014/main" id="{28F3D030-85E4-5C42-8DEB-89794BB91B1F}"/>
              </a:ext>
            </a:extLst>
          </p:cNvPr>
          <p:cNvSpPr>
            <a:spLocks noChangeAspect="1"/>
          </p:cNvSpPr>
          <p:nvPr/>
        </p:nvSpPr>
        <p:spPr>
          <a:xfrm>
            <a:off x="2393912" y="331151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2</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F9203EE3-B304-C240-B1F3-D222BAA3899A}"/>
                  </a:ext>
                </a:extLst>
              </p:cNvPr>
              <p:cNvSpPr txBox="1"/>
              <p:nvPr/>
            </p:nvSpPr>
            <p:spPr>
              <a:xfrm>
                <a:off x="3603938" y="4067725"/>
                <a:ext cx="304571" cy="369332"/>
              </a:xfrm>
              <a:prstGeom prst="rect">
                <a:avLst/>
              </a:prstGeom>
              <a:noFill/>
              <a:ln w="349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1"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4" name="文本框 3">
                <a:extLst>
                  <a:ext uri="{FF2B5EF4-FFF2-40B4-BE49-F238E27FC236}">
                    <a16:creationId xmlns:a16="http://schemas.microsoft.com/office/drawing/2014/main" id="{F9203EE3-B304-C240-B1F3-D222BAA3899A}"/>
                  </a:ext>
                </a:extLst>
              </p:cNvPr>
              <p:cNvSpPr txBox="1">
                <a:spLocks noRot="1" noChangeAspect="1" noMove="1" noResize="1" noEditPoints="1" noAdjustHandles="1" noChangeArrowheads="1" noChangeShapeType="1" noTextEdit="1"/>
              </p:cNvSpPr>
              <p:nvPr/>
            </p:nvSpPr>
            <p:spPr>
              <a:xfrm>
                <a:off x="3603938" y="4067725"/>
                <a:ext cx="304571" cy="369332"/>
              </a:xfrm>
              <a:prstGeom prst="rect">
                <a:avLst/>
              </a:prstGeom>
              <a:blipFill>
                <a:blip r:embed="rId3"/>
                <a:stretch>
                  <a:fillRect l="-12000" r="-16000"/>
                </a:stretch>
              </a:blipFill>
              <a:ln w="34925">
                <a:noFill/>
              </a:ln>
            </p:spPr>
            <p:txBody>
              <a:bodyPr/>
              <a:lstStyle/>
              <a:p>
                <a:r>
                  <a:rPr lang="zh-CN" altLang="en-US">
                    <a:noFill/>
                  </a:rPr>
                  <a:t> </a:t>
                </a:r>
              </a:p>
            </p:txBody>
          </p:sp>
        </mc:Fallback>
      </mc:AlternateContent>
      <p:sp>
        <p:nvSpPr>
          <p:cNvPr id="37" name="Rectangle 86">
            <a:extLst>
              <a:ext uri="{FF2B5EF4-FFF2-40B4-BE49-F238E27FC236}">
                <a16:creationId xmlns:a16="http://schemas.microsoft.com/office/drawing/2014/main" id="{82397B35-5575-FC46-8342-958F5E99B5F2}"/>
              </a:ext>
            </a:extLst>
          </p:cNvPr>
          <p:cNvSpPr>
            <a:spLocks noChangeAspect="1"/>
          </p:cNvSpPr>
          <p:nvPr/>
        </p:nvSpPr>
        <p:spPr>
          <a:xfrm>
            <a:off x="417254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8" name="Rectangle 90">
            <a:extLst>
              <a:ext uri="{FF2B5EF4-FFF2-40B4-BE49-F238E27FC236}">
                <a16:creationId xmlns:a16="http://schemas.microsoft.com/office/drawing/2014/main" id="{BF7BBF0B-ADE4-2E4F-A940-EDDB3487CD73}"/>
              </a:ext>
            </a:extLst>
          </p:cNvPr>
          <p:cNvSpPr>
            <a:spLocks noChangeAspect="1"/>
          </p:cNvSpPr>
          <p:nvPr/>
        </p:nvSpPr>
        <p:spPr>
          <a:xfrm>
            <a:off x="417254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9" name="Rectangle 94">
            <a:extLst>
              <a:ext uri="{FF2B5EF4-FFF2-40B4-BE49-F238E27FC236}">
                <a16:creationId xmlns:a16="http://schemas.microsoft.com/office/drawing/2014/main" id="{CCB5032B-1F3A-0F48-958B-156E93DEEEE5}"/>
              </a:ext>
            </a:extLst>
          </p:cNvPr>
          <p:cNvSpPr>
            <a:spLocks noChangeAspect="1"/>
          </p:cNvSpPr>
          <p:nvPr/>
        </p:nvSpPr>
        <p:spPr>
          <a:xfrm>
            <a:off x="417254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0" name="Rectangle 98">
            <a:extLst>
              <a:ext uri="{FF2B5EF4-FFF2-40B4-BE49-F238E27FC236}">
                <a16:creationId xmlns:a16="http://schemas.microsoft.com/office/drawing/2014/main" id="{EB073595-95F1-EB4A-A319-8B16C607BE13}"/>
              </a:ext>
            </a:extLst>
          </p:cNvPr>
          <p:cNvSpPr>
            <a:spLocks noChangeAspect="1"/>
          </p:cNvSpPr>
          <p:nvPr/>
        </p:nvSpPr>
        <p:spPr>
          <a:xfrm>
            <a:off x="417254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09C77650-7664-ED4D-AF63-178453BC2E3F}"/>
                  </a:ext>
                </a:extLst>
              </p:cNvPr>
              <p:cNvSpPr txBox="1"/>
              <p:nvPr/>
            </p:nvSpPr>
            <p:spPr>
              <a:xfrm>
                <a:off x="5036782" y="4074569"/>
                <a:ext cx="3141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36" name="文本框 35">
                <a:extLst>
                  <a:ext uri="{FF2B5EF4-FFF2-40B4-BE49-F238E27FC236}">
                    <a16:creationId xmlns:a16="http://schemas.microsoft.com/office/drawing/2014/main" id="{09C77650-7664-ED4D-AF63-178453BC2E3F}"/>
                  </a:ext>
                </a:extLst>
              </p:cNvPr>
              <p:cNvSpPr txBox="1">
                <a:spLocks noRot="1" noChangeAspect="1" noMove="1" noResize="1" noEditPoints="1" noAdjustHandles="1" noChangeArrowheads="1" noChangeShapeType="1" noTextEdit="1"/>
              </p:cNvSpPr>
              <p:nvPr/>
            </p:nvSpPr>
            <p:spPr>
              <a:xfrm>
                <a:off x="5036782" y="4074569"/>
                <a:ext cx="314189" cy="369332"/>
              </a:xfrm>
              <a:prstGeom prst="rect">
                <a:avLst/>
              </a:prstGeom>
              <a:blipFill>
                <a:blip r:embed="rId4"/>
                <a:stretch>
                  <a:fillRect l="-7692" r="-3846"/>
                </a:stretch>
              </a:blipFill>
            </p:spPr>
            <p:txBody>
              <a:bodyPr/>
              <a:lstStyle/>
              <a:p>
                <a:r>
                  <a:rPr lang="zh-CN" altLang="en-US">
                    <a:noFill/>
                  </a:rPr>
                  <a:t> </a:t>
                </a:r>
              </a:p>
            </p:txBody>
          </p:sp>
        </mc:Fallback>
      </mc:AlternateContent>
      <p:sp>
        <p:nvSpPr>
          <p:cNvPr id="47" name="矩形 46">
            <a:extLst>
              <a:ext uri="{FF2B5EF4-FFF2-40B4-BE49-F238E27FC236}">
                <a16:creationId xmlns:a16="http://schemas.microsoft.com/office/drawing/2014/main" id="{FFDA30DE-8CB4-C74F-89DA-C5BFEB92A0CD}"/>
              </a:ext>
            </a:extLst>
          </p:cNvPr>
          <p:cNvSpPr/>
          <p:nvPr/>
        </p:nvSpPr>
        <p:spPr>
          <a:xfrm>
            <a:off x="1483957" y="5373216"/>
            <a:ext cx="1869057" cy="923330"/>
          </a:xfrm>
          <a:prstGeom prst="rect">
            <a:avLst/>
          </a:prstGeom>
        </p:spPr>
        <p:txBody>
          <a:bodyPr wrap="square">
            <a:spAutoFit/>
          </a:bodyPr>
          <a:lstStyle/>
          <a:p>
            <a:pPr algn="ctr" eaLnBrk="0" hangingPunct="0">
              <a:buSzPct val="100000"/>
            </a:pPr>
            <a:r>
              <a:rPr lang="da-DK" altLang="zh-CN" b="0" i="1" dirty="0">
                <a:solidFill>
                  <a:srgbClr val="000000"/>
                </a:solidFill>
                <a:latin typeface="Arial" charset="0"/>
                <a:sym typeface="Verdana" pitchFamily="34" charset="0"/>
              </a:rPr>
              <a:t>A</a:t>
            </a:r>
            <a:r>
              <a:rPr lang="zh-CN" altLang="en-US" b="0" i="1" dirty="0">
                <a:solidFill>
                  <a:srgbClr val="000000"/>
                </a:solidFill>
                <a:latin typeface="Arial" charset="0"/>
                <a:sym typeface="Verdana" pitchFamily="34" charset="0"/>
              </a:rPr>
              <a:t> </a:t>
            </a:r>
            <a:r>
              <a:rPr lang="da-DK" altLang="zh-CN" b="0" dirty="0">
                <a:solidFill>
                  <a:srgbClr val="000000"/>
                </a:solidFill>
                <a:latin typeface="Arial" charset="0"/>
                <a:sym typeface="Verdana" pitchFamily="34" charset="0"/>
              </a:rPr>
              <a:t>(4x4)</a:t>
            </a:r>
          </a:p>
          <a:p>
            <a:pPr algn="ctr" eaLnBrk="0" hangingPunct="0">
              <a:buSzPct val="100000"/>
            </a:pPr>
            <a:r>
              <a:rPr lang="en-US" altLang="zh-CN" b="0" dirty="0">
                <a:solidFill>
                  <a:srgbClr val="000000"/>
                </a:solidFill>
                <a:latin typeface="Arial" charset="0"/>
                <a:sym typeface="Verdana" pitchFamily="34" charset="0"/>
              </a:rPr>
              <a:t>sparse </a:t>
            </a:r>
          </a:p>
          <a:p>
            <a:pPr algn="ctr" eaLnBrk="0" hangingPunct="0">
              <a:buSzPct val="100000"/>
            </a:pPr>
            <a:r>
              <a:rPr lang="en-US" altLang="zh-CN" b="0" dirty="0">
                <a:solidFill>
                  <a:srgbClr val="000000"/>
                </a:solidFill>
                <a:latin typeface="Arial" charset="0"/>
                <a:sym typeface="Verdana" pitchFamily="34" charset="0"/>
              </a:rPr>
              <a:t>7 </a:t>
            </a:r>
            <a:r>
              <a:rPr lang="en-US" altLang="zh-CN" b="0" dirty="0" err="1">
                <a:solidFill>
                  <a:srgbClr val="000000"/>
                </a:solidFill>
                <a:latin typeface="Arial" charset="0"/>
                <a:sym typeface="Verdana" pitchFamily="34" charset="0"/>
              </a:rPr>
              <a:t>nonzeros</a:t>
            </a:r>
            <a:endParaRPr lang="zh-CN" altLang="en-US" b="0" dirty="0"/>
          </a:p>
        </p:txBody>
      </p:sp>
      <mc:AlternateContent xmlns:mc="http://schemas.openxmlformats.org/markup-compatibility/2006" xmlns:a14="http://schemas.microsoft.com/office/drawing/2010/main">
        <mc:Choice Requires="a14">
          <p:sp>
            <p:nvSpPr>
              <p:cNvPr id="42" name="矩形 41">
                <a:extLst>
                  <a:ext uri="{FF2B5EF4-FFF2-40B4-BE49-F238E27FC236}">
                    <a16:creationId xmlns:a16="http://schemas.microsoft.com/office/drawing/2014/main" id="{2514CE38-4662-C54E-A1C2-889AB5204009}"/>
                  </a:ext>
                </a:extLst>
              </p:cNvPr>
              <p:cNvSpPr/>
              <p:nvPr/>
            </p:nvSpPr>
            <p:spPr>
              <a:xfrm>
                <a:off x="3948503" y="5369362"/>
                <a:ext cx="914104" cy="9233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a:latin typeface="Cambria Math" panose="02040503050406030204" pitchFamily="18" charset="0"/>
                        </a:rPr>
                        <m:t>𝑥</m:t>
                      </m:r>
                    </m:oMath>
                  </m:oMathPara>
                </a14:m>
                <a:endParaRPr lang="en-US" altLang="zh-CN" dirty="0"/>
              </a:p>
              <a:p>
                <a:pPr algn="ctr"/>
                <a:r>
                  <a:rPr lang="en-US" altLang="zh-CN" b="0" dirty="0"/>
                  <a:t>dense vector</a:t>
                </a:r>
                <a:endParaRPr lang="zh-CN" altLang="en-US" b="0" dirty="0"/>
              </a:p>
            </p:txBody>
          </p:sp>
        </mc:Choice>
        <mc:Fallback xmlns="">
          <p:sp>
            <p:nvSpPr>
              <p:cNvPr id="42" name="矩形 41">
                <a:extLst>
                  <a:ext uri="{FF2B5EF4-FFF2-40B4-BE49-F238E27FC236}">
                    <a16:creationId xmlns:a16="http://schemas.microsoft.com/office/drawing/2014/main" id="{2514CE38-4662-C54E-A1C2-889AB5204009}"/>
                  </a:ext>
                </a:extLst>
              </p:cNvPr>
              <p:cNvSpPr>
                <a:spLocks noRot="1" noChangeAspect="1" noMove="1" noResize="1" noEditPoints="1" noAdjustHandles="1" noChangeArrowheads="1" noChangeShapeType="1" noTextEdit="1"/>
              </p:cNvSpPr>
              <p:nvPr/>
            </p:nvSpPr>
            <p:spPr>
              <a:xfrm>
                <a:off x="3948503" y="5369362"/>
                <a:ext cx="914104" cy="923330"/>
              </a:xfrm>
              <a:prstGeom prst="rect">
                <a:avLst/>
              </a:prstGeom>
              <a:blipFill>
                <a:blip r:embed="rId5"/>
                <a:stretch>
                  <a:fillRect r="-5479" b="-945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矩形 48">
                <a:extLst>
                  <a:ext uri="{FF2B5EF4-FFF2-40B4-BE49-F238E27FC236}">
                    <a16:creationId xmlns:a16="http://schemas.microsoft.com/office/drawing/2014/main" id="{3B0BCC40-7EAC-CC48-9B4C-6AB94CE0DCA5}"/>
                  </a:ext>
                </a:extLst>
              </p:cNvPr>
              <p:cNvSpPr/>
              <p:nvPr/>
            </p:nvSpPr>
            <p:spPr>
              <a:xfrm>
                <a:off x="5242072" y="5369362"/>
                <a:ext cx="1346152" cy="113877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en-US" altLang="zh-CN" b="0" dirty="0"/>
              </a:p>
              <a:p>
                <a:pPr algn="ctr"/>
                <a:r>
                  <a:rPr lang="en-US" altLang="zh-CN" b="0" dirty="0"/>
                  <a:t>dense vector</a:t>
                </a:r>
              </a:p>
              <a:p>
                <a:pPr algn="ctr"/>
                <a:r>
                  <a:rPr lang="en-US" altLang="zh-CN" sz="1400" b="0" dirty="0">
                    <a:solidFill>
                      <a:srgbClr val="FF0000"/>
                    </a:solidFill>
                  </a:rPr>
                  <a:t>(to be solved)</a:t>
                </a:r>
                <a:endParaRPr lang="zh-CN" altLang="en-US" sz="1400" b="0" dirty="0">
                  <a:solidFill>
                    <a:srgbClr val="FF0000"/>
                  </a:solidFill>
                </a:endParaRPr>
              </a:p>
            </p:txBody>
          </p:sp>
        </mc:Choice>
        <mc:Fallback xmlns="">
          <p:sp>
            <p:nvSpPr>
              <p:cNvPr id="49" name="矩形 48">
                <a:extLst>
                  <a:ext uri="{FF2B5EF4-FFF2-40B4-BE49-F238E27FC236}">
                    <a16:creationId xmlns:a16="http://schemas.microsoft.com/office/drawing/2014/main" id="{3B0BCC40-7EAC-CC48-9B4C-6AB94CE0DCA5}"/>
                  </a:ext>
                </a:extLst>
              </p:cNvPr>
              <p:cNvSpPr>
                <a:spLocks noRot="1" noChangeAspect="1" noMove="1" noResize="1" noEditPoints="1" noAdjustHandles="1" noChangeArrowheads="1" noChangeShapeType="1" noTextEdit="1"/>
              </p:cNvSpPr>
              <p:nvPr/>
            </p:nvSpPr>
            <p:spPr>
              <a:xfrm>
                <a:off x="5242072" y="5369362"/>
                <a:ext cx="1346152" cy="1138773"/>
              </a:xfrm>
              <a:prstGeom prst="rect">
                <a:avLst/>
              </a:prstGeom>
              <a:blipFill>
                <a:blip r:embed="rId6"/>
                <a:stretch>
                  <a:fillRect b="-3297"/>
                </a:stretch>
              </a:blipFill>
            </p:spPr>
            <p:txBody>
              <a:bodyPr/>
              <a:lstStyle/>
              <a:p>
                <a:r>
                  <a:rPr lang="zh-CN" altLang="en-US">
                    <a:noFill/>
                  </a:rPr>
                  <a:t> </a:t>
                </a:r>
              </a:p>
            </p:txBody>
          </p:sp>
        </mc:Fallback>
      </mc:AlternateContent>
      <p:sp>
        <p:nvSpPr>
          <p:cNvPr id="50" name="Oval 99">
            <a:extLst>
              <a:ext uri="{FF2B5EF4-FFF2-40B4-BE49-F238E27FC236}">
                <a16:creationId xmlns:a16="http://schemas.microsoft.com/office/drawing/2014/main" id="{60651167-1A8E-714D-85A9-7258055E3AE5}"/>
              </a:ext>
            </a:extLst>
          </p:cNvPr>
          <p:cNvSpPr>
            <a:spLocks noChangeAspect="1"/>
          </p:cNvSpPr>
          <p:nvPr/>
        </p:nvSpPr>
        <p:spPr>
          <a:xfrm>
            <a:off x="4218267" y="330597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a</a:t>
            </a:r>
          </a:p>
        </p:txBody>
      </p:sp>
      <p:sp>
        <p:nvSpPr>
          <p:cNvPr id="51" name="Oval 99">
            <a:extLst>
              <a:ext uri="{FF2B5EF4-FFF2-40B4-BE49-F238E27FC236}">
                <a16:creationId xmlns:a16="http://schemas.microsoft.com/office/drawing/2014/main" id="{D825FE6E-ECAC-D644-900F-5C5067EF86BF}"/>
              </a:ext>
            </a:extLst>
          </p:cNvPr>
          <p:cNvSpPr>
            <a:spLocks noChangeAspect="1"/>
          </p:cNvSpPr>
          <p:nvPr/>
        </p:nvSpPr>
        <p:spPr>
          <a:xfrm>
            <a:off x="4218267" y="378629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b</a:t>
            </a:r>
          </a:p>
        </p:txBody>
      </p:sp>
      <p:sp>
        <p:nvSpPr>
          <p:cNvPr id="52" name="Oval 99">
            <a:extLst>
              <a:ext uri="{FF2B5EF4-FFF2-40B4-BE49-F238E27FC236}">
                <a16:creationId xmlns:a16="http://schemas.microsoft.com/office/drawing/2014/main" id="{07C9AB03-522F-BF49-9E3F-1823C278533F}"/>
              </a:ext>
            </a:extLst>
          </p:cNvPr>
          <p:cNvSpPr>
            <a:spLocks noChangeAspect="1"/>
          </p:cNvSpPr>
          <p:nvPr/>
        </p:nvSpPr>
        <p:spPr>
          <a:xfrm>
            <a:off x="4213822" y="4261021"/>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c</a:t>
            </a:r>
          </a:p>
        </p:txBody>
      </p:sp>
      <p:sp>
        <p:nvSpPr>
          <p:cNvPr id="53" name="Oval 99">
            <a:extLst>
              <a:ext uri="{FF2B5EF4-FFF2-40B4-BE49-F238E27FC236}">
                <a16:creationId xmlns:a16="http://schemas.microsoft.com/office/drawing/2014/main" id="{A6620582-BFB2-304E-99F0-DF2A6F9476B3}"/>
              </a:ext>
            </a:extLst>
          </p:cNvPr>
          <p:cNvSpPr>
            <a:spLocks noChangeAspect="1"/>
          </p:cNvSpPr>
          <p:nvPr/>
        </p:nvSpPr>
        <p:spPr>
          <a:xfrm>
            <a:off x="4222675" y="4740491"/>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d</a:t>
            </a:r>
          </a:p>
        </p:txBody>
      </p:sp>
      <p:sp>
        <p:nvSpPr>
          <p:cNvPr id="55" name="文本框 54">
            <a:extLst>
              <a:ext uri="{FF2B5EF4-FFF2-40B4-BE49-F238E27FC236}">
                <a16:creationId xmlns:a16="http://schemas.microsoft.com/office/drawing/2014/main" id="{4C3F0274-675E-5F45-89DA-EF0D3B1E4E76}"/>
              </a:ext>
            </a:extLst>
          </p:cNvPr>
          <p:cNvSpPr txBox="1"/>
          <p:nvPr/>
        </p:nvSpPr>
        <p:spPr>
          <a:xfrm>
            <a:off x="1438237" y="3259357"/>
            <a:ext cx="1824355" cy="472391"/>
          </a:xfrm>
          <a:prstGeom prst="rect">
            <a:avLst/>
          </a:prstGeom>
          <a:noFill/>
          <a:ln w="31750">
            <a:solidFill>
              <a:srgbClr val="C00000"/>
            </a:solidFill>
          </a:ln>
        </p:spPr>
        <p:txBody>
          <a:bodyPr wrap="square" rtlCol="0">
            <a:spAutoFit/>
          </a:bodyPr>
          <a:lstStyle/>
          <a:p>
            <a:endParaRPr kumimoji="1" lang="zh-CN" altLang="en-US" dirty="0"/>
          </a:p>
        </p:txBody>
      </p:sp>
      <p:sp>
        <p:nvSpPr>
          <p:cNvPr id="3" name="文本框 2">
            <a:extLst>
              <a:ext uri="{FF2B5EF4-FFF2-40B4-BE49-F238E27FC236}">
                <a16:creationId xmlns:a16="http://schemas.microsoft.com/office/drawing/2014/main" id="{3B9E92B8-4BAA-C142-B1AD-E172B4EDB7ED}"/>
              </a:ext>
            </a:extLst>
          </p:cNvPr>
          <p:cNvSpPr txBox="1"/>
          <p:nvPr/>
        </p:nvSpPr>
        <p:spPr>
          <a:xfrm>
            <a:off x="4172547" y="3256265"/>
            <a:ext cx="457200" cy="1900927"/>
          </a:xfrm>
          <a:prstGeom prst="rect">
            <a:avLst/>
          </a:prstGeom>
          <a:noFill/>
          <a:ln w="31750">
            <a:solidFill>
              <a:srgbClr val="C00000"/>
            </a:solidFill>
          </a:ln>
        </p:spPr>
        <p:txBody>
          <a:bodyPr wrap="square" rtlCol="0">
            <a:spAutoFit/>
          </a:bodyPr>
          <a:lstStyle/>
          <a:p>
            <a:endParaRPr kumimoji="1" lang="zh-CN"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7E6AEFCE-DF75-724F-B7B3-8F8E8EF06FA8}"/>
                  </a:ext>
                </a:extLst>
              </p:cNvPr>
              <p:cNvSpPr/>
              <p:nvPr/>
            </p:nvSpPr>
            <p:spPr>
              <a:xfrm>
                <a:off x="6500132" y="3244334"/>
                <a:ext cx="1904624" cy="369332"/>
              </a:xfrm>
              <a:prstGeom prst="rect">
                <a:avLst/>
              </a:prstGeom>
            </p:spPr>
            <p:txBody>
              <a:bodyPr wrap="none">
                <a:spAutoFit/>
              </a:bodyPr>
              <a:lstStyle/>
              <a:p>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 </m:t>
                        </m:r>
                        <m:r>
                          <a:rPr lang="en-US" altLang="en-US" i="1">
                            <a:latin typeface="Cambria Math" panose="02040503050406030204" pitchFamily="18" charset="0"/>
                          </a:rPr>
                          <m:t>𝒚</m:t>
                        </m:r>
                      </m:e>
                      <m:sub>
                        <m:r>
                          <a:rPr lang="en-US" altLang="en-US" i="1">
                            <a:latin typeface="Cambria Math" panose="02040503050406030204" pitchFamily="18" charset="0"/>
                          </a:rPr>
                          <m:t>𝟎</m:t>
                        </m:r>
                      </m:sub>
                    </m:sSub>
                  </m:oMath>
                </a14:m>
                <a:r>
                  <a:rPr lang="en-US" altLang="zh-CN" dirty="0"/>
                  <a:t> </a:t>
                </a:r>
                <a:r>
                  <a:rPr lang="en-US" altLang="zh-CN" b="0" dirty="0"/>
                  <a:t>= 1</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m:t>
                    </m:r>
                  </m:oMath>
                </a14:m>
                <a:r>
                  <a:rPr lang="en-US" altLang="zh-CN" b="0" dirty="0"/>
                  <a:t>a + 2</a:t>
                </a:r>
                <a14:m>
                  <m:oMath xmlns:m="http://schemas.openxmlformats.org/officeDocument/2006/math">
                    <m:r>
                      <a:rPr lang="en-US" altLang="zh-CN" b="0" i="1">
                        <a:latin typeface="Cambria Math" panose="02040503050406030204" pitchFamily="18" charset="0"/>
                        <a:ea typeface="Cambria Math" panose="02040503050406030204" pitchFamily="18" charset="0"/>
                      </a:rPr>
                      <m:t>×</m:t>
                    </m:r>
                  </m:oMath>
                </a14:m>
                <a:r>
                  <a:rPr lang="en-US" altLang="zh-CN" b="0" dirty="0"/>
                  <a:t>c</a:t>
                </a:r>
                <a:r>
                  <a:rPr lang="en-US" altLang="zh-CN" dirty="0"/>
                  <a:t> </a:t>
                </a:r>
                <a:endParaRPr lang="zh-CN" altLang="en-US" dirty="0"/>
              </a:p>
            </p:txBody>
          </p:sp>
        </mc:Choice>
        <mc:Fallback xmlns="">
          <p:sp>
            <p:nvSpPr>
              <p:cNvPr id="6" name="矩形 5">
                <a:extLst>
                  <a:ext uri="{FF2B5EF4-FFF2-40B4-BE49-F238E27FC236}">
                    <a16:creationId xmlns:a16="http://schemas.microsoft.com/office/drawing/2014/main" id="{7E6AEFCE-DF75-724F-B7B3-8F8E8EF06FA8}"/>
                  </a:ext>
                </a:extLst>
              </p:cNvPr>
              <p:cNvSpPr>
                <a:spLocks noRot="1" noChangeAspect="1" noMove="1" noResize="1" noEditPoints="1" noAdjustHandles="1" noChangeArrowheads="1" noChangeShapeType="1" noTextEdit="1"/>
              </p:cNvSpPr>
              <p:nvPr/>
            </p:nvSpPr>
            <p:spPr>
              <a:xfrm>
                <a:off x="6500132" y="3244334"/>
                <a:ext cx="1904624" cy="369332"/>
              </a:xfrm>
              <a:prstGeom prst="rect">
                <a:avLst/>
              </a:prstGeom>
              <a:blipFill>
                <a:blip r:embed="rId7"/>
                <a:stretch>
                  <a:fillRect l="-1325" t="-6667" b="-26667"/>
                </a:stretch>
              </a:blipFill>
            </p:spPr>
            <p:txBody>
              <a:bodyPr/>
              <a:lstStyle/>
              <a:p>
                <a:r>
                  <a:rPr lang="zh-CN" altLang="en-US">
                    <a:noFill/>
                  </a:rPr>
                  <a:t> </a:t>
                </a:r>
              </a:p>
            </p:txBody>
          </p:sp>
        </mc:Fallback>
      </mc:AlternateContent>
      <p:sp>
        <p:nvSpPr>
          <p:cNvPr id="60" name="文本框 59">
            <a:extLst>
              <a:ext uri="{FF2B5EF4-FFF2-40B4-BE49-F238E27FC236}">
                <a16:creationId xmlns:a16="http://schemas.microsoft.com/office/drawing/2014/main" id="{082A6143-825B-8C47-87A3-6938D5B94B71}"/>
              </a:ext>
            </a:extLst>
          </p:cNvPr>
          <p:cNvSpPr txBox="1"/>
          <p:nvPr/>
        </p:nvSpPr>
        <p:spPr>
          <a:xfrm>
            <a:off x="899592" y="142899"/>
            <a:ext cx="7254550" cy="461665"/>
          </a:xfrm>
          <a:prstGeom prst="rect">
            <a:avLst/>
          </a:prstGeom>
          <a:noFill/>
        </p:spPr>
        <p:txBody>
          <a:bodyPr wrap="none" rtlCol="0">
            <a:spAutoFit/>
          </a:bodyPr>
          <a:lstStyle/>
          <a:p>
            <a:r>
              <a:rPr lang="en" altLang="zh-CN" sz="2400" b="0" dirty="0"/>
              <a:t>Parallel Sparse Matrix-Vector Multiplication (</a:t>
            </a:r>
            <a:r>
              <a:rPr lang="en" altLang="zh-CN" sz="2400" b="0" dirty="0" err="1"/>
              <a:t>SpMV</a:t>
            </a:r>
            <a:r>
              <a:rPr lang="en" altLang="zh-CN" sz="2400" b="0" dirty="0"/>
              <a:t>) </a:t>
            </a:r>
            <a:endParaRPr lang="en" altLang="zh-CN" sz="3200" b="0" dirty="0">
              <a:effectLst/>
            </a:endParaRPr>
          </a:p>
        </p:txBody>
      </p:sp>
      <p:sp>
        <p:nvSpPr>
          <p:cNvPr id="61" name="Rectangle 86">
            <a:extLst>
              <a:ext uri="{FF2B5EF4-FFF2-40B4-BE49-F238E27FC236}">
                <a16:creationId xmlns:a16="http://schemas.microsoft.com/office/drawing/2014/main" id="{3FA32244-ACAE-9447-9196-D7A51B9E11CC}"/>
              </a:ext>
            </a:extLst>
          </p:cNvPr>
          <p:cNvSpPr>
            <a:spLocks noChangeAspect="1"/>
          </p:cNvSpPr>
          <p:nvPr/>
        </p:nvSpPr>
        <p:spPr>
          <a:xfrm>
            <a:off x="5688494"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62" name="Rectangle 90">
            <a:extLst>
              <a:ext uri="{FF2B5EF4-FFF2-40B4-BE49-F238E27FC236}">
                <a16:creationId xmlns:a16="http://schemas.microsoft.com/office/drawing/2014/main" id="{A62E7D65-14DE-4940-9C81-3A3C9F586DEB}"/>
              </a:ext>
            </a:extLst>
          </p:cNvPr>
          <p:cNvSpPr>
            <a:spLocks noChangeAspect="1"/>
          </p:cNvSpPr>
          <p:nvPr/>
        </p:nvSpPr>
        <p:spPr>
          <a:xfrm>
            <a:off x="5688494"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63" name="Rectangle 94">
            <a:extLst>
              <a:ext uri="{FF2B5EF4-FFF2-40B4-BE49-F238E27FC236}">
                <a16:creationId xmlns:a16="http://schemas.microsoft.com/office/drawing/2014/main" id="{43E2DBAF-EC6F-D544-8414-8D9359018149}"/>
              </a:ext>
            </a:extLst>
          </p:cNvPr>
          <p:cNvSpPr>
            <a:spLocks noChangeAspect="1"/>
          </p:cNvSpPr>
          <p:nvPr/>
        </p:nvSpPr>
        <p:spPr>
          <a:xfrm>
            <a:off x="5688494"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64" name="Rectangle 98">
            <a:extLst>
              <a:ext uri="{FF2B5EF4-FFF2-40B4-BE49-F238E27FC236}">
                <a16:creationId xmlns:a16="http://schemas.microsoft.com/office/drawing/2014/main" id="{93745CB3-8B45-BF4E-B8A1-650A187F3AE9}"/>
              </a:ext>
            </a:extLst>
          </p:cNvPr>
          <p:cNvSpPr>
            <a:spLocks noChangeAspect="1"/>
          </p:cNvSpPr>
          <p:nvPr/>
        </p:nvSpPr>
        <p:spPr>
          <a:xfrm>
            <a:off x="5688494"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mc:AlternateContent xmlns:mc="http://schemas.openxmlformats.org/markup-compatibility/2006" xmlns:a14="http://schemas.microsoft.com/office/drawing/2010/main">
        <mc:Choice Requires="a14">
          <p:sp>
            <p:nvSpPr>
              <p:cNvPr id="66" name="Oval 99">
                <a:extLst>
                  <a:ext uri="{FF2B5EF4-FFF2-40B4-BE49-F238E27FC236}">
                    <a16:creationId xmlns:a16="http://schemas.microsoft.com/office/drawing/2014/main" id="{BC6F3E3F-3DCD-4B41-B928-D171474582FF}"/>
                  </a:ext>
                </a:extLst>
              </p:cNvPr>
              <p:cNvSpPr>
                <a:spLocks noChangeAspect="1"/>
              </p:cNvSpPr>
              <p:nvPr/>
            </p:nvSpPr>
            <p:spPr>
              <a:xfrm>
                <a:off x="5732268" y="3786293"/>
                <a:ext cx="365760" cy="36576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𝟏</m:t>
                          </m:r>
                        </m:sub>
                      </m:sSub>
                    </m:oMath>
                  </m:oMathPara>
                </a14:m>
                <a:endParaRPr lang="en-US" altLang="en-US" dirty="0"/>
              </a:p>
            </p:txBody>
          </p:sp>
        </mc:Choice>
        <mc:Fallback xmlns="">
          <p:sp>
            <p:nvSpPr>
              <p:cNvPr id="66" name="Oval 99">
                <a:extLst>
                  <a:ext uri="{FF2B5EF4-FFF2-40B4-BE49-F238E27FC236}">
                    <a16:creationId xmlns:a16="http://schemas.microsoft.com/office/drawing/2014/main" id="{BC6F3E3F-3DCD-4B41-B928-D171474582FF}"/>
                  </a:ext>
                </a:extLst>
              </p:cNvPr>
              <p:cNvSpPr>
                <a:spLocks noRot="1" noChangeAspect="1" noMove="1" noResize="1" noEditPoints="1" noAdjustHandles="1" noChangeArrowheads="1" noChangeShapeType="1" noTextEdit="1"/>
              </p:cNvSpPr>
              <p:nvPr/>
            </p:nvSpPr>
            <p:spPr>
              <a:xfrm>
                <a:off x="5732268" y="3786293"/>
                <a:ext cx="365760" cy="365760"/>
              </a:xfrm>
              <a:prstGeom prst="ellipse">
                <a:avLst/>
              </a:prstGeom>
              <a:blipFill>
                <a:blip r:embed="rId13"/>
                <a:stretch>
                  <a:fillRect l="-30000" b="-24138"/>
                </a:stretch>
              </a:blipFill>
              <a:ln w="1270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7" name="Oval 99">
                <a:extLst>
                  <a:ext uri="{FF2B5EF4-FFF2-40B4-BE49-F238E27FC236}">
                    <a16:creationId xmlns:a16="http://schemas.microsoft.com/office/drawing/2014/main" id="{BCC67070-2716-D141-B5AD-572F48CD84C5}"/>
                  </a:ext>
                </a:extLst>
              </p:cNvPr>
              <p:cNvSpPr>
                <a:spLocks noChangeAspect="1"/>
              </p:cNvSpPr>
              <p:nvPr/>
            </p:nvSpPr>
            <p:spPr>
              <a:xfrm>
                <a:off x="5733249" y="4259235"/>
                <a:ext cx="365760" cy="36576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𝟐</m:t>
                          </m:r>
                        </m:sub>
                      </m:sSub>
                    </m:oMath>
                  </m:oMathPara>
                </a14:m>
                <a:endParaRPr lang="en-US" altLang="en-US" dirty="0"/>
              </a:p>
            </p:txBody>
          </p:sp>
        </mc:Choice>
        <mc:Fallback xmlns="">
          <p:sp>
            <p:nvSpPr>
              <p:cNvPr id="67" name="Oval 99">
                <a:extLst>
                  <a:ext uri="{FF2B5EF4-FFF2-40B4-BE49-F238E27FC236}">
                    <a16:creationId xmlns:a16="http://schemas.microsoft.com/office/drawing/2014/main" id="{BCC67070-2716-D141-B5AD-572F48CD84C5}"/>
                  </a:ext>
                </a:extLst>
              </p:cNvPr>
              <p:cNvSpPr>
                <a:spLocks noRot="1" noChangeAspect="1" noMove="1" noResize="1" noEditPoints="1" noAdjustHandles="1" noChangeArrowheads="1" noChangeShapeType="1" noTextEdit="1"/>
              </p:cNvSpPr>
              <p:nvPr/>
            </p:nvSpPr>
            <p:spPr>
              <a:xfrm>
                <a:off x="5733249" y="4259235"/>
                <a:ext cx="365760" cy="365760"/>
              </a:xfrm>
              <a:prstGeom prst="ellipse">
                <a:avLst/>
              </a:prstGeom>
              <a:blipFill>
                <a:blip r:embed="rId14"/>
                <a:stretch>
                  <a:fillRect l="-30000" b="-20000"/>
                </a:stretch>
              </a:blipFill>
              <a:ln w="1270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8" name="Oval 99">
                <a:extLst>
                  <a:ext uri="{FF2B5EF4-FFF2-40B4-BE49-F238E27FC236}">
                    <a16:creationId xmlns:a16="http://schemas.microsoft.com/office/drawing/2014/main" id="{74EB32BB-641C-934C-82D2-14549CC3EB94}"/>
                  </a:ext>
                </a:extLst>
              </p:cNvPr>
              <p:cNvSpPr>
                <a:spLocks noChangeAspect="1"/>
              </p:cNvSpPr>
              <p:nvPr/>
            </p:nvSpPr>
            <p:spPr>
              <a:xfrm>
                <a:off x="5732268" y="4740491"/>
                <a:ext cx="365760" cy="36576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𝟑</m:t>
                          </m:r>
                        </m:sub>
                      </m:sSub>
                    </m:oMath>
                  </m:oMathPara>
                </a14:m>
                <a:endParaRPr lang="en-US" altLang="en-US" dirty="0"/>
              </a:p>
            </p:txBody>
          </p:sp>
        </mc:Choice>
        <mc:Fallback xmlns="">
          <p:sp>
            <p:nvSpPr>
              <p:cNvPr id="68" name="Oval 99">
                <a:extLst>
                  <a:ext uri="{FF2B5EF4-FFF2-40B4-BE49-F238E27FC236}">
                    <a16:creationId xmlns:a16="http://schemas.microsoft.com/office/drawing/2014/main" id="{74EB32BB-641C-934C-82D2-14549CC3EB94}"/>
                  </a:ext>
                </a:extLst>
              </p:cNvPr>
              <p:cNvSpPr>
                <a:spLocks noRot="1" noChangeAspect="1" noMove="1" noResize="1" noEditPoints="1" noAdjustHandles="1" noChangeArrowheads="1" noChangeShapeType="1" noTextEdit="1"/>
              </p:cNvSpPr>
              <p:nvPr/>
            </p:nvSpPr>
            <p:spPr>
              <a:xfrm>
                <a:off x="5732268" y="4740491"/>
                <a:ext cx="365760" cy="365760"/>
              </a:xfrm>
              <a:prstGeom prst="ellipse">
                <a:avLst/>
              </a:prstGeom>
              <a:blipFill>
                <a:blip r:embed="rId15"/>
                <a:stretch>
                  <a:fillRect l="-30000" b="-20000"/>
                </a:stretch>
              </a:blipFill>
              <a:ln w="1270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7" name="Oval 99">
                <a:extLst>
                  <a:ext uri="{FF2B5EF4-FFF2-40B4-BE49-F238E27FC236}">
                    <a16:creationId xmlns:a16="http://schemas.microsoft.com/office/drawing/2014/main" id="{D483B111-554F-2648-B369-E2988E31884B}"/>
                  </a:ext>
                </a:extLst>
              </p:cNvPr>
              <p:cNvSpPr>
                <a:spLocks noChangeAspect="1"/>
              </p:cNvSpPr>
              <p:nvPr/>
            </p:nvSpPr>
            <p:spPr>
              <a:xfrm>
                <a:off x="5734599" y="331369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𝟎</m:t>
                          </m:r>
                        </m:sub>
                      </m:sSub>
                    </m:oMath>
                  </m:oMathPara>
                </a14:m>
                <a:endParaRPr lang="en-US" altLang="en-US" dirty="0"/>
              </a:p>
            </p:txBody>
          </p:sp>
        </mc:Choice>
        <mc:Fallback xmlns="">
          <p:sp>
            <p:nvSpPr>
              <p:cNvPr id="77" name="Oval 99">
                <a:extLst>
                  <a:ext uri="{FF2B5EF4-FFF2-40B4-BE49-F238E27FC236}">
                    <a16:creationId xmlns:a16="http://schemas.microsoft.com/office/drawing/2014/main" id="{D483B111-554F-2648-B369-E2988E31884B}"/>
                  </a:ext>
                </a:extLst>
              </p:cNvPr>
              <p:cNvSpPr>
                <a:spLocks noRot="1" noChangeAspect="1" noMove="1" noResize="1" noEditPoints="1" noAdjustHandles="1" noChangeArrowheads="1" noChangeShapeType="1" noTextEdit="1"/>
              </p:cNvSpPr>
              <p:nvPr/>
            </p:nvSpPr>
            <p:spPr>
              <a:xfrm>
                <a:off x="5734599" y="3313693"/>
                <a:ext cx="365760" cy="365760"/>
              </a:xfrm>
              <a:prstGeom prst="ellipse">
                <a:avLst/>
              </a:prstGeom>
              <a:blipFill>
                <a:blip r:embed="rId16"/>
                <a:stretch>
                  <a:fillRect l="-30000" b="-16129"/>
                </a:stretch>
              </a:blipFill>
              <a:ln w="12700">
                <a:solidFill>
                  <a:srgbClr val="0070C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矩形 53">
                <a:extLst>
                  <a:ext uri="{FF2B5EF4-FFF2-40B4-BE49-F238E27FC236}">
                    <a16:creationId xmlns:a16="http://schemas.microsoft.com/office/drawing/2014/main" id="{C200C498-3482-9349-A330-0B9CE26AA426}"/>
                  </a:ext>
                </a:extLst>
              </p:cNvPr>
              <p:cNvSpPr/>
              <p:nvPr/>
            </p:nvSpPr>
            <p:spPr>
              <a:xfrm>
                <a:off x="575556" y="1397675"/>
                <a:ext cx="7992888" cy="1569660"/>
              </a:xfrm>
              <a:prstGeom prst="rect">
                <a:avLst/>
              </a:prstGeom>
            </p:spPr>
            <p:txBody>
              <a:bodyPr wrap="square">
                <a:spAutoFit/>
              </a:bodyPr>
              <a:lstStyle/>
              <a:p>
                <a:r>
                  <a:rPr lang="en" altLang="zh-CN" sz="1600" b="0" dirty="0">
                    <a:latin typeface="+mn-lt"/>
                    <a:ea typeface="+mn-ea"/>
                  </a:rPr>
                  <a:t>Sparse Matrix-Vector Multiplication (</a:t>
                </a:r>
                <a:r>
                  <a:rPr lang="en" altLang="zh-CN" sz="1600" b="0" dirty="0" err="1">
                    <a:latin typeface="+mn-lt"/>
                    <a:ea typeface="+mn-ea"/>
                  </a:rPr>
                  <a:t>SpMV</a:t>
                </a:r>
                <a:r>
                  <a:rPr lang="en" altLang="zh-CN" sz="1600" b="0" dirty="0">
                    <a:latin typeface="+mn-lt"/>
                    <a:ea typeface="+mn-ea"/>
                  </a:rPr>
                  <a:t>) operation multiplies a sparse matrix A with a dense vector </a:t>
                </a:r>
                <a14:m>
                  <m:oMath xmlns:m="http://schemas.openxmlformats.org/officeDocument/2006/math">
                    <m:r>
                      <a:rPr lang="en-US" altLang="zh-CN" sz="1600" b="0" i="1" smtClean="0">
                        <a:latin typeface="Cambria Math" panose="02040503050406030204" pitchFamily="18" charset="0"/>
                        <a:ea typeface="+mn-ea"/>
                      </a:rPr>
                      <m:t>𝑥</m:t>
                    </m:r>
                  </m:oMath>
                </a14:m>
                <a:r>
                  <a:rPr lang="en" altLang="zh-CN" sz="1600" b="0" dirty="0">
                    <a:latin typeface="+mn-lt"/>
                    <a:ea typeface="+mn-ea"/>
                  </a:rPr>
                  <a:t>, and gets a dense vector </a:t>
                </a:r>
                <a14:m>
                  <m:oMath xmlns:m="http://schemas.openxmlformats.org/officeDocument/2006/math">
                    <m:r>
                      <a:rPr lang="en-US" altLang="zh-CN" sz="1600" b="0" i="1" smtClean="0">
                        <a:latin typeface="Cambria Math" panose="02040503050406030204" pitchFamily="18" charset="0"/>
                        <a:ea typeface="+mn-ea"/>
                      </a:rPr>
                      <m:t>𝑦</m:t>
                    </m:r>
                  </m:oMath>
                </a14:m>
                <a:r>
                  <a:rPr lang="en" altLang="zh-CN" sz="1600" b="0" dirty="0">
                    <a:latin typeface="+mn-lt"/>
                    <a:ea typeface="+mn-ea"/>
                  </a:rPr>
                  <a:t>. In this procedure, </a:t>
                </a:r>
                <a14:m>
                  <m:oMath xmlns:m="http://schemas.openxmlformats.org/officeDocument/2006/math">
                    <m:sSub>
                      <m:sSubPr>
                        <m:ctrlPr>
                          <a:rPr lang="en" altLang="zh-CN" sz="1600" b="0" i="1" dirty="0" smtClean="0">
                            <a:latin typeface="Cambria Math" panose="02040503050406030204" pitchFamily="18" charset="0"/>
                            <a:ea typeface="+mn-ea"/>
                          </a:rPr>
                        </m:ctrlPr>
                      </m:sSubPr>
                      <m:e>
                        <m:r>
                          <a:rPr lang="en-US" altLang="zh-CN" sz="1600" b="0" i="1" dirty="0" smtClean="0">
                            <a:latin typeface="Cambria Math" panose="02040503050406030204" pitchFamily="18" charset="0"/>
                            <a:ea typeface="+mn-ea"/>
                          </a:rPr>
                          <m:t>𝑦</m:t>
                        </m:r>
                      </m:e>
                      <m:sub>
                        <m:r>
                          <a:rPr lang="en-US" altLang="zh-CN" sz="1600" b="0" i="1" dirty="0" smtClean="0">
                            <a:latin typeface="Cambria Math" panose="02040503050406030204" pitchFamily="18" charset="0"/>
                            <a:ea typeface="+mn-ea"/>
                          </a:rPr>
                          <m:t>𝑖</m:t>
                        </m:r>
                      </m:sub>
                    </m:sSub>
                  </m:oMath>
                </a14:m>
                <a:r>
                  <a:rPr lang="en" altLang="zh-CN" sz="1600" b="0" dirty="0">
                    <a:latin typeface="+mn-lt"/>
                    <a:ea typeface="+mn-ea"/>
                  </a:rPr>
                  <a:t>is computed by the dot product of </a:t>
                </a:r>
                <a14:m>
                  <m:oMath xmlns:m="http://schemas.openxmlformats.org/officeDocument/2006/math">
                    <m:sSub>
                      <m:sSubPr>
                        <m:ctrlPr>
                          <a:rPr lang="en" altLang="zh-CN" sz="1600" b="0" i="1" dirty="0">
                            <a:latin typeface="Cambria Math" panose="02040503050406030204" pitchFamily="18" charset="0"/>
                            <a:ea typeface="+mn-ea"/>
                          </a:rPr>
                        </m:ctrlPr>
                      </m:sSubPr>
                      <m:e>
                        <m:r>
                          <a:rPr lang="en-US" altLang="zh-CN" sz="1600" b="0" i="1" dirty="0" smtClean="0">
                            <a:latin typeface="Cambria Math" panose="02040503050406030204" pitchFamily="18" charset="0"/>
                            <a:ea typeface="+mn-ea"/>
                          </a:rPr>
                          <m:t>𝑎</m:t>
                        </m:r>
                      </m:e>
                      <m:sub>
                        <m:r>
                          <a:rPr lang="en-US" altLang="zh-CN" sz="1600" b="0" i="1" dirty="0">
                            <a:latin typeface="Cambria Math" panose="02040503050406030204" pitchFamily="18" charset="0"/>
                            <a:ea typeface="+mn-ea"/>
                          </a:rPr>
                          <m:t>𝑖</m:t>
                        </m:r>
                        <m:r>
                          <a:rPr lang="en-US" altLang="zh-CN" sz="1600" b="0" i="1" dirty="0" smtClean="0">
                            <a:latin typeface="Cambria Math" panose="02040503050406030204" pitchFamily="18" charset="0"/>
                            <a:ea typeface="+mn-ea"/>
                          </a:rPr>
                          <m:t>∗</m:t>
                        </m:r>
                      </m:sub>
                    </m:sSub>
                  </m:oMath>
                </a14:m>
                <a:r>
                  <a:rPr lang="en" altLang="zh-CN" sz="1600" b="0" dirty="0">
                    <a:latin typeface="+mn-lt"/>
                    <a:ea typeface="+mn-ea"/>
                  </a:rPr>
                  <a:t>, i.e., the </a:t>
                </a:r>
                <a14:m>
                  <m:oMath xmlns:m="http://schemas.openxmlformats.org/officeDocument/2006/math">
                    <m:r>
                      <a:rPr lang="en-US" altLang="zh-CN" sz="1600" b="0" i="1" smtClean="0">
                        <a:latin typeface="Cambria Math" panose="02040503050406030204" pitchFamily="18" charset="0"/>
                        <a:ea typeface="+mn-ea"/>
                      </a:rPr>
                      <m:t>𝑖</m:t>
                    </m:r>
                  </m:oMath>
                </a14:m>
                <a:r>
                  <a:rPr lang="en" altLang="zh-CN" sz="1600" b="0" dirty="0" err="1">
                    <a:latin typeface="+mn-lt"/>
                    <a:ea typeface="+mn-ea"/>
                  </a:rPr>
                  <a:t>th</a:t>
                </a:r>
                <a:r>
                  <a:rPr lang="en" altLang="zh-CN" sz="1600" b="0" dirty="0">
                    <a:latin typeface="+mn-lt"/>
                    <a:ea typeface="+mn-ea"/>
                  </a:rPr>
                  <a:t> row of  A, and the vector </a:t>
                </a:r>
                <a14:m>
                  <m:oMath xmlns:m="http://schemas.openxmlformats.org/officeDocument/2006/math">
                    <m:r>
                      <a:rPr lang="en-US" altLang="zh-CN" sz="1600" b="0" i="1">
                        <a:latin typeface="Cambria Math" panose="02040503050406030204" pitchFamily="18" charset="0"/>
                        <a:ea typeface="+mn-ea"/>
                      </a:rPr>
                      <m:t>𝑥</m:t>
                    </m:r>
                  </m:oMath>
                </a14:m>
                <a:r>
                  <a:rPr lang="en" altLang="zh-CN" sz="1600" b="0" dirty="0">
                    <a:latin typeface="+mn-lt"/>
                    <a:ea typeface="+mn-ea"/>
                  </a:rPr>
                  <a:t>. </a:t>
                </a:r>
                <a:r>
                  <a:rPr lang="en" altLang="zh-CN" sz="1600" b="0" dirty="0"/>
                  <a:t>It plays a key role in sparse iterative solvers, such as conjugate gradient (CG) methods, and graph processing frameworks, such as </a:t>
                </a:r>
                <a:r>
                  <a:rPr lang="en" altLang="zh-CN" sz="1600" b="0" dirty="0" err="1"/>
                  <a:t>GraphBLAS</a:t>
                </a:r>
                <a:r>
                  <a:rPr lang="en" altLang="zh-CN" sz="1600" b="0" dirty="0"/>
                  <a:t> </a:t>
                </a:r>
                <a:r>
                  <a:rPr lang="en-US" altLang="zh-CN" sz="1600" b="0" dirty="0"/>
                  <a:t>, </a:t>
                </a:r>
                <a:r>
                  <a:rPr lang="en" altLang="zh-CN" sz="1600" b="0" dirty="0"/>
                  <a:t>and may be the most studied kernel of the level-2 sparse basic linear algebra subprograms (sparse BLAS) in the past decades .</a:t>
                </a:r>
              </a:p>
            </p:txBody>
          </p:sp>
        </mc:Choice>
        <mc:Fallback xmlns="">
          <p:sp>
            <p:nvSpPr>
              <p:cNvPr id="54" name="矩形 53">
                <a:extLst>
                  <a:ext uri="{FF2B5EF4-FFF2-40B4-BE49-F238E27FC236}">
                    <a16:creationId xmlns:a16="http://schemas.microsoft.com/office/drawing/2014/main" id="{C200C498-3482-9349-A330-0B9CE26AA426}"/>
                  </a:ext>
                </a:extLst>
              </p:cNvPr>
              <p:cNvSpPr>
                <a:spLocks noRot="1" noChangeAspect="1" noMove="1" noResize="1" noEditPoints="1" noAdjustHandles="1" noChangeArrowheads="1" noChangeShapeType="1" noTextEdit="1"/>
              </p:cNvSpPr>
              <p:nvPr/>
            </p:nvSpPr>
            <p:spPr>
              <a:xfrm>
                <a:off x="575556" y="1397675"/>
                <a:ext cx="7992888" cy="1569660"/>
              </a:xfrm>
              <a:prstGeom prst="rect">
                <a:avLst/>
              </a:prstGeom>
              <a:blipFill>
                <a:blip r:embed="rId17"/>
                <a:stretch>
                  <a:fillRect l="-476" t="-800" b="-48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45701356"/>
      </p:ext>
    </p:extLst>
  </p:cSld>
  <p:clrMapOvr>
    <a:masterClrMapping/>
  </p:clrMapOvr>
  <mc:AlternateContent xmlns:mc="http://schemas.openxmlformats.org/markup-compatibility/2006" xmlns:p14="http://schemas.microsoft.com/office/powerpoint/2010/main">
    <mc:Choice Requires="p14">
      <p:transition spd="slow" p14:dur="2000" advTm="1063"/>
    </mc:Choice>
    <mc:Fallback xmlns="">
      <p:transition spd="slow" advTm="106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8" name="Rectangle 83">
            <a:extLst>
              <a:ext uri="{FF2B5EF4-FFF2-40B4-BE49-F238E27FC236}">
                <a16:creationId xmlns:a16="http://schemas.microsoft.com/office/drawing/2014/main" id="{680B7E23-1966-0848-ABBB-5E408AA24C46}"/>
              </a:ext>
            </a:extLst>
          </p:cNvPr>
          <p:cNvSpPr>
            <a:spLocks noChangeAspect="1"/>
          </p:cNvSpPr>
          <p:nvPr/>
        </p:nvSpPr>
        <p:spPr>
          <a:xfrm>
            <a:off x="143823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9" name="Rectangle 84">
            <a:extLst>
              <a:ext uri="{FF2B5EF4-FFF2-40B4-BE49-F238E27FC236}">
                <a16:creationId xmlns:a16="http://schemas.microsoft.com/office/drawing/2014/main" id="{7D1615F5-4C84-7C40-BED9-E03158EBCB8E}"/>
              </a:ext>
            </a:extLst>
          </p:cNvPr>
          <p:cNvSpPr>
            <a:spLocks noChangeAspect="1"/>
          </p:cNvSpPr>
          <p:nvPr/>
        </p:nvSpPr>
        <p:spPr>
          <a:xfrm>
            <a:off x="189543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0" name="Rectangle 85">
            <a:extLst>
              <a:ext uri="{FF2B5EF4-FFF2-40B4-BE49-F238E27FC236}">
                <a16:creationId xmlns:a16="http://schemas.microsoft.com/office/drawing/2014/main" id="{386FD69D-F080-574E-B12F-E5559951134D}"/>
              </a:ext>
            </a:extLst>
          </p:cNvPr>
          <p:cNvSpPr>
            <a:spLocks noChangeAspect="1"/>
          </p:cNvSpPr>
          <p:nvPr/>
        </p:nvSpPr>
        <p:spPr>
          <a:xfrm>
            <a:off x="2348192"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1" name="Rectangle 86">
            <a:extLst>
              <a:ext uri="{FF2B5EF4-FFF2-40B4-BE49-F238E27FC236}">
                <a16:creationId xmlns:a16="http://schemas.microsoft.com/office/drawing/2014/main" id="{D698A084-21A4-8E4E-8089-98EA193593F6}"/>
              </a:ext>
            </a:extLst>
          </p:cNvPr>
          <p:cNvSpPr>
            <a:spLocks noChangeAspect="1"/>
          </p:cNvSpPr>
          <p:nvPr/>
        </p:nvSpPr>
        <p:spPr>
          <a:xfrm>
            <a:off x="2805392"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2" name="Rectangle 87">
            <a:extLst>
              <a:ext uri="{FF2B5EF4-FFF2-40B4-BE49-F238E27FC236}">
                <a16:creationId xmlns:a16="http://schemas.microsoft.com/office/drawing/2014/main" id="{1028A953-65E4-3345-AD20-068E5CA02566}"/>
              </a:ext>
            </a:extLst>
          </p:cNvPr>
          <p:cNvSpPr>
            <a:spLocks noChangeAspect="1"/>
          </p:cNvSpPr>
          <p:nvPr/>
        </p:nvSpPr>
        <p:spPr>
          <a:xfrm>
            <a:off x="143823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3" name="Rectangle 88">
            <a:extLst>
              <a:ext uri="{FF2B5EF4-FFF2-40B4-BE49-F238E27FC236}">
                <a16:creationId xmlns:a16="http://schemas.microsoft.com/office/drawing/2014/main" id="{06562247-E31A-7A4B-A4CF-990587149615}"/>
              </a:ext>
            </a:extLst>
          </p:cNvPr>
          <p:cNvSpPr>
            <a:spLocks noChangeAspect="1"/>
          </p:cNvSpPr>
          <p:nvPr/>
        </p:nvSpPr>
        <p:spPr>
          <a:xfrm>
            <a:off x="189543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4" name="Rectangle 89">
            <a:extLst>
              <a:ext uri="{FF2B5EF4-FFF2-40B4-BE49-F238E27FC236}">
                <a16:creationId xmlns:a16="http://schemas.microsoft.com/office/drawing/2014/main" id="{3103DC6F-B5DE-984C-9B9A-CCD226ECC098}"/>
              </a:ext>
            </a:extLst>
          </p:cNvPr>
          <p:cNvSpPr>
            <a:spLocks noChangeAspect="1"/>
          </p:cNvSpPr>
          <p:nvPr/>
        </p:nvSpPr>
        <p:spPr>
          <a:xfrm>
            <a:off x="2348192"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5" name="Rectangle 90">
            <a:extLst>
              <a:ext uri="{FF2B5EF4-FFF2-40B4-BE49-F238E27FC236}">
                <a16:creationId xmlns:a16="http://schemas.microsoft.com/office/drawing/2014/main" id="{43BCAC3E-6C46-8B4E-B0D8-8FD450A1675C}"/>
              </a:ext>
            </a:extLst>
          </p:cNvPr>
          <p:cNvSpPr>
            <a:spLocks noChangeAspect="1"/>
          </p:cNvSpPr>
          <p:nvPr/>
        </p:nvSpPr>
        <p:spPr>
          <a:xfrm>
            <a:off x="2805392"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6" name="Rectangle 91">
            <a:extLst>
              <a:ext uri="{FF2B5EF4-FFF2-40B4-BE49-F238E27FC236}">
                <a16:creationId xmlns:a16="http://schemas.microsoft.com/office/drawing/2014/main" id="{DDBD2646-FFB9-594B-AE74-DBFF4D0CE8F1}"/>
              </a:ext>
            </a:extLst>
          </p:cNvPr>
          <p:cNvSpPr>
            <a:spLocks noChangeAspect="1"/>
          </p:cNvSpPr>
          <p:nvPr/>
        </p:nvSpPr>
        <p:spPr>
          <a:xfrm>
            <a:off x="143823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7" name="Rectangle 92">
            <a:extLst>
              <a:ext uri="{FF2B5EF4-FFF2-40B4-BE49-F238E27FC236}">
                <a16:creationId xmlns:a16="http://schemas.microsoft.com/office/drawing/2014/main" id="{77CF9579-CD0F-5F47-A954-B500C964D486}"/>
              </a:ext>
            </a:extLst>
          </p:cNvPr>
          <p:cNvSpPr>
            <a:spLocks noChangeAspect="1"/>
          </p:cNvSpPr>
          <p:nvPr/>
        </p:nvSpPr>
        <p:spPr>
          <a:xfrm>
            <a:off x="189543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8" name="Rectangle 93">
            <a:extLst>
              <a:ext uri="{FF2B5EF4-FFF2-40B4-BE49-F238E27FC236}">
                <a16:creationId xmlns:a16="http://schemas.microsoft.com/office/drawing/2014/main" id="{C2CAFC64-F0E4-3840-82BF-1C8F45A6D257}"/>
              </a:ext>
            </a:extLst>
          </p:cNvPr>
          <p:cNvSpPr>
            <a:spLocks noChangeAspect="1"/>
          </p:cNvSpPr>
          <p:nvPr/>
        </p:nvSpPr>
        <p:spPr>
          <a:xfrm>
            <a:off x="2348192"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9" name="Rectangle 94">
            <a:extLst>
              <a:ext uri="{FF2B5EF4-FFF2-40B4-BE49-F238E27FC236}">
                <a16:creationId xmlns:a16="http://schemas.microsoft.com/office/drawing/2014/main" id="{36E49B71-86D7-5D4A-850C-E7DFB5C7FDC4}"/>
              </a:ext>
            </a:extLst>
          </p:cNvPr>
          <p:cNvSpPr>
            <a:spLocks noChangeAspect="1"/>
          </p:cNvSpPr>
          <p:nvPr/>
        </p:nvSpPr>
        <p:spPr>
          <a:xfrm>
            <a:off x="2805392"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0" name="Rectangle 95">
            <a:extLst>
              <a:ext uri="{FF2B5EF4-FFF2-40B4-BE49-F238E27FC236}">
                <a16:creationId xmlns:a16="http://schemas.microsoft.com/office/drawing/2014/main" id="{AA2B8F27-9FA3-A343-94A5-30144856F040}"/>
              </a:ext>
            </a:extLst>
          </p:cNvPr>
          <p:cNvSpPr>
            <a:spLocks noChangeAspect="1"/>
          </p:cNvSpPr>
          <p:nvPr/>
        </p:nvSpPr>
        <p:spPr>
          <a:xfrm>
            <a:off x="143823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1" name="Rectangle 96">
            <a:extLst>
              <a:ext uri="{FF2B5EF4-FFF2-40B4-BE49-F238E27FC236}">
                <a16:creationId xmlns:a16="http://schemas.microsoft.com/office/drawing/2014/main" id="{271E505E-AA28-6E49-8FF3-5F6381789D28}"/>
              </a:ext>
            </a:extLst>
          </p:cNvPr>
          <p:cNvSpPr>
            <a:spLocks noChangeAspect="1"/>
          </p:cNvSpPr>
          <p:nvPr/>
        </p:nvSpPr>
        <p:spPr>
          <a:xfrm>
            <a:off x="189543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2" name="Rectangle 97">
            <a:extLst>
              <a:ext uri="{FF2B5EF4-FFF2-40B4-BE49-F238E27FC236}">
                <a16:creationId xmlns:a16="http://schemas.microsoft.com/office/drawing/2014/main" id="{65134BB4-C24C-6D4F-893D-CB8DA6940186}"/>
              </a:ext>
            </a:extLst>
          </p:cNvPr>
          <p:cNvSpPr>
            <a:spLocks noChangeAspect="1"/>
          </p:cNvSpPr>
          <p:nvPr/>
        </p:nvSpPr>
        <p:spPr>
          <a:xfrm>
            <a:off x="2348192"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3" name="Rectangle 98">
            <a:extLst>
              <a:ext uri="{FF2B5EF4-FFF2-40B4-BE49-F238E27FC236}">
                <a16:creationId xmlns:a16="http://schemas.microsoft.com/office/drawing/2014/main" id="{FD7F57DB-9886-4B4C-A5F3-6A3A45EA6CD1}"/>
              </a:ext>
            </a:extLst>
          </p:cNvPr>
          <p:cNvSpPr>
            <a:spLocks noChangeAspect="1"/>
          </p:cNvSpPr>
          <p:nvPr/>
        </p:nvSpPr>
        <p:spPr>
          <a:xfrm>
            <a:off x="2805392"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4" name="Oval 99">
            <a:extLst>
              <a:ext uri="{FF2B5EF4-FFF2-40B4-BE49-F238E27FC236}">
                <a16:creationId xmlns:a16="http://schemas.microsoft.com/office/drawing/2014/main" id="{61E79DFD-2DFF-CD4A-ACF0-70B20AFFDBEE}"/>
              </a:ext>
            </a:extLst>
          </p:cNvPr>
          <p:cNvSpPr>
            <a:spLocks noChangeAspect="1"/>
          </p:cNvSpPr>
          <p:nvPr/>
        </p:nvSpPr>
        <p:spPr>
          <a:xfrm>
            <a:off x="1483957" y="331151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1</a:t>
            </a:r>
          </a:p>
        </p:txBody>
      </p:sp>
      <p:sp>
        <p:nvSpPr>
          <p:cNvPr id="25" name="Oval 100">
            <a:extLst>
              <a:ext uri="{FF2B5EF4-FFF2-40B4-BE49-F238E27FC236}">
                <a16:creationId xmlns:a16="http://schemas.microsoft.com/office/drawing/2014/main" id="{AB5E4839-6763-D548-825F-704C1BC1EBB7}"/>
              </a:ext>
            </a:extLst>
          </p:cNvPr>
          <p:cNvSpPr>
            <a:spLocks noChangeAspect="1"/>
          </p:cNvSpPr>
          <p:nvPr/>
        </p:nvSpPr>
        <p:spPr>
          <a:xfrm>
            <a:off x="1941157" y="378712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4</a:t>
            </a:r>
          </a:p>
        </p:txBody>
      </p:sp>
      <p:sp>
        <p:nvSpPr>
          <p:cNvPr id="26" name="Oval 101">
            <a:extLst>
              <a:ext uri="{FF2B5EF4-FFF2-40B4-BE49-F238E27FC236}">
                <a16:creationId xmlns:a16="http://schemas.microsoft.com/office/drawing/2014/main" id="{AFE4F50B-FB48-884F-8C23-BA6A90E3E2D4}"/>
              </a:ext>
            </a:extLst>
          </p:cNvPr>
          <p:cNvSpPr>
            <a:spLocks noChangeAspect="1"/>
          </p:cNvSpPr>
          <p:nvPr/>
        </p:nvSpPr>
        <p:spPr>
          <a:xfrm>
            <a:off x="2393912" y="426147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5</a:t>
            </a:r>
          </a:p>
        </p:txBody>
      </p:sp>
      <p:sp>
        <p:nvSpPr>
          <p:cNvPr id="27" name="Oval 102">
            <a:extLst>
              <a:ext uri="{FF2B5EF4-FFF2-40B4-BE49-F238E27FC236}">
                <a16:creationId xmlns:a16="http://schemas.microsoft.com/office/drawing/2014/main" id="{D69554AC-B3AF-974A-96EE-3A90A017035C}"/>
              </a:ext>
            </a:extLst>
          </p:cNvPr>
          <p:cNvSpPr>
            <a:spLocks noChangeAspect="1"/>
          </p:cNvSpPr>
          <p:nvPr/>
        </p:nvSpPr>
        <p:spPr>
          <a:xfrm>
            <a:off x="2851112" y="473708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7</a:t>
            </a:r>
          </a:p>
        </p:txBody>
      </p:sp>
      <p:sp>
        <p:nvSpPr>
          <p:cNvPr id="28" name="Oval 103">
            <a:extLst>
              <a:ext uri="{FF2B5EF4-FFF2-40B4-BE49-F238E27FC236}">
                <a16:creationId xmlns:a16="http://schemas.microsoft.com/office/drawing/2014/main" id="{A983B25F-7C45-1D42-A788-91C70E281955}"/>
              </a:ext>
            </a:extLst>
          </p:cNvPr>
          <p:cNvSpPr>
            <a:spLocks noChangeAspect="1"/>
          </p:cNvSpPr>
          <p:nvPr/>
        </p:nvSpPr>
        <p:spPr>
          <a:xfrm>
            <a:off x="1483957" y="378712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3</a:t>
            </a:r>
          </a:p>
        </p:txBody>
      </p:sp>
      <p:sp>
        <p:nvSpPr>
          <p:cNvPr id="29" name="Oval 105">
            <a:extLst>
              <a:ext uri="{FF2B5EF4-FFF2-40B4-BE49-F238E27FC236}">
                <a16:creationId xmlns:a16="http://schemas.microsoft.com/office/drawing/2014/main" id="{527615C7-CFAB-DF4B-A28C-3579D933350D}"/>
              </a:ext>
            </a:extLst>
          </p:cNvPr>
          <p:cNvSpPr>
            <a:spLocks noChangeAspect="1"/>
          </p:cNvSpPr>
          <p:nvPr/>
        </p:nvSpPr>
        <p:spPr>
          <a:xfrm>
            <a:off x="1483957" y="473645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6</a:t>
            </a:r>
          </a:p>
        </p:txBody>
      </p:sp>
      <p:sp>
        <p:nvSpPr>
          <p:cNvPr id="34" name="Oval 99">
            <a:extLst>
              <a:ext uri="{FF2B5EF4-FFF2-40B4-BE49-F238E27FC236}">
                <a16:creationId xmlns:a16="http://schemas.microsoft.com/office/drawing/2014/main" id="{28F3D030-85E4-5C42-8DEB-89794BB91B1F}"/>
              </a:ext>
            </a:extLst>
          </p:cNvPr>
          <p:cNvSpPr>
            <a:spLocks noChangeAspect="1"/>
          </p:cNvSpPr>
          <p:nvPr/>
        </p:nvSpPr>
        <p:spPr>
          <a:xfrm>
            <a:off x="2393912" y="331151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2</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F9203EE3-B304-C240-B1F3-D222BAA3899A}"/>
                  </a:ext>
                </a:extLst>
              </p:cNvPr>
              <p:cNvSpPr txBox="1"/>
              <p:nvPr/>
            </p:nvSpPr>
            <p:spPr>
              <a:xfrm>
                <a:off x="3603938" y="4067725"/>
                <a:ext cx="304571" cy="369332"/>
              </a:xfrm>
              <a:prstGeom prst="rect">
                <a:avLst/>
              </a:prstGeom>
              <a:noFill/>
              <a:ln w="349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1"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4" name="文本框 3">
                <a:extLst>
                  <a:ext uri="{FF2B5EF4-FFF2-40B4-BE49-F238E27FC236}">
                    <a16:creationId xmlns:a16="http://schemas.microsoft.com/office/drawing/2014/main" id="{F9203EE3-B304-C240-B1F3-D222BAA3899A}"/>
                  </a:ext>
                </a:extLst>
              </p:cNvPr>
              <p:cNvSpPr txBox="1">
                <a:spLocks noRot="1" noChangeAspect="1" noMove="1" noResize="1" noEditPoints="1" noAdjustHandles="1" noChangeArrowheads="1" noChangeShapeType="1" noTextEdit="1"/>
              </p:cNvSpPr>
              <p:nvPr/>
            </p:nvSpPr>
            <p:spPr>
              <a:xfrm>
                <a:off x="3603938" y="4067725"/>
                <a:ext cx="304571" cy="369332"/>
              </a:xfrm>
              <a:prstGeom prst="rect">
                <a:avLst/>
              </a:prstGeom>
              <a:blipFill>
                <a:blip r:embed="rId3"/>
                <a:stretch>
                  <a:fillRect l="-12000" r="-16000"/>
                </a:stretch>
              </a:blipFill>
              <a:ln w="34925">
                <a:noFill/>
              </a:ln>
            </p:spPr>
            <p:txBody>
              <a:bodyPr/>
              <a:lstStyle/>
              <a:p>
                <a:r>
                  <a:rPr lang="zh-CN" altLang="en-US">
                    <a:noFill/>
                  </a:rPr>
                  <a:t> </a:t>
                </a:r>
              </a:p>
            </p:txBody>
          </p:sp>
        </mc:Fallback>
      </mc:AlternateContent>
      <p:sp>
        <p:nvSpPr>
          <p:cNvPr id="37" name="Rectangle 86">
            <a:extLst>
              <a:ext uri="{FF2B5EF4-FFF2-40B4-BE49-F238E27FC236}">
                <a16:creationId xmlns:a16="http://schemas.microsoft.com/office/drawing/2014/main" id="{82397B35-5575-FC46-8342-958F5E99B5F2}"/>
              </a:ext>
            </a:extLst>
          </p:cNvPr>
          <p:cNvSpPr>
            <a:spLocks noChangeAspect="1"/>
          </p:cNvSpPr>
          <p:nvPr/>
        </p:nvSpPr>
        <p:spPr>
          <a:xfrm>
            <a:off x="417254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8" name="Rectangle 90">
            <a:extLst>
              <a:ext uri="{FF2B5EF4-FFF2-40B4-BE49-F238E27FC236}">
                <a16:creationId xmlns:a16="http://schemas.microsoft.com/office/drawing/2014/main" id="{BF7BBF0B-ADE4-2E4F-A940-EDDB3487CD73}"/>
              </a:ext>
            </a:extLst>
          </p:cNvPr>
          <p:cNvSpPr>
            <a:spLocks noChangeAspect="1"/>
          </p:cNvSpPr>
          <p:nvPr/>
        </p:nvSpPr>
        <p:spPr>
          <a:xfrm>
            <a:off x="417254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9" name="Rectangle 94">
            <a:extLst>
              <a:ext uri="{FF2B5EF4-FFF2-40B4-BE49-F238E27FC236}">
                <a16:creationId xmlns:a16="http://schemas.microsoft.com/office/drawing/2014/main" id="{CCB5032B-1F3A-0F48-958B-156E93DEEEE5}"/>
              </a:ext>
            </a:extLst>
          </p:cNvPr>
          <p:cNvSpPr>
            <a:spLocks noChangeAspect="1"/>
          </p:cNvSpPr>
          <p:nvPr/>
        </p:nvSpPr>
        <p:spPr>
          <a:xfrm>
            <a:off x="417254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0" name="Rectangle 98">
            <a:extLst>
              <a:ext uri="{FF2B5EF4-FFF2-40B4-BE49-F238E27FC236}">
                <a16:creationId xmlns:a16="http://schemas.microsoft.com/office/drawing/2014/main" id="{EB073595-95F1-EB4A-A319-8B16C607BE13}"/>
              </a:ext>
            </a:extLst>
          </p:cNvPr>
          <p:cNvSpPr>
            <a:spLocks noChangeAspect="1"/>
          </p:cNvSpPr>
          <p:nvPr/>
        </p:nvSpPr>
        <p:spPr>
          <a:xfrm>
            <a:off x="417254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09C77650-7664-ED4D-AF63-178453BC2E3F}"/>
                  </a:ext>
                </a:extLst>
              </p:cNvPr>
              <p:cNvSpPr txBox="1"/>
              <p:nvPr/>
            </p:nvSpPr>
            <p:spPr>
              <a:xfrm>
                <a:off x="5036782" y="4074569"/>
                <a:ext cx="3141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36" name="文本框 35">
                <a:extLst>
                  <a:ext uri="{FF2B5EF4-FFF2-40B4-BE49-F238E27FC236}">
                    <a16:creationId xmlns:a16="http://schemas.microsoft.com/office/drawing/2014/main" id="{09C77650-7664-ED4D-AF63-178453BC2E3F}"/>
                  </a:ext>
                </a:extLst>
              </p:cNvPr>
              <p:cNvSpPr txBox="1">
                <a:spLocks noRot="1" noChangeAspect="1" noMove="1" noResize="1" noEditPoints="1" noAdjustHandles="1" noChangeArrowheads="1" noChangeShapeType="1" noTextEdit="1"/>
              </p:cNvSpPr>
              <p:nvPr/>
            </p:nvSpPr>
            <p:spPr>
              <a:xfrm>
                <a:off x="5036782" y="4074569"/>
                <a:ext cx="314189" cy="369332"/>
              </a:xfrm>
              <a:prstGeom prst="rect">
                <a:avLst/>
              </a:prstGeom>
              <a:blipFill>
                <a:blip r:embed="rId4"/>
                <a:stretch>
                  <a:fillRect l="-7692" r="-3846"/>
                </a:stretch>
              </a:blipFill>
            </p:spPr>
            <p:txBody>
              <a:bodyPr/>
              <a:lstStyle/>
              <a:p>
                <a:r>
                  <a:rPr lang="zh-CN" altLang="en-US">
                    <a:noFill/>
                  </a:rPr>
                  <a:t> </a:t>
                </a:r>
              </a:p>
            </p:txBody>
          </p:sp>
        </mc:Fallback>
      </mc:AlternateContent>
      <p:sp>
        <p:nvSpPr>
          <p:cNvPr id="43" name="Rectangle 86">
            <a:extLst>
              <a:ext uri="{FF2B5EF4-FFF2-40B4-BE49-F238E27FC236}">
                <a16:creationId xmlns:a16="http://schemas.microsoft.com/office/drawing/2014/main" id="{984E1BA8-6040-4C49-B1C7-12CFCFDB751E}"/>
              </a:ext>
            </a:extLst>
          </p:cNvPr>
          <p:cNvSpPr>
            <a:spLocks noChangeAspect="1"/>
          </p:cNvSpPr>
          <p:nvPr/>
        </p:nvSpPr>
        <p:spPr>
          <a:xfrm>
            <a:off x="5688494"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4" name="Rectangle 90">
            <a:extLst>
              <a:ext uri="{FF2B5EF4-FFF2-40B4-BE49-F238E27FC236}">
                <a16:creationId xmlns:a16="http://schemas.microsoft.com/office/drawing/2014/main" id="{610112A9-4FDB-5344-9539-49FE861D0A0E}"/>
              </a:ext>
            </a:extLst>
          </p:cNvPr>
          <p:cNvSpPr>
            <a:spLocks noChangeAspect="1"/>
          </p:cNvSpPr>
          <p:nvPr/>
        </p:nvSpPr>
        <p:spPr>
          <a:xfrm>
            <a:off x="5688494"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5" name="Rectangle 94">
            <a:extLst>
              <a:ext uri="{FF2B5EF4-FFF2-40B4-BE49-F238E27FC236}">
                <a16:creationId xmlns:a16="http://schemas.microsoft.com/office/drawing/2014/main" id="{6C50ABC2-C546-5249-82EC-EF55EBF97A69}"/>
              </a:ext>
            </a:extLst>
          </p:cNvPr>
          <p:cNvSpPr>
            <a:spLocks noChangeAspect="1"/>
          </p:cNvSpPr>
          <p:nvPr/>
        </p:nvSpPr>
        <p:spPr>
          <a:xfrm>
            <a:off x="5688494"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6" name="Rectangle 98">
            <a:extLst>
              <a:ext uri="{FF2B5EF4-FFF2-40B4-BE49-F238E27FC236}">
                <a16:creationId xmlns:a16="http://schemas.microsoft.com/office/drawing/2014/main" id="{1BA01DB9-E674-1645-86E5-8F6BAC97F057}"/>
              </a:ext>
            </a:extLst>
          </p:cNvPr>
          <p:cNvSpPr>
            <a:spLocks noChangeAspect="1"/>
          </p:cNvSpPr>
          <p:nvPr/>
        </p:nvSpPr>
        <p:spPr>
          <a:xfrm>
            <a:off x="5688494"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7" name="矩形 46">
            <a:extLst>
              <a:ext uri="{FF2B5EF4-FFF2-40B4-BE49-F238E27FC236}">
                <a16:creationId xmlns:a16="http://schemas.microsoft.com/office/drawing/2014/main" id="{FFDA30DE-8CB4-C74F-89DA-C5BFEB92A0CD}"/>
              </a:ext>
            </a:extLst>
          </p:cNvPr>
          <p:cNvSpPr/>
          <p:nvPr/>
        </p:nvSpPr>
        <p:spPr>
          <a:xfrm>
            <a:off x="1483957" y="5373216"/>
            <a:ext cx="1869057" cy="923330"/>
          </a:xfrm>
          <a:prstGeom prst="rect">
            <a:avLst/>
          </a:prstGeom>
        </p:spPr>
        <p:txBody>
          <a:bodyPr wrap="square">
            <a:spAutoFit/>
          </a:bodyPr>
          <a:lstStyle/>
          <a:p>
            <a:pPr algn="ctr" eaLnBrk="0" hangingPunct="0">
              <a:buSzPct val="100000"/>
            </a:pPr>
            <a:r>
              <a:rPr lang="da-DK" altLang="zh-CN" b="0" i="1" dirty="0">
                <a:solidFill>
                  <a:srgbClr val="000000"/>
                </a:solidFill>
                <a:latin typeface="Arial" charset="0"/>
                <a:sym typeface="Verdana" pitchFamily="34" charset="0"/>
              </a:rPr>
              <a:t>A</a:t>
            </a:r>
            <a:r>
              <a:rPr lang="zh-CN" altLang="en-US" b="0" i="1" dirty="0">
                <a:solidFill>
                  <a:srgbClr val="000000"/>
                </a:solidFill>
                <a:latin typeface="Arial" charset="0"/>
                <a:sym typeface="Verdana" pitchFamily="34" charset="0"/>
              </a:rPr>
              <a:t> </a:t>
            </a:r>
            <a:r>
              <a:rPr lang="da-DK" altLang="zh-CN" b="0" dirty="0">
                <a:solidFill>
                  <a:srgbClr val="000000"/>
                </a:solidFill>
                <a:latin typeface="Arial" charset="0"/>
                <a:sym typeface="Verdana" pitchFamily="34" charset="0"/>
              </a:rPr>
              <a:t>(4x4)</a:t>
            </a:r>
          </a:p>
          <a:p>
            <a:pPr algn="ctr" eaLnBrk="0" hangingPunct="0">
              <a:buSzPct val="100000"/>
            </a:pPr>
            <a:r>
              <a:rPr lang="en-US" altLang="zh-CN" b="0" dirty="0">
                <a:solidFill>
                  <a:srgbClr val="000000"/>
                </a:solidFill>
                <a:latin typeface="Arial" charset="0"/>
                <a:sym typeface="Verdana" pitchFamily="34" charset="0"/>
              </a:rPr>
              <a:t>sparse </a:t>
            </a:r>
          </a:p>
          <a:p>
            <a:pPr algn="ctr" eaLnBrk="0" hangingPunct="0">
              <a:buSzPct val="100000"/>
            </a:pPr>
            <a:r>
              <a:rPr lang="en-US" altLang="zh-CN" b="0" dirty="0">
                <a:solidFill>
                  <a:srgbClr val="000000"/>
                </a:solidFill>
                <a:latin typeface="Arial" charset="0"/>
                <a:sym typeface="Verdana" pitchFamily="34" charset="0"/>
              </a:rPr>
              <a:t>7 </a:t>
            </a:r>
            <a:r>
              <a:rPr lang="en-US" altLang="zh-CN" b="0" dirty="0" err="1">
                <a:solidFill>
                  <a:srgbClr val="000000"/>
                </a:solidFill>
                <a:latin typeface="Arial" charset="0"/>
                <a:sym typeface="Verdana" pitchFamily="34" charset="0"/>
              </a:rPr>
              <a:t>nonzeros</a:t>
            </a:r>
            <a:endParaRPr lang="zh-CN" altLang="en-US" b="0" dirty="0"/>
          </a:p>
        </p:txBody>
      </p:sp>
      <mc:AlternateContent xmlns:mc="http://schemas.openxmlformats.org/markup-compatibility/2006" xmlns:a14="http://schemas.microsoft.com/office/drawing/2010/main">
        <mc:Choice Requires="a14">
          <p:sp>
            <p:nvSpPr>
              <p:cNvPr id="42" name="矩形 41">
                <a:extLst>
                  <a:ext uri="{FF2B5EF4-FFF2-40B4-BE49-F238E27FC236}">
                    <a16:creationId xmlns:a16="http://schemas.microsoft.com/office/drawing/2014/main" id="{2514CE38-4662-C54E-A1C2-889AB5204009}"/>
                  </a:ext>
                </a:extLst>
              </p:cNvPr>
              <p:cNvSpPr/>
              <p:nvPr/>
            </p:nvSpPr>
            <p:spPr>
              <a:xfrm>
                <a:off x="3948503" y="5369362"/>
                <a:ext cx="914104" cy="9233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a:latin typeface="Cambria Math" panose="02040503050406030204" pitchFamily="18" charset="0"/>
                        </a:rPr>
                        <m:t>𝑥</m:t>
                      </m:r>
                    </m:oMath>
                  </m:oMathPara>
                </a14:m>
                <a:endParaRPr lang="en-US" altLang="zh-CN" dirty="0"/>
              </a:p>
              <a:p>
                <a:pPr algn="ctr"/>
                <a:r>
                  <a:rPr lang="en-US" altLang="zh-CN" b="0" dirty="0"/>
                  <a:t>dense vector</a:t>
                </a:r>
                <a:endParaRPr lang="zh-CN" altLang="en-US" b="0" dirty="0"/>
              </a:p>
            </p:txBody>
          </p:sp>
        </mc:Choice>
        <mc:Fallback xmlns="">
          <p:sp>
            <p:nvSpPr>
              <p:cNvPr id="42" name="矩形 41">
                <a:extLst>
                  <a:ext uri="{FF2B5EF4-FFF2-40B4-BE49-F238E27FC236}">
                    <a16:creationId xmlns:a16="http://schemas.microsoft.com/office/drawing/2014/main" id="{2514CE38-4662-C54E-A1C2-889AB5204009}"/>
                  </a:ext>
                </a:extLst>
              </p:cNvPr>
              <p:cNvSpPr>
                <a:spLocks noRot="1" noChangeAspect="1" noMove="1" noResize="1" noEditPoints="1" noAdjustHandles="1" noChangeArrowheads="1" noChangeShapeType="1" noTextEdit="1"/>
              </p:cNvSpPr>
              <p:nvPr/>
            </p:nvSpPr>
            <p:spPr>
              <a:xfrm>
                <a:off x="3948503" y="5369362"/>
                <a:ext cx="914104" cy="923330"/>
              </a:xfrm>
              <a:prstGeom prst="rect">
                <a:avLst/>
              </a:prstGeom>
              <a:blipFill>
                <a:blip r:embed="rId5"/>
                <a:stretch>
                  <a:fillRect r="-5479" b="-945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矩形 48">
                <a:extLst>
                  <a:ext uri="{FF2B5EF4-FFF2-40B4-BE49-F238E27FC236}">
                    <a16:creationId xmlns:a16="http://schemas.microsoft.com/office/drawing/2014/main" id="{3B0BCC40-7EAC-CC48-9B4C-6AB94CE0DCA5}"/>
                  </a:ext>
                </a:extLst>
              </p:cNvPr>
              <p:cNvSpPr/>
              <p:nvPr/>
            </p:nvSpPr>
            <p:spPr>
              <a:xfrm>
                <a:off x="5242072" y="5369362"/>
                <a:ext cx="1346152" cy="113877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en-US" altLang="zh-CN" b="0" dirty="0"/>
              </a:p>
              <a:p>
                <a:pPr algn="ctr"/>
                <a:r>
                  <a:rPr lang="en-US" altLang="zh-CN" b="0" dirty="0"/>
                  <a:t>dense vector</a:t>
                </a:r>
              </a:p>
              <a:p>
                <a:pPr algn="ctr"/>
                <a:r>
                  <a:rPr lang="en-US" altLang="zh-CN" sz="1400" b="0" dirty="0">
                    <a:solidFill>
                      <a:srgbClr val="FF0000"/>
                    </a:solidFill>
                  </a:rPr>
                  <a:t>(to be solved)</a:t>
                </a:r>
                <a:endParaRPr lang="zh-CN" altLang="en-US" sz="1400" b="0" dirty="0">
                  <a:solidFill>
                    <a:srgbClr val="FF0000"/>
                  </a:solidFill>
                </a:endParaRPr>
              </a:p>
            </p:txBody>
          </p:sp>
        </mc:Choice>
        <mc:Fallback xmlns="">
          <p:sp>
            <p:nvSpPr>
              <p:cNvPr id="49" name="矩形 48">
                <a:extLst>
                  <a:ext uri="{FF2B5EF4-FFF2-40B4-BE49-F238E27FC236}">
                    <a16:creationId xmlns:a16="http://schemas.microsoft.com/office/drawing/2014/main" id="{3B0BCC40-7EAC-CC48-9B4C-6AB94CE0DCA5}"/>
                  </a:ext>
                </a:extLst>
              </p:cNvPr>
              <p:cNvSpPr>
                <a:spLocks noRot="1" noChangeAspect="1" noMove="1" noResize="1" noEditPoints="1" noAdjustHandles="1" noChangeArrowheads="1" noChangeShapeType="1" noTextEdit="1"/>
              </p:cNvSpPr>
              <p:nvPr/>
            </p:nvSpPr>
            <p:spPr>
              <a:xfrm>
                <a:off x="5242072" y="5369362"/>
                <a:ext cx="1346152" cy="1138773"/>
              </a:xfrm>
              <a:prstGeom prst="rect">
                <a:avLst/>
              </a:prstGeom>
              <a:blipFill>
                <a:blip r:embed="rId6"/>
                <a:stretch>
                  <a:fillRect b="-3297"/>
                </a:stretch>
              </a:blipFill>
            </p:spPr>
            <p:txBody>
              <a:bodyPr/>
              <a:lstStyle/>
              <a:p>
                <a:r>
                  <a:rPr lang="zh-CN" altLang="en-US">
                    <a:noFill/>
                  </a:rPr>
                  <a:t> </a:t>
                </a:r>
              </a:p>
            </p:txBody>
          </p:sp>
        </mc:Fallback>
      </mc:AlternateContent>
      <p:sp>
        <p:nvSpPr>
          <p:cNvPr id="50" name="Oval 99">
            <a:extLst>
              <a:ext uri="{FF2B5EF4-FFF2-40B4-BE49-F238E27FC236}">
                <a16:creationId xmlns:a16="http://schemas.microsoft.com/office/drawing/2014/main" id="{60651167-1A8E-714D-85A9-7258055E3AE5}"/>
              </a:ext>
            </a:extLst>
          </p:cNvPr>
          <p:cNvSpPr>
            <a:spLocks noChangeAspect="1"/>
          </p:cNvSpPr>
          <p:nvPr/>
        </p:nvSpPr>
        <p:spPr>
          <a:xfrm>
            <a:off x="4218267" y="330597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a</a:t>
            </a:r>
          </a:p>
        </p:txBody>
      </p:sp>
      <p:sp>
        <p:nvSpPr>
          <p:cNvPr id="51" name="Oval 99">
            <a:extLst>
              <a:ext uri="{FF2B5EF4-FFF2-40B4-BE49-F238E27FC236}">
                <a16:creationId xmlns:a16="http://schemas.microsoft.com/office/drawing/2014/main" id="{D825FE6E-ECAC-D644-900F-5C5067EF86BF}"/>
              </a:ext>
            </a:extLst>
          </p:cNvPr>
          <p:cNvSpPr>
            <a:spLocks noChangeAspect="1"/>
          </p:cNvSpPr>
          <p:nvPr/>
        </p:nvSpPr>
        <p:spPr>
          <a:xfrm>
            <a:off x="4218267" y="378629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b</a:t>
            </a:r>
          </a:p>
        </p:txBody>
      </p:sp>
      <p:sp>
        <p:nvSpPr>
          <p:cNvPr id="52" name="Oval 99">
            <a:extLst>
              <a:ext uri="{FF2B5EF4-FFF2-40B4-BE49-F238E27FC236}">
                <a16:creationId xmlns:a16="http://schemas.microsoft.com/office/drawing/2014/main" id="{07C9AB03-522F-BF49-9E3F-1823C278533F}"/>
              </a:ext>
            </a:extLst>
          </p:cNvPr>
          <p:cNvSpPr>
            <a:spLocks noChangeAspect="1"/>
          </p:cNvSpPr>
          <p:nvPr/>
        </p:nvSpPr>
        <p:spPr>
          <a:xfrm>
            <a:off x="4213822" y="4261021"/>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c</a:t>
            </a:r>
          </a:p>
        </p:txBody>
      </p:sp>
      <p:sp>
        <p:nvSpPr>
          <p:cNvPr id="53" name="Oval 99">
            <a:extLst>
              <a:ext uri="{FF2B5EF4-FFF2-40B4-BE49-F238E27FC236}">
                <a16:creationId xmlns:a16="http://schemas.microsoft.com/office/drawing/2014/main" id="{A6620582-BFB2-304E-99F0-DF2A6F9476B3}"/>
              </a:ext>
            </a:extLst>
          </p:cNvPr>
          <p:cNvSpPr>
            <a:spLocks noChangeAspect="1"/>
          </p:cNvSpPr>
          <p:nvPr/>
        </p:nvSpPr>
        <p:spPr>
          <a:xfrm>
            <a:off x="4222675" y="4740491"/>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d</a:t>
            </a:r>
          </a:p>
        </p:txBody>
      </p:sp>
      <mc:AlternateContent xmlns:mc="http://schemas.openxmlformats.org/markup-compatibility/2006" xmlns:a14="http://schemas.microsoft.com/office/drawing/2010/main">
        <mc:Choice Requires="a14">
          <p:sp>
            <p:nvSpPr>
              <p:cNvPr id="54" name="Oval 99">
                <a:extLst>
                  <a:ext uri="{FF2B5EF4-FFF2-40B4-BE49-F238E27FC236}">
                    <a16:creationId xmlns:a16="http://schemas.microsoft.com/office/drawing/2014/main" id="{0ECE2C8C-F7CC-714F-BF6B-10F74AB874E5}"/>
                  </a:ext>
                </a:extLst>
              </p:cNvPr>
              <p:cNvSpPr>
                <a:spLocks noChangeAspect="1"/>
              </p:cNvSpPr>
              <p:nvPr/>
            </p:nvSpPr>
            <p:spPr>
              <a:xfrm>
                <a:off x="5734599" y="331369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𝟎</m:t>
                          </m:r>
                        </m:sub>
                      </m:sSub>
                    </m:oMath>
                  </m:oMathPara>
                </a14:m>
                <a:endParaRPr lang="en-US" altLang="en-US" dirty="0"/>
              </a:p>
            </p:txBody>
          </p:sp>
        </mc:Choice>
        <mc:Fallback xmlns="">
          <p:sp>
            <p:nvSpPr>
              <p:cNvPr id="54" name="Oval 99">
                <a:extLst>
                  <a:ext uri="{FF2B5EF4-FFF2-40B4-BE49-F238E27FC236}">
                    <a16:creationId xmlns:a16="http://schemas.microsoft.com/office/drawing/2014/main" id="{0ECE2C8C-F7CC-714F-BF6B-10F74AB874E5}"/>
                  </a:ext>
                </a:extLst>
              </p:cNvPr>
              <p:cNvSpPr>
                <a:spLocks noRot="1" noChangeAspect="1" noMove="1" noResize="1" noEditPoints="1" noAdjustHandles="1" noChangeArrowheads="1" noChangeShapeType="1" noTextEdit="1"/>
              </p:cNvSpPr>
              <p:nvPr/>
            </p:nvSpPr>
            <p:spPr>
              <a:xfrm>
                <a:off x="5734599" y="3313693"/>
                <a:ext cx="365760" cy="365760"/>
              </a:xfrm>
              <a:prstGeom prst="ellipse">
                <a:avLst/>
              </a:prstGeom>
              <a:blipFill>
                <a:blip r:embed="rId7"/>
                <a:stretch>
                  <a:fillRect l="-30000" b="-16129"/>
                </a:stretch>
              </a:blipFill>
              <a:ln w="12700">
                <a:solidFill>
                  <a:srgbClr val="0070C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Oval 99">
                <a:extLst>
                  <a:ext uri="{FF2B5EF4-FFF2-40B4-BE49-F238E27FC236}">
                    <a16:creationId xmlns:a16="http://schemas.microsoft.com/office/drawing/2014/main" id="{4B2046DA-EEAB-4345-A72E-BE0564FA42CD}"/>
                  </a:ext>
                </a:extLst>
              </p:cNvPr>
              <p:cNvSpPr>
                <a:spLocks noChangeAspect="1"/>
              </p:cNvSpPr>
              <p:nvPr/>
            </p:nvSpPr>
            <p:spPr>
              <a:xfrm>
                <a:off x="5732268" y="378629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𝟏</m:t>
                          </m:r>
                        </m:sub>
                      </m:sSub>
                    </m:oMath>
                  </m:oMathPara>
                </a14:m>
                <a:endParaRPr lang="en-US" altLang="en-US" dirty="0"/>
              </a:p>
            </p:txBody>
          </p:sp>
        </mc:Choice>
        <mc:Fallback xmlns="">
          <p:sp>
            <p:nvSpPr>
              <p:cNvPr id="56" name="Oval 99">
                <a:extLst>
                  <a:ext uri="{FF2B5EF4-FFF2-40B4-BE49-F238E27FC236}">
                    <a16:creationId xmlns:a16="http://schemas.microsoft.com/office/drawing/2014/main" id="{4B2046DA-EEAB-4345-A72E-BE0564FA42CD}"/>
                  </a:ext>
                </a:extLst>
              </p:cNvPr>
              <p:cNvSpPr>
                <a:spLocks noRot="1" noChangeAspect="1" noMove="1" noResize="1" noEditPoints="1" noAdjustHandles="1" noChangeArrowheads="1" noChangeShapeType="1" noTextEdit="1"/>
              </p:cNvSpPr>
              <p:nvPr/>
            </p:nvSpPr>
            <p:spPr>
              <a:xfrm>
                <a:off x="5732268" y="3786293"/>
                <a:ext cx="365760" cy="365760"/>
              </a:xfrm>
              <a:prstGeom prst="ellipse">
                <a:avLst/>
              </a:prstGeom>
              <a:blipFill>
                <a:blip r:embed="rId8"/>
                <a:stretch>
                  <a:fillRect l="-25806" b="-19355"/>
                </a:stretch>
              </a:blipFill>
              <a:ln w="12700">
                <a:solidFill>
                  <a:srgbClr val="0070C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Oval 99">
                <a:extLst>
                  <a:ext uri="{FF2B5EF4-FFF2-40B4-BE49-F238E27FC236}">
                    <a16:creationId xmlns:a16="http://schemas.microsoft.com/office/drawing/2014/main" id="{B9984B0B-BF59-784B-BD24-6BBDA16D8909}"/>
                  </a:ext>
                </a:extLst>
              </p:cNvPr>
              <p:cNvSpPr>
                <a:spLocks noChangeAspect="1"/>
              </p:cNvSpPr>
              <p:nvPr/>
            </p:nvSpPr>
            <p:spPr>
              <a:xfrm>
                <a:off x="5733249" y="4259235"/>
                <a:ext cx="365760" cy="36576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𝟐</m:t>
                          </m:r>
                        </m:sub>
                      </m:sSub>
                    </m:oMath>
                  </m:oMathPara>
                </a14:m>
                <a:endParaRPr lang="en-US" altLang="en-US" dirty="0"/>
              </a:p>
            </p:txBody>
          </p:sp>
        </mc:Choice>
        <mc:Fallback xmlns="">
          <p:sp>
            <p:nvSpPr>
              <p:cNvPr id="57" name="Oval 99">
                <a:extLst>
                  <a:ext uri="{FF2B5EF4-FFF2-40B4-BE49-F238E27FC236}">
                    <a16:creationId xmlns:a16="http://schemas.microsoft.com/office/drawing/2014/main" id="{B9984B0B-BF59-784B-BD24-6BBDA16D8909}"/>
                  </a:ext>
                </a:extLst>
              </p:cNvPr>
              <p:cNvSpPr>
                <a:spLocks noRot="1" noChangeAspect="1" noMove="1" noResize="1" noEditPoints="1" noAdjustHandles="1" noChangeArrowheads="1" noChangeShapeType="1" noTextEdit="1"/>
              </p:cNvSpPr>
              <p:nvPr/>
            </p:nvSpPr>
            <p:spPr>
              <a:xfrm>
                <a:off x="5733249" y="4259235"/>
                <a:ext cx="365760" cy="365760"/>
              </a:xfrm>
              <a:prstGeom prst="ellipse">
                <a:avLst/>
              </a:prstGeom>
              <a:blipFill>
                <a:blip r:embed="rId9"/>
                <a:stretch>
                  <a:fillRect l="-30000" b="-20000"/>
                </a:stretch>
              </a:blipFill>
              <a:ln w="12700">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Oval 99">
                <a:extLst>
                  <a:ext uri="{FF2B5EF4-FFF2-40B4-BE49-F238E27FC236}">
                    <a16:creationId xmlns:a16="http://schemas.microsoft.com/office/drawing/2014/main" id="{668CEC27-4703-9445-B5AA-109F9E9440F3}"/>
                  </a:ext>
                </a:extLst>
              </p:cNvPr>
              <p:cNvSpPr>
                <a:spLocks noChangeAspect="1"/>
              </p:cNvSpPr>
              <p:nvPr/>
            </p:nvSpPr>
            <p:spPr>
              <a:xfrm>
                <a:off x="5732268" y="4740491"/>
                <a:ext cx="365760" cy="36576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𝟑</m:t>
                          </m:r>
                        </m:sub>
                      </m:sSub>
                    </m:oMath>
                  </m:oMathPara>
                </a14:m>
                <a:endParaRPr lang="en-US" altLang="en-US" dirty="0"/>
              </a:p>
            </p:txBody>
          </p:sp>
        </mc:Choice>
        <mc:Fallback xmlns="">
          <p:sp>
            <p:nvSpPr>
              <p:cNvPr id="58" name="Oval 99">
                <a:extLst>
                  <a:ext uri="{FF2B5EF4-FFF2-40B4-BE49-F238E27FC236}">
                    <a16:creationId xmlns:a16="http://schemas.microsoft.com/office/drawing/2014/main" id="{668CEC27-4703-9445-B5AA-109F9E9440F3}"/>
                  </a:ext>
                </a:extLst>
              </p:cNvPr>
              <p:cNvSpPr>
                <a:spLocks noRot="1" noChangeAspect="1" noMove="1" noResize="1" noEditPoints="1" noAdjustHandles="1" noChangeArrowheads="1" noChangeShapeType="1" noTextEdit="1"/>
              </p:cNvSpPr>
              <p:nvPr/>
            </p:nvSpPr>
            <p:spPr>
              <a:xfrm>
                <a:off x="5732268" y="4740491"/>
                <a:ext cx="365760" cy="365760"/>
              </a:xfrm>
              <a:prstGeom prst="ellipse">
                <a:avLst/>
              </a:prstGeom>
              <a:blipFill>
                <a:blip r:embed="rId10"/>
                <a:stretch>
                  <a:fillRect l="-30000" b="-20000"/>
                </a:stretch>
              </a:blipFill>
              <a:ln w="12700">
                <a:noFill/>
              </a:ln>
            </p:spPr>
            <p:txBody>
              <a:bodyPr/>
              <a:lstStyle/>
              <a:p>
                <a:r>
                  <a:rPr lang="zh-CN" altLang="en-US">
                    <a:noFill/>
                  </a:rPr>
                  <a:t> </a:t>
                </a:r>
              </a:p>
            </p:txBody>
          </p:sp>
        </mc:Fallback>
      </mc:AlternateContent>
      <p:sp>
        <p:nvSpPr>
          <p:cNvPr id="55" name="文本框 54">
            <a:extLst>
              <a:ext uri="{FF2B5EF4-FFF2-40B4-BE49-F238E27FC236}">
                <a16:creationId xmlns:a16="http://schemas.microsoft.com/office/drawing/2014/main" id="{4C3F0274-675E-5F45-89DA-EF0D3B1E4E76}"/>
              </a:ext>
            </a:extLst>
          </p:cNvPr>
          <p:cNvSpPr txBox="1"/>
          <p:nvPr/>
        </p:nvSpPr>
        <p:spPr>
          <a:xfrm>
            <a:off x="1438237" y="3737748"/>
            <a:ext cx="1824355" cy="472391"/>
          </a:xfrm>
          <a:prstGeom prst="rect">
            <a:avLst/>
          </a:prstGeom>
          <a:noFill/>
          <a:ln w="31750">
            <a:solidFill>
              <a:srgbClr val="C00000"/>
            </a:solidFill>
          </a:ln>
        </p:spPr>
        <p:txBody>
          <a:bodyPr wrap="square" rtlCol="0">
            <a:spAutoFit/>
          </a:bodyPr>
          <a:lstStyle/>
          <a:p>
            <a:endParaRPr kumimoji="1" lang="zh-CN" altLang="en-US" dirty="0"/>
          </a:p>
        </p:txBody>
      </p:sp>
      <p:sp>
        <p:nvSpPr>
          <p:cNvPr id="3" name="文本框 2">
            <a:extLst>
              <a:ext uri="{FF2B5EF4-FFF2-40B4-BE49-F238E27FC236}">
                <a16:creationId xmlns:a16="http://schemas.microsoft.com/office/drawing/2014/main" id="{3B9E92B8-4BAA-C142-B1AD-E172B4EDB7ED}"/>
              </a:ext>
            </a:extLst>
          </p:cNvPr>
          <p:cNvSpPr txBox="1"/>
          <p:nvPr/>
        </p:nvSpPr>
        <p:spPr>
          <a:xfrm>
            <a:off x="4172547" y="3256265"/>
            <a:ext cx="457200" cy="1900927"/>
          </a:xfrm>
          <a:prstGeom prst="rect">
            <a:avLst/>
          </a:prstGeom>
          <a:noFill/>
          <a:ln w="31750">
            <a:solidFill>
              <a:srgbClr val="C00000"/>
            </a:solidFill>
          </a:ln>
        </p:spPr>
        <p:txBody>
          <a:bodyPr wrap="square" rtlCol="0">
            <a:spAutoFit/>
          </a:bodyPr>
          <a:lstStyle/>
          <a:p>
            <a:endParaRPr kumimoji="1" lang="zh-CN"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7E6AEFCE-DF75-724F-B7B3-8F8E8EF06FA8}"/>
                  </a:ext>
                </a:extLst>
              </p:cNvPr>
              <p:cNvSpPr/>
              <p:nvPr/>
            </p:nvSpPr>
            <p:spPr>
              <a:xfrm>
                <a:off x="6500132" y="3244334"/>
                <a:ext cx="1904624" cy="369332"/>
              </a:xfrm>
              <a:prstGeom prst="rect">
                <a:avLst/>
              </a:prstGeom>
            </p:spPr>
            <p:txBody>
              <a:bodyPr wrap="none">
                <a:spAutoFit/>
              </a:bodyPr>
              <a:lstStyle/>
              <a:p>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 </m:t>
                        </m:r>
                        <m:r>
                          <a:rPr lang="en-US" altLang="en-US" i="1">
                            <a:latin typeface="Cambria Math" panose="02040503050406030204" pitchFamily="18" charset="0"/>
                          </a:rPr>
                          <m:t>𝒚</m:t>
                        </m:r>
                      </m:e>
                      <m:sub>
                        <m:r>
                          <a:rPr lang="en-US" altLang="en-US" i="1">
                            <a:latin typeface="Cambria Math" panose="02040503050406030204" pitchFamily="18" charset="0"/>
                          </a:rPr>
                          <m:t>𝟎</m:t>
                        </m:r>
                      </m:sub>
                    </m:sSub>
                  </m:oMath>
                </a14:m>
                <a:r>
                  <a:rPr lang="en-US" altLang="zh-CN" dirty="0"/>
                  <a:t> </a:t>
                </a:r>
                <a:r>
                  <a:rPr lang="en-US" altLang="zh-CN" b="0" dirty="0"/>
                  <a:t>= 1</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m:t>
                    </m:r>
                  </m:oMath>
                </a14:m>
                <a:r>
                  <a:rPr lang="en-US" altLang="zh-CN" b="0" dirty="0"/>
                  <a:t>a + 2</a:t>
                </a:r>
                <a14:m>
                  <m:oMath xmlns:m="http://schemas.openxmlformats.org/officeDocument/2006/math">
                    <m:r>
                      <a:rPr lang="en-US" altLang="zh-CN" b="0" i="1">
                        <a:latin typeface="Cambria Math" panose="02040503050406030204" pitchFamily="18" charset="0"/>
                        <a:ea typeface="Cambria Math" panose="02040503050406030204" pitchFamily="18" charset="0"/>
                      </a:rPr>
                      <m:t>×</m:t>
                    </m:r>
                  </m:oMath>
                </a14:m>
                <a:r>
                  <a:rPr lang="en-US" altLang="zh-CN" b="0" dirty="0"/>
                  <a:t>c</a:t>
                </a:r>
                <a:r>
                  <a:rPr lang="en-US" altLang="zh-CN" dirty="0"/>
                  <a:t> </a:t>
                </a:r>
                <a:endParaRPr lang="zh-CN" altLang="en-US" dirty="0"/>
              </a:p>
            </p:txBody>
          </p:sp>
        </mc:Choice>
        <mc:Fallback xmlns="">
          <p:sp>
            <p:nvSpPr>
              <p:cNvPr id="6" name="矩形 5">
                <a:extLst>
                  <a:ext uri="{FF2B5EF4-FFF2-40B4-BE49-F238E27FC236}">
                    <a16:creationId xmlns:a16="http://schemas.microsoft.com/office/drawing/2014/main" id="{7E6AEFCE-DF75-724F-B7B3-8F8E8EF06FA8}"/>
                  </a:ext>
                </a:extLst>
              </p:cNvPr>
              <p:cNvSpPr>
                <a:spLocks noRot="1" noChangeAspect="1" noMove="1" noResize="1" noEditPoints="1" noAdjustHandles="1" noChangeArrowheads="1" noChangeShapeType="1" noTextEdit="1"/>
              </p:cNvSpPr>
              <p:nvPr/>
            </p:nvSpPr>
            <p:spPr>
              <a:xfrm>
                <a:off x="6500132" y="3244334"/>
                <a:ext cx="1904624" cy="369332"/>
              </a:xfrm>
              <a:prstGeom prst="rect">
                <a:avLst/>
              </a:prstGeom>
              <a:blipFill>
                <a:blip r:embed="rId11"/>
                <a:stretch>
                  <a:fillRect l="-1325" t="-6667"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矩形 58">
                <a:extLst>
                  <a:ext uri="{FF2B5EF4-FFF2-40B4-BE49-F238E27FC236}">
                    <a16:creationId xmlns:a16="http://schemas.microsoft.com/office/drawing/2014/main" id="{3E0F9DB9-30D3-AF4F-B430-34F92B00A34B}"/>
                  </a:ext>
                </a:extLst>
              </p:cNvPr>
              <p:cNvSpPr/>
              <p:nvPr/>
            </p:nvSpPr>
            <p:spPr>
              <a:xfrm>
                <a:off x="6500132" y="3731617"/>
                <a:ext cx="1915845" cy="369332"/>
              </a:xfrm>
              <a:prstGeom prst="rect">
                <a:avLst/>
              </a:prstGeom>
            </p:spPr>
            <p:txBody>
              <a:bodyPr wrap="none">
                <a:spAutoFit/>
              </a:bodyPr>
              <a:lstStyle/>
              <a:p>
                <a14:m>
                  <m:oMath xmlns:m="http://schemas.openxmlformats.org/officeDocument/2006/math">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 </m:t>
                        </m:r>
                        <m:r>
                          <a:rPr lang="en-US" altLang="en-US" i="1">
                            <a:latin typeface="Cambria Math" panose="02040503050406030204" pitchFamily="18" charset="0"/>
                          </a:rPr>
                          <m:t>𝒚</m:t>
                        </m:r>
                      </m:e>
                      <m:sub>
                        <m:r>
                          <a:rPr lang="en-US" altLang="en-US" b="1" i="1" smtClean="0">
                            <a:latin typeface="Cambria Math" panose="02040503050406030204" pitchFamily="18" charset="0"/>
                          </a:rPr>
                          <m:t>𝟏</m:t>
                        </m:r>
                      </m:sub>
                    </m:sSub>
                  </m:oMath>
                </a14:m>
                <a:r>
                  <a:rPr lang="en-US" altLang="zh-CN" dirty="0"/>
                  <a:t> </a:t>
                </a:r>
                <a:r>
                  <a:rPr lang="en-US" altLang="zh-CN" b="0" dirty="0"/>
                  <a:t>= 3</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m:t>
                    </m:r>
                  </m:oMath>
                </a14:m>
                <a:r>
                  <a:rPr lang="en-US" altLang="zh-CN" b="0" dirty="0"/>
                  <a:t>a + 2</a:t>
                </a:r>
                <a14:m>
                  <m:oMath xmlns:m="http://schemas.openxmlformats.org/officeDocument/2006/math">
                    <m:r>
                      <a:rPr lang="en-US" altLang="zh-CN" b="0" i="1">
                        <a:latin typeface="Cambria Math" panose="02040503050406030204" pitchFamily="18" charset="0"/>
                        <a:ea typeface="Cambria Math" panose="02040503050406030204" pitchFamily="18" charset="0"/>
                      </a:rPr>
                      <m:t>×</m:t>
                    </m:r>
                    <m:r>
                      <m:rPr>
                        <m:sty m:val="p"/>
                      </m:rPr>
                      <a:rPr lang="en-US" altLang="zh-CN" b="0" i="0" smtClean="0">
                        <a:latin typeface="Cambria Math" panose="02040503050406030204" pitchFamily="18" charset="0"/>
                        <a:ea typeface="Cambria Math" panose="02040503050406030204" pitchFamily="18" charset="0"/>
                      </a:rPr>
                      <m:t>b</m:t>
                    </m:r>
                  </m:oMath>
                </a14:m>
                <a:r>
                  <a:rPr lang="en-US" altLang="zh-CN" dirty="0"/>
                  <a:t> </a:t>
                </a:r>
                <a:endParaRPr lang="zh-CN" altLang="en-US" dirty="0"/>
              </a:p>
            </p:txBody>
          </p:sp>
        </mc:Choice>
        <mc:Fallback xmlns="">
          <p:sp>
            <p:nvSpPr>
              <p:cNvPr id="59" name="矩形 58">
                <a:extLst>
                  <a:ext uri="{FF2B5EF4-FFF2-40B4-BE49-F238E27FC236}">
                    <a16:creationId xmlns:a16="http://schemas.microsoft.com/office/drawing/2014/main" id="{3E0F9DB9-30D3-AF4F-B430-34F92B00A34B}"/>
                  </a:ext>
                </a:extLst>
              </p:cNvPr>
              <p:cNvSpPr>
                <a:spLocks noRot="1" noChangeAspect="1" noMove="1" noResize="1" noEditPoints="1" noAdjustHandles="1" noChangeArrowheads="1" noChangeShapeType="1" noTextEdit="1"/>
              </p:cNvSpPr>
              <p:nvPr/>
            </p:nvSpPr>
            <p:spPr>
              <a:xfrm>
                <a:off x="6500132" y="3731617"/>
                <a:ext cx="1915845" cy="369332"/>
              </a:xfrm>
              <a:prstGeom prst="rect">
                <a:avLst/>
              </a:prstGeom>
              <a:blipFill>
                <a:blip r:embed="rId12"/>
                <a:stretch>
                  <a:fillRect l="-1316" t="-6452" b="-225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矩形 59">
                <a:extLst>
                  <a:ext uri="{FF2B5EF4-FFF2-40B4-BE49-F238E27FC236}">
                    <a16:creationId xmlns:a16="http://schemas.microsoft.com/office/drawing/2014/main" id="{0C173804-7836-E94C-AF78-24102BEBAE7E}"/>
                  </a:ext>
                </a:extLst>
              </p:cNvPr>
              <p:cNvSpPr/>
              <p:nvPr/>
            </p:nvSpPr>
            <p:spPr>
              <a:xfrm>
                <a:off x="575556" y="1397675"/>
                <a:ext cx="7992888" cy="1569660"/>
              </a:xfrm>
              <a:prstGeom prst="rect">
                <a:avLst/>
              </a:prstGeom>
            </p:spPr>
            <p:txBody>
              <a:bodyPr wrap="square">
                <a:spAutoFit/>
              </a:bodyPr>
              <a:lstStyle/>
              <a:p>
                <a:r>
                  <a:rPr lang="en" altLang="zh-CN" sz="1600" b="0" dirty="0">
                    <a:latin typeface="+mn-lt"/>
                    <a:ea typeface="+mn-ea"/>
                  </a:rPr>
                  <a:t>Sparse Matrix-Vector Multiplication (</a:t>
                </a:r>
                <a:r>
                  <a:rPr lang="en" altLang="zh-CN" sz="1600" b="0" dirty="0" err="1">
                    <a:latin typeface="+mn-lt"/>
                    <a:ea typeface="+mn-ea"/>
                  </a:rPr>
                  <a:t>SpMV</a:t>
                </a:r>
                <a:r>
                  <a:rPr lang="en" altLang="zh-CN" sz="1600" b="0" dirty="0">
                    <a:latin typeface="+mn-lt"/>
                    <a:ea typeface="+mn-ea"/>
                  </a:rPr>
                  <a:t>) operation multiplies a sparse matrix A with a dense vector </a:t>
                </a:r>
                <a14:m>
                  <m:oMath xmlns:m="http://schemas.openxmlformats.org/officeDocument/2006/math">
                    <m:r>
                      <a:rPr lang="en-US" altLang="zh-CN" sz="1600" b="0" i="1" smtClean="0">
                        <a:latin typeface="Cambria Math" panose="02040503050406030204" pitchFamily="18" charset="0"/>
                        <a:ea typeface="+mn-ea"/>
                      </a:rPr>
                      <m:t>𝑥</m:t>
                    </m:r>
                  </m:oMath>
                </a14:m>
                <a:r>
                  <a:rPr lang="en" altLang="zh-CN" sz="1600" b="0" dirty="0">
                    <a:latin typeface="+mn-lt"/>
                    <a:ea typeface="+mn-ea"/>
                  </a:rPr>
                  <a:t>, and gets a dense vector </a:t>
                </a:r>
                <a14:m>
                  <m:oMath xmlns:m="http://schemas.openxmlformats.org/officeDocument/2006/math">
                    <m:r>
                      <a:rPr lang="en-US" altLang="zh-CN" sz="1600" b="0" i="1" smtClean="0">
                        <a:latin typeface="Cambria Math" panose="02040503050406030204" pitchFamily="18" charset="0"/>
                        <a:ea typeface="+mn-ea"/>
                      </a:rPr>
                      <m:t>𝑦</m:t>
                    </m:r>
                  </m:oMath>
                </a14:m>
                <a:r>
                  <a:rPr lang="en" altLang="zh-CN" sz="1600" b="0" dirty="0">
                    <a:latin typeface="+mn-lt"/>
                    <a:ea typeface="+mn-ea"/>
                  </a:rPr>
                  <a:t>. In this procedure, </a:t>
                </a:r>
                <a14:m>
                  <m:oMath xmlns:m="http://schemas.openxmlformats.org/officeDocument/2006/math">
                    <m:sSub>
                      <m:sSubPr>
                        <m:ctrlPr>
                          <a:rPr lang="en" altLang="zh-CN" sz="1600" b="0" i="1" dirty="0" smtClean="0">
                            <a:latin typeface="Cambria Math" panose="02040503050406030204" pitchFamily="18" charset="0"/>
                            <a:ea typeface="+mn-ea"/>
                          </a:rPr>
                        </m:ctrlPr>
                      </m:sSubPr>
                      <m:e>
                        <m:r>
                          <a:rPr lang="en-US" altLang="zh-CN" sz="1600" b="0" i="1" dirty="0" smtClean="0">
                            <a:latin typeface="Cambria Math" panose="02040503050406030204" pitchFamily="18" charset="0"/>
                            <a:ea typeface="+mn-ea"/>
                          </a:rPr>
                          <m:t>𝑦</m:t>
                        </m:r>
                      </m:e>
                      <m:sub>
                        <m:r>
                          <a:rPr lang="en-US" altLang="zh-CN" sz="1600" b="0" i="1" dirty="0" smtClean="0">
                            <a:latin typeface="Cambria Math" panose="02040503050406030204" pitchFamily="18" charset="0"/>
                            <a:ea typeface="+mn-ea"/>
                          </a:rPr>
                          <m:t>𝑖</m:t>
                        </m:r>
                      </m:sub>
                    </m:sSub>
                  </m:oMath>
                </a14:m>
                <a:r>
                  <a:rPr lang="en" altLang="zh-CN" sz="1600" b="0" dirty="0">
                    <a:latin typeface="+mn-lt"/>
                    <a:ea typeface="+mn-ea"/>
                  </a:rPr>
                  <a:t>is computed by the dot product of </a:t>
                </a:r>
                <a14:m>
                  <m:oMath xmlns:m="http://schemas.openxmlformats.org/officeDocument/2006/math">
                    <m:sSub>
                      <m:sSubPr>
                        <m:ctrlPr>
                          <a:rPr lang="en" altLang="zh-CN" sz="1600" b="0" i="1" dirty="0">
                            <a:latin typeface="Cambria Math" panose="02040503050406030204" pitchFamily="18" charset="0"/>
                            <a:ea typeface="+mn-ea"/>
                          </a:rPr>
                        </m:ctrlPr>
                      </m:sSubPr>
                      <m:e>
                        <m:r>
                          <a:rPr lang="en-US" altLang="zh-CN" sz="1600" b="0" i="1" dirty="0" smtClean="0">
                            <a:latin typeface="Cambria Math" panose="02040503050406030204" pitchFamily="18" charset="0"/>
                            <a:ea typeface="+mn-ea"/>
                          </a:rPr>
                          <m:t>𝑎</m:t>
                        </m:r>
                      </m:e>
                      <m:sub>
                        <m:r>
                          <a:rPr lang="en-US" altLang="zh-CN" sz="1600" b="0" i="1" dirty="0">
                            <a:latin typeface="Cambria Math" panose="02040503050406030204" pitchFamily="18" charset="0"/>
                            <a:ea typeface="+mn-ea"/>
                          </a:rPr>
                          <m:t>𝑖</m:t>
                        </m:r>
                        <m:r>
                          <a:rPr lang="en-US" altLang="zh-CN" sz="1600" b="0" i="1" dirty="0" smtClean="0">
                            <a:latin typeface="Cambria Math" panose="02040503050406030204" pitchFamily="18" charset="0"/>
                            <a:ea typeface="+mn-ea"/>
                          </a:rPr>
                          <m:t>∗</m:t>
                        </m:r>
                      </m:sub>
                    </m:sSub>
                  </m:oMath>
                </a14:m>
                <a:r>
                  <a:rPr lang="en" altLang="zh-CN" sz="1600" b="0" dirty="0">
                    <a:latin typeface="+mn-lt"/>
                    <a:ea typeface="+mn-ea"/>
                  </a:rPr>
                  <a:t>, i.e., the </a:t>
                </a:r>
                <a14:m>
                  <m:oMath xmlns:m="http://schemas.openxmlformats.org/officeDocument/2006/math">
                    <m:r>
                      <a:rPr lang="en-US" altLang="zh-CN" sz="1600" b="0" i="1" smtClean="0">
                        <a:latin typeface="Cambria Math" panose="02040503050406030204" pitchFamily="18" charset="0"/>
                        <a:ea typeface="+mn-ea"/>
                      </a:rPr>
                      <m:t>𝑖</m:t>
                    </m:r>
                  </m:oMath>
                </a14:m>
                <a:r>
                  <a:rPr lang="en" altLang="zh-CN" sz="1600" b="0" dirty="0" err="1">
                    <a:latin typeface="+mn-lt"/>
                    <a:ea typeface="+mn-ea"/>
                  </a:rPr>
                  <a:t>th</a:t>
                </a:r>
                <a:r>
                  <a:rPr lang="en" altLang="zh-CN" sz="1600" b="0" dirty="0">
                    <a:latin typeface="+mn-lt"/>
                    <a:ea typeface="+mn-ea"/>
                  </a:rPr>
                  <a:t> row of  A, and the vector </a:t>
                </a:r>
                <a14:m>
                  <m:oMath xmlns:m="http://schemas.openxmlformats.org/officeDocument/2006/math">
                    <m:r>
                      <a:rPr lang="en-US" altLang="zh-CN" sz="1600" b="0" i="1">
                        <a:latin typeface="Cambria Math" panose="02040503050406030204" pitchFamily="18" charset="0"/>
                        <a:ea typeface="+mn-ea"/>
                      </a:rPr>
                      <m:t>𝑥</m:t>
                    </m:r>
                  </m:oMath>
                </a14:m>
                <a:r>
                  <a:rPr lang="en" altLang="zh-CN" sz="1600" b="0" dirty="0">
                    <a:latin typeface="+mn-lt"/>
                    <a:ea typeface="+mn-ea"/>
                  </a:rPr>
                  <a:t>. </a:t>
                </a:r>
                <a:r>
                  <a:rPr lang="en" altLang="zh-CN" sz="1600" b="0" dirty="0"/>
                  <a:t>It plays a key role in sparse iterative solvers, such as conjugate gradient (CG) methods, and graph processing frameworks, such as </a:t>
                </a:r>
                <a:r>
                  <a:rPr lang="en" altLang="zh-CN" sz="1600" b="0" dirty="0" err="1"/>
                  <a:t>GraphBLAS</a:t>
                </a:r>
                <a:r>
                  <a:rPr lang="en" altLang="zh-CN" sz="1600" b="0" dirty="0"/>
                  <a:t> </a:t>
                </a:r>
                <a:r>
                  <a:rPr lang="en-US" altLang="zh-CN" sz="1600" b="0" dirty="0"/>
                  <a:t>, </a:t>
                </a:r>
                <a:r>
                  <a:rPr lang="en" altLang="zh-CN" sz="1600" b="0" dirty="0"/>
                  <a:t>and may be the most studied kernel of the level-2 sparse basic linear algebra subprograms (sparse BLAS) in the past decades .</a:t>
                </a:r>
              </a:p>
            </p:txBody>
          </p:sp>
        </mc:Choice>
        <mc:Fallback xmlns="">
          <p:sp>
            <p:nvSpPr>
              <p:cNvPr id="60" name="矩形 59">
                <a:extLst>
                  <a:ext uri="{FF2B5EF4-FFF2-40B4-BE49-F238E27FC236}">
                    <a16:creationId xmlns:a16="http://schemas.microsoft.com/office/drawing/2014/main" id="{0C173804-7836-E94C-AF78-24102BEBAE7E}"/>
                  </a:ext>
                </a:extLst>
              </p:cNvPr>
              <p:cNvSpPr>
                <a:spLocks noRot="1" noChangeAspect="1" noMove="1" noResize="1" noEditPoints="1" noAdjustHandles="1" noChangeArrowheads="1" noChangeShapeType="1" noTextEdit="1"/>
              </p:cNvSpPr>
              <p:nvPr/>
            </p:nvSpPr>
            <p:spPr>
              <a:xfrm>
                <a:off x="575556" y="1397675"/>
                <a:ext cx="7992888" cy="1569660"/>
              </a:xfrm>
              <a:prstGeom prst="rect">
                <a:avLst/>
              </a:prstGeom>
              <a:blipFill>
                <a:blip r:embed="rId13"/>
                <a:stretch>
                  <a:fillRect l="-476" t="-800" b="-4800"/>
                </a:stretch>
              </a:blipFill>
            </p:spPr>
            <p:txBody>
              <a:bodyPr/>
              <a:lstStyle/>
              <a:p>
                <a:r>
                  <a:rPr lang="zh-CN" altLang="en-US">
                    <a:noFill/>
                  </a:rPr>
                  <a:t> </a:t>
                </a:r>
              </a:p>
            </p:txBody>
          </p:sp>
        </mc:Fallback>
      </mc:AlternateContent>
      <p:sp>
        <p:nvSpPr>
          <p:cNvPr id="61" name="文本框 60">
            <a:extLst>
              <a:ext uri="{FF2B5EF4-FFF2-40B4-BE49-F238E27FC236}">
                <a16:creationId xmlns:a16="http://schemas.microsoft.com/office/drawing/2014/main" id="{AEA3D2CA-5521-8F42-8748-8E1149F6CF87}"/>
              </a:ext>
            </a:extLst>
          </p:cNvPr>
          <p:cNvSpPr txBox="1"/>
          <p:nvPr/>
        </p:nvSpPr>
        <p:spPr>
          <a:xfrm>
            <a:off x="899592" y="142899"/>
            <a:ext cx="7254550" cy="461665"/>
          </a:xfrm>
          <a:prstGeom prst="rect">
            <a:avLst/>
          </a:prstGeom>
          <a:noFill/>
        </p:spPr>
        <p:txBody>
          <a:bodyPr wrap="none" rtlCol="0">
            <a:spAutoFit/>
          </a:bodyPr>
          <a:lstStyle/>
          <a:p>
            <a:r>
              <a:rPr lang="en" altLang="zh-CN" sz="2400" b="0" dirty="0"/>
              <a:t>Parallel Sparse Matrix-Vector Multiplication (</a:t>
            </a:r>
            <a:r>
              <a:rPr lang="en" altLang="zh-CN" sz="2400" b="0" dirty="0" err="1"/>
              <a:t>SpMV</a:t>
            </a:r>
            <a:r>
              <a:rPr lang="en" altLang="zh-CN" sz="2400" b="0" dirty="0"/>
              <a:t>) </a:t>
            </a:r>
            <a:endParaRPr lang="en" altLang="zh-CN" sz="3200" b="0" dirty="0">
              <a:effectLst/>
            </a:endParaRPr>
          </a:p>
        </p:txBody>
      </p:sp>
    </p:spTree>
    <p:extLst>
      <p:ext uri="{BB962C8B-B14F-4D97-AF65-F5344CB8AC3E}">
        <p14:creationId xmlns:p14="http://schemas.microsoft.com/office/powerpoint/2010/main" val="3702329785"/>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8" name="Rectangle 83">
            <a:extLst>
              <a:ext uri="{FF2B5EF4-FFF2-40B4-BE49-F238E27FC236}">
                <a16:creationId xmlns:a16="http://schemas.microsoft.com/office/drawing/2014/main" id="{680B7E23-1966-0848-ABBB-5E408AA24C46}"/>
              </a:ext>
            </a:extLst>
          </p:cNvPr>
          <p:cNvSpPr>
            <a:spLocks noChangeAspect="1"/>
          </p:cNvSpPr>
          <p:nvPr/>
        </p:nvSpPr>
        <p:spPr>
          <a:xfrm>
            <a:off x="143823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9" name="Rectangle 84">
            <a:extLst>
              <a:ext uri="{FF2B5EF4-FFF2-40B4-BE49-F238E27FC236}">
                <a16:creationId xmlns:a16="http://schemas.microsoft.com/office/drawing/2014/main" id="{7D1615F5-4C84-7C40-BED9-E03158EBCB8E}"/>
              </a:ext>
            </a:extLst>
          </p:cNvPr>
          <p:cNvSpPr>
            <a:spLocks noChangeAspect="1"/>
          </p:cNvSpPr>
          <p:nvPr/>
        </p:nvSpPr>
        <p:spPr>
          <a:xfrm>
            <a:off x="189543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0" name="Rectangle 85">
            <a:extLst>
              <a:ext uri="{FF2B5EF4-FFF2-40B4-BE49-F238E27FC236}">
                <a16:creationId xmlns:a16="http://schemas.microsoft.com/office/drawing/2014/main" id="{386FD69D-F080-574E-B12F-E5559951134D}"/>
              </a:ext>
            </a:extLst>
          </p:cNvPr>
          <p:cNvSpPr>
            <a:spLocks noChangeAspect="1"/>
          </p:cNvSpPr>
          <p:nvPr/>
        </p:nvSpPr>
        <p:spPr>
          <a:xfrm>
            <a:off x="2348192"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1" name="Rectangle 86">
            <a:extLst>
              <a:ext uri="{FF2B5EF4-FFF2-40B4-BE49-F238E27FC236}">
                <a16:creationId xmlns:a16="http://schemas.microsoft.com/office/drawing/2014/main" id="{D698A084-21A4-8E4E-8089-98EA193593F6}"/>
              </a:ext>
            </a:extLst>
          </p:cNvPr>
          <p:cNvSpPr>
            <a:spLocks noChangeAspect="1"/>
          </p:cNvSpPr>
          <p:nvPr/>
        </p:nvSpPr>
        <p:spPr>
          <a:xfrm>
            <a:off x="2805392"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2" name="Rectangle 87">
            <a:extLst>
              <a:ext uri="{FF2B5EF4-FFF2-40B4-BE49-F238E27FC236}">
                <a16:creationId xmlns:a16="http://schemas.microsoft.com/office/drawing/2014/main" id="{1028A953-65E4-3345-AD20-068E5CA02566}"/>
              </a:ext>
            </a:extLst>
          </p:cNvPr>
          <p:cNvSpPr>
            <a:spLocks noChangeAspect="1"/>
          </p:cNvSpPr>
          <p:nvPr/>
        </p:nvSpPr>
        <p:spPr>
          <a:xfrm>
            <a:off x="143823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3" name="Rectangle 88">
            <a:extLst>
              <a:ext uri="{FF2B5EF4-FFF2-40B4-BE49-F238E27FC236}">
                <a16:creationId xmlns:a16="http://schemas.microsoft.com/office/drawing/2014/main" id="{06562247-E31A-7A4B-A4CF-990587149615}"/>
              </a:ext>
            </a:extLst>
          </p:cNvPr>
          <p:cNvSpPr>
            <a:spLocks noChangeAspect="1"/>
          </p:cNvSpPr>
          <p:nvPr/>
        </p:nvSpPr>
        <p:spPr>
          <a:xfrm>
            <a:off x="189543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4" name="Rectangle 89">
            <a:extLst>
              <a:ext uri="{FF2B5EF4-FFF2-40B4-BE49-F238E27FC236}">
                <a16:creationId xmlns:a16="http://schemas.microsoft.com/office/drawing/2014/main" id="{3103DC6F-B5DE-984C-9B9A-CCD226ECC098}"/>
              </a:ext>
            </a:extLst>
          </p:cNvPr>
          <p:cNvSpPr>
            <a:spLocks noChangeAspect="1"/>
          </p:cNvSpPr>
          <p:nvPr/>
        </p:nvSpPr>
        <p:spPr>
          <a:xfrm>
            <a:off x="2348192"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5" name="Rectangle 90">
            <a:extLst>
              <a:ext uri="{FF2B5EF4-FFF2-40B4-BE49-F238E27FC236}">
                <a16:creationId xmlns:a16="http://schemas.microsoft.com/office/drawing/2014/main" id="{43BCAC3E-6C46-8B4E-B0D8-8FD450A1675C}"/>
              </a:ext>
            </a:extLst>
          </p:cNvPr>
          <p:cNvSpPr>
            <a:spLocks noChangeAspect="1"/>
          </p:cNvSpPr>
          <p:nvPr/>
        </p:nvSpPr>
        <p:spPr>
          <a:xfrm>
            <a:off x="2805392"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6" name="Rectangle 91">
            <a:extLst>
              <a:ext uri="{FF2B5EF4-FFF2-40B4-BE49-F238E27FC236}">
                <a16:creationId xmlns:a16="http://schemas.microsoft.com/office/drawing/2014/main" id="{DDBD2646-FFB9-594B-AE74-DBFF4D0CE8F1}"/>
              </a:ext>
            </a:extLst>
          </p:cNvPr>
          <p:cNvSpPr>
            <a:spLocks noChangeAspect="1"/>
          </p:cNvSpPr>
          <p:nvPr/>
        </p:nvSpPr>
        <p:spPr>
          <a:xfrm>
            <a:off x="143823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7" name="Rectangle 92">
            <a:extLst>
              <a:ext uri="{FF2B5EF4-FFF2-40B4-BE49-F238E27FC236}">
                <a16:creationId xmlns:a16="http://schemas.microsoft.com/office/drawing/2014/main" id="{77CF9579-CD0F-5F47-A954-B500C964D486}"/>
              </a:ext>
            </a:extLst>
          </p:cNvPr>
          <p:cNvSpPr>
            <a:spLocks noChangeAspect="1"/>
          </p:cNvSpPr>
          <p:nvPr/>
        </p:nvSpPr>
        <p:spPr>
          <a:xfrm>
            <a:off x="189543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8" name="Rectangle 93">
            <a:extLst>
              <a:ext uri="{FF2B5EF4-FFF2-40B4-BE49-F238E27FC236}">
                <a16:creationId xmlns:a16="http://schemas.microsoft.com/office/drawing/2014/main" id="{C2CAFC64-F0E4-3840-82BF-1C8F45A6D257}"/>
              </a:ext>
            </a:extLst>
          </p:cNvPr>
          <p:cNvSpPr>
            <a:spLocks noChangeAspect="1"/>
          </p:cNvSpPr>
          <p:nvPr/>
        </p:nvSpPr>
        <p:spPr>
          <a:xfrm>
            <a:off x="2348192"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9" name="Rectangle 94">
            <a:extLst>
              <a:ext uri="{FF2B5EF4-FFF2-40B4-BE49-F238E27FC236}">
                <a16:creationId xmlns:a16="http://schemas.microsoft.com/office/drawing/2014/main" id="{36E49B71-86D7-5D4A-850C-E7DFB5C7FDC4}"/>
              </a:ext>
            </a:extLst>
          </p:cNvPr>
          <p:cNvSpPr>
            <a:spLocks noChangeAspect="1"/>
          </p:cNvSpPr>
          <p:nvPr/>
        </p:nvSpPr>
        <p:spPr>
          <a:xfrm>
            <a:off x="2805392"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0" name="Rectangle 95">
            <a:extLst>
              <a:ext uri="{FF2B5EF4-FFF2-40B4-BE49-F238E27FC236}">
                <a16:creationId xmlns:a16="http://schemas.microsoft.com/office/drawing/2014/main" id="{AA2B8F27-9FA3-A343-94A5-30144856F040}"/>
              </a:ext>
            </a:extLst>
          </p:cNvPr>
          <p:cNvSpPr>
            <a:spLocks noChangeAspect="1"/>
          </p:cNvSpPr>
          <p:nvPr/>
        </p:nvSpPr>
        <p:spPr>
          <a:xfrm>
            <a:off x="143823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1" name="Rectangle 96">
            <a:extLst>
              <a:ext uri="{FF2B5EF4-FFF2-40B4-BE49-F238E27FC236}">
                <a16:creationId xmlns:a16="http://schemas.microsoft.com/office/drawing/2014/main" id="{271E505E-AA28-6E49-8FF3-5F6381789D28}"/>
              </a:ext>
            </a:extLst>
          </p:cNvPr>
          <p:cNvSpPr>
            <a:spLocks noChangeAspect="1"/>
          </p:cNvSpPr>
          <p:nvPr/>
        </p:nvSpPr>
        <p:spPr>
          <a:xfrm>
            <a:off x="189543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2" name="Rectangle 97">
            <a:extLst>
              <a:ext uri="{FF2B5EF4-FFF2-40B4-BE49-F238E27FC236}">
                <a16:creationId xmlns:a16="http://schemas.microsoft.com/office/drawing/2014/main" id="{65134BB4-C24C-6D4F-893D-CB8DA6940186}"/>
              </a:ext>
            </a:extLst>
          </p:cNvPr>
          <p:cNvSpPr>
            <a:spLocks noChangeAspect="1"/>
          </p:cNvSpPr>
          <p:nvPr/>
        </p:nvSpPr>
        <p:spPr>
          <a:xfrm>
            <a:off x="2348192"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3" name="Rectangle 98">
            <a:extLst>
              <a:ext uri="{FF2B5EF4-FFF2-40B4-BE49-F238E27FC236}">
                <a16:creationId xmlns:a16="http://schemas.microsoft.com/office/drawing/2014/main" id="{FD7F57DB-9886-4B4C-A5F3-6A3A45EA6CD1}"/>
              </a:ext>
            </a:extLst>
          </p:cNvPr>
          <p:cNvSpPr>
            <a:spLocks noChangeAspect="1"/>
          </p:cNvSpPr>
          <p:nvPr/>
        </p:nvSpPr>
        <p:spPr>
          <a:xfrm>
            <a:off x="2805392"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4" name="Oval 99">
            <a:extLst>
              <a:ext uri="{FF2B5EF4-FFF2-40B4-BE49-F238E27FC236}">
                <a16:creationId xmlns:a16="http://schemas.microsoft.com/office/drawing/2014/main" id="{61E79DFD-2DFF-CD4A-ACF0-70B20AFFDBEE}"/>
              </a:ext>
            </a:extLst>
          </p:cNvPr>
          <p:cNvSpPr>
            <a:spLocks noChangeAspect="1"/>
          </p:cNvSpPr>
          <p:nvPr/>
        </p:nvSpPr>
        <p:spPr>
          <a:xfrm>
            <a:off x="1483957" y="331151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1</a:t>
            </a:r>
          </a:p>
        </p:txBody>
      </p:sp>
      <p:sp>
        <p:nvSpPr>
          <p:cNvPr id="25" name="Oval 100">
            <a:extLst>
              <a:ext uri="{FF2B5EF4-FFF2-40B4-BE49-F238E27FC236}">
                <a16:creationId xmlns:a16="http://schemas.microsoft.com/office/drawing/2014/main" id="{AB5E4839-6763-D548-825F-704C1BC1EBB7}"/>
              </a:ext>
            </a:extLst>
          </p:cNvPr>
          <p:cNvSpPr>
            <a:spLocks noChangeAspect="1"/>
          </p:cNvSpPr>
          <p:nvPr/>
        </p:nvSpPr>
        <p:spPr>
          <a:xfrm>
            <a:off x="1941157" y="378712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4</a:t>
            </a:r>
          </a:p>
        </p:txBody>
      </p:sp>
      <p:sp>
        <p:nvSpPr>
          <p:cNvPr id="26" name="Oval 101">
            <a:extLst>
              <a:ext uri="{FF2B5EF4-FFF2-40B4-BE49-F238E27FC236}">
                <a16:creationId xmlns:a16="http://schemas.microsoft.com/office/drawing/2014/main" id="{AFE4F50B-FB48-884F-8C23-BA6A90E3E2D4}"/>
              </a:ext>
            </a:extLst>
          </p:cNvPr>
          <p:cNvSpPr>
            <a:spLocks noChangeAspect="1"/>
          </p:cNvSpPr>
          <p:nvPr/>
        </p:nvSpPr>
        <p:spPr>
          <a:xfrm>
            <a:off x="2393912" y="426147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5</a:t>
            </a:r>
          </a:p>
        </p:txBody>
      </p:sp>
      <p:sp>
        <p:nvSpPr>
          <p:cNvPr id="27" name="Oval 102">
            <a:extLst>
              <a:ext uri="{FF2B5EF4-FFF2-40B4-BE49-F238E27FC236}">
                <a16:creationId xmlns:a16="http://schemas.microsoft.com/office/drawing/2014/main" id="{D69554AC-B3AF-974A-96EE-3A90A017035C}"/>
              </a:ext>
            </a:extLst>
          </p:cNvPr>
          <p:cNvSpPr>
            <a:spLocks noChangeAspect="1"/>
          </p:cNvSpPr>
          <p:nvPr/>
        </p:nvSpPr>
        <p:spPr>
          <a:xfrm>
            <a:off x="2851112" y="473708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7</a:t>
            </a:r>
          </a:p>
        </p:txBody>
      </p:sp>
      <p:sp>
        <p:nvSpPr>
          <p:cNvPr id="28" name="Oval 103">
            <a:extLst>
              <a:ext uri="{FF2B5EF4-FFF2-40B4-BE49-F238E27FC236}">
                <a16:creationId xmlns:a16="http://schemas.microsoft.com/office/drawing/2014/main" id="{A983B25F-7C45-1D42-A788-91C70E281955}"/>
              </a:ext>
            </a:extLst>
          </p:cNvPr>
          <p:cNvSpPr>
            <a:spLocks noChangeAspect="1"/>
          </p:cNvSpPr>
          <p:nvPr/>
        </p:nvSpPr>
        <p:spPr>
          <a:xfrm>
            <a:off x="1483957" y="378712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3</a:t>
            </a:r>
          </a:p>
        </p:txBody>
      </p:sp>
      <p:sp>
        <p:nvSpPr>
          <p:cNvPr id="29" name="Oval 105">
            <a:extLst>
              <a:ext uri="{FF2B5EF4-FFF2-40B4-BE49-F238E27FC236}">
                <a16:creationId xmlns:a16="http://schemas.microsoft.com/office/drawing/2014/main" id="{527615C7-CFAB-DF4B-A28C-3579D933350D}"/>
              </a:ext>
            </a:extLst>
          </p:cNvPr>
          <p:cNvSpPr>
            <a:spLocks noChangeAspect="1"/>
          </p:cNvSpPr>
          <p:nvPr/>
        </p:nvSpPr>
        <p:spPr>
          <a:xfrm>
            <a:off x="1483957" y="473645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6</a:t>
            </a:r>
          </a:p>
        </p:txBody>
      </p:sp>
      <p:sp>
        <p:nvSpPr>
          <p:cNvPr id="34" name="Oval 99">
            <a:extLst>
              <a:ext uri="{FF2B5EF4-FFF2-40B4-BE49-F238E27FC236}">
                <a16:creationId xmlns:a16="http://schemas.microsoft.com/office/drawing/2014/main" id="{28F3D030-85E4-5C42-8DEB-89794BB91B1F}"/>
              </a:ext>
            </a:extLst>
          </p:cNvPr>
          <p:cNvSpPr>
            <a:spLocks noChangeAspect="1"/>
          </p:cNvSpPr>
          <p:nvPr/>
        </p:nvSpPr>
        <p:spPr>
          <a:xfrm>
            <a:off x="2393912" y="331151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2</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F9203EE3-B304-C240-B1F3-D222BAA3899A}"/>
                  </a:ext>
                </a:extLst>
              </p:cNvPr>
              <p:cNvSpPr txBox="1"/>
              <p:nvPr/>
            </p:nvSpPr>
            <p:spPr>
              <a:xfrm>
                <a:off x="3603938" y="4067725"/>
                <a:ext cx="304571" cy="369332"/>
              </a:xfrm>
              <a:prstGeom prst="rect">
                <a:avLst/>
              </a:prstGeom>
              <a:noFill/>
              <a:ln w="349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1"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4" name="文本框 3">
                <a:extLst>
                  <a:ext uri="{FF2B5EF4-FFF2-40B4-BE49-F238E27FC236}">
                    <a16:creationId xmlns:a16="http://schemas.microsoft.com/office/drawing/2014/main" id="{F9203EE3-B304-C240-B1F3-D222BAA3899A}"/>
                  </a:ext>
                </a:extLst>
              </p:cNvPr>
              <p:cNvSpPr txBox="1">
                <a:spLocks noRot="1" noChangeAspect="1" noMove="1" noResize="1" noEditPoints="1" noAdjustHandles="1" noChangeArrowheads="1" noChangeShapeType="1" noTextEdit="1"/>
              </p:cNvSpPr>
              <p:nvPr/>
            </p:nvSpPr>
            <p:spPr>
              <a:xfrm>
                <a:off x="3603938" y="4067725"/>
                <a:ext cx="304571" cy="369332"/>
              </a:xfrm>
              <a:prstGeom prst="rect">
                <a:avLst/>
              </a:prstGeom>
              <a:blipFill>
                <a:blip r:embed="rId3"/>
                <a:stretch>
                  <a:fillRect l="-12000" r="-16000"/>
                </a:stretch>
              </a:blipFill>
              <a:ln w="34925">
                <a:noFill/>
              </a:ln>
            </p:spPr>
            <p:txBody>
              <a:bodyPr/>
              <a:lstStyle/>
              <a:p>
                <a:r>
                  <a:rPr lang="zh-CN" altLang="en-US">
                    <a:noFill/>
                  </a:rPr>
                  <a:t> </a:t>
                </a:r>
              </a:p>
            </p:txBody>
          </p:sp>
        </mc:Fallback>
      </mc:AlternateContent>
      <p:sp>
        <p:nvSpPr>
          <p:cNvPr id="37" name="Rectangle 86">
            <a:extLst>
              <a:ext uri="{FF2B5EF4-FFF2-40B4-BE49-F238E27FC236}">
                <a16:creationId xmlns:a16="http://schemas.microsoft.com/office/drawing/2014/main" id="{82397B35-5575-FC46-8342-958F5E99B5F2}"/>
              </a:ext>
            </a:extLst>
          </p:cNvPr>
          <p:cNvSpPr>
            <a:spLocks noChangeAspect="1"/>
          </p:cNvSpPr>
          <p:nvPr/>
        </p:nvSpPr>
        <p:spPr>
          <a:xfrm>
            <a:off x="417254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8" name="Rectangle 90">
            <a:extLst>
              <a:ext uri="{FF2B5EF4-FFF2-40B4-BE49-F238E27FC236}">
                <a16:creationId xmlns:a16="http://schemas.microsoft.com/office/drawing/2014/main" id="{BF7BBF0B-ADE4-2E4F-A940-EDDB3487CD73}"/>
              </a:ext>
            </a:extLst>
          </p:cNvPr>
          <p:cNvSpPr>
            <a:spLocks noChangeAspect="1"/>
          </p:cNvSpPr>
          <p:nvPr/>
        </p:nvSpPr>
        <p:spPr>
          <a:xfrm>
            <a:off x="417254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9" name="Rectangle 94">
            <a:extLst>
              <a:ext uri="{FF2B5EF4-FFF2-40B4-BE49-F238E27FC236}">
                <a16:creationId xmlns:a16="http://schemas.microsoft.com/office/drawing/2014/main" id="{CCB5032B-1F3A-0F48-958B-156E93DEEEE5}"/>
              </a:ext>
            </a:extLst>
          </p:cNvPr>
          <p:cNvSpPr>
            <a:spLocks noChangeAspect="1"/>
          </p:cNvSpPr>
          <p:nvPr/>
        </p:nvSpPr>
        <p:spPr>
          <a:xfrm>
            <a:off x="417254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0" name="Rectangle 98">
            <a:extLst>
              <a:ext uri="{FF2B5EF4-FFF2-40B4-BE49-F238E27FC236}">
                <a16:creationId xmlns:a16="http://schemas.microsoft.com/office/drawing/2014/main" id="{EB073595-95F1-EB4A-A319-8B16C607BE13}"/>
              </a:ext>
            </a:extLst>
          </p:cNvPr>
          <p:cNvSpPr>
            <a:spLocks noChangeAspect="1"/>
          </p:cNvSpPr>
          <p:nvPr/>
        </p:nvSpPr>
        <p:spPr>
          <a:xfrm>
            <a:off x="417254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09C77650-7664-ED4D-AF63-178453BC2E3F}"/>
                  </a:ext>
                </a:extLst>
              </p:cNvPr>
              <p:cNvSpPr txBox="1"/>
              <p:nvPr/>
            </p:nvSpPr>
            <p:spPr>
              <a:xfrm>
                <a:off x="5036782" y="4074569"/>
                <a:ext cx="3141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36" name="文本框 35">
                <a:extLst>
                  <a:ext uri="{FF2B5EF4-FFF2-40B4-BE49-F238E27FC236}">
                    <a16:creationId xmlns:a16="http://schemas.microsoft.com/office/drawing/2014/main" id="{09C77650-7664-ED4D-AF63-178453BC2E3F}"/>
                  </a:ext>
                </a:extLst>
              </p:cNvPr>
              <p:cNvSpPr txBox="1">
                <a:spLocks noRot="1" noChangeAspect="1" noMove="1" noResize="1" noEditPoints="1" noAdjustHandles="1" noChangeArrowheads="1" noChangeShapeType="1" noTextEdit="1"/>
              </p:cNvSpPr>
              <p:nvPr/>
            </p:nvSpPr>
            <p:spPr>
              <a:xfrm>
                <a:off x="5036782" y="4074569"/>
                <a:ext cx="314189" cy="369332"/>
              </a:xfrm>
              <a:prstGeom prst="rect">
                <a:avLst/>
              </a:prstGeom>
              <a:blipFill>
                <a:blip r:embed="rId4"/>
                <a:stretch>
                  <a:fillRect l="-7692" r="-3846"/>
                </a:stretch>
              </a:blipFill>
            </p:spPr>
            <p:txBody>
              <a:bodyPr/>
              <a:lstStyle/>
              <a:p>
                <a:r>
                  <a:rPr lang="zh-CN" altLang="en-US">
                    <a:noFill/>
                  </a:rPr>
                  <a:t> </a:t>
                </a:r>
              </a:p>
            </p:txBody>
          </p:sp>
        </mc:Fallback>
      </mc:AlternateContent>
      <p:sp>
        <p:nvSpPr>
          <p:cNvPr id="43" name="Rectangle 86">
            <a:extLst>
              <a:ext uri="{FF2B5EF4-FFF2-40B4-BE49-F238E27FC236}">
                <a16:creationId xmlns:a16="http://schemas.microsoft.com/office/drawing/2014/main" id="{984E1BA8-6040-4C49-B1C7-12CFCFDB751E}"/>
              </a:ext>
            </a:extLst>
          </p:cNvPr>
          <p:cNvSpPr>
            <a:spLocks noChangeAspect="1"/>
          </p:cNvSpPr>
          <p:nvPr/>
        </p:nvSpPr>
        <p:spPr>
          <a:xfrm>
            <a:off x="5688494"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4" name="Rectangle 90">
            <a:extLst>
              <a:ext uri="{FF2B5EF4-FFF2-40B4-BE49-F238E27FC236}">
                <a16:creationId xmlns:a16="http://schemas.microsoft.com/office/drawing/2014/main" id="{610112A9-4FDB-5344-9539-49FE861D0A0E}"/>
              </a:ext>
            </a:extLst>
          </p:cNvPr>
          <p:cNvSpPr>
            <a:spLocks noChangeAspect="1"/>
          </p:cNvSpPr>
          <p:nvPr/>
        </p:nvSpPr>
        <p:spPr>
          <a:xfrm>
            <a:off x="5688494"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5" name="Rectangle 94">
            <a:extLst>
              <a:ext uri="{FF2B5EF4-FFF2-40B4-BE49-F238E27FC236}">
                <a16:creationId xmlns:a16="http://schemas.microsoft.com/office/drawing/2014/main" id="{6C50ABC2-C546-5249-82EC-EF55EBF97A69}"/>
              </a:ext>
            </a:extLst>
          </p:cNvPr>
          <p:cNvSpPr>
            <a:spLocks noChangeAspect="1"/>
          </p:cNvSpPr>
          <p:nvPr/>
        </p:nvSpPr>
        <p:spPr>
          <a:xfrm>
            <a:off x="5688494"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6" name="Rectangle 98">
            <a:extLst>
              <a:ext uri="{FF2B5EF4-FFF2-40B4-BE49-F238E27FC236}">
                <a16:creationId xmlns:a16="http://schemas.microsoft.com/office/drawing/2014/main" id="{1BA01DB9-E674-1645-86E5-8F6BAC97F057}"/>
              </a:ext>
            </a:extLst>
          </p:cNvPr>
          <p:cNvSpPr>
            <a:spLocks noChangeAspect="1"/>
          </p:cNvSpPr>
          <p:nvPr/>
        </p:nvSpPr>
        <p:spPr>
          <a:xfrm>
            <a:off x="5688494"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7" name="矩形 46">
            <a:extLst>
              <a:ext uri="{FF2B5EF4-FFF2-40B4-BE49-F238E27FC236}">
                <a16:creationId xmlns:a16="http://schemas.microsoft.com/office/drawing/2014/main" id="{FFDA30DE-8CB4-C74F-89DA-C5BFEB92A0CD}"/>
              </a:ext>
            </a:extLst>
          </p:cNvPr>
          <p:cNvSpPr/>
          <p:nvPr/>
        </p:nvSpPr>
        <p:spPr>
          <a:xfrm>
            <a:off x="1483957" y="5373216"/>
            <a:ext cx="1869057" cy="923330"/>
          </a:xfrm>
          <a:prstGeom prst="rect">
            <a:avLst/>
          </a:prstGeom>
        </p:spPr>
        <p:txBody>
          <a:bodyPr wrap="square">
            <a:spAutoFit/>
          </a:bodyPr>
          <a:lstStyle/>
          <a:p>
            <a:pPr algn="ctr" eaLnBrk="0" hangingPunct="0">
              <a:buSzPct val="100000"/>
            </a:pPr>
            <a:r>
              <a:rPr lang="da-DK" altLang="zh-CN" b="0" i="1" dirty="0">
                <a:solidFill>
                  <a:srgbClr val="000000"/>
                </a:solidFill>
                <a:latin typeface="Arial" charset="0"/>
                <a:sym typeface="Verdana" pitchFamily="34" charset="0"/>
              </a:rPr>
              <a:t>A</a:t>
            </a:r>
            <a:r>
              <a:rPr lang="zh-CN" altLang="en-US" b="0" i="1" dirty="0">
                <a:solidFill>
                  <a:srgbClr val="000000"/>
                </a:solidFill>
                <a:latin typeface="Arial" charset="0"/>
                <a:sym typeface="Verdana" pitchFamily="34" charset="0"/>
              </a:rPr>
              <a:t> </a:t>
            </a:r>
            <a:r>
              <a:rPr lang="da-DK" altLang="zh-CN" b="0" dirty="0">
                <a:solidFill>
                  <a:srgbClr val="000000"/>
                </a:solidFill>
                <a:latin typeface="Arial" charset="0"/>
                <a:sym typeface="Verdana" pitchFamily="34" charset="0"/>
              </a:rPr>
              <a:t>(4x4)</a:t>
            </a:r>
          </a:p>
          <a:p>
            <a:pPr algn="ctr" eaLnBrk="0" hangingPunct="0">
              <a:buSzPct val="100000"/>
            </a:pPr>
            <a:r>
              <a:rPr lang="en-US" altLang="zh-CN" b="0" dirty="0">
                <a:solidFill>
                  <a:srgbClr val="000000"/>
                </a:solidFill>
                <a:latin typeface="Arial" charset="0"/>
                <a:sym typeface="Verdana" pitchFamily="34" charset="0"/>
              </a:rPr>
              <a:t>sparse</a:t>
            </a:r>
          </a:p>
          <a:p>
            <a:pPr algn="ctr" eaLnBrk="0" hangingPunct="0">
              <a:buSzPct val="100000"/>
            </a:pPr>
            <a:r>
              <a:rPr lang="en-US" altLang="zh-CN" b="0" dirty="0">
                <a:solidFill>
                  <a:srgbClr val="000000"/>
                </a:solidFill>
                <a:latin typeface="Arial" charset="0"/>
                <a:sym typeface="Verdana" pitchFamily="34" charset="0"/>
              </a:rPr>
              <a:t>7 </a:t>
            </a:r>
            <a:r>
              <a:rPr lang="en-US" altLang="zh-CN" b="0" dirty="0" err="1">
                <a:solidFill>
                  <a:srgbClr val="000000"/>
                </a:solidFill>
                <a:latin typeface="Arial" charset="0"/>
                <a:sym typeface="Verdana" pitchFamily="34" charset="0"/>
              </a:rPr>
              <a:t>nonzeros</a:t>
            </a:r>
            <a:endParaRPr lang="zh-CN" altLang="en-US" b="0" dirty="0"/>
          </a:p>
        </p:txBody>
      </p:sp>
      <mc:AlternateContent xmlns:mc="http://schemas.openxmlformats.org/markup-compatibility/2006" xmlns:a14="http://schemas.microsoft.com/office/drawing/2010/main">
        <mc:Choice Requires="a14">
          <p:sp>
            <p:nvSpPr>
              <p:cNvPr id="42" name="矩形 41">
                <a:extLst>
                  <a:ext uri="{FF2B5EF4-FFF2-40B4-BE49-F238E27FC236}">
                    <a16:creationId xmlns:a16="http://schemas.microsoft.com/office/drawing/2014/main" id="{2514CE38-4662-C54E-A1C2-889AB5204009}"/>
                  </a:ext>
                </a:extLst>
              </p:cNvPr>
              <p:cNvSpPr/>
              <p:nvPr/>
            </p:nvSpPr>
            <p:spPr>
              <a:xfrm>
                <a:off x="3948503" y="5369362"/>
                <a:ext cx="914104" cy="9233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a:latin typeface="Cambria Math" panose="02040503050406030204" pitchFamily="18" charset="0"/>
                        </a:rPr>
                        <m:t>𝑥</m:t>
                      </m:r>
                    </m:oMath>
                  </m:oMathPara>
                </a14:m>
                <a:endParaRPr lang="en-US" altLang="zh-CN" dirty="0"/>
              </a:p>
              <a:p>
                <a:pPr algn="ctr"/>
                <a:r>
                  <a:rPr lang="en-US" altLang="zh-CN" b="0" dirty="0"/>
                  <a:t>dense vector</a:t>
                </a:r>
                <a:endParaRPr lang="zh-CN" altLang="en-US" b="0" dirty="0"/>
              </a:p>
            </p:txBody>
          </p:sp>
        </mc:Choice>
        <mc:Fallback xmlns="">
          <p:sp>
            <p:nvSpPr>
              <p:cNvPr id="42" name="矩形 41">
                <a:extLst>
                  <a:ext uri="{FF2B5EF4-FFF2-40B4-BE49-F238E27FC236}">
                    <a16:creationId xmlns:a16="http://schemas.microsoft.com/office/drawing/2014/main" id="{2514CE38-4662-C54E-A1C2-889AB5204009}"/>
                  </a:ext>
                </a:extLst>
              </p:cNvPr>
              <p:cNvSpPr>
                <a:spLocks noRot="1" noChangeAspect="1" noMove="1" noResize="1" noEditPoints="1" noAdjustHandles="1" noChangeArrowheads="1" noChangeShapeType="1" noTextEdit="1"/>
              </p:cNvSpPr>
              <p:nvPr/>
            </p:nvSpPr>
            <p:spPr>
              <a:xfrm>
                <a:off x="3948503" y="5369362"/>
                <a:ext cx="914104" cy="923330"/>
              </a:xfrm>
              <a:prstGeom prst="rect">
                <a:avLst/>
              </a:prstGeom>
              <a:blipFill>
                <a:blip r:embed="rId5"/>
                <a:stretch>
                  <a:fillRect r="-5479" b="-945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矩形 48">
                <a:extLst>
                  <a:ext uri="{FF2B5EF4-FFF2-40B4-BE49-F238E27FC236}">
                    <a16:creationId xmlns:a16="http://schemas.microsoft.com/office/drawing/2014/main" id="{3B0BCC40-7EAC-CC48-9B4C-6AB94CE0DCA5}"/>
                  </a:ext>
                </a:extLst>
              </p:cNvPr>
              <p:cNvSpPr/>
              <p:nvPr/>
            </p:nvSpPr>
            <p:spPr>
              <a:xfrm>
                <a:off x="5242072" y="5369362"/>
                <a:ext cx="1346152" cy="113877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en-US" altLang="zh-CN" b="0" dirty="0"/>
              </a:p>
              <a:p>
                <a:pPr algn="ctr"/>
                <a:r>
                  <a:rPr lang="en-US" altLang="zh-CN" b="0" dirty="0"/>
                  <a:t>dense vector</a:t>
                </a:r>
              </a:p>
              <a:p>
                <a:pPr algn="ctr"/>
                <a:r>
                  <a:rPr lang="en-US" altLang="zh-CN" sz="1400" b="0" dirty="0">
                    <a:solidFill>
                      <a:srgbClr val="FF0000"/>
                    </a:solidFill>
                  </a:rPr>
                  <a:t>(to be solved)</a:t>
                </a:r>
                <a:endParaRPr lang="zh-CN" altLang="en-US" sz="1400" b="0" dirty="0">
                  <a:solidFill>
                    <a:srgbClr val="FF0000"/>
                  </a:solidFill>
                </a:endParaRPr>
              </a:p>
            </p:txBody>
          </p:sp>
        </mc:Choice>
        <mc:Fallback xmlns="">
          <p:sp>
            <p:nvSpPr>
              <p:cNvPr id="49" name="矩形 48">
                <a:extLst>
                  <a:ext uri="{FF2B5EF4-FFF2-40B4-BE49-F238E27FC236}">
                    <a16:creationId xmlns:a16="http://schemas.microsoft.com/office/drawing/2014/main" id="{3B0BCC40-7EAC-CC48-9B4C-6AB94CE0DCA5}"/>
                  </a:ext>
                </a:extLst>
              </p:cNvPr>
              <p:cNvSpPr>
                <a:spLocks noRot="1" noChangeAspect="1" noMove="1" noResize="1" noEditPoints="1" noAdjustHandles="1" noChangeArrowheads="1" noChangeShapeType="1" noTextEdit="1"/>
              </p:cNvSpPr>
              <p:nvPr/>
            </p:nvSpPr>
            <p:spPr>
              <a:xfrm>
                <a:off x="5242072" y="5369362"/>
                <a:ext cx="1346152" cy="1138773"/>
              </a:xfrm>
              <a:prstGeom prst="rect">
                <a:avLst/>
              </a:prstGeom>
              <a:blipFill>
                <a:blip r:embed="rId6"/>
                <a:stretch>
                  <a:fillRect b="-3297"/>
                </a:stretch>
              </a:blipFill>
            </p:spPr>
            <p:txBody>
              <a:bodyPr/>
              <a:lstStyle/>
              <a:p>
                <a:r>
                  <a:rPr lang="zh-CN" altLang="en-US">
                    <a:noFill/>
                  </a:rPr>
                  <a:t> </a:t>
                </a:r>
              </a:p>
            </p:txBody>
          </p:sp>
        </mc:Fallback>
      </mc:AlternateContent>
      <p:sp>
        <p:nvSpPr>
          <p:cNvPr id="50" name="Oval 99">
            <a:extLst>
              <a:ext uri="{FF2B5EF4-FFF2-40B4-BE49-F238E27FC236}">
                <a16:creationId xmlns:a16="http://schemas.microsoft.com/office/drawing/2014/main" id="{60651167-1A8E-714D-85A9-7258055E3AE5}"/>
              </a:ext>
            </a:extLst>
          </p:cNvPr>
          <p:cNvSpPr>
            <a:spLocks noChangeAspect="1"/>
          </p:cNvSpPr>
          <p:nvPr/>
        </p:nvSpPr>
        <p:spPr>
          <a:xfrm>
            <a:off x="4218267" y="330597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a</a:t>
            </a:r>
          </a:p>
        </p:txBody>
      </p:sp>
      <p:sp>
        <p:nvSpPr>
          <p:cNvPr id="51" name="Oval 99">
            <a:extLst>
              <a:ext uri="{FF2B5EF4-FFF2-40B4-BE49-F238E27FC236}">
                <a16:creationId xmlns:a16="http://schemas.microsoft.com/office/drawing/2014/main" id="{D825FE6E-ECAC-D644-900F-5C5067EF86BF}"/>
              </a:ext>
            </a:extLst>
          </p:cNvPr>
          <p:cNvSpPr>
            <a:spLocks noChangeAspect="1"/>
          </p:cNvSpPr>
          <p:nvPr/>
        </p:nvSpPr>
        <p:spPr>
          <a:xfrm>
            <a:off x="4218267" y="378629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b</a:t>
            </a:r>
          </a:p>
        </p:txBody>
      </p:sp>
      <p:sp>
        <p:nvSpPr>
          <p:cNvPr id="52" name="Oval 99">
            <a:extLst>
              <a:ext uri="{FF2B5EF4-FFF2-40B4-BE49-F238E27FC236}">
                <a16:creationId xmlns:a16="http://schemas.microsoft.com/office/drawing/2014/main" id="{07C9AB03-522F-BF49-9E3F-1823C278533F}"/>
              </a:ext>
            </a:extLst>
          </p:cNvPr>
          <p:cNvSpPr>
            <a:spLocks noChangeAspect="1"/>
          </p:cNvSpPr>
          <p:nvPr/>
        </p:nvSpPr>
        <p:spPr>
          <a:xfrm>
            <a:off x="4213822" y="4261021"/>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c</a:t>
            </a:r>
          </a:p>
        </p:txBody>
      </p:sp>
      <p:sp>
        <p:nvSpPr>
          <p:cNvPr id="53" name="Oval 99">
            <a:extLst>
              <a:ext uri="{FF2B5EF4-FFF2-40B4-BE49-F238E27FC236}">
                <a16:creationId xmlns:a16="http://schemas.microsoft.com/office/drawing/2014/main" id="{A6620582-BFB2-304E-99F0-DF2A6F9476B3}"/>
              </a:ext>
            </a:extLst>
          </p:cNvPr>
          <p:cNvSpPr>
            <a:spLocks noChangeAspect="1"/>
          </p:cNvSpPr>
          <p:nvPr/>
        </p:nvSpPr>
        <p:spPr>
          <a:xfrm>
            <a:off x="4222675" y="4740491"/>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d</a:t>
            </a:r>
          </a:p>
        </p:txBody>
      </p:sp>
      <mc:AlternateContent xmlns:mc="http://schemas.openxmlformats.org/markup-compatibility/2006" xmlns:a14="http://schemas.microsoft.com/office/drawing/2010/main">
        <mc:Choice Requires="a14">
          <p:sp>
            <p:nvSpPr>
              <p:cNvPr id="54" name="Oval 99">
                <a:extLst>
                  <a:ext uri="{FF2B5EF4-FFF2-40B4-BE49-F238E27FC236}">
                    <a16:creationId xmlns:a16="http://schemas.microsoft.com/office/drawing/2014/main" id="{0ECE2C8C-F7CC-714F-BF6B-10F74AB874E5}"/>
                  </a:ext>
                </a:extLst>
              </p:cNvPr>
              <p:cNvSpPr>
                <a:spLocks noChangeAspect="1"/>
              </p:cNvSpPr>
              <p:nvPr/>
            </p:nvSpPr>
            <p:spPr>
              <a:xfrm>
                <a:off x="5734599" y="331369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𝟎</m:t>
                          </m:r>
                        </m:sub>
                      </m:sSub>
                    </m:oMath>
                  </m:oMathPara>
                </a14:m>
                <a:endParaRPr lang="en-US" altLang="en-US" dirty="0"/>
              </a:p>
            </p:txBody>
          </p:sp>
        </mc:Choice>
        <mc:Fallback xmlns="">
          <p:sp>
            <p:nvSpPr>
              <p:cNvPr id="54" name="Oval 99">
                <a:extLst>
                  <a:ext uri="{FF2B5EF4-FFF2-40B4-BE49-F238E27FC236}">
                    <a16:creationId xmlns:a16="http://schemas.microsoft.com/office/drawing/2014/main" id="{0ECE2C8C-F7CC-714F-BF6B-10F74AB874E5}"/>
                  </a:ext>
                </a:extLst>
              </p:cNvPr>
              <p:cNvSpPr>
                <a:spLocks noRot="1" noChangeAspect="1" noMove="1" noResize="1" noEditPoints="1" noAdjustHandles="1" noChangeArrowheads="1" noChangeShapeType="1" noTextEdit="1"/>
              </p:cNvSpPr>
              <p:nvPr/>
            </p:nvSpPr>
            <p:spPr>
              <a:xfrm>
                <a:off x="5734599" y="3313693"/>
                <a:ext cx="365760" cy="365760"/>
              </a:xfrm>
              <a:prstGeom prst="ellipse">
                <a:avLst/>
              </a:prstGeom>
              <a:blipFill>
                <a:blip r:embed="rId7"/>
                <a:stretch>
                  <a:fillRect l="-30000" b="-16129"/>
                </a:stretch>
              </a:blipFill>
              <a:ln w="12700">
                <a:solidFill>
                  <a:srgbClr val="0070C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Oval 99">
                <a:extLst>
                  <a:ext uri="{FF2B5EF4-FFF2-40B4-BE49-F238E27FC236}">
                    <a16:creationId xmlns:a16="http://schemas.microsoft.com/office/drawing/2014/main" id="{4B2046DA-EEAB-4345-A72E-BE0564FA42CD}"/>
                  </a:ext>
                </a:extLst>
              </p:cNvPr>
              <p:cNvSpPr>
                <a:spLocks noChangeAspect="1"/>
              </p:cNvSpPr>
              <p:nvPr/>
            </p:nvSpPr>
            <p:spPr>
              <a:xfrm>
                <a:off x="5732268" y="378629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𝟏</m:t>
                          </m:r>
                        </m:sub>
                      </m:sSub>
                    </m:oMath>
                  </m:oMathPara>
                </a14:m>
                <a:endParaRPr lang="en-US" altLang="en-US" dirty="0"/>
              </a:p>
            </p:txBody>
          </p:sp>
        </mc:Choice>
        <mc:Fallback xmlns="">
          <p:sp>
            <p:nvSpPr>
              <p:cNvPr id="56" name="Oval 99">
                <a:extLst>
                  <a:ext uri="{FF2B5EF4-FFF2-40B4-BE49-F238E27FC236}">
                    <a16:creationId xmlns:a16="http://schemas.microsoft.com/office/drawing/2014/main" id="{4B2046DA-EEAB-4345-A72E-BE0564FA42CD}"/>
                  </a:ext>
                </a:extLst>
              </p:cNvPr>
              <p:cNvSpPr>
                <a:spLocks noRot="1" noChangeAspect="1" noMove="1" noResize="1" noEditPoints="1" noAdjustHandles="1" noChangeArrowheads="1" noChangeShapeType="1" noTextEdit="1"/>
              </p:cNvSpPr>
              <p:nvPr/>
            </p:nvSpPr>
            <p:spPr>
              <a:xfrm>
                <a:off x="5732268" y="3786293"/>
                <a:ext cx="365760" cy="365760"/>
              </a:xfrm>
              <a:prstGeom prst="ellipse">
                <a:avLst/>
              </a:prstGeom>
              <a:blipFill>
                <a:blip r:embed="rId8"/>
                <a:stretch>
                  <a:fillRect l="-25806" b="-19355"/>
                </a:stretch>
              </a:blipFill>
              <a:ln w="12700">
                <a:solidFill>
                  <a:srgbClr val="0070C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Oval 99">
                <a:extLst>
                  <a:ext uri="{FF2B5EF4-FFF2-40B4-BE49-F238E27FC236}">
                    <a16:creationId xmlns:a16="http://schemas.microsoft.com/office/drawing/2014/main" id="{B9984B0B-BF59-784B-BD24-6BBDA16D8909}"/>
                  </a:ext>
                </a:extLst>
              </p:cNvPr>
              <p:cNvSpPr>
                <a:spLocks noChangeAspect="1"/>
              </p:cNvSpPr>
              <p:nvPr/>
            </p:nvSpPr>
            <p:spPr>
              <a:xfrm>
                <a:off x="5733249" y="425923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𝟐</m:t>
                          </m:r>
                        </m:sub>
                      </m:sSub>
                    </m:oMath>
                  </m:oMathPara>
                </a14:m>
                <a:endParaRPr lang="en-US" altLang="en-US" dirty="0"/>
              </a:p>
            </p:txBody>
          </p:sp>
        </mc:Choice>
        <mc:Fallback xmlns="">
          <p:sp>
            <p:nvSpPr>
              <p:cNvPr id="57" name="Oval 99">
                <a:extLst>
                  <a:ext uri="{FF2B5EF4-FFF2-40B4-BE49-F238E27FC236}">
                    <a16:creationId xmlns:a16="http://schemas.microsoft.com/office/drawing/2014/main" id="{B9984B0B-BF59-784B-BD24-6BBDA16D8909}"/>
                  </a:ext>
                </a:extLst>
              </p:cNvPr>
              <p:cNvSpPr>
                <a:spLocks noRot="1" noChangeAspect="1" noMove="1" noResize="1" noEditPoints="1" noAdjustHandles="1" noChangeArrowheads="1" noChangeShapeType="1" noTextEdit="1"/>
              </p:cNvSpPr>
              <p:nvPr/>
            </p:nvSpPr>
            <p:spPr>
              <a:xfrm>
                <a:off x="5733249" y="4259235"/>
                <a:ext cx="365760" cy="365760"/>
              </a:xfrm>
              <a:prstGeom prst="ellipse">
                <a:avLst/>
              </a:prstGeom>
              <a:blipFill>
                <a:blip r:embed="rId9"/>
                <a:stretch>
                  <a:fillRect l="-25806" b="-20000"/>
                </a:stretch>
              </a:blipFill>
              <a:ln w="12700">
                <a:solidFill>
                  <a:srgbClr val="0070C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Oval 99">
                <a:extLst>
                  <a:ext uri="{FF2B5EF4-FFF2-40B4-BE49-F238E27FC236}">
                    <a16:creationId xmlns:a16="http://schemas.microsoft.com/office/drawing/2014/main" id="{668CEC27-4703-9445-B5AA-109F9E9440F3}"/>
                  </a:ext>
                </a:extLst>
              </p:cNvPr>
              <p:cNvSpPr>
                <a:spLocks noChangeAspect="1"/>
              </p:cNvSpPr>
              <p:nvPr/>
            </p:nvSpPr>
            <p:spPr>
              <a:xfrm>
                <a:off x="5732268" y="4740491"/>
                <a:ext cx="365760" cy="36576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𝟑</m:t>
                          </m:r>
                        </m:sub>
                      </m:sSub>
                    </m:oMath>
                  </m:oMathPara>
                </a14:m>
                <a:endParaRPr lang="en-US" altLang="en-US" dirty="0"/>
              </a:p>
            </p:txBody>
          </p:sp>
        </mc:Choice>
        <mc:Fallback xmlns="">
          <p:sp>
            <p:nvSpPr>
              <p:cNvPr id="58" name="Oval 99">
                <a:extLst>
                  <a:ext uri="{FF2B5EF4-FFF2-40B4-BE49-F238E27FC236}">
                    <a16:creationId xmlns:a16="http://schemas.microsoft.com/office/drawing/2014/main" id="{668CEC27-4703-9445-B5AA-109F9E9440F3}"/>
                  </a:ext>
                </a:extLst>
              </p:cNvPr>
              <p:cNvSpPr>
                <a:spLocks noRot="1" noChangeAspect="1" noMove="1" noResize="1" noEditPoints="1" noAdjustHandles="1" noChangeArrowheads="1" noChangeShapeType="1" noTextEdit="1"/>
              </p:cNvSpPr>
              <p:nvPr/>
            </p:nvSpPr>
            <p:spPr>
              <a:xfrm>
                <a:off x="5732268" y="4740491"/>
                <a:ext cx="365760" cy="365760"/>
              </a:xfrm>
              <a:prstGeom prst="ellipse">
                <a:avLst/>
              </a:prstGeom>
              <a:blipFill>
                <a:blip r:embed="rId10"/>
                <a:stretch>
                  <a:fillRect l="-30000" b="-20000"/>
                </a:stretch>
              </a:blipFill>
              <a:ln w="12700">
                <a:noFill/>
              </a:ln>
            </p:spPr>
            <p:txBody>
              <a:bodyPr/>
              <a:lstStyle/>
              <a:p>
                <a:r>
                  <a:rPr lang="zh-CN" altLang="en-US">
                    <a:noFill/>
                  </a:rPr>
                  <a:t> </a:t>
                </a:r>
              </a:p>
            </p:txBody>
          </p:sp>
        </mc:Fallback>
      </mc:AlternateContent>
      <p:sp>
        <p:nvSpPr>
          <p:cNvPr id="55" name="文本框 54">
            <a:extLst>
              <a:ext uri="{FF2B5EF4-FFF2-40B4-BE49-F238E27FC236}">
                <a16:creationId xmlns:a16="http://schemas.microsoft.com/office/drawing/2014/main" id="{4C3F0274-675E-5F45-89DA-EF0D3B1E4E76}"/>
              </a:ext>
            </a:extLst>
          </p:cNvPr>
          <p:cNvSpPr txBox="1"/>
          <p:nvPr/>
        </p:nvSpPr>
        <p:spPr>
          <a:xfrm>
            <a:off x="1438237" y="4211050"/>
            <a:ext cx="1824355" cy="472391"/>
          </a:xfrm>
          <a:prstGeom prst="rect">
            <a:avLst/>
          </a:prstGeom>
          <a:noFill/>
          <a:ln w="31750">
            <a:solidFill>
              <a:srgbClr val="C00000"/>
            </a:solidFill>
          </a:ln>
        </p:spPr>
        <p:txBody>
          <a:bodyPr wrap="square" rtlCol="0">
            <a:spAutoFit/>
          </a:bodyPr>
          <a:lstStyle/>
          <a:p>
            <a:endParaRPr kumimoji="1" lang="zh-CN" altLang="en-US" dirty="0"/>
          </a:p>
        </p:txBody>
      </p:sp>
      <p:sp>
        <p:nvSpPr>
          <p:cNvPr id="3" name="文本框 2">
            <a:extLst>
              <a:ext uri="{FF2B5EF4-FFF2-40B4-BE49-F238E27FC236}">
                <a16:creationId xmlns:a16="http://schemas.microsoft.com/office/drawing/2014/main" id="{3B9E92B8-4BAA-C142-B1AD-E172B4EDB7ED}"/>
              </a:ext>
            </a:extLst>
          </p:cNvPr>
          <p:cNvSpPr txBox="1"/>
          <p:nvPr/>
        </p:nvSpPr>
        <p:spPr>
          <a:xfrm>
            <a:off x="4172547" y="3256265"/>
            <a:ext cx="457200" cy="1900927"/>
          </a:xfrm>
          <a:prstGeom prst="rect">
            <a:avLst/>
          </a:prstGeom>
          <a:noFill/>
          <a:ln w="31750">
            <a:solidFill>
              <a:srgbClr val="C00000"/>
            </a:solidFill>
          </a:ln>
        </p:spPr>
        <p:txBody>
          <a:bodyPr wrap="square" rtlCol="0">
            <a:spAutoFit/>
          </a:bodyPr>
          <a:lstStyle/>
          <a:p>
            <a:endParaRPr kumimoji="1" lang="zh-CN"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7E6AEFCE-DF75-724F-B7B3-8F8E8EF06FA8}"/>
                  </a:ext>
                </a:extLst>
              </p:cNvPr>
              <p:cNvSpPr/>
              <p:nvPr/>
            </p:nvSpPr>
            <p:spPr>
              <a:xfrm>
                <a:off x="6500132" y="3244334"/>
                <a:ext cx="1904624" cy="369332"/>
              </a:xfrm>
              <a:prstGeom prst="rect">
                <a:avLst/>
              </a:prstGeom>
            </p:spPr>
            <p:txBody>
              <a:bodyPr wrap="none">
                <a:spAutoFit/>
              </a:bodyPr>
              <a:lstStyle/>
              <a:p>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 </m:t>
                        </m:r>
                        <m:r>
                          <a:rPr lang="en-US" altLang="en-US" i="1">
                            <a:latin typeface="Cambria Math" panose="02040503050406030204" pitchFamily="18" charset="0"/>
                          </a:rPr>
                          <m:t>𝒚</m:t>
                        </m:r>
                      </m:e>
                      <m:sub>
                        <m:r>
                          <a:rPr lang="en-US" altLang="en-US" i="1">
                            <a:latin typeface="Cambria Math" panose="02040503050406030204" pitchFamily="18" charset="0"/>
                          </a:rPr>
                          <m:t>𝟎</m:t>
                        </m:r>
                      </m:sub>
                    </m:sSub>
                  </m:oMath>
                </a14:m>
                <a:r>
                  <a:rPr lang="en-US" altLang="zh-CN" dirty="0"/>
                  <a:t> </a:t>
                </a:r>
                <a:r>
                  <a:rPr lang="en-US" altLang="zh-CN" b="0" dirty="0"/>
                  <a:t>= 1</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m:t>
                    </m:r>
                  </m:oMath>
                </a14:m>
                <a:r>
                  <a:rPr lang="en-US" altLang="zh-CN" b="0" dirty="0"/>
                  <a:t>a + 2</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m:t>
                    </m:r>
                  </m:oMath>
                </a14:m>
                <a:r>
                  <a:rPr lang="en-US" altLang="zh-CN" b="0" dirty="0"/>
                  <a:t>c</a:t>
                </a:r>
                <a:r>
                  <a:rPr lang="en-US" altLang="zh-CN" dirty="0"/>
                  <a:t> </a:t>
                </a:r>
                <a:endParaRPr lang="zh-CN" altLang="en-US" dirty="0"/>
              </a:p>
            </p:txBody>
          </p:sp>
        </mc:Choice>
        <mc:Fallback xmlns="">
          <p:sp>
            <p:nvSpPr>
              <p:cNvPr id="6" name="矩形 5">
                <a:extLst>
                  <a:ext uri="{FF2B5EF4-FFF2-40B4-BE49-F238E27FC236}">
                    <a16:creationId xmlns:a16="http://schemas.microsoft.com/office/drawing/2014/main" id="{7E6AEFCE-DF75-724F-B7B3-8F8E8EF06FA8}"/>
                  </a:ext>
                </a:extLst>
              </p:cNvPr>
              <p:cNvSpPr>
                <a:spLocks noRot="1" noChangeAspect="1" noMove="1" noResize="1" noEditPoints="1" noAdjustHandles="1" noChangeArrowheads="1" noChangeShapeType="1" noTextEdit="1"/>
              </p:cNvSpPr>
              <p:nvPr/>
            </p:nvSpPr>
            <p:spPr>
              <a:xfrm>
                <a:off x="6500132" y="3244334"/>
                <a:ext cx="1904624" cy="369332"/>
              </a:xfrm>
              <a:prstGeom prst="rect">
                <a:avLst/>
              </a:prstGeom>
              <a:blipFill>
                <a:blip r:embed="rId11"/>
                <a:stretch>
                  <a:fillRect l="-1325" t="-6667"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矩形 58">
                <a:extLst>
                  <a:ext uri="{FF2B5EF4-FFF2-40B4-BE49-F238E27FC236}">
                    <a16:creationId xmlns:a16="http://schemas.microsoft.com/office/drawing/2014/main" id="{3E0F9DB9-30D3-AF4F-B430-34F92B00A34B}"/>
                  </a:ext>
                </a:extLst>
              </p:cNvPr>
              <p:cNvSpPr/>
              <p:nvPr/>
            </p:nvSpPr>
            <p:spPr>
              <a:xfrm>
                <a:off x="6500132" y="3731617"/>
                <a:ext cx="1915845" cy="369332"/>
              </a:xfrm>
              <a:prstGeom prst="rect">
                <a:avLst/>
              </a:prstGeom>
            </p:spPr>
            <p:txBody>
              <a:bodyPr wrap="none">
                <a:spAutoFit/>
              </a:bodyPr>
              <a:lstStyle/>
              <a:p>
                <a14:m>
                  <m:oMath xmlns:m="http://schemas.openxmlformats.org/officeDocument/2006/math">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 </m:t>
                        </m:r>
                        <m:r>
                          <a:rPr lang="en-US" altLang="en-US" i="1">
                            <a:latin typeface="Cambria Math" panose="02040503050406030204" pitchFamily="18" charset="0"/>
                          </a:rPr>
                          <m:t>𝒚</m:t>
                        </m:r>
                      </m:e>
                      <m:sub>
                        <m:r>
                          <a:rPr lang="en-US" altLang="en-US" b="1" i="1" smtClean="0">
                            <a:latin typeface="Cambria Math" panose="02040503050406030204" pitchFamily="18" charset="0"/>
                          </a:rPr>
                          <m:t>𝟏</m:t>
                        </m:r>
                      </m:sub>
                    </m:sSub>
                  </m:oMath>
                </a14:m>
                <a:r>
                  <a:rPr lang="en-US" altLang="zh-CN" dirty="0"/>
                  <a:t> </a:t>
                </a:r>
                <a:r>
                  <a:rPr lang="en-US" altLang="zh-CN" b="0" dirty="0"/>
                  <a:t>= 3</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m:t>
                    </m:r>
                  </m:oMath>
                </a14:m>
                <a:r>
                  <a:rPr lang="en-US" altLang="zh-CN" b="0" dirty="0"/>
                  <a:t>a + 2</a:t>
                </a:r>
                <a14:m>
                  <m:oMath xmlns:m="http://schemas.openxmlformats.org/officeDocument/2006/math">
                    <m:r>
                      <a:rPr lang="en-US" altLang="zh-CN" b="0" i="1">
                        <a:latin typeface="Cambria Math" panose="02040503050406030204" pitchFamily="18" charset="0"/>
                        <a:ea typeface="Cambria Math" panose="02040503050406030204" pitchFamily="18" charset="0"/>
                      </a:rPr>
                      <m:t>×</m:t>
                    </m:r>
                    <m:r>
                      <m:rPr>
                        <m:sty m:val="p"/>
                      </m:rPr>
                      <a:rPr lang="en-US" altLang="zh-CN" b="0" i="0" smtClean="0">
                        <a:latin typeface="Cambria Math" panose="02040503050406030204" pitchFamily="18" charset="0"/>
                        <a:ea typeface="Cambria Math" panose="02040503050406030204" pitchFamily="18" charset="0"/>
                      </a:rPr>
                      <m:t>b</m:t>
                    </m:r>
                  </m:oMath>
                </a14:m>
                <a:r>
                  <a:rPr lang="en-US" altLang="zh-CN" dirty="0"/>
                  <a:t> </a:t>
                </a:r>
                <a:endParaRPr lang="zh-CN" altLang="en-US" dirty="0"/>
              </a:p>
            </p:txBody>
          </p:sp>
        </mc:Choice>
        <mc:Fallback xmlns="">
          <p:sp>
            <p:nvSpPr>
              <p:cNvPr id="59" name="矩形 58">
                <a:extLst>
                  <a:ext uri="{FF2B5EF4-FFF2-40B4-BE49-F238E27FC236}">
                    <a16:creationId xmlns:a16="http://schemas.microsoft.com/office/drawing/2014/main" id="{3E0F9DB9-30D3-AF4F-B430-34F92B00A34B}"/>
                  </a:ext>
                </a:extLst>
              </p:cNvPr>
              <p:cNvSpPr>
                <a:spLocks noRot="1" noChangeAspect="1" noMove="1" noResize="1" noEditPoints="1" noAdjustHandles="1" noChangeArrowheads="1" noChangeShapeType="1" noTextEdit="1"/>
              </p:cNvSpPr>
              <p:nvPr/>
            </p:nvSpPr>
            <p:spPr>
              <a:xfrm>
                <a:off x="6500132" y="3731617"/>
                <a:ext cx="1915845" cy="369332"/>
              </a:xfrm>
              <a:prstGeom prst="rect">
                <a:avLst/>
              </a:prstGeom>
              <a:blipFill>
                <a:blip r:embed="rId12"/>
                <a:stretch>
                  <a:fillRect l="-1316" t="-6452" b="-225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矩形 59">
                <a:extLst>
                  <a:ext uri="{FF2B5EF4-FFF2-40B4-BE49-F238E27FC236}">
                    <a16:creationId xmlns:a16="http://schemas.microsoft.com/office/drawing/2014/main" id="{2BB823AB-8EA3-A54B-B717-789250969BA5}"/>
                  </a:ext>
                </a:extLst>
              </p:cNvPr>
              <p:cNvSpPr/>
              <p:nvPr/>
            </p:nvSpPr>
            <p:spPr>
              <a:xfrm>
                <a:off x="6500132" y="4259235"/>
                <a:ext cx="1168846" cy="369332"/>
              </a:xfrm>
              <a:prstGeom prst="rect">
                <a:avLst/>
              </a:prstGeom>
            </p:spPr>
            <p:txBody>
              <a:bodyPr wrap="none">
                <a:spAutoFit/>
              </a:bodyPr>
              <a:lstStyle/>
              <a:p>
                <a14:m>
                  <m:oMath xmlns:m="http://schemas.openxmlformats.org/officeDocument/2006/math">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 </m:t>
                        </m:r>
                        <m:r>
                          <a:rPr lang="en-US" altLang="en-US" i="1">
                            <a:latin typeface="Cambria Math" panose="02040503050406030204" pitchFamily="18" charset="0"/>
                          </a:rPr>
                          <m:t>𝒚</m:t>
                        </m:r>
                      </m:e>
                      <m:sub>
                        <m:r>
                          <a:rPr lang="en-US" altLang="en-US" b="1" i="1" smtClean="0">
                            <a:latin typeface="Cambria Math" panose="02040503050406030204" pitchFamily="18" charset="0"/>
                          </a:rPr>
                          <m:t>𝟐</m:t>
                        </m:r>
                      </m:sub>
                    </m:sSub>
                  </m:oMath>
                </a14:m>
                <a:r>
                  <a:rPr lang="en-US" altLang="zh-CN" dirty="0"/>
                  <a:t> </a:t>
                </a:r>
                <a:r>
                  <a:rPr lang="en-US" altLang="zh-CN" b="0" dirty="0"/>
                  <a:t>= 5</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m:t>
                    </m:r>
                  </m:oMath>
                </a14:m>
                <a:r>
                  <a:rPr lang="en-US" altLang="zh-CN" b="0" dirty="0"/>
                  <a:t>c</a:t>
                </a:r>
                <a:endParaRPr lang="zh-CN" altLang="en-US" b="0" dirty="0"/>
              </a:p>
            </p:txBody>
          </p:sp>
        </mc:Choice>
        <mc:Fallback xmlns="">
          <p:sp>
            <p:nvSpPr>
              <p:cNvPr id="60" name="矩形 59">
                <a:extLst>
                  <a:ext uri="{FF2B5EF4-FFF2-40B4-BE49-F238E27FC236}">
                    <a16:creationId xmlns:a16="http://schemas.microsoft.com/office/drawing/2014/main" id="{2BB823AB-8EA3-A54B-B717-789250969BA5}"/>
                  </a:ext>
                </a:extLst>
              </p:cNvPr>
              <p:cNvSpPr>
                <a:spLocks noRot="1" noChangeAspect="1" noMove="1" noResize="1" noEditPoints="1" noAdjustHandles="1" noChangeArrowheads="1" noChangeShapeType="1" noTextEdit="1"/>
              </p:cNvSpPr>
              <p:nvPr/>
            </p:nvSpPr>
            <p:spPr>
              <a:xfrm>
                <a:off x="6500132" y="4259235"/>
                <a:ext cx="1168846" cy="369332"/>
              </a:xfrm>
              <a:prstGeom prst="rect">
                <a:avLst/>
              </a:prstGeom>
              <a:blipFill>
                <a:blip r:embed="rId13"/>
                <a:stretch>
                  <a:fillRect l="-2151" t="-6667" r="-3226"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矩形 60">
                <a:extLst>
                  <a:ext uri="{FF2B5EF4-FFF2-40B4-BE49-F238E27FC236}">
                    <a16:creationId xmlns:a16="http://schemas.microsoft.com/office/drawing/2014/main" id="{EC1586F6-2213-594F-8D7D-30043DA887B3}"/>
                  </a:ext>
                </a:extLst>
              </p:cNvPr>
              <p:cNvSpPr/>
              <p:nvPr/>
            </p:nvSpPr>
            <p:spPr>
              <a:xfrm>
                <a:off x="575556" y="1397675"/>
                <a:ext cx="7992888" cy="1569660"/>
              </a:xfrm>
              <a:prstGeom prst="rect">
                <a:avLst/>
              </a:prstGeom>
            </p:spPr>
            <p:txBody>
              <a:bodyPr wrap="square">
                <a:spAutoFit/>
              </a:bodyPr>
              <a:lstStyle/>
              <a:p>
                <a:r>
                  <a:rPr lang="en" altLang="zh-CN" sz="1600" b="0" dirty="0">
                    <a:latin typeface="+mn-lt"/>
                    <a:ea typeface="+mn-ea"/>
                  </a:rPr>
                  <a:t>Sparse Matrix-Vector Multiplication (</a:t>
                </a:r>
                <a:r>
                  <a:rPr lang="en" altLang="zh-CN" sz="1600" b="0" dirty="0" err="1">
                    <a:latin typeface="+mn-lt"/>
                    <a:ea typeface="+mn-ea"/>
                  </a:rPr>
                  <a:t>SpMV</a:t>
                </a:r>
                <a:r>
                  <a:rPr lang="en" altLang="zh-CN" sz="1600" b="0" dirty="0">
                    <a:latin typeface="+mn-lt"/>
                    <a:ea typeface="+mn-ea"/>
                  </a:rPr>
                  <a:t>) operation multiplies a sparse matrix A with a dense vector </a:t>
                </a:r>
                <a14:m>
                  <m:oMath xmlns:m="http://schemas.openxmlformats.org/officeDocument/2006/math">
                    <m:r>
                      <a:rPr lang="en-US" altLang="zh-CN" sz="1600" b="0" i="1" smtClean="0">
                        <a:latin typeface="Cambria Math" panose="02040503050406030204" pitchFamily="18" charset="0"/>
                        <a:ea typeface="+mn-ea"/>
                      </a:rPr>
                      <m:t>𝑥</m:t>
                    </m:r>
                  </m:oMath>
                </a14:m>
                <a:r>
                  <a:rPr lang="en" altLang="zh-CN" sz="1600" b="0" dirty="0">
                    <a:latin typeface="+mn-lt"/>
                    <a:ea typeface="+mn-ea"/>
                  </a:rPr>
                  <a:t>, and gets a dense vector </a:t>
                </a:r>
                <a14:m>
                  <m:oMath xmlns:m="http://schemas.openxmlformats.org/officeDocument/2006/math">
                    <m:r>
                      <a:rPr lang="en-US" altLang="zh-CN" sz="1600" b="0" i="1" smtClean="0">
                        <a:latin typeface="Cambria Math" panose="02040503050406030204" pitchFamily="18" charset="0"/>
                        <a:ea typeface="+mn-ea"/>
                      </a:rPr>
                      <m:t>𝑦</m:t>
                    </m:r>
                  </m:oMath>
                </a14:m>
                <a:r>
                  <a:rPr lang="en" altLang="zh-CN" sz="1600" b="0" dirty="0">
                    <a:latin typeface="+mn-lt"/>
                    <a:ea typeface="+mn-ea"/>
                  </a:rPr>
                  <a:t>. In this procedure, </a:t>
                </a:r>
                <a14:m>
                  <m:oMath xmlns:m="http://schemas.openxmlformats.org/officeDocument/2006/math">
                    <m:sSub>
                      <m:sSubPr>
                        <m:ctrlPr>
                          <a:rPr lang="en" altLang="zh-CN" sz="1600" b="0" i="1" dirty="0" smtClean="0">
                            <a:latin typeface="Cambria Math" panose="02040503050406030204" pitchFamily="18" charset="0"/>
                            <a:ea typeface="+mn-ea"/>
                          </a:rPr>
                        </m:ctrlPr>
                      </m:sSubPr>
                      <m:e>
                        <m:r>
                          <a:rPr lang="en-US" altLang="zh-CN" sz="1600" b="0" i="1" dirty="0" smtClean="0">
                            <a:latin typeface="Cambria Math" panose="02040503050406030204" pitchFamily="18" charset="0"/>
                            <a:ea typeface="+mn-ea"/>
                          </a:rPr>
                          <m:t>𝑦</m:t>
                        </m:r>
                      </m:e>
                      <m:sub>
                        <m:r>
                          <a:rPr lang="en-US" altLang="zh-CN" sz="1600" b="0" i="1" dirty="0" smtClean="0">
                            <a:latin typeface="Cambria Math" panose="02040503050406030204" pitchFamily="18" charset="0"/>
                            <a:ea typeface="+mn-ea"/>
                          </a:rPr>
                          <m:t>𝑖</m:t>
                        </m:r>
                      </m:sub>
                    </m:sSub>
                  </m:oMath>
                </a14:m>
                <a:r>
                  <a:rPr lang="en" altLang="zh-CN" sz="1600" b="0" dirty="0">
                    <a:latin typeface="+mn-lt"/>
                    <a:ea typeface="+mn-ea"/>
                  </a:rPr>
                  <a:t>is computed by the dot product of </a:t>
                </a:r>
                <a14:m>
                  <m:oMath xmlns:m="http://schemas.openxmlformats.org/officeDocument/2006/math">
                    <m:sSub>
                      <m:sSubPr>
                        <m:ctrlPr>
                          <a:rPr lang="en" altLang="zh-CN" sz="1600" b="0" i="1" dirty="0">
                            <a:latin typeface="Cambria Math" panose="02040503050406030204" pitchFamily="18" charset="0"/>
                            <a:ea typeface="+mn-ea"/>
                          </a:rPr>
                        </m:ctrlPr>
                      </m:sSubPr>
                      <m:e>
                        <m:r>
                          <a:rPr lang="en-US" altLang="zh-CN" sz="1600" b="0" i="1" dirty="0" smtClean="0">
                            <a:latin typeface="Cambria Math" panose="02040503050406030204" pitchFamily="18" charset="0"/>
                            <a:ea typeface="+mn-ea"/>
                          </a:rPr>
                          <m:t>𝑎</m:t>
                        </m:r>
                      </m:e>
                      <m:sub>
                        <m:r>
                          <a:rPr lang="en-US" altLang="zh-CN" sz="1600" b="0" i="1" dirty="0">
                            <a:latin typeface="Cambria Math" panose="02040503050406030204" pitchFamily="18" charset="0"/>
                            <a:ea typeface="+mn-ea"/>
                          </a:rPr>
                          <m:t>𝑖</m:t>
                        </m:r>
                        <m:r>
                          <a:rPr lang="en-US" altLang="zh-CN" sz="1600" b="0" i="1" dirty="0" smtClean="0">
                            <a:latin typeface="Cambria Math" panose="02040503050406030204" pitchFamily="18" charset="0"/>
                            <a:ea typeface="+mn-ea"/>
                          </a:rPr>
                          <m:t>∗</m:t>
                        </m:r>
                      </m:sub>
                    </m:sSub>
                  </m:oMath>
                </a14:m>
                <a:r>
                  <a:rPr lang="en" altLang="zh-CN" sz="1600" b="0" dirty="0">
                    <a:latin typeface="+mn-lt"/>
                    <a:ea typeface="+mn-ea"/>
                  </a:rPr>
                  <a:t>, i.e., the </a:t>
                </a:r>
                <a14:m>
                  <m:oMath xmlns:m="http://schemas.openxmlformats.org/officeDocument/2006/math">
                    <m:r>
                      <a:rPr lang="en-US" altLang="zh-CN" sz="1600" b="0" i="1" smtClean="0">
                        <a:latin typeface="Cambria Math" panose="02040503050406030204" pitchFamily="18" charset="0"/>
                        <a:ea typeface="+mn-ea"/>
                      </a:rPr>
                      <m:t>𝑖</m:t>
                    </m:r>
                  </m:oMath>
                </a14:m>
                <a:r>
                  <a:rPr lang="en" altLang="zh-CN" sz="1600" b="0" dirty="0" err="1">
                    <a:latin typeface="+mn-lt"/>
                    <a:ea typeface="+mn-ea"/>
                  </a:rPr>
                  <a:t>th</a:t>
                </a:r>
                <a:r>
                  <a:rPr lang="en" altLang="zh-CN" sz="1600" b="0" dirty="0">
                    <a:latin typeface="+mn-lt"/>
                    <a:ea typeface="+mn-ea"/>
                  </a:rPr>
                  <a:t> row of  A, and the vector </a:t>
                </a:r>
                <a14:m>
                  <m:oMath xmlns:m="http://schemas.openxmlformats.org/officeDocument/2006/math">
                    <m:r>
                      <a:rPr lang="en-US" altLang="zh-CN" sz="1600" b="0" i="1">
                        <a:latin typeface="Cambria Math" panose="02040503050406030204" pitchFamily="18" charset="0"/>
                        <a:ea typeface="+mn-ea"/>
                      </a:rPr>
                      <m:t>𝑥</m:t>
                    </m:r>
                  </m:oMath>
                </a14:m>
                <a:r>
                  <a:rPr lang="en" altLang="zh-CN" sz="1600" b="0" dirty="0">
                    <a:latin typeface="+mn-lt"/>
                    <a:ea typeface="+mn-ea"/>
                  </a:rPr>
                  <a:t>. </a:t>
                </a:r>
                <a:r>
                  <a:rPr lang="en" altLang="zh-CN" sz="1600" b="0" dirty="0"/>
                  <a:t>It plays a key role in sparse iterative solvers, such as conjugate gradient (CG) methods, and graph processing frameworks, such as </a:t>
                </a:r>
                <a:r>
                  <a:rPr lang="en" altLang="zh-CN" sz="1600" b="0" dirty="0" err="1"/>
                  <a:t>GraphBLAS</a:t>
                </a:r>
                <a:r>
                  <a:rPr lang="en" altLang="zh-CN" sz="1600" b="0" dirty="0"/>
                  <a:t> </a:t>
                </a:r>
                <a:r>
                  <a:rPr lang="en-US" altLang="zh-CN" sz="1600" b="0" dirty="0"/>
                  <a:t>, </a:t>
                </a:r>
                <a:r>
                  <a:rPr lang="en" altLang="zh-CN" sz="1600" b="0" dirty="0"/>
                  <a:t>and may be the most studied kernel of the level-2 sparse basic linear algebra subprograms (sparse BLAS) in the past decades .</a:t>
                </a:r>
              </a:p>
            </p:txBody>
          </p:sp>
        </mc:Choice>
        <mc:Fallback xmlns="">
          <p:sp>
            <p:nvSpPr>
              <p:cNvPr id="61" name="矩形 60">
                <a:extLst>
                  <a:ext uri="{FF2B5EF4-FFF2-40B4-BE49-F238E27FC236}">
                    <a16:creationId xmlns:a16="http://schemas.microsoft.com/office/drawing/2014/main" id="{EC1586F6-2213-594F-8D7D-30043DA887B3}"/>
                  </a:ext>
                </a:extLst>
              </p:cNvPr>
              <p:cNvSpPr>
                <a:spLocks noRot="1" noChangeAspect="1" noMove="1" noResize="1" noEditPoints="1" noAdjustHandles="1" noChangeArrowheads="1" noChangeShapeType="1" noTextEdit="1"/>
              </p:cNvSpPr>
              <p:nvPr/>
            </p:nvSpPr>
            <p:spPr>
              <a:xfrm>
                <a:off x="575556" y="1397675"/>
                <a:ext cx="7992888" cy="1569660"/>
              </a:xfrm>
              <a:prstGeom prst="rect">
                <a:avLst/>
              </a:prstGeom>
              <a:blipFill>
                <a:blip r:embed="rId14"/>
                <a:stretch>
                  <a:fillRect l="-476" t="-800" b="-4800"/>
                </a:stretch>
              </a:blipFill>
            </p:spPr>
            <p:txBody>
              <a:bodyPr/>
              <a:lstStyle/>
              <a:p>
                <a:r>
                  <a:rPr lang="zh-CN" altLang="en-US">
                    <a:noFill/>
                  </a:rPr>
                  <a:t> </a:t>
                </a:r>
              </a:p>
            </p:txBody>
          </p:sp>
        </mc:Fallback>
      </mc:AlternateContent>
      <p:sp>
        <p:nvSpPr>
          <p:cNvPr id="62" name="文本框 61">
            <a:extLst>
              <a:ext uri="{FF2B5EF4-FFF2-40B4-BE49-F238E27FC236}">
                <a16:creationId xmlns:a16="http://schemas.microsoft.com/office/drawing/2014/main" id="{012812DB-684C-104F-958F-17AC2FBECB3C}"/>
              </a:ext>
            </a:extLst>
          </p:cNvPr>
          <p:cNvSpPr txBox="1"/>
          <p:nvPr/>
        </p:nvSpPr>
        <p:spPr>
          <a:xfrm>
            <a:off x="899592" y="142899"/>
            <a:ext cx="7254550" cy="461665"/>
          </a:xfrm>
          <a:prstGeom prst="rect">
            <a:avLst/>
          </a:prstGeom>
          <a:noFill/>
        </p:spPr>
        <p:txBody>
          <a:bodyPr wrap="none" rtlCol="0">
            <a:spAutoFit/>
          </a:bodyPr>
          <a:lstStyle/>
          <a:p>
            <a:r>
              <a:rPr lang="en" altLang="zh-CN" sz="2400" b="0" dirty="0"/>
              <a:t>Parallel Sparse Matrix-Vector Multiplication (</a:t>
            </a:r>
            <a:r>
              <a:rPr lang="en" altLang="zh-CN" sz="2400" b="0" dirty="0" err="1"/>
              <a:t>SpMV</a:t>
            </a:r>
            <a:r>
              <a:rPr lang="en" altLang="zh-CN" sz="2400" b="0" dirty="0"/>
              <a:t>) </a:t>
            </a:r>
            <a:endParaRPr lang="en" altLang="zh-CN" sz="3200" b="0" dirty="0">
              <a:effectLst/>
            </a:endParaRPr>
          </a:p>
        </p:txBody>
      </p:sp>
    </p:spTree>
    <p:extLst>
      <p:ext uri="{BB962C8B-B14F-4D97-AF65-F5344CB8AC3E}">
        <p14:creationId xmlns:p14="http://schemas.microsoft.com/office/powerpoint/2010/main" val="2147856299"/>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p:sp>
        <p:nvSpPr>
          <p:cNvPr id="8" name="Rectangle 83">
            <a:extLst>
              <a:ext uri="{FF2B5EF4-FFF2-40B4-BE49-F238E27FC236}">
                <a16:creationId xmlns:a16="http://schemas.microsoft.com/office/drawing/2014/main" id="{680B7E23-1966-0848-ABBB-5E408AA24C46}"/>
              </a:ext>
            </a:extLst>
          </p:cNvPr>
          <p:cNvSpPr>
            <a:spLocks noChangeAspect="1"/>
          </p:cNvSpPr>
          <p:nvPr/>
        </p:nvSpPr>
        <p:spPr>
          <a:xfrm>
            <a:off x="143823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9" name="Rectangle 84">
            <a:extLst>
              <a:ext uri="{FF2B5EF4-FFF2-40B4-BE49-F238E27FC236}">
                <a16:creationId xmlns:a16="http://schemas.microsoft.com/office/drawing/2014/main" id="{7D1615F5-4C84-7C40-BED9-E03158EBCB8E}"/>
              </a:ext>
            </a:extLst>
          </p:cNvPr>
          <p:cNvSpPr>
            <a:spLocks noChangeAspect="1"/>
          </p:cNvSpPr>
          <p:nvPr/>
        </p:nvSpPr>
        <p:spPr>
          <a:xfrm>
            <a:off x="189543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0" name="Rectangle 85">
            <a:extLst>
              <a:ext uri="{FF2B5EF4-FFF2-40B4-BE49-F238E27FC236}">
                <a16:creationId xmlns:a16="http://schemas.microsoft.com/office/drawing/2014/main" id="{386FD69D-F080-574E-B12F-E5559951134D}"/>
              </a:ext>
            </a:extLst>
          </p:cNvPr>
          <p:cNvSpPr>
            <a:spLocks noChangeAspect="1"/>
          </p:cNvSpPr>
          <p:nvPr/>
        </p:nvSpPr>
        <p:spPr>
          <a:xfrm>
            <a:off x="2348192"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1" name="Rectangle 86">
            <a:extLst>
              <a:ext uri="{FF2B5EF4-FFF2-40B4-BE49-F238E27FC236}">
                <a16:creationId xmlns:a16="http://schemas.microsoft.com/office/drawing/2014/main" id="{D698A084-21A4-8E4E-8089-98EA193593F6}"/>
              </a:ext>
            </a:extLst>
          </p:cNvPr>
          <p:cNvSpPr>
            <a:spLocks noChangeAspect="1"/>
          </p:cNvSpPr>
          <p:nvPr/>
        </p:nvSpPr>
        <p:spPr>
          <a:xfrm>
            <a:off x="2805392"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2" name="Rectangle 87">
            <a:extLst>
              <a:ext uri="{FF2B5EF4-FFF2-40B4-BE49-F238E27FC236}">
                <a16:creationId xmlns:a16="http://schemas.microsoft.com/office/drawing/2014/main" id="{1028A953-65E4-3345-AD20-068E5CA02566}"/>
              </a:ext>
            </a:extLst>
          </p:cNvPr>
          <p:cNvSpPr>
            <a:spLocks noChangeAspect="1"/>
          </p:cNvSpPr>
          <p:nvPr/>
        </p:nvSpPr>
        <p:spPr>
          <a:xfrm>
            <a:off x="143823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3" name="Rectangle 88">
            <a:extLst>
              <a:ext uri="{FF2B5EF4-FFF2-40B4-BE49-F238E27FC236}">
                <a16:creationId xmlns:a16="http://schemas.microsoft.com/office/drawing/2014/main" id="{06562247-E31A-7A4B-A4CF-990587149615}"/>
              </a:ext>
            </a:extLst>
          </p:cNvPr>
          <p:cNvSpPr>
            <a:spLocks noChangeAspect="1"/>
          </p:cNvSpPr>
          <p:nvPr/>
        </p:nvSpPr>
        <p:spPr>
          <a:xfrm>
            <a:off x="189543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4" name="Rectangle 89">
            <a:extLst>
              <a:ext uri="{FF2B5EF4-FFF2-40B4-BE49-F238E27FC236}">
                <a16:creationId xmlns:a16="http://schemas.microsoft.com/office/drawing/2014/main" id="{3103DC6F-B5DE-984C-9B9A-CCD226ECC098}"/>
              </a:ext>
            </a:extLst>
          </p:cNvPr>
          <p:cNvSpPr>
            <a:spLocks noChangeAspect="1"/>
          </p:cNvSpPr>
          <p:nvPr/>
        </p:nvSpPr>
        <p:spPr>
          <a:xfrm>
            <a:off x="2348192"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5" name="Rectangle 90">
            <a:extLst>
              <a:ext uri="{FF2B5EF4-FFF2-40B4-BE49-F238E27FC236}">
                <a16:creationId xmlns:a16="http://schemas.microsoft.com/office/drawing/2014/main" id="{43BCAC3E-6C46-8B4E-B0D8-8FD450A1675C}"/>
              </a:ext>
            </a:extLst>
          </p:cNvPr>
          <p:cNvSpPr>
            <a:spLocks noChangeAspect="1"/>
          </p:cNvSpPr>
          <p:nvPr/>
        </p:nvSpPr>
        <p:spPr>
          <a:xfrm>
            <a:off x="2805392"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6" name="Rectangle 91">
            <a:extLst>
              <a:ext uri="{FF2B5EF4-FFF2-40B4-BE49-F238E27FC236}">
                <a16:creationId xmlns:a16="http://schemas.microsoft.com/office/drawing/2014/main" id="{DDBD2646-FFB9-594B-AE74-DBFF4D0CE8F1}"/>
              </a:ext>
            </a:extLst>
          </p:cNvPr>
          <p:cNvSpPr>
            <a:spLocks noChangeAspect="1"/>
          </p:cNvSpPr>
          <p:nvPr/>
        </p:nvSpPr>
        <p:spPr>
          <a:xfrm>
            <a:off x="143823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7" name="Rectangle 92">
            <a:extLst>
              <a:ext uri="{FF2B5EF4-FFF2-40B4-BE49-F238E27FC236}">
                <a16:creationId xmlns:a16="http://schemas.microsoft.com/office/drawing/2014/main" id="{77CF9579-CD0F-5F47-A954-B500C964D486}"/>
              </a:ext>
            </a:extLst>
          </p:cNvPr>
          <p:cNvSpPr>
            <a:spLocks noChangeAspect="1"/>
          </p:cNvSpPr>
          <p:nvPr/>
        </p:nvSpPr>
        <p:spPr>
          <a:xfrm>
            <a:off x="189543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8" name="Rectangle 93">
            <a:extLst>
              <a:ext uri="{FF2B5EF4-FFF2-40B4-BE49-F238E27FC236}">
                <a16:creationId xmlns:a16="http://schemas.microsoft.com/office/drawing/2014/main" id="{C2CAFC64-F0E4-3840-82BF-1C8F45A6D257}"/>
              </a:ext>
            </a:extLst>
          </p:cNvPr>
          <p:cNvSpPr>
            <a:spLocks noChangeAspect="1"/>
          </p:cNvSpPr>
          <p:nvPr/>
        </p:nvSpPr>
        <p:spPr>
          <a:xfrm>
            <a:off x="2348192"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9" name="Rectangle 94">
            <a:extLst>
              <a:ext uri="{FF2B5EF4-FFF2-40B4-BE49-F238E27FC236}">
                <a16:creationId xmlns:a16="http://schemas.microsoft.com/office/drawing/2014/main" id="{36E49B71-86D7-5D4A-850C-E7DFB5C7FDC4}"/>
              </a:ext>
            </a:extLst>
          </p:cNvPr>
          <p:cNvSpPr>
            <a:spLocks noChangeAspect="1"/>
          </p:cNvSpPr>
          <p:nvPr/>
        </p:nvSpPr>
        <p:spPr>
          <a:xfrm>
            <a:off x="2805392"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0" name="Rectangle 95">
            <a:extLst>
              <a:ext uri="{FF2B5EF4-FFF2-40B4-BE49-F238E27FC236}">
                <a16:creationId xmlns:a16="http://schemas.microsoft.com/office/drawing/2014/main" id="{AA2B8F27-9FA3-A343-94A5-30144856F040}"/>
              </a:ext>
            </a:extLst>
          </p:cNvPr>
          <p:cNvSpPr>
            <a:spLocks noChangeAspect="1"/>
          </p:cNvSpPr>
          <p:nvPr/>
        </p:nvSpPr>
        <p:spPr>
          <a:xfrm>
            <a:off x="143823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1" name="Rectangle 96">
            <a:extLst>
              <a:ext uri="{FF2B5EF4-FFF2-40B4-BE49-F238E27FC236}">
                <a16:creationId xmlns:a16="http://schemas.microsoft.com/office/drawing/2014/main" id="{271E505E-AA28-6E49-8FF3-5F6381789D28}"/>
              </a:ext>
            </a:extLst>
          </p:cNvPr>
          <p:cNvSpPr>
            <a:spLocks noChangeAspect="1"/>
          </p:cNvSpPr>
          <p:nvPr/>
        </p:nvSpPr>
        <p:spPr>
          <a:xfrm>
            <a:off x="189543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2" name="Rectangle 97">
            <a:extLst>
              <a:ext uri="{FF2B5EF4-FFF2-40B4-BE49-F238E27FC236}">
                <a16:creationId xmlns:a16="http://schemas.microsoft.com/office/drawing/2014/main" id="{65134BB4-C24C-6D4F-893D-CB8DA6940186}"/>
              </a:ext>
            </a:extLst>
          </p:cNvPr>
          <p:cNvSpPr>
            <a:spLocks noChangeAspect="1"/>
          </p:cNvSpPr>
          <p:nvPr/>
        </p:nvSpPr>
        <p:spPr>
          <a:xfrm>
            <a:off x="2348192"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3" name="Rectangle 98">
            <a:extLst>
              <a:ext uri="{FF2B5EF4-FFF2-40B4-BE49-F238E27FC236}">
                <a16:creationId xmlns:a16="http://schemas.microsoft.com/office/drawing/2014/main" id="{FD7F57DB-9886-4B4C-A5F3-6A3A45EA6CD1}"/>
              </a:ext>
            </a:extLst>
          </p:cNvPr>
          <p:cNvSpPr>
            <a:spLocks noChangeAspect="1"/>
          </p:cNvSpPr>
          <p:nvPr/>
        </p:nvSpPr>
        <p:spPr>
          <a:xfrm>
            <a:off x="2805392"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24" name="Oval 99">
            <a:extLst>
              <a:ext uri="{FF2B5EF4-FFF2-40B4-BE49-F238E27FC236}">
                <a16:creationId xmlns:a16="http://schemas.microsoft.com/office/drawing/2014/main" id="{61E79DFD-2DFF-CD4A-ACF0-70B20AFFDBEE}"/>
              </a:ext>
            </a:extLst>
          </p:cNvPr>
          <p:cNvSpPr>
            <a:spLocks noChangeAspect="1"/>
          </p:cNvSpPr>
          <p:nvPr/>
        </p:nvSpPr>
        <p:spPr>
          <a:xfrm>
            <a:off x="1483957" y="331151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1</a:t>
            </a:r>
          </a:p>
        </p:txBody>
      </p:sp>
      <p:sp>
        <p:nvSpPr>
          <p:cNvPr id="25" name="Oval 100">
            <a:extLst>
              <a:ext uri="{FF2B5EF4-FFF2-40B4-BE49-F238E27FC236}">
                <a16:creationId xmlns:a16="http://schemas.microsoft.com/office/drawing/2014/main" id="{AB5E4839-6763-D548-825F-704C1BC1EBB7}"/>
              </a:ext>
            </a:extLst>
          </p:cNvPr>
          <p:cNvSpPr>
            <a:spLocks noChangeAspect="1"/>
          </p:cNvSpPr>
          <p:nvPr/>
        </p:nvSpPr>
        <p:spPr>
          <a:xfrm>
            <a:off x="1941157" y="378712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4</a:t>
            </a:r>
          </a:p>
        </p:txBody>
      </p:sp>
      <p:sp>
        <p:nvSpPr>
          <p:cNvPr id="26" name="Oval 101">
            <a:extLst>
              <a:ext uri="{FF2B5EF4-FFF2-40B4-BE49-F238E27FC236}">
                <a16:creationId xmlns:a16="http://schemas.microsoft.com/office/drawing/2014/main" id="{AFE4F50B-FB48-884F-8C23-BA6A90E3E2D4}"/>
              </a:ext>
            </a:extLst>
          </p:cNvPr>
          <p:cNvSpPr>
            <a:spLocks noChangeAspect="1"/>
          </p:cNvSpPr>
          <p:nvPr/>
        </p:nvSpPr>
        <p:spPr>
          <a:xfrm>
            <a:off x="2393912" y="426147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5</a:t>
            </a:r>
          </a:p>
        </p:txBody>
      </p:sp>
      <p:sp>
        <p:nvSpPr>
          <p:cNvPr id="27" name="Oval 102">
            <a:extLst>
              <a:ext uri="{FF2B5EF4-FFF2-40B4-BE49-F238E27FC236}">
                <a16:creationId xmlns:a16="http://schemas.microsoft.com/office/drawing/2014/main" id="{D69554AC-B3AF-974A-96EE-3A90A017035C}"/>
              </a:ext>
            </a:extLst>
          </p:cNvPr>
          <p:cNvSpPr>
            <a:spLocks noChangeAspect="1"/>
          </p:cNvSpPr>
          <p:nvPr/>
        </p:nvSpPr>
        <p:spPr>
          <a:xfrm>
            <a:off x="2851112" y="473708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7</a:t>
            </a:r>
          </a:p>
        </p:txBody>
      </p:sp>
      <p:sp>
        <p:nvSpPr>
          <p:cNvPr id="28" name="Oval 103">
            <a:extLst>
              <a:ext uri="{FF2B5EF4-FFF2-40B4-BE49-F238E27FC236}">
                <a16:creationId xmlns:a16="http://schemas.microsoft.com/office/drawing/2014/main" id="{A983B25F-7C45-1D42-A788-91C70E281955}"/>
              </a:ext>
            </a:extLst>
          </p:cNvPr>
          <p:cNvSpPr>
            <a:spLocks noChangeAspect="1"/>
          </p:cNvSpPr>
          <p:nvPr/>
        </p:nvSpPr>
        <p:spPr>
          <a:xfrm>
            <a:off x="1483957" y="378712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3</a:t>
            </a:r>
          </a:p>
        </p:txBody>
      </p:sp>
      <p:sp>
        <p:nvSpPr>
          <p:cNvPr id="29" name="Oval 105">
            <a:extLst>
              <a:ext uri="{FF2B5EF4-FFF2-40B4-BE49-F238E27FC236}">
                <a16:creationId xmlns:a16="http://schemas.microsoft.com/office/drawing/2014/main" id="{527615C7-CFAB-DF4B-A28C-3579D933350D}"/>
              </a:ext>
            </a:extLst>
          </p:cNvPr>
          <p:cNvSpPr>
            <a:spLocks noChangeAspect="1"/>
          </p:cNvSpPr>
          <p:nvPr/>
        </p:nvSpPr>
        <p:spPr>
          <a:xfrm>
            <a:off x="1483957" y="473645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6</a:t>
            </a:r>
          </a:p>
        </p:txBody>
      </p:sp>
      <p:sp>
        <p:nvSpPr>
          <p:cNvPr id="34" name="Oval 99">
            <a:extLst>
              <a:ext uri="{FF2B5EF4-FFF2-40B4-BE49-F238E27FC236}">
                <a16:creationId xmlns:a16="http://schemas.microsoft.com/office/drawing/2014/main" id="{28F3D030-85E4-5C42-8DEB-89794BB91B1F}"/>
              </a:ext>
            </a:extLst>
          </p:cNvPr>
          <p:cNvSpPr>
            <a:spLocks noChangeAspect="1"/>
          </p:cNvSpPr>
          <p:nvPr/>
        </p:nvSpPr>
        <p:spPr>
          <a:xfrm>
            <a:off x="2393912" y="331151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2</a:t>
            </a: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F9203EE3-B304-C240-B1F3-D222BAA3899A}"/>
                  </a:ext>
                </a:extLst>
              </p:cNvPr>
              <p:cNvSpPr txBox="1"/>
              <p:nvPr/>
            </p:nvSpPr>
            <p:spPr>
              <a:xfrm>
                <a:off x="3603938" y="4067725"/>
                <a:ext cx="304571" cy="369332"/>
              </a:xfrm>
              <a:prstGeom prst="rect">
                <a:avLst/>
              </a:prstGeom>
              <a:noFill/>
              <a:ln w="349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1"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4" name="文本框 3">
                <a:extLst>
                  <a:ext uri="{FF2B5EF4-FFF2-40B4-BE49-F238E27FC236}">
                    <a16:creationId xmlns:a16="http://schemas.microsoft.com/office/drawing/2014/main" id="{F9203EE3-B304-C240-B1F3-D222BAA3899A}"/>
                  </a:ext>
                </a:extLst>
              </p:cNvPr>
              <p:cNvSpPr txBox="1">
                <a:spLocks noRot="1" noChangeAspect="1" noMove="1" noResize="1" noEditPoints="1" noAdjustHandles="1" noChangeArrowheads="1" noChangeShapeType="1" noTextEdit="1"/>
              </p:cNvSpPr>
              <p:nvPr/>
            </p:nvSpPr>
            <p:spPr>
              <a:xfrm>
                <a:off x="3603938" y="4067725"/>
                <a:ext cx="304571" cy="369332"/>
              </a:xfrm>
              <a:prstGeom prst="rect">
                <a:avLst/>
              </a:prstGeom>
              <a:blipFill>
                <a:blip r:embed="rId3"/>
                <a:stretch>
                  <a:fillRect l="-12000" r="-16000"/>
                </a:stretch>
              </a:blipFill>
              <a:ln w="34925">
                <a:noFill/>
              </a:ln>
            </p:spPr>
            <p:txBody>
              <a:bodyPr/>
              <a:lstStyle/>
              <a:p>
                <a:r>
                  <a:rPr lang="zh-CN" altLang="en-US">
                    <a:noFill/>
                  </a:rPr>
                  <a:t> </a:t>
                </a:r>
              </a:p>
            </p:txBody>
          </p:sp>
        </mc:Fallback>
      </mc:AlternateContent>
      <p:sp>
        <p:nvSpPr>
          <p:cNvPr id="37" name="Rectangle 86">
            <a:extLst>
              <a:ext uri="{FF2B5EF4-FFF2-40B4-BE49-F238E27FC236}">
                <a16:creationId xmlns:a16="http://schemas.microsoft.com/office/drawing/2014/main" id="{82397B35-5575-FC46-8342-958F5E99B5F2}"/>
              </a:ext>
            </a:extLst>
          </p:cNvPr>
          <p:cNvSpPr>
            <a:spLocks noChangeAspect="1"/>
          </p:cNvSpPr>
          <p:nvPr/>
        </p:nvSpPr>
        <p:spPr>
          <a:xfrm>
            <a:off x="417254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8" name="Rectangle 90">
            <a:extLst>
              <a:ext uri="{FF2B5EF4-FFF2-40B4-BE49-F238E27FC236}">
                <a16:creationId xmlns:a16="http://schemas.microsoft.com/office/drawing/2014/main" id="{BF7BBF0B-ADE4-2E4F-A940-EDDB3487CD73}"/>
              </a:ext>
            </a:extLst>
          </p:cNvPr>
          <p:cNvSpPr>
            <a:spLocks noChangeAspect="1"/>
          </p:cNvSpPr>
          <p:nvPr/>
        </p:nvSpPr>
        <p:spPr>
          <a:xfrm>
            <a:off x="417254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39" name="Rectangle 94">
            <a:extLst>
              <a:ext uri="{FF2B5EF4-FFF2-40B4-BE49-F238E27FC236}">
                <a16:creationId xmlns:a16="http://schemas.microsoft.com/office/drawing/2014/main" id="{CCB5032B-1F3A-0F48-958B-156E93DEEEE5}"/>
              </a:ext>
            </a:extLst>
          </p:cNvPr>
          <p:cNvSpPr>
            <a:spLocks noChangeAspect="1"/>
          </p:cNvSpPr>
          <p:nvPr/>
        </p:nvSpPr>
        <p:spPr>
          <a:xfrm>
            <a:off x="417254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0" name="Rectangle 98">
            <a:extLst>
              <a:ext uri="{FF2B5EF4-FFF2-40B4-BE49-F238E27FC236}">
                <a16:creationId xmlns:a16="http://schemas.microsoft.com/office/drawing/2014/main" id="{EB073595-95F1-EB4A-A319-8B16C607BE13}"/>
              </a:ext>
            </a:extLst>
          </p:cNvPr>
          <p:cNvSpPr>
            <a:spLocks noChangeAspect="1"/>
          </p:cNvSpPr>
          <p:nvPr/>
        </p:nvSpPr>
        <p:spPr>
          <a:xfrm>
            <a:off x="417254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09C77650-7664-ED4D-AF63-178453BC2E3F}"/>
                  </a:ext>
                </a:extLst>
              </p:cNvPr>
              <p:cNvSpPr txBox="1"/>
              <p:nvPr/>
            </p:nvSpPr>
            <p:spPr>
              <a:xfrm>
                <a:off x="5036782" y="4074569"/>
                <a:ext cx="3141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36" name="文本框 35">
                <a:extLst>
                  <a:ext uri="{FF2B5EF4-FFF2-40B4-BE49-F238E27FC236}">
                    <a16:creationId xmlns:a16="http://schemas.microsoft.com/office/drawing/2014/main" id="{09C77650-7664-ED4D-AF63-178453BC2E3F}"/>
                  </a:ext>
                </a:extLst>
              </p:cNvPr>
              <p:cNvSpPr txBox="1">
                <a:spLocks noRot="1" noChangeAspect="1" noMove="1" noResize="1" noEditPoints="1" noAdjustHandles="1" noChangeArrowheads="1" noChangeShapeType="1" noTextEdit="1"/>
              </p:cNvSpPr>
              <p:nvPr/>
            </p:nvSpPr>
            <p:spPr>
              <a:xfrm>
                <a:off x="5036782" y="4074569"/>
                <a:ext cx="314189" cy="369332"/>
              </a:xfrm>
              <a:prstGeom prst="rect">
                <a:avLst/>
              </a:prstGeom>
              <a:blipFill>
                <a:blip r:embed="rId4"/>
                <a:stretch>
                  <a:fillRect l="-7692" r="-3846"/>
                </a:stretch>
              </a:blipFill>
            </p:spPr>
            <p:txBody>
              <a:bodyPr/>
              <a:lstStyle/>
              <a:p>
                <a:r>
                  <a:rPr lang="zh-CN" altLang="en-US">
                    <a:noFill/>
                  </a:rPr>
                  <a:t> </a:t>
                </a:r>
              </a:p>
            </p:txBody>
          </p:sp>
        </mc:Fallback>
      </mc:AlternateContent>
      <p:sp>
        <p:nvSpPr>
          <p:cNvPr id="43" name="Rectangle 86">
            <a:extLst>
              <a:ext uri="{FF2B5EF4-FFF2-40B4-BE49-F238E27FC236}">
                <a16:creationId xmlns:a16="http://schemas.microsoft.com/office/drawing/2014/main" id="{984E1BA8-6040-4C49-B1C7-12CFCFDB751E}"/>
              </a:ext>
            </a:extLst>
          </p:cNvPr>
          <p:cNvSpPr>
            <a:spLocks noChangeAspect="1"/>
          </p:cNvSpPr>
          <p:nvPr/>
        </p:nvSpPr>
        <p:spPr>
          <a:xfrm>
            <a:off x="5688494"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4" name="Rectangle 90">
            <a:extLst>
              <a:ext uri="{FF2B5EF4-FFF2-40B4-BE49-F238E27FC236}">
                <a16:creationId xmlns:a16="http://schemas.microsoft.com/office/drawing/2014/main" id="{610112A9-4FDB-5344-9539-49FE861D0A0E}"/>
              </a:ext>
            </a:extLst>
          </p:cNvPr>
          <p:cNvSpPr>
            <a:spLocks noChangeAspect="1"/>
          </p:cNvSpPr>
          <p:nvPr/>
        </p:nvSpPr>
        <p:spPr>
          <a:xfrm>
            <a:off x="5688494"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5" name="Rectangle 94">
            <a:extLst>
              <a:ext uri="{FF2B5EF4-FFF2-40B4-BE49-F238E27FC236}">
                <a16:creationId xmlns:a16="http://schemas.microsoft.com/office/drawing/2014/main" id="{6C50ABC2-C546-5249-82EC-EF55EBF97A69}"/>
              </a:ext>
            </a:extLst>
          </p:cNvPr>
          <p:cNvSpPr>
            <a:spLocks noChangeAspect="1"/>
          </p:cNvSpPr>
          <p:nvPr/>
        </p:nvSpPr>
        <p:spPr>
          <a:xfrm>
            <a:off x="5688494"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6" name="Rectangle 98">
            <a:extLst>
              <a:ext uri="{FF2B5EF4-FFF2-40B4-BE49-F238E27FC236}">
                <a16:creationId xmlns:a16="http://schemas.microsoft.com/office/drawing/2014/main" id="{1BA01DB9-E674-1645-86E5-8F6BAC97F057}"/>
              </a:ext>
            </a:extLst>
          </p:cNvPr>
          <p:cNvSpPr>
            <a:spLocks noChangeAspect="1"/>
          </p:cNvSpPr>
          <p:nvPr/>
        </p:nvSpPr>
        <p:spPr>
          <a:xfrm>
            <a:off x="5688494"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47" name="矩形 46">
            <a:extLst>
              <a:ext uri="{FF2B5EF4-FFF2-40B4-BE49-F238E27FC236}">
                <a16:creationId xmlns:a16="http://schemas.microsoft.com/office/drawing/2014/main" id="{FFDA30DE-8CB4-C74F-89DA-C5BFEB92A0CD}"/>
              </a:ext>
            </a:extLst>
          </p:cNvPr>
          <p:cNvSpPr/>
          <p:nvPr/>
        </p:nvSpPr>
        <p:spPr>
          <a:xfrm>
            <a:off x="1483957" y="5373216"/>
            <a:ext cx="1869057" cy="923330"/>
          </a:xfrm>
          <a:prstGeom prst="rect">
            <a:avLst/>
          </a:prstGeom>
        </p:spPr>
        <p:txBody>
          <a:bodyPr wrap="square">
            <a:spAutoFit/>
          </a:bodyPr>
          <a:lstStyle/>
          <a:p>
            <a:pPr algn="ctr" eaLnBrk="0" hangingPunct="0">
              <a:buSzPct val="100000"/>
            </a:pPr>
            <a:r>
              <a:rPr lang="da-DK" altLang="zh-CN" b="0" i="1" dirty="0">
                <a:solidFill>
                  <a:srgbClr val="000000"/>
                </a:solidFill>
                <a:latin typeface="Arial" charset="0"/>
                <a:sym typeface="Verdana" pitchFamily="34" charset="0"/>
              </a:rPr>
              <a:t>A</a:t>
            </a:r>
            <a:r>
              <a:rPr lang="zh-CN" altLang="en-US" b="0" i="1" dirty="0">
                <a:solidFill>
                  <a:srgbClr val="000000"/>
                </a:solidFill>
                <a:latin typeface="Arial" charset="0"/>
                <a:sym typeface="Verdana" pitchFamily="34" charset="0"/>
              </a:rPr>
              <a:t> </a:t>
            </a:r>
            <a:r>
              <a:rPr lang="da-DK" altLang="zh-CN" b="0" dirty="0">
                <a:solidFill>
                  <a:srgbClr val="000000"/>
                </a:solidFill>
                <a:latin typeface="Arial" charset="0"/>
                <a:sym typeface="Verdana" pitchFamily="34" charset="0"/>
              </a:rPr>
              <a:t>(4x4)</a:t>
            </a:r>
          </a:p>
          <a:p>
            <a:pPr algn="ctr" eaLnBrk="0" hangingPunct="0">
              <a:buSzPct val="100000"/>
            </a:pPr>
            <a:r>
              <a:rPr lang="en-US" altLang="zh-CN" b="0" dirty="0">
                <a:solidFill>
                  <a:srgbClr val="000000"/>
                </a:solidFill>
                <a:latin typeface="Arial" charset="0"/>
                <a:sym typeface="Verdana" pitchFamily="34" charset="0"/>
              </a:rPr>
              <a:t>sparse </a:t>
            </a:r>
          </a:p>
          <a:p>
            <a:pPr algn="ctr" eaLnBrk="0" hangingPunct="0">
              <a:buSzPct val="100000"/>
            </a:pPr>
            <a:r>
              <a:rPr lang="en-US" altLang="zh-CN" b="0" dirty="0">
                <a:solidFill>
                  <a:srgbClr val="000000"/>
                </a:solidFill>
                <a:latin typeface="Arial" charset="0"/>
                <a:sym typeface="Verdana" pitchFamily="34" charset="0"/>
              </a:rPr>
              <a:t>7 </a:t>
            </a:r>
            <a:r>
              <a:rPr lang="en-US" altLang="zh-CN" b="0" dirty="0" err="1">
                <a:solidFill>
                  <a:srgbClr val="000000"/>
                </a:solidFill>
                <a:latin typeface="Arial" charset="0"/>
                <a:sym typeface="Verdana" pitchFamily="34" charset="0"/>
              </a:rPr>
              <a:t>nonzeros</a:t>
            </a:r>
            <a:endParaRPr lang="zh-CN" altLang="en-US" b="0" dirty="0"/>
          </a:p>
        </p:txBody>
      </p:sp>
      <mc:AlternateContent xmlns:mc="http://schemas.openxmlformats.org/markup-compatibility/2006" xmlns:a14="http://schemas.microsoft.com/office/drawing/2010/main">
        <mc:Choice Requires="a14">
          <p:sp>
            <p:nvSpPr>
              <p:cNvPr id="42" name="矩形 41">
                <a:extLst>
                  <a:ext uri="{FF2B5EF4-FFF2-40B4-BE49-F238E27FC236}">
                    <a16:creationId xmlns:a16="http://schemas.microsoft.com/office/drawing/2014/main" id="{2514CE38-4662-C54E-A1C2-889AB5204009}"/>
                  </a:ext>
                </a:extLst>
              </p:cNvPr>
              <p:cNvSpPr/>
              <p:nvPr/>
            </p:nvSpPr>
            <p:spPr>
              <a:xfrm>
                <a:off x="3948503" y="5369362"/>
                <a:ext cx="914104" cy="92333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a:latin typeface="Cambria Math" panose="02040503050406030204" pitchFamily="18" charset="0"/>
                        </a:rPr>
                        <m:t>𝑥</m:t>
                      </m:r>
                    </m:oMath>
                  </m:oMathPara>
                </a14:m>
                <a:endParaRPr lang="en-US" altLang="zh-CN" dirty="0"/>
              </a:p>
              <a:p>
                <a:pPr algn="ctr"/>
                <a:r>
                  <a:rPr lang="en-US" altLang="zh-CN" b="0" dirty="0"/>
                  <a:t>dense vector</a:t>
                </a:r>
                <a:endParaRPr lang="zh-CN" altLang="en-US" b="0" dirty="0"/>
              </a:p>
            </p:txBody>
          </p:sp>
        </mc:Choice>
        <mc:Fallback xmlns="">
          <p:sp>
            <p:nvSpPr>
              <p:cNvPr id="42" name="矩形 41">
                <a:extLst>
                  <a:ext uri="{FF2B5EF4-FFF2-40B4-BE49-F238E27FC236}">
                    <a16:creationId xmlns:a16="http://schemas.microsoft.com/office/drawing/2014/main" id="{2514CE38-4662-C54E-A1C2-889AB5204009}"/>
                  </a:ext>
                </a:extLst>
              </p:cNvPr>
              <p:cNvSpPr>
                <a:spLocks noRot="1" noChangeAspect="1" noMove="1" noResize="1" noEditPoints="1" noAdjustHandles="1" noChangeArrowheads="1" noChangeShapeType="1" noTextEdit="1"/>
              </p:cNvSpPr>
              <p:nvPr/>
            </p:nvSpPr>
            <p:spPr>
              <a:xfrm>
                <a:off x="3948503" y="5369362"/>
                <a:ext cx="914104" cy="923330"/>
              </a:xfrm>
              <a:prstGeom prst="rect">
                <a:avLst/>
              </a:prstGeom>
              <a:blipFill>
                <a:blip r:embed="rId5"/>
                <a:stretch>
                  <a:fillRect r="-5479" b="-945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 name="矩形 48">
                <a:extLst>
                  <a:ext uri="{FF2B5EF4-FFF2-40B4-BE49-F238E27FC236}">
                    <a16:creationId xmlns:a16="http://schemas.microsoft.com/office/drawing/2014/main" id="{3B0BCC40-7EAC-CC48-9B4C-6AB94CE0DCA5}"/>
                  </a:ext>
                </a:extLst>
              </p:cNvPr>
              <p:cNvSpPr/>
              <p:nvPr/>
            </p:nvSpPr>
            <p:spPr>
              <a:xfrm>
                <a:off x="5242072" y="5369362"/>
                <a:ext cx="1346152" cy="113877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𝑦</m:t>
                      </m:r>
                    </m:oMath>
                  </m:oMathPara>
                </a14:m>
                <a:endParaRPr lang="en-US" altLang="zh-CN" b="0" dirty="0"/>
              </a:p>
              <a:p>
                <a:pPr algn="ctr"/>
                <a:r>
                  <a:rPr lang="en-US" altLang="zh-CN" b="0" dirty="0"/>
                  <a:t>dense vector</a:t>
                </a:r>
              </a:p>
              <a:p>
                <a:pPr algn="ctr"/>
                <a:r>
                  <a:rPr lang="en-US" altLang="zh-CN" sz="1400" b="0" dirty="0">
                    <a:solidFill>
                      <a:srgbClr val="FF0000"/>
                    </a:solidFill>
                  </a:rPr>
                  <a:t>(to be solved)</a:t>
                </a:r>
                <a:endParaRPr lang="zh-CN" altLang="en-US" sz="1400" b="0" dirty="0">
                  <a:solidFill>
                    <a:srgbClr val="FF0000"/>
                  </a:solidFill>
                </a:endParaRPr>
              </a:p>
            </p:txBody>
          </p:sp>
        </mc:Choice>
        <mc:Fallback xmlns="">
          <p:sp>
            <p:nvSpPr>
              <p:cNvPr id="49" name="矩形 48">
                <a:extLst>
                  <a:ext uri="{FF2B5EF4-FFF2-40B4-BE49-F238E27FC236}">
                    <a16:creationId xmlns:a16="http://schemas.microsoft.com/office/drawing/2014/main" id="{3B0BCC40-7EAC-CC48-9B4C-6AB94CE0DCA5}"/>
                  </a:ext>
                </a:extLst>
              </p:cNvPr>
              <p:cNvSpPr>
                <a:spLocks noRot="1" noChangeAspect="1" noMove="1" noResize="1" noEditPoints="1" noAdjustHandles="1" noChangeArrowheads="1" noChangeShapeType="1" noTextEdit="1"/>
              </p:cNvSpPr>
              <p:nvPr/>
            </p:nvSpPr>
            <p:spPr>
              <a:xfrm>
                <a:off x="5242072" y="5369362"/>
                <a:ext cx="1346152" cy="1138773"/>
              </a:xfrm>
              <a:prstGeom prst="rect">
                <a:avLst/>
              </a:prstGeom>
              <a:blipFill>
                <a:blip r:embed="rId6"/>
                <a:stretch>
                  <a:fillRect b="-3297"/>
                </a:stretch>
              </a:blipFill>
            </p:spPr>
            <p:txBody>
              <a:bodyPr/>
              <a:lstStyle/>
              <a:p>
                <a:r>
                  <a:rPr lang="zh-CN" altLang="en-US">
                    <a:noFill/>
                  </a:rPr>
                  <a:t> </a:t>
                </a:r>
              </a:p>
            </p:txBody>
          </p:sp>
        </mc:Fallback>
      </mc:AlternateContent>
      <p:sp>
        <p:nvSpPr>
          <p:cNvPr id="50" name="Oval 99">
            <a:extLst>
              <a:ext uri="{FF2B5EF4-FFF2-40B4-BE49-F238E27FC236}">
                <a16:creationId xmlns:a16="http://schemas.microsoft.com/office/drawing/2014/main" id="{60651167-1A8E-714D-85A9-7258055E3AE5}"/>
              </a:ext>
            </a:extLst>
          </p:cNvPr>
          <p:cNvSpPr>
            <a:spLocks noChangeAspect="1"/>
          </p:cNvSpPr>
          <p:nvPr/>
        </p:nvSpPr>
        <p:spPr>
          <a:xfrm>
            <a:off x="4218267" y="330597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a</a:t>
            </a:r>
          </a:p>
        </p:txBody>
      </p:sp>
      <p:sp>
        <p:nvSpPr>
          <p:cNvPr id="51" name="Oval 99">
            <a:extLst>
              <a:ext uri="{FF2B5EF4-FFF2-40B4-BE49-F238E27FC236}">
                <a16:creationId xmlns:a16="http://schemas.microsoft.com/office/drawing/2014/main" id="{D825FE6E-ECAC-D644-900F-5C5067EF86BF}"/>
              </a:ext>
            </a:extLst>
          </p:cNvPr>
          <p:cNvSpPr>
            <a:spLocks noChangeAspect="1"/>
          </p:cNvSpPr>
          <p:nvPr/>
        </p:nvSpPr>
        <p:spPr>
          <a:xfrm>
            <a:off x="4218267" y="378629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b</a:t>
            </a:r>
          </a:p>
        </p:txBody>
      </p:sp>
      <p:sp>
        <p:nvSpPr>
          <p:cNvPr id="52" name="Oval 99">
            <a:extLst>
              <a:ext uri="{FF2B5EF4-FFF2-40B4-BE49-F238E27FC236}">
                <a16:creationId xmlns:a16="http://schemas.microsoft.com/office/drawing/2014/main" id="{07C9AB03-522F-BF49-9E3F-1823C278533F}"/>
              </a:ext>
            </a:extLst>
          </p:cNvPr>
          <p:cNvSpPr>
            <a:spLocks noChangeAspect="1"/>
          </p:cNvSpPr>
          <p:nvPr/>
        </p:nvSpPr>
        <p:spPr>
          <a:xfrm>
            <a:off x="4213822" y="4261021"/>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c</a:t>
            </a:r>
          </a:p>
        </p:txBody>
      </p:sp>
      <p:sp>
        <p:nvSpPr>
          <p:cNvPr id="53" name="Oval 99">
            <a:extLst>
              <a:ext uri="{FF2B5EF4-FFF2-40B4-BE49-F238E27FC236}">
                <a16:creationId xmlns:a16="http://schemas.microsoft.com/office/drawing/2014/main" id="{A6620582-BFB2-304E-99F0-DF2A6F9476B3}"/>
              </a:ext>
            </a:extLst>
          </p:cNvPr>
          <p:cNvSpPr>
            <a:spLocks noChangeAspect="1"/>
          </p:cNvSpPr>
          <p:nvPr/>
        </p:nvSpPr>
        <p:spPr>
          <a:xfrm>
            <a:off x="4222675" y="4740491"/>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d</a:t>
            </a:r>
          </a:p>
        </p:txBody>
      </p:sp>
      <mc:AlternateContent xmlns:mc="http://schemas.openxmlformats.org/markup-compatibility/2006" xmlns:a14="http://schemas.microsoft.com/office/drawing/2010/main">
        <mc:Choice Requires="a14">
          <p:sp>
            <p:nvSpPr>
              <p:cNvPr id="54" name="Oval 99">
                <a:extLst>
                  <a:ext uri="{FF2B5EF4-FFF2-40B4-BE49-F238E27FC236}">
                    <a16:creationId xmlns:a16="http://schemas.microsoft.com/office/drawing/2014/main" id="{0ECE2C8C-F7CC-714F-BF6B-10F74AB874E5}"/>
                  </a:ext>
                </a:extLst>
              </p:cNvPr>
              <p:cNvSpPr>
                <a:spLocks noChangeAspect="1"/>
              </p:cNvSpPr>
              <p:nvPr/>
            </p:nvSpPr>
            <p:spPr>
              <a:xfrm>
                <a:off x="5734599" y="331369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𝟎</m:t>
                          </m:r>
                        </m:sub>
                      </m:sSub>
                    </m:oMath>
                  </m:oMathPara>
                </a14:m>
                <a:endParaRPr lang="en-US" altLang="en-US" dirty="0"/>
              </a:p>
            </p:txBody>
          </p:sp>
        </mc:Choice>
        <mc:Fallback xmlns="">
          <p:sp>
            <p:nvSpPr>
              <p:cNvPr id="54" name="Oval 99">
                <a:extLst>
                  <a:ext uri="{FF2B5EF4-FFF2-40B4-BE49-F238E27FC236}">
                    <a16:creationId xmlns:a16="http://schemas.microsoft.com/office/drawing/2014/main" id="{0ECE2C8C-F7CC-714F-BF6B-10F74AB874E5}"/>
                  </a:ext>
                </a:extLst>
              </p:cNvPr>
              <p:cNvSpPr>
                <a:spLocks noRot="1" noChangeAspect="1" noMove="1" noResize="1" noEditPoints="1" noAdjustHandles="1" noChangeArrowheads="1" noChangeShapeType="1" noTextEdit="1"/>
              </p:cNvSpPr>
              <p:nvPr/>
            </p:nvSpPr>
            <p:spPr>
              <a:xfrm>
                <a:off x="5734599" y="3313693"/>
                <a:ext cx="365760" cy="365760"/>
              </a:xfrm>
              <a:prstGeom prst="ellipse">
                <a:avLst/>
              </a:prstGeom>
              <a:blipFill>
                <a:blip r:embed="rId7"/>
                <a:stretch>
                  <a:fillRect l="-30000" b="-16129"/>
                </a:stretch>
              </a:blipFill>
              <a:ln w="12700">
                <a:solidFill>
                  <a:srgbClr val="0070C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Oval 99">
                <a:extLst>
                  <a:ext uri="{FF2B5EF4-FFF2-40B4-BE49-F238E27FC236}">
                    <a16:creationId xmlns:a16="http://schemas.microsoft.com/office/drawing/2014/main" id="{4B2046DA-EEAB-4345-A72E-BE0564FA42CD}"/>
                  </a:ext>
                </a:extLst>
              </p:cNvPr>
              <p:cNvSpPr>
                <a:spLocks noChangeAspect="1"/>
              </p:cNvSpPr>
              <p:nvPr/>
            </p:nvSpPr>
            <p:spPr>
              <a:xfrm>
                <a:off x="5732268" y="378629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𝟏</m:t>
                          </m:r>
                        </m:sub>
                      </m:sSub>
                    </m:oMath>
                  </m:oMathPara>
                </a14:m>
                <a:endParaRPr lang="en-US" altLang="en-US" dirty="0"/>
              </a:p>
            </p:txBody>
          </p:sp>
        </mc:Choice>
        <mc:Fallback xmlns="">
          <p:sp>
            <p:nvSpPr>
              <p:cNvPr id="56" name="Oval 99">
                <a:extLst>
                  <a:ext uri="{FF2B5EF4-FFF2-40B4-BE49-F238E27FC236}">
                    <a16:creationId xmlns:a16="http://schemas.microsoft.com/office/drawing/2014/main" id="{4B2046DA-EEAB-4345-A72E-BE0564FA42CD}"/>
                  </a:ext>
                </a:extLst>
              </p:cNvPr>
              <p:cNvSpPr>
                <a:spLocks noRot="1" noChangeAspect="1" noMove="1" noResize="1" noEditPoints="1" noAdjustHandles="1" noChangeArrowheads="1" noChangeShapeType="1" noTextEdit="1"/>
              </p:cNvSpPr>
              <p:nvPr/>
            </p:nvSpPr>
            <p:spPr>
              <a:xfrm>
                <a:off x="5732268" y="3786293"/>
                <a:ext cx="365760" cy="365760"/>
              </a:xfrm>
              <a:prstGeom prst="ellipse">
                <a:avLst/>
              </a:prstGeom>
              <a:blipFill>
                <a:blip r:embed="rId8"/>
                <a:stretch>
                  <a:fillRect l="-25806" b="-19355"/>
                </a:stretch>
              </a:blipFill>
              <a:ln w="12700">
                <a:solidFill>
                  <a:srgbClr val="0070C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Oval 99">
                <a:extLst>
                  <a:ext uri="{FF2B5EF4-FFF2-40B4-BE49-F238E27FC236}">
                    <a16:creationId xmlns:a16="http://schemas.microsoft.com/office/drawing/2014/main" id="{B9984B0B-BF59-784B-BD24-6BBDA16D8909}"/>
                  </a:ext>
                </a:extLst>
              </p:cNvPr>
              <p:cNvSpPr>
                <a:spLocks noChangeAspect="1"/>
              </p:cNvSpPr>
              <p:nvPr/>
            </p:nvSpPr>
            <p:spPr>
              <a:xfrm>
                <a:off x="5733249" y="425923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𝟐</m:t>
                          </m:r>
                        </m:sub>
                      </m:sSub>
                    </m:oMath>
                  </m:oMathPara>
                </a14:m>
                <a:endParaRPr lang="en-US" altLang="en-US" dirty="0"/>
              </a:p>
            </p:txBody>
          </p:sp>
        </mc:Choice>
        <mc:Fallback xmlns="">
          <p:sp>
            <p:nvSpPr>
              <p:cNvPr id="57" name="Oval 99">
                <a:extLst>
                  <a:ext uri="{FF2B5EF4-FFF2-40B4-BE49-F238E27FC236}">
                    <a16:creationId xmlns:a16="http://schemas.microsoft.com/office/drawing/2014/main" id="{B9984B0B-BF59-784B-BD24-6BBDA16D8909}"/>
                  </a:ext>
                </a:extLst>
              </p:cNvPr>
              <p:cNvSpPr>
                <a:spLocks noRot="1" noChangeAspect="1" noMove="1" noResize="1" noEditPoints="1" noAdjustHandles="1" noChangeArrowheads="1" noChangeShapeType="1" noTextEdit="1"/>
              </p:cNvSpPr>
              <p:nvPr/>
            </p:nvSpPr>
            <p:spPr>
              <a:xfrm>
                <a:off x="5733249" y="4259235"/>
                <a:ext cx="365760" cy="365760"/>
              </a:xfrm>
              <a:prstGeom prst="ellipse">
                <a:avLst/>
              </a:prstGeom>
              <a:blipFill>
                <a:blip r:embed="rId9"/>
                <a:stretch>
                  <a:fillRect l="-25806" b="-20000"/>
                </a:stretch>
              </a:blipFill>
              <a:ln w="12700">
                <a:solidFill>
                  <a:srgbClr val="0070C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Oval 99">
                <a:extLst>
                  <a:ext uri="{FF2B5EF4-FFF2-40B4-BE49-F238E27FC236}">
                    <a16:creationId xmlns:a16="http://schemas.microsoft.com/office/drawing/2014/main" id="{668CEC27-4703-9445-B5AA-109F9E9440F3}"/>
                  </a:ext>
                </a:extLst>
              </p:cNvPr>
              <p:cNvSpPr>
                <a:spLocks noChangeAspect="1"/>
              </p:cNvSpPr>
              <p:nvPr/>
            </p:nvSpPr>
            <p:spPr>
              <a:xfrm>
                <a:off x="5732268" y="4740491"/>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𝟑</m:t>
                          </m:r>
                        </m:sub>
                      </m:sSub>
                    </m:oMath>
                  </m:oMathPara>
                </a14:m>
                <a:endParaRPr lang="en-US" altLang="en-US" dirty="0"/>
              </a:p>
            </p:txBody>
          </p:sp>
        </mc:Choice>
        <mc:Fallback xmlns="">
          <p:sp>
            <p:nvSpPr>
              <p:cNvPr id="58" name="Oval 99">
                <a:extLst>
                  <a:ext uri="{FF2B5EF4-FFF2-40B4-BE49-F238E27FC236}">
                    <a16:creationId xmlns:a16="http://schemas.microsoft.com/office/drawing/2014/main" id="{668CEC27-4703-9445-B5AA-109F9E9440F3}"/>
                  </a:ext>
                </a:extLst>
              </p:cNvPr>
              <p:cNvSpPr>
                <a:spLocks noRot="1" noChangeAspect="1" noMove="1" noResize="1" noEditPoints="1" noAdjustHandles="1" noChangeArrowheads="1" noChangeShapeType="1" noTextEdit="1"/>
              </p:cNvSpPr>
              <p:nvPr/>
            </p:nvSpPr>
            <p:spPr>
              <a:xfrm>
                <a:off x="5732268" y="4740491"/>
                <a:ext cx="365760" cy="365760"/>
              </a:xfrm>
              <a:prstGeom prst="ellipse">
                <a:avLst/>
              </a:prstGeom>
              <a:blipFill>
                <a:blip r:embed="rId10"/>
                <a:stretch>
                  <a:fillRect l="-25806" b="-19355"/>
                </a:stretch>
              </a:blipFill>
              <a:ln w="12700">
                <a:solidFill>
                  <a:srgbClr val="0070C0"/>
                </a:solidFill>
              </a:ln>
            </p:spPr>
            <p:txBody>
              <a:bodyPr/>
              <a:lstStyle/>
              <a:p>
                <a:r>
                  <a:rPr lang="zh-CN" altLang="en-US">
                    <a:noFill/>
                  </a:rPr>
                  <a:t> </a:t>
                </a:r>
              </a:p>
            </p:txBody>
          </p:sp>
        </mc:Fallback>
      </mc:AlternateContent>
      <p:sp>
        <p:nvSpPr>
          <p:cNvPr id="55" name="文本框 54">
            <a:extLst>
              <a:ext uri="{FF2B5EF4-FFF2-40B4-BE49-F238E27FC236}">
                <a16:creationId xmlns:a16="http://schemas.microsoft.com/office/drawing/2014/main" id="{4C3F0274-675E-5F45-89DA-EF0D3B1E4E76}"/>
              </a:ext>
            </a:extLst>
          </p:cNvPr>
          <p:cNvSpPr txBox="1"/>
          <p:nvPr/>
        </p:nvSpPr>
        <p:spPr>
          <a:xfrm>
            <a:off x="1440794" y="4683531"/>
            <a:ext cx="1824355" cy="472391"/>
          </a:xfrm>
          <a:prstGeom prst="rect">
            <a:avLst/>
          </a:prstGeom>
          <a:noFill/>
          <a:ln w="31750">
            <a:solidFill>
              <a:srgbClr val="C00000"/>
            </a:solidFill>
          </a:ln>
        </p:spPr>
        <p:txBody>
          <a:bodyPr wrap="square" rtlCol="0">
            <a:spAutoFit/>
          </a:bodyPr>
          <a:lstStyle/>
          <a:p>
            <a:endParaRPr kumimoji="1" lang="zh-CN" altLang="en-US" dirty="0"/>
          </a:p>
        </p:txBody>
      </p:sp>
      <p:sp>
        <p:nvSpPr>
          <p:cNvPr id="3" name="文本框 2">
            <a:extLst>
              <a:ext uri="{FF2B5EF4-FFF2-40B4-BE49-F238E27FC236}">
                <a16:creationId xmlns:a16="http://schemas.microsoft.com/office/drawing/2014/main" id="{3B9E92B8-4BAA-C142-B1AD-E172B4EDB7ED}"/>
              </a:ext>
            </a:extLst>
          </p:cNvPr>
          <p:cNvSpPr txBox="1"/>
          <p:nvPr/>
        </p:nvSpPr>
        <p:spPr>
          <a:xfrm>
            <a:off x="4172547" y="3256265"/>
            <a:ext cx="457200" cy="1900927"/>
          </a:xfrm>
          <a:prstGeom prst="rect">
            <a:avLst/>
          </a:prstGeom>
          <a:noFill/>
          <a:ln w="31750">
            <a:solidFill>
              <a:srgbClr val="C00000"/>
            </a:solidFill>
          </a:ln>
        </p:spPr>
        <p:txBody>
          <a:bodyPr wrap="square" rtlCol="0">
            <a:spAutoFit/>
          </a:bodyPr>
          <a:lstStyle/>
          <a:p>
            <a:endParaRPr kumimoji="1" lang="zh-CN"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7E6AEFCE-DF75-724F-B7B3-8F8E8EF06FA8}"/>
                  </a:ext>
                </a:extLst>
              </p:cNvPr>
              <p:cNvSpPr/>
              <p:nvPr/>
            </p:nvSpPr>
            <p:spPr>
              <a:xfrm>
                <a:off x="6500132" y="3244334"/>
                <a:ext cx="1904624" cy="369332"/>
              </a:xfrm>
              <a:prstGeom prst="rect">
                <a:avLst/>
              </a:prstGeom>
            </p:spPr>
            <p:txBody>
              <a:bodyPr wrap="none">
                <a:spAutoFit/>
              </a:bodyPr>
              <a:lstStyle/>
              <a:p>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 </m:t>
                        </m:r>
                        <m:r>
                          <a:rPr lang="en-US" altLang="en-US" i="1">
                            <a:latin typeface="Cambria Math" panose="02040503050406030204" pitchFamily="18" charset="0"/>
                          </a:rPr>
                          <m:t>𝒚</m:t>
                        </m:r>
                      </m:e>
                      <m:sub>
                        <m:r>
                          <a:rPr lang="en-US" altLang="en-US" i="1">
                            <a:latin typeface="Cambria Math" panose="02040503050406030204" pitchFamily="18" charset="0"/>
                          </a:rPr>
                          <m:t>𝟎</m:t>
                        </m:r>
                      </m:sub>
                    </m:sSub>
                  </m:oMath>
                </a14:m>
                <a:r>
                  <a:rPr lang="en-US" altLang="zh-CN" dirty="0"/>
                  <a:t> </a:t>
                </a:r>
                <a:r>
                  <a:rPr lang="en-US" altLang="zh-CN" b="0" dirty="0"/>
                  <a:t>= 1</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m:t>
                    </m:r>
                  </m:oMath>
                </a14:m>
                <a:r>
                  <a:rPr lang="en-US" altLang="zh-CN" b="0" dirty="0"/>
                  <a:t>a + 2</a:t>
                </a:r>
                <a14:m>
                  <m:oMath xmlns:m="http://schemas.openxmlformats.org/officeDocument/2006/math">
                    <m:r>
                      <a:rPr lang="en-US" altLang="zh-CN" b="0" i="1">
                        <a:latin typeface="Cambria Math" panose="02040503050406030204" pitchFamily="18" charset="0"/>
                        <a:ea typeface="Cambria Math" panose="02040503050406030204" pitchFamily="18" charset="0"/>
                      </a:rPr>
                      <m:t>×</m:t>
                    </m:r>
                  </m:oMath>
                </a14:m>
                <a:r>
                  <a:rPr lang="en-US" altLang="zh-CN" b="0" dirty="0"/>
                  <a:t>c</a:t>
                </a:r>
                <a:r>
                  <a:rPr lang="en-US" altLang="zh-CN" dirty="0"/>
                  <a:t> </a:t>
                </a:r>
                <a:endParaRPr lang="zh-CN" altLang="en-US" dirty="0"/>
              </a:p>
            </p:txBody>
          </p:sp>
        </mc:Choice>
        <mc:Fallback xmlns="">
          <p:sp>
            <p:nvSpPr>
              <p:cNvPr id="6" name="矩形 5">
                <a:extLst>
                  <a:ext uri="{FF2B5EF4-FFF2-40B4-BE49-F238E27FC236}">
                    <a16:creationId xmlns:a16="http://schemas.microsoft.com/office/drawing/2014/main" id="{7E6AEFCE-DF75-724F-B7B3-8F8E8EF06FA8}"/>
                  </a:ext>
                </a:extLst>
              </p:cNvPr>
              <p:cNvSpPr>
                <a:spLocks noRot="1" noChangeAspect="1" noMove="1" noResize="1" noEditPoints="1" noAdjustHandles="1" noChangeArrowheads="1" noChangeShapeType="1" noTextEdit="1"/>
              </p:cNvSpPr>
              <p:nvPr/>
            </p:nvSpPr>
            <p:spPr>
              <a:xfrm>
                <a:off x="6500132" y="3244334"/>
                <a:ext cx="1904624" cy="369332"/>
              </a:xfrm>
              <a:prstGeom prst="rect">
                <a:avLst/>
              </a:prstGeom>
              <a:blipFill>
                <a:blip r:embed="rId11"/>
                <a:stretch>
                  <a:fillRect l="-1325" t="-6667"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矩形 58">
                <a:extLst>
                  <a:ext uri="{FF2B5EF4-FFF2-40B4-BE49-F238E27FC236}">
                    <a16:creationId xmlns:a16="http://schemas.microsoft.com/office/drawing/2014/main" id="{3E0F9DB9-30D3-AF4F-B430-34F92B00A34B}"/>
                  </a:ext>
                </a:extLst>
              </p:cNvPr>
              <p:cNvSpPr/>
              <p:nvPr/>
            </p:nvSpPr>
            <p:spPr>
              <a:xfrm>
                <a:off x="6500132" y="3731617"/>
                <a:ext cx="1917448" cy="369332"/>
              </a:xfrm>
              <a:prstGeom prst="rect">
                <a:avLst/>
              </a:prstGeom>
            </p:spPr>
            <p:txBody>
              <a:bodyPr wrap="none">
                <a:spAutoFit/>
              </a:bodyPr>
              <a:lstStyle/>
              <a:p>
                <a14:m>
                  <m:oMath xmlns:m="http://schemas.openxmlformats.org/officeDocument/2006/math">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 </m:t>
                        </m:r>
                        <m:r>
                          <a:rPr lang="en-US" altLang="en-US" i="1">
                            <a:latin typeface="Cambria Math" panose="02040503050406030204" pitchFamily="18" charset="0"/>
                          </a:rPr>
                          <m:t>𝒚</m:t>
                        </m:r>
                      </m:e>
                      <m:sub>
                        <m:r>
                          <a:rPr lang="en-US" altLang="en-US" b="1" i="1" smtClean="0">
                            <a:latin typeface="Cambria Math" panose="02040503050406030204" pitchFamily="18" charset="0"/>
                          </a:rPr>
                          <m:t>𝟏</m:t>
                        </m:r>
                      </m:sub>
                    </m:sSub>
                  </m:oMath>
                </a14:m>
                <a:r>
                  <a:rPr lang="en-US" altLang="zh-CN" dirty="0"/>
                  <a:t> </a:t>
                </a:r>
                <a:r>
                  <a:rPr lang="en-US" altLang="zh-CN" b="0" dirty="0"/>
                  <a:t>= 3</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m:t>
                    </m:r>
                  </m:oMath>
                </a14:m>
                <a:r>
                  <a:rPr lang="en-US" altLang="zh-CN" b="0" dirty="0"/>
                  <a:t>a + 2</a:t>
                </a:r>
                <a14:m>
                  <m:oMath xmlns:m="http://schemas.openxmlformats.org/officeDocument/2006/math">
                    <m:r>
                      <a:rPr lang="en-US" altLang="zh-CN" b="0" i="1">
                        <a:latin typeface="Cambria Math" panose="02040503050406030204" pitchFamily="18" charset="0"/>
                        <a:ea typeface="Cambria Math" panose="02040503050406030204" pitchFamily="18" charset="0"/>
                      </a:rPr>
                      <m:t>×</m:t>
                    </m:r>
                  </m:oMath>
                </a14:m>
                <a:r>
                  <a:rPr lang="en-US" altLang="zh-CN" b="0" dirty="0"/>
                  <a:t>b </a:t>
                </a:r>
                <a:endParaRPr lang="zh-CN" altLang="en-US" b="0" dirty="0"/>
              </a:p>
            </p:txBody>
          </p:sp>
        </mc:Choice>
        <mc:Fallback xmlns="">
          <p:sp>
            <p:nvSpPr>
              <p:cNvPr id="59" name="矩形 58">
                <a:extLst>
                  <a:ext uri="{FF2B5EF4-FFF2-40B4-BE49-F238E27FC236}">
                    <a16:creationId xmlns:a16="http://schemas.microsoft.com/office/drawing/2014/main" id="{3E0F9DB9-30D3-AF4F-B430-34F92B00A34B}"/>
                  </a:ext>
                </a:extLst>
              </p:cNvPr>
              <p:cNvSpPr>
                <a:spLocks noRot="1" noChangeAspect="1" noMove="1" noResize="1" noEditPoints="1" noAdjustHandles="1" noChangeArrowheads="1" noChangeShapeType="1" noTextEdit="1"/>
              </p:cNvSpPr>
              <p:nvPr/>
            </p:nvSpPr>
            <p:spPr>
              <a:xfrm>
                <a:off x="6500132" y="3731617"/>
                <a:ext cx="1917448" cy="369332"/>
              </a:xfrm>
              <a:prstGeom prst="rect">
                <a:avLst/>
              </a:prstGeom>
              <a:blipFill>
                <a:blip r:embed="rId12"/>
                <a:stretch>
                  <a:fillRect l="-1316" t="-6452" r="-1974" b="-225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矩形 59">
                <a:extLst>
                  <a:ext uri="{FF2B5EF4-FFF2-40B4-BE49-F238E27FC236}">
                    <a16:creationId xmlns:a16="http://schemas.microsoft.com/office/drawing/2014/main" id="{2BB823AB-8EA3-A54B-B717-789250969BA5}"/>
                  </a:ext>
                </a:extLst>
              </p:cNvPr>
              <p:cNvSpPr/>
              <p:nvPr/>
            </p:nvSpPr>
            <p:spPr>
              <a:xfrm>
                <a:off x="6500132" y="4259235"/>
                <a:ext cx="1168846" cy="369332"/>
              </a:xfrm>
              <a:prstGeom prst="rect">
                <a:avLst/>
              </a:prstGeom>
            </p:spPr>
            <p:txBody>
              <a:bodyPr wrap="none">
                <a:spAutoFit/>
              </a:bodyPr>
              <a:lstStyle/>
              <a:p>
                <a14:m>
                  <m:oMath xmlns:m="http://schemas.openxmlformats.org/officeDocument/2006/math">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 </m:t>
                        </m:r>
                        <m:r>
                          <a:rPr lang="en-US" altLang="en-US" i="1">
                            <a:latin typeface="Cambria Math" panose="02040503050406030204" pitchFamily="18" charset="0"/>
                          </a:rPr>
                          <m:t>𝒚</m:t>
                        </m:r>
                      </m:e>
                      <m:sub>
                        <m:r>
                          <a:rPr lang="en-US" altLang="en-US" b="1" i="1" smtClean="0">
                            <a:latin typeface="Cambria Math" panose="02040503050406030204" pitchFamily="18" charset="0"/>
                          </a:rPr>
                          <m:t>𝟐</m:t>
                        </m:r>
                      </m:sub>
                    </m:sSub>
                  </m:oMath>
                </a14:m>
                <a:r>
                  <a:rPr lang="en-US" altLang="zh-CN" dirty="0"/>
                  <a:t> </a:t>
                </a:r>
                <a:r>
                  <a:rPr lang="en-US" altLang="zh-CN" b="0" dirty="0"/>
                  <a:t>= 5</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m:t>
                    </m:r>
                  </m:oMath>
                </a14:m>
                <a:r>
                  <a:rPr lang="en-US" altLang="zh-CN" b="0" dirty="0"/>
                  <a:t>c</a:t>
                </a:r>
                <a:endParaRPr lang="zh-CN" altLang="en-US" b="0" dirty="0"/>
              </a:p>
            </p:txBody>
          </p:sp>
        </mc:Choice>
        <mc:Fallback xmlns="">
          <p:sp>
            <p:nvSpPr>
              <p:cNvPr id="60" name="矩形 59">
                <a:extLst>
                  <a:ext uri="{FF2B5EF4-FFF2-40B4-BE49-F238E27FC236}">
                    <a16:creationId xmlns:a16="http://schemas.microsoft.com/office/drawing/2014/main" id="{2BB823AB-8EA3-A54B-B717-789250969BA5}"/>
                  </a:ext>
                </a:extLst>
              </p:cNvPr>
              <p:cNvSpPr>
                <a:spLocks noRot="1" noChangeAspect="1" noMove="1" noResize="1" noEditPoints="1" noAdjustHandles="1" noChangeArrowheads="1" noChangeShapeType="1" noTextEdit="1"/>
              </p:cNvSpPr>
              <p:nvPr/>
            </p:nvSpPr>
            <p:spPr>
              <a:xfrm>
                <a:off x="6500132" y="4259235"/>
                <a:ext cx="1168846" cy="369332"/>
              </a:xfrm>
              <a:prstGeom prst="rect">
                <a:avLst/>
              </a:prstGeom>
              <a:blipFill>
                <a:blip r:embed="rId13"/>
                <a:stretch>
                  <a:fillRect l="-2151" t="-6667" r="-3226"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矩形 60">
                <a:extLst>
                  <a:ext uri="{FF2B5EF4-FFF2-40B4-BE49-F238E27FC236}">
                    <a16:creationId xmlns:a16="http://schemas.microsoft.com/office/drawing/2014/main" id="{BD842A08-AA45-0F40-8E79-19694FBA7B3A}"/>
                  </a:ext>
                </a:extLst>
              </p:cNvPr>
              <p:cNvSpPr/>
              <p:nvPr/>
            </p:nvSpPr>
            <p:spPr>
              <a:xfrm>
                <a:off x="6494521" y="4736450"/>
                <a:ext cx="1917448" cy="369332"/>
              </a:xfrm>
              <a:prstGeom prst="rect">
                <a:avLst/>
              </a:prstGeom>
            </p:spPr>
            <p:txBody>
              <a:bodyPr wrap="none">
                <a:spAutoFit/>
              </a:bodyPr>
              <a:lstStyle/>
              <a:p>
                <a14:m>
                  <m:oMath xmlns:m="http://schemas.openxmlformats.org/officeDocument/2006/math">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 </m:t>
                        </m:r>
                        <m:r>
                          <a:rPr lang="en-US" altLang="en-US" i="1">
                            <a:latin typeface="Cambria Math" panose="02040503050406030204" pitchFamily="18" charset="0"/>
                          </a:rPr>
                          <m:t>𝒚</m:t>
                        </m:r>
                      </m:e>
                      <m:sub>
                        <m:r>
                          <a:rPr lang="en-US" altLang="en-US" b="1" i="1" smtClean="0">
                            <a:latin typeface="Cambria Math" panose="02040503050406030204" pitchFamily="18" charset="0"/>
                          </a:rPr>
                          <m:t>𝟑</m:t>
                        </m:r>
                      </m:sub>
                    </m:sSub>
                  </m:oMath>
                </a14:m>
                <a:r>
                  <a:rPr lang="en-US" altLang="zh-CN" dirty="0"/>
                  <a:t> </a:t>
                </a:r>
                <a:r>
                  <a:rPr lang="en-US" altLang="zh-CN" b="0" dirty="0"/>
                  <a:t>= 6</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m:t>
                    </m:r>
                  </m:oMath>
                </a14:m>
                <a:r>
                  <a:rPr lang="en-US" altLang="zh-CN" b="0" dirty="0"/>
                  <a:t>a + 7</a:t>
                </a:r>
                <a14:m>
                  <m:oMath xmlns:m="http://schemas.openxmlformats.org/officeDocument/2006/math">
                    <m:r>
                      <a:rPr lang="en-US" altLang="zh-CN" b="0" i="1">
                        <a:latin typeface="Cambria Math" panose="02040503050406030204" pitchFamily="18" charset="0"/>
                        <a:ea typeface="Cambria Math" panose="02040503050406030204" pitchFamily="18" charset="0"/>
                      </a:rPr>
                      <m:t>×</m:t>
                    </m:r>
                  </m:oMath>
                </a14:m>
                <a:r>
                  <a:rPr lang="en-US" altLang="zh-CN" b="0" dirty="0"/>
                  <a:t>d</a:t>
                </a:r>
                <a:r>
                  <a:rPr lang="en-US" altLang="zh-CN" dirty="0"/>
                  <a:t> </a:t>
                </a:r>
                <a:endParaRPr lang="zh-CN" altLang="en-US" dirty="0"/>
              </a:p>
            </p:txBody>
          </p:sp>
        </mc:Choice>
        <mc:Fallback xmlns="">
          <p:sp>
            <p:nvSpPr>
              <p:cNvPr id="61" name="矩形 60">
                <a:extLst>
                  <a:ext uri="{FF2B5EF4-FFF2-40B4-BE49-F238E27FC236}">
                    <a16:creationId xmlns:a16="http://schemas.microsoft.com/office/drawing/2014/main" id="{BD842A08-AA45-0F40-8E79-19694FBA7B3A}"/>
                  </a:ext>
                </a:extLst>
              </p:cNvPr>
              <p:cNvSpPr>
                <a:spLocks noRot="1" noChangeAspect="1" noMove="1" noResize="1" noEditPoints="1" noAdjustHandles="1" noChangeArrowheads="1" noChangeShapeType="1" noTextEdit="1"/>
              </p:cNvSpPr>
              <p:nvPr/>
            </p:nvSpPr>
            <p:spPr>
              <a:xfrm>
                <a:off x="6494521" y="4736450"/>
                <a:ext cx="1917448" cy="369332"/>
              </a:xfrm>
              <a:prstGeom prst="rect">
                <a:avLst/>
              </a:prstGeom>
              <a:blipFill>
                <a:blip r:embed="rId14"/>
                <a:stretch>
                  <a:fillRect l="-1316" t="-3226" b="-225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矩形 61">
                <a:extLst>
                  <a:ext uri="{FF2B5EF4-FFF2-40B4-BE49-F238E27FC236}">
                    <a16:creationId xmlns:a16="http://schemas.microsoft.com/office/drawing/2014/main" id="{10A21B87-CDF9-4347-9C3D-42CBB319B4CD}"/>
                  </a:ext>
                </a:extLst>
              </p:cNvPr>
              <p:cNvSpPr/>
              <p:nvPr/>
            </p:nvSpPr>
            <p:spPr>
              <a:xfrm>
                <a:off x="575556" y="1397675"/>
                <a:ext cx="7992888" cy="1569660"/>
              </a:xfrm>
              <a:prstGeom prst="rect">
                <a:avLst/>
              </a:prstGeom>
            </p:spPr>
            <p:txBody>
              <a:bodyPr wrap="square">
                <a:spAutoFit/>
              </a:bodyPr>
              <a:lstStyle/>
              <a:p>
                <a:r>
                  <a:rPr lang="en" altLang="zh-CN" sz="1600" b="0" dirty="0">
                    <a:latin typeface="+mn-lt"/>
                    <a:ea typeface="+mn-ea"/>
                  </a:rPr>
                  <a:t>Sparse Matrix-Vector Multiplication (</a:t>
                </a:r>
                <a:r>
                  <a:rPr lang="en" altLang="zh-CN" sz="1600" b="0" dirty="0" err="1">
                    <a:latin typeface="+mn-lt"/>
                    <a:ea typeface="+mn-ea"/>
                  </a:rPr>
                  <a:t>SpMV</a:t>
                </a:r>
                <a:r>
                  <a:rPr lang="en" altLang="zh-CN" sz="1600" b="0" dirty="0">
                    <a:latin typeface="+mn-lt"/>
                    <a:ea typeface="+mn-ea"/>
                  </a:rPr>
                  <a:t>) operation multiplies a sparse matrix A with a dense vector </a:t>
                </a:r>
                <a14:m>
                  <m:oMath xmlns:m="http://schemas.openxmlformats.org/officeDocument/2006/math">
                    <m:r>
                      <a:rPr lang="en-US" altLang="zh-CN" sz="1600" b="0" i="1" smtClean="0">
                        <a:latin typeface="Cambria Math" panose="02040503050406030204" pitchFamily="18" charset="0"/>
                        <a:ea typeface="+mn-ea"/>
                      </a:rPr>
                      <m:t>𝑥</m:t>
                    </m:r>
                  </m:oMath>
                </a14:m>
                <a:r>
                  <a:rPr lang="en" altLang="zh-CN" sz="1600" b="0" dirty="0">
                    <a:latin typeface="+mn-lt"/>
                    <a:ea typeface="+mn-ea"/>
                  </a:rPr>
                  <a:t>, and gets a dense vector </a:t>
                </a:r>
                <a14:m>
                  <m:oMath xmlns:m="http://schemas.openxmlformats.org/officeDocument/2006/math">
                    <m:r>
                      <a:rPr lang="en-US" altLang="zh-CN" sz="1600" b="0" i="1" smtClean="0">
                        <a:latin typeface="Cambria Math" panose="02040503050406030204" pitchFamily="18" charset="0"/>
                        <a:ea typeface="+mn-ea"/>
                      </a:rPr>
                      <m:t>𝑦</m:t>
                    </m:r>
                  </m:oMath>
                </a14:m>
                <a:r>
                  <a:rPr lang="en" altLang="zh-CN" sz="1600" b="0" dirty="0">
                    <a:latin typeface="+mn-lt"/>
                    <a:ea typeface="+mn-ea"/>
                  </a:rPr>
                  <a:t>. In this procedure, </a:t>
                </a:r>
                <a14:m>
                  <m:oMath xmlns:m="http://schemas.openxmlformats.org/officeDocument/2006/math">
                    <m:sSub>
                      <m:sSubPr>
                        <m:ctrlPr>
                          <a:rPr lang="en" altLang="zh-CN" sz="1600" b="0" i="1" dirty="0" smtClean="0">
                            <a:latin typeface="Cambria Math" panose="02040503050406030204" pitchFamily="18" charset="0"/>
                            <a:ea typeface="+mn-ea"/>
                          </a:rPr>
                        </m:ctrlPr>
                      </m:sSubPr>
                      <m:e>
                        <m:r>
                          <a:rPr lang="en-US" altLang="zh-CN" sz="1600" b="0" i="1" dirty="0" smtClean="0">
                            <a:latin typeface="Cambria Math" panose="02040503050406030204" pitchFamily="18" charset="0"/>
                            <a:ea typeface="+mn-ea"/>
                          </a:rPr>
                          <m:t>𝑦</m:t>
                        </m:r>
                      </m:e>
                      <m:sub>
                        <m:r>
                          <a:rPr lang="en-US" altLang="zh-CN" sz="1600" b="0" i="1" dirty="0" smtClean="0">
                            <a:latin typeface="Cambria Math" panose="02040503050406030204" pitchFamily="18" charset="0"/>
                            <a:ea typeface="+mn-ea"/>
                          </a:rPr>
                          <m:t>𝑖</m:t>
                        </m:r>
                      </m:sub>
                    </m:sSub>
                  </m:oMath>
                </a14:m>
                <a:r>
                  <a:rPr lang="en" altLang="zh-CN" sz="1600" b="0" dirty="0">
                    <a:latin typeface="+mn-lt"/>
                    <a:ea typeface="+mn-ea"/>
                  </a:rPr>
                  <a:t>is computed by the dot product of </a:t>
                </a:r>
                <a14:m>
                  <m:oMath xmlns:m="http://schemas.openxmlformats.org/officeDocument/2006/math">
                    <m:sSub>
                      <m:sSubPr>
                        <m:ctrlPr>
                          <a:rPr lang="en" altLang="zh-CN" sz="1600" b="0" i="1" dirty="0">
                            <a:latin typeface="Cambria Math" panose="02040503050406030204" pitchFamily="18" charset="0"/>
                            <a:ea typeface="+mn-ea"/>
                          </a:rPr>
                        </m:ctrlPr>
                      </m:sSubPr>
                      <m:e>
                        <m:r>
                          <a:rPr lang="en-US" altLang="zh-CN" sz="1600" b="0" i="1" dirty="0" smtClean="0">
                            <a:latin typeface="Cambria Math" panose="02040503050406030204" pitchFamily="18" charset="0"/>
                            <a:ea typeface="+mn-ea"/>
                          </a:rPr>
                          <m:t>𝑎</m:t>
                        </m:r>
                      </m:e>
                      <m:sub>
                        <m:r>
                          <a:rPr lang="en-US" altLang="zh-CN" sz="1600" b="0" i="1" dirty="0">
                            <a:latin typeface="Cambria Math" panose="02040503050406030204" pitchFamily="18" charset="0"/>
                            <a:ea typeface="+mn-ea"/>
                          </a:rPr>
                          <m:t>𝑖</m:t>
                        </m:r>
                        <m:r>
                          <a:rPr lang="en-US" altLang="zh-CN" sz="1600" b="0" i="1" dirty="0" smtClean="0">
                            <a:latin typeface="Cambria Math" panose="02040503050406030204" pitchFamily="18" charset="0"/>
                            <a:ea typeface="+mn-ea"/>
                          </a:rPr>
                          <m:t>∗</m:t>
                        </m:r>
                      </m:sub>
                    </m:sSub>
                  </m:oMath>
                </a14:m>
                <a:r>
                  <a:rPr lang="en" altLang="zh-CN" sz="1600" b="0" dirty="0">
                    <a:latin typeface="+mn-lt"/>
                    <a:ea typeface="+mn-ea"/>
                  </a:rPr>
                  <a:t>, i.e., the </a:t>
                </a:r>
                <a14:m>
                  <m:oMath xmlns:m="http://schemas.openxmlformats.org/officeDocument/2006/math">
                    <m:r>
                      <a:rPr lang="en-US" altLang="zh-CN" sz="1600" b="0" i="1" smtClean="0">
                        <a:latin typeface="Cambria Math" panose="02040503050406030204" pitchFamily="18" charset="0"/>
                        <a:ea typeface="+mn-ea"/>
                      </a:rPr>
                      <m:t>𝑖</m:t>
                    </m:r>
                  </m:oMath>
                </a14:m>
                <a:r>
                  <a:rPr lang="en" altLang="zh-CN" sz="1600" b="0" dirty="0" err="1">
                    <a:latin typeface="+mn-lt"/>
                    <a:ea typeface="+mn-ea"/>
                  </a:rPr>
                  <a:t>th</a:t>
                </a:r>
                <a:r>
                  <a:rPr lang="en" altLang="zh-CN" sz="1600" b="0" dirty="0">
                    <a:latin typeface="+mn-lt"/>
                    <a:ea typeface="+mn-ea"/>
                  </a:rPr>
                  <a:t> row of  A, and the vector </a:t>
                </a:r>
                <a14:m>
                  <m:oMath xmlns:m="http://schemas.openxmlformats.org/officeDocument/2006/math">
                    <m:r>
                      <a:rPr lang="en-US" altLang="zh-CN" sz="1600" b="0" i="1">
                        <a:latin typeface="Cambria Math" panose="02040503050406030204" pitchFamily="18" charset="0"/>
                        <a:ea typeface="+mn-ea"/>
                      </a:rPr>
                      <m:t>𝑥</m:t>
                    </m:r>
                  </m:oMath>
                </a14:m>
                <a:r>
                  <a:rPr lang="en" altLang="zh-CN" sz="1600" b="0" dirty="0">
                    <a:latin typeface="+mn-lt"/>
                    <a:ea typeface="+mn-ea"/>
                  </a:rPr>
                  <a:t>. </a:t>
                </a:r>
                <a:r>
                  <a:rPr lang="en" altLang="zh-CN" sz="1600" b="0" dirty="0"/>
                  <a:t>It plays a key role in sparse iterative solvers, such as conjugate gradient (CG) methods, and graph processing frameworks, such as </a:t>
                </a:r>
                <a:r>
                  <a:rPr lang="en" altLang="zh-CN" sz="1600" b="0" dirty="0" err="1"/>
                  <a:t>GraphBLAS</a:t>
                </a:r>
                <a:r>
                  <a:rPr lang="en" altLang="zh-CN" sz="1600" b="0" dirty="0"/>
                  <a:t> </a:t>
                </a:r>
                <a:r>
                  <a:rPr lang="en-US" altLang="zh-CN" sz="1600" b="0" dirty="0"/>
                  <a:t>, </a:t>
                </a:r>
                <a:r>
                  <a:rPr lang="en" altLang="zh-CN" sz="1600" b="0" dirty="0"/>
                  <a:t>and may be the most studied kernel of the level-2 sparse basic linear algebra subprograms (sparse BLAS) in the past decades .</a:t>
                </a:r>
              </a:p>
            </p:txBody>
          </p:sp>
        </mc:Choice>
        <mc:Fallback xmlns="">
          <p:sp>
            <p:nvSpPr>
              <p:cNvPr id="62" name="矩形 61">
                <a:extLst>
                  <a:ext uri="{FF2B5EF4-FFF2-40B4-BE49-F238E27FC236}">
                    <a16:creationId xmlns:a16="http://schemas.microsoft.com/office/drawing/2014/main" id="{10A21B87-CDF9-4347-9C3D-42CBB319B4CD}"/>
                  </a:ext>
                </a:extLst>
              </p:cNvPr>
              <p:cNvSpPr>
                <a:spLocks noRot="1" noChangeAspect="1" noMove="1" noResize="1" noEditPoints="1" noAdjustHandles="1" noChangeArrowheads="1" noChangeShapeType="1" noTextEdit="1"/>
              </p:cNvSpPr>
              <p:nvPr/>
            </p:nvSpPr>
            <p:spPr>
              <a:xfrm>
                <a:off x="575556" y="1397675"/>
                <a:ext cx="7992888" cy="1569660"/>
              </a:xfrm>
              <a:prstGeom prst="rect">
                <a:avLst/>
              </a:prstGeom>
              <a:blipFill>
                <a:blip r:embed="rId15"/>
                <a:stretch>
                  <a:fillRect l="-476" t="-800" b="-4800"/>
                </a:stretch>
              </a:blipFill>
            </p:spPr>
            <p:txBody>
              <a:bodyPr/>
              <a:lstStyle/>
              <a:p>
                <a:r>
                  <a:rPr lang="zh-CN" altLang="en-US">
                    <a:noFill/>
                  </a:rPr>
                  <a:t> </a:t>
                </a:r>
              </a:p>
            </p:txBody>
          </p:sp>
        </mc:Fallback>
      </mc:AlternateContent>
      <p:sp>
        <p:nvSpPr>
          <p:cNvPr id="63" name="文本框 62">
            <a:extLst>
              <a:ext uri="{FF2B5EF4-FFF2-40B4-BE49-F238E27FC236}">
                <a16:creationId xmlns:a16="http://schemas.microsoft.com/office/drawing/2014/main" id="{7D720214-E250-0440-83CD-56AF10DF5139}"/>
              </a:ext>
            </a:extLst>
          </p:cNvPr>
          <p:cNvSpPr txBox="1"/>
          <p:nvPr/>
        </p:nvSpPr>
        <p:spPr>
          <a:xfrm>
            <a:off x="899592" y="142899"/>
            <a:ext cx="7254550" cy="461665"/>
          </a:xfrm>
          <a:prstGeom prst="rect">
            <a:avLst/>
          </a:prstGeom>
          <a:noFill/>
        </p:spPr>
        <p:txBody>
          <a:bodyPr wrap="none" rtlCol="0">
            <a:spAutoFit/>
          </a:bodyPr>
          <a:lstStyle/>
          <a:p>
            <a:r>
              <a:rPr lang="en" altLang="zh-CN" sz="2400" b="0" dirty="0"/>
              <a:t>Parallel Sparse Matrix-Vector Multiplication (</a:t>
            </a:r>
            <a:r>
              <a:rPr lang="en" altLang="zh-CN" sz="2400" b="0" dirty="0" err="1"/>
              <a:t>SpMV</a:t>
            </a:r>
            <a:r>
              <a:rPr lang="en" altLang="zh-CN" sz="2400" b="0" dirty="0"/>
              <a:t>) </a:t>
            </a:r>
            <a:endParaRPr lang="en" altLang="zh-CN" sz="3200" b="0" dirty="0">
              <a:effectLst/>
            </a:endParaRPr>
          </a:p>
        </p:txBody>
      </p:sp>
    </p:spTree>
    <p:extLst>
      <p:ext uri="{BB962C8B-B14F-4D97-AF65-F5344CB8AC3E}">
        <p14:creationId xmlns:p14="http://schemas.microsoft.com/office/powerpoint/2010/main" val="1676144972"/>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a:extLst>
              <a:ext uri="{FF2B5EF4-FFF2-40B4-BE49-F238E27FC236}">
                <a16:creationId xmlns:a16="http://schemas.microsoft.com/office/drawing/2014/main" id="{2331DAC9-4827-46D9-AF87-27F5C354096D}"/>
              </a:ext>
            </a:extLst>
          </p:cNvPr>
          <p:cNvSpPr>
            <a:spLocks noChangeArrowheads="1"/>
          </p:cNvSpPr>
          <p:nvPr/>
        </p:nvSpPr>
        <p:spPr bwMode="auto">
          <a:xfrm>
            <a:off x="1143003"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endParaRPr lang="zh-CN" altLang="en-US" sz="1350">
              <a:latin typeface="黑体" panose="02010609060101010101" pitchFamily="49" charset="-122"/>
              <a:ea typeface="黑体" panose="02010609060101010101" pitchFamily="49" charset="-122"/>
            </a:endParaRPr>
          </a:p>
        </p:txBody>
      </p:sp>
      <mc:AlternateContent xmlns:mc="http://schemas.openxmlformats.org/markup-compatibility/2006" xmlns:a14="http://schemas.microsoft.com/office/drawing/2010/main">
        <mc:Choice Requires="a14">
          <p:sp>
            <p:nvSpPr>
              <p:cNvPr id="65" name="矩形 64">
                <a:extLst>
                  <a:ext uri="{FF2B5EF4-FFF2-40B4-BE49-F238E27FC236}">
                    <a16:creationId xmlns:a16="http://schemas.microsoft.com/office/drawing/2014/main" id="{1AC356B1-874D-FF48-9485-E5214ED8B441}"/>
                  </a:ext>
                </a:extLst>
              </p:cNvPr>
              <p:cNvSpPr/>
              <p:nvPr/>
            </p:nvSpPr>
            <p:spPr>
              <a:xfrm>
                <a:off x="683568" y="1589906"/>
                <a:ext cx="8064896" cy="923330"/>
              </a:xfrm>
              <a:prstGeom prst="rect">
                <a:avLst/>
              </a:prstGeom>
            </p:spPr>
            <p:txBody>
              <a:bodyPr wrap="square">
                <a:spAutoFit/>
              </a:bodyPr>
              <a:lstStyle/>
              <a:p>
                <a:r>
                  <a:rPr lang="en" altLang="zh-CN" b="0" dirty="0">
                    <a:cs typeface="Arial" panose="020B0604020202020204" pitchFamily="34" charset="0"/>
                  </a:rPr>
                  <a:t>The recently optimized fundamental formats, such as compressed sparse row (CSR), </a:t>
                </a:r>
                <a:r>
                  <a:rPr lang="en" altLang="zh-CN" b="0" dirty="0" err="1">
                    <a:cs typeface="Arial" panose="020B0604020202020204" pitchFamily="34" charset="0"/>
                  </a:rPr>
                  <a:t>ELLpack</a:t>
                </a:r>
                <a:r>
                  <a:rPr lang="en" altLang="zh-CN" b="0" dirty="0">
                    <a:cs typeface="Arial" panose="020B0604020202020204" pitchFamily="34" charset="0"/>
                  </a:rPr>
                  <a:t> (ELL) and their variants, in general bring inadequate memory bandwidth utilization</a:t>
                </a:r>
                <a:r>
                  <a:rPr lang="zh-CN" altLang="en-US" b="0" dirty="0">
                    <a:latin typeface="+mn-lt"/>
                    <a:cs typeface="Arial" panose="020B0604020202020204" pitchFamily="34" charset="0"/>
                  </a:rPr>
                  <a:t>，</a:t>
                </a:r>
                <a:r>
                  <a:rPr lang="en" altLang="zh-CN" b="0" dirty="0">
                    <a:latin typeface="+mn-lt"/>
                  </a:rPr>
                  <a:t>and the reuse of </a:t>
                </a:r>
                <a14:m>
                  <m:oMath xmlns:m="http://schemas.openxmlformats.org/officeDocument/2006/math">
                    <m:r>
                      <a:rPr lang="en-US" altLang="zh-CN" b="0" i="1" smtClean="0">
                        <a:latin typeface="Cambria Math" panose="02040503050406030204" pitchFamily="18" charset="0"/>
                      </a:rPr>
                      <m:t>𝑥</m:t>
                    </m:r>
                  </m:oMath>
                </a14:m>
                <a:r>
                  <a:rPr lang="en" altLang="zh-CN" b="0" dirty="0">
                    <a:latin typeface="+mn-lt"/>
                  </a:rPr>
                  <a:t> is often unsatisfactory. </a:t>
                </a:r>
              </a:p>
            </p:txBody>
          </p:sp>
        </mc:Choice>
        <mc:Fallback xmlns="">
          <p:sp>
            <p:nvSpPr>
              <p:cNvPr id="65" name="矩形 64">
                <a:extLst>
                  <a:ext uri="{FF2B5EF4-FFF2-40B4-BE49-F238E27FC236}">
                    <a16:creationId xmlns:a16="http://schemas.microsoft.com/office/drawing/2014/main" id="{1AC356B1-874D-FF48-9485-E5214ED8B441}"/>
                  </a:ext>
                </a:extLst>
              </p:cNvPr>
              <p:cNvSpPr>
                <a:spLocks noRot="1" noChangeAspect="1" noMove="1" noResize="1" noEditPoints="1" noAdjustHandles="1" noChangeArrowheads="1" noChangeShapeType="1" noTextEdit="1"/>
              </p:cNvSpPr>
              <p:nvPr/>
            </p:nvSpPr>
            <p:spPr>
              <a:xfrm>
                <a:off x="683568" y="1589906"/>
                <a:ext cx="8064896" cy="923330"/>
              </a:xfrm>
              <a:prstGeom prst="rect">
                <a:avLst/>
              </a:prstGeom>
              <a:blipFill>
                <a:blip r:embed="rId4"/>
                <a:stretch>
                  <a:fillRect l="-629" t="-4110" r="-1415" b="-9589"/>
                </a:stretch>
              </a:blipFill>
            </p:spPr>
            <p:txBody>
              <a:bodyPr/>
              <a:lstStyle/>
              <a:p>
                <a:r>
                  <a:rPr lang="zh-CN" altLang="en-US">
                    <a:noFill/>
                  </a:rPr>
                  <a:t> </a:t>
                </a:r>
              </a:p>
            </p:txBody>
          </p:sp>
        </mc:Fallback>
      </mc:AlternateContent>
      <p:sp>
        <p:nvSpPr>
          <p:cNvPr id="113" name="Rectangle 83">
            <a:extLst>
              <a:ext uri="{FF2B5EF4-FFF2-40B4-BE49-F238E27FC236}">
                <a16:creationId xmlns:a16="http://schemas.microsoft.com/office/drawing/2014/main" id="{6B217CC4-09DA-A14F-A503-C9CE4F80BED6}"/>
              </a:ext>
            </a:extLst>
          </p:cNvPr>
          <p:cNvSpPr>
            <a:spLocks noChangeAspect="1"/>
          </p:cNvSpPr>
          <p:nvPr/>
        </p:nvSpPr>
        <p:spPr>
          <a:xfrm>
            <a:off x="143823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14" name="Rectangle 84">
            <a:extLst>
              <a:ext uri="{FF2B5EF4-FFF2-40B4-BE49-F238E27FC236}">
                <a16:creationId xmlns:a16="http://schemas.microsoft.com/office/drawing/2014/main" id="{5EE806DD-2C02-5D4E-9EE7-3A1DB82473C9}"/>
              </a:ext>
            </a:extLst>
          </p:cNvPr>
          <p:cNvSpPr>
            <a:spLocks noChangeAspect="1"/>
          </p:cNvSpPr>
          <p:nvPr/>
        </p:nvSpPr>
        <p:spPr>
          <a:xfrm>
            <a:off x="189543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15" name="Rectangle 85">
            <a:extLst>
              <a:ext uri="{FF2B5EF4-FFF2-40B4-BE49-F238E27FC236}">
                <a16:creationId xmlns:a16="http://schemas.microsoft.com/office/drawing/2014/main" id="{847A17BC-E928-AC44-85A6-77E4F8B5305A}"/>
              </a:ext>
            </a:extLst>
          </p:cNvPr>
          <p:cNvSpPr>
            <a:spLocks noChangeAspect="1"/>
          </p:cNvSpPr>
          <p:nvPr/>
        </p:nvSpPr>
        <p:spPr>
          <a:xfrm>
            <a:off x="2348192"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16" name="Rectangle 86">
            <a:extLst>
              <a:ext uri="{FF2B5EF4-FFF2-40B4-BE49-F238E27FC236}">
                <a16:creationId xmlns:a16="http://schemas.microsoft.com/office/drawing/2014/main" id="{8E1BA2C4-7175-3642-98C0-805BB5538DC6}"/>
              </a:ext>
            </a:extLst>
          </p:cNvPr>
          <p:cNvSpPr>
            <a:spLocks noChangeAspect="1"/>
          </p:cNvSpPr>
          <p:nvPr/>
        </p:nvSpPr>
        <p:spPr>
          <a:xfrm>
            <a:off x="2805392"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17" name="Rectangle 87">
            <a:extLst>
              <a:ext uri="{FF2B5EF4-FFF2-40B4-BE49-F238E27FC236}">
                <a16:creationId xmlns:a16="http://schemas.microsoft.com/office/drawing/2014/main" id="{1F85C485-4AE0-D74A-856A-A655218BC4C8}"/>
              </a:ext>
            </a:extLst>
          </p:cNvPr>
          <p:cNvSpPr>
            <a:spLocks noChangeAspect="1"/>
          </p:cNvSpPr>
          <p:nvPr/>
        </p:nvSpPr>
        <p:spPr>
          <a:xfrm>
            <a:off x="143823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18" name="Rectangle 88">
            <a:extLst>
              <a:ext uri="{FF2B5EF4-FFF2-40B4-BE49-F238E27FC236}">
                <a16:creationId xmlns:a16="http://schemas.microsoft.com/office/drawing/2014/main" id="{38181A2A-9E9B-834B-B296-12D6B2976563}"/>
              </a:ext>
            </a:extLst>
          </p:cNvPr>
          <p:cNvSpPr>
            <a:spLocks noChangeAspect="1"/>
          </p:cNvSpPr>
          <p:nvPr/>
        </p:nvSpPr>
        <p:spPr>
          <a:xfrm>
            <a:off x="189543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19" name="Rectangle 89">
            <a:extLst>
              <a:ext uri="{FF2B5EF4-FFF2-40B4-BE49-F238E27FC236}">
                <a16:creationId xmlns:a16="http://schemas.microsoft.com/office/drawing/2014/main" id="{C8BE4E73-33E1-7145-B317-D8F75478B511}"/>
              </a:ext>
            </a:extLst>
          </p:cNvPr>
          <p:cNvSpPr>
            <a:spLocks noChangeAspect="1"/>
          </p:cNvSpPr>
          <p:nvPr/>
        </p:nvSpPr>
        <p:spPr>
          <a:xfrm>
            <a:off x="2348192"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20" name="Rectangle 90">
            <a:extLst>
              <a:ext uri="{FF2B5EF4-FFF2-40B4-BE49-F238E27FC236}">
                <a16:creationId xmlns:a16="http://schemas.microsoft.com/office/drawing/2014/main" id="{692969F9-045E-D146-97F3-0CA87E2FEBDB}"/>
              </a:ext>
            </a:extLst>
          </p:cNvPr>
          <p:cNvSpPr>
            <a:spLocks noChangeAspect="1"/>
          </p:cNvSpPr>
          <p:nvPr/>
        </p:nvSpPr>
        <p:spPr>
          <a:xfrm>
            <a:off x="2805392"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21" name="Rectangle 91">
            <a:extLst>
              <a:ext uri="{FF2B5EF4-FFF2-40B4-BE49-F238E27FC236}">
                <a16:creationId xmlns:a16="http://schemas.microsoft.com/office/drawing/2014/main" id="{5623D844-1BE0-4C49-AED1-B9E89069E583}"/>
              </a:ext>
            </a:extLst>
          </p:cNvPr>
          <p:cNvSpPr>
            <a:spLocks noChangeAspect="1"/>
          </p:cNvSpPr>
          <p:nvPr/>
        </p:nvSpPr>
        <p:spPr>
          <a:xfrm>
            <a:off x="143823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22" name="Rectangle 92">
            <a:extLst>
              <a:ext uri="{FF2B5EF4-FFF2-40B4-BE49-F238E27FC236}">
                <a16:creationId xmlns:a16="http://schemas.microsoft.com/office/drawing/2014/main" id="{44A2DEE6-86BC-4D40-BB0D-4B3FD3AACC3B}"/>
              </a:ext>
            </a:extLst>
          </p:cNvPr>
          <p:cNvSpPr>
            <a:spLocks noChangeAspect="1"/>
          </p:cNvSpPr>
          <p:nvPr/>
        </p:nvSpPr>
        <p:spPr>
          <a:xfrm>
            <a:off x="189543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23" name="Rectangle 93">
            <a:extLst>
              <a:ext uri="{FF2B5EF4-FFF2-40B4-BE49-F238E27FC236}">
                <a16:creationId xmlns:a16="http://schemas.microsoft.com/office/drawing/2014/main" id="{E67AC6A8-93E7-1047-84AF-BDA7B6389E49}"/>
              </a:ext>
            </a:extLst>
          </p:cNvPr>
          <p:cNvSpPr>
            <a:spLocks noChangeAspect="1"/>
          </p:cNvSpPr>
          <p:nvPr/>
        </p:nvSpPr>
        <p:spPr>
          <a:xfrm>
            <a:off x="2348192"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24" name="Rectangle 94">
            <a:extLst>
              <a:ext uri="{FF2B5EF4-FFF2-40B4-BE49-F238E27FC236}">
                <a16:creationId xmlns:a16="http://schemas.microsoft.com/office/drawing/2014/main" id="{B50F8F51-4885-8D4C-97F0-6CC8B09EAE0D}"/>
              </a:ext>
            </a:extLst>
          </p:cNvPr>
          <p:cNvSpPr>
            <a:spLocks noChangeAspect="1"/>
          </p:cNvSpPr>
          <p:nvPr/>
        </p:nvSpPr>
        <p:spPr>
          <a:xfrm>
            <a:off x="2805392"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25" name="Rectangle 95">
            <a:extLst>
              <a:ext uri="{FF2B5EF4-FFF2-40B4-BE49-F238E27FC236}">
                <a16:creationId xmlns:a16="http://schemas.microsoft.com/office/drawing/2014/main" id="{D11D0AEE-7E29-8B48-9F63-2B42D516373A}"/>
              </a:ext>
            </a:extLst>
          </p:cNvPr>
          <p:cNvSpPr>
            <a:spLocks noChangeAspect="1"/>
          </p:cNvSpPr>
          <p:nvPr/>
        </p:nvSpPr>
        <p:spPr>
          <a:xfrm>
            <a:off x="143823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26" name="Rectangle 96">
            <a:extLst>
              <a:ext uri="{FF2B5EF4-FFF2-40B4-BE49-F238E27FC236}">
                <a16:creationId xmlns:a16="http://schemas.microsoft.com/office/drawing/2014/main" id="{E56B7E55-AA7F-6B4F-9012-EBC44B46CD9A}"/>
              </a:ext>
            </a:extLst>
          </p:cNvPr>
          <p:cNvSpPr>
            <a:spLocks noChangeAspect="1"/>
          </p:cNvSpPr>
          <p:nvPr/>
        </p:nvSpPr>
        <p:spPr>
          <a:xfrm>
            <a:off x="189543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27" name="Rectangle 97">
            <a:extLst>
              <a:ext uri="{FF2B5EF4-FFF2-40B4-BE49-F238E27FC236}">
                <a16:creationId xmlns:a16="http://schemas.microsoft.com/office/drawing/2014/main" id="{6DBDF4D5-1F65-2047-BF4B-EE9E7E8AB116}"/>
              </a:ext>
            </a:extLst>
          </p:cNvPr>
          <p:cNvSpPr>
            <a:spLocks noChangeAspect="1"/>
          </p:cNvSpPr>
          <p:nvPr/>
        </p:nvSpPr>
        <p:spPr>
          <a:xfrm>
            <a:off x="2348192"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28" name="Rectangle 98">
            <a:extLst>
              <a:ext uri="{FF2B5EF4-FFF2-40B4-BE49-F238E27FC236}">
                <a16:creationId xmlns:a16="http://schemas.microsoft.com/office/drawing/2014/main" id="{15FF8C37-56AF-C445-8A65-8C57F1B66E7A}"/>
              </a:ext>
            </a:extLst>
          </p:cNvPr>
          <p:cNvSpPr>
            <a:spLocks noChangeAspect="1"/>
          </p:cNvSpPr>
          <p:nvPr/>
        </p:nvSpPr>
        <p:spPr>
          <a:xfrm>
            <a:off x="2805392"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29" name="Oval 99">
            <a:extLst>
              <a:ext uri="{FF2B5EF4-FFF2-40B4-BE49-F238E27FC236}">
                <a16:creationId xmlns:a16="http://schemas.microsoft.com/office/drawing/2014/main" id="{C751627E-EF14-AB45-BD72-1516421D83D8}"/>
              </a:ext>
            </a:extLst>
          </p:cNvPr>
          <p:cNvSpPr>
            <a:spLocks noChangeAspect="1"/>
          </p:cNvSpPr>
          <p:nvPr/>
        </p:nvSpPr>
        <p:spPr>
          <a:xfrm>
            <a:off x="1483957" y="331151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1</a:t>
            </a:r>
          </a:p>
        </p:txBody>
      </p:sp>
      <p:sp>
        <p:nvSpPr>
          <p:cNvPr id="130" name="Oval 100">
            <a:extLst>
              <a:ext uri="{FF2B5EF4-FFF2-40B4-BE49-F238E27FC236}">
                <a16:creationId xmlns:a16="http://schemas.microsoft.com/office/drawing/2014/main" id="{8D292C01-3124-6846-A665-D27773E77571}"/>
              </a:ext>
            </a:extLst>
          </p:cNvPr>
          <p:cNvSpPr>
            <a:spLocks noChangeAspect="1"/>
          </p:cNvSpPr>
          <p:nvPr/>
        </p:nvSpPr>
        <p:spPr>
          <a:xfrm>
            <a:off x="1941157" y="378712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4</a:t>
            </a:r>
          </a:p>
        </p:txBody>
      </p:sp>
      <p:sp>
        <p:nvSpPr>
          <p:cNvPr id="131" name="Oval 101">
            <a:extLst>
              <a:ext uri="{FF2B5EF4-FFF2-40B4-BE49-F238E27FC236}">
                <a16:creationId xmlns:a16="http://schemas.microsoft.com/office/drawing/2014/main" id="{676D53BC-2C4F-EF46-B5D3-E9FD41150633}"/>
              </a:ext>
            </a:extLst>
          </p:cNvPr>
          <p:cNvSpPr>
            <a:spLocks noChangeAspect="1"/>
          </p:cNvSpPr>
          <p:nvPr/>
        </p:nvSpPr>
        <p:spPr>
          <a:xfrm>
            <a:off x="2393912" y="426147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5</a:t>
            </a:r>
          </a:p>
        </p:txBody>
      </p:sp>
      <p:sp>
        <p:nvSpPr>
          <p:cNvPr id="132" name="Oval 102">
            <a:extLst>
              <a:ext uri="{FF2B5EF4-FFF2-40B4-BE49-F238E27FC236}">
                <a16:creationId xmlns:a16="http://schemas.microsoft.com/office/drawing/2014/main" id="{54AD74CD-805F-824A-9133-87F4313DE356}"/>
              </a:ext>
            </a:extLst>
          </p:cNvPr>
          <p:cNvSpPr>
            <a:spLocks noChangeAspect="1"/>
          </p:cNvSpPr>
          <p:nvPr/>
        </p:nvSpPr>
        <p:spPr>
          <a:xfrm>
            <a:off x="2851112" y="473708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7</a:t>
            </a:r>
          </a:p>
        </p:txBody>
      </p:sp>
      <p:sp>
        <p:nvSpPr>
          <p:cNvPr id="133" name="Oval 103">
            <a:extLst>
              <a:ext uri="{FF2B5EF4-FFF2-40B4-BE49-F238E27FC236}">
                <a16:creationId xmlns:a16="http://schemas.microsoft.com/office/drawing/2014/main" id="{6D9DE0BF-55CE-9041-905D-841E5AEC0F11}"/>
              </a:ext>
            </a:extLst>
          </p:cNvPr>
          <p:cNvSpPr>
            <a:spLocks noChangeAspect="1"/>
          </p:cNvSpPr>
          <p:nvPr/>
        </p:nvSpPr>
        <p:spPr>
          <a:xfrm>
            <a:off x="1483957" y="378712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3</a:t>
            </a:r>
          </a:p>
        </p:txBody>
      </p:sp>
      <p:sp>
        <p:nvSpPr>
          <p:cNvPr id="134" name="Oval 105">
            <a:extLst>
              <a:ext uri="{FF2B5EF4-FFF2-40B4-BE49-F238E27FC236}">
                <a16:creationId xmlns:a16="http://schemas.microsoft.com/office/drawing/2014/main" id="{2AFCE54F-D774-C34A-89FD-4EF36D6F48B3}"/>
              </a:ext>
            </a:extLst>
          </p:cNvPr>
          <p:cNvSpPr>
            <a:spLocks noChangeAspect="1"/>
          </p:cNvSpPr>
          <p:nvPr/>
        </p:nvSpPr>
        <p:spPr>
          <a:xfrm>
            <a:off x="1483957" y="473645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t>6</a:t>
            </a:r>
          </a:p>
        </p:txBody>
      </p:sp>
      <p:sp>
        <p:nvSpPr>
          <p:cNvPr id="135" name="Oval 99">
            <a:extLst>
              <a:ext uri="{FF2B5EF4-FFF2-40B4-BE49-F238E27FC236}">
                <a16:creationId xmlns:a16="http://schemas.microsoft.com/office/drawing/2014/main" id="{07B019C5-30D2-744D-BFFA-E6725C3EB208}"/>
              </a:ext>
            </a:extLst>
          </p:cNvPr>
          <p:cNvSpPr>
            <a:spLocks noChangeAspect="1"/>
          </p:cNvSpPr>
          <p:nvPr/>
        </p:nvSpPr>
        <p:spPr>
          <a:xfrm>
            <a:off x="2393912" y="3311510"/>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2</a:t>
            </a:r>
          </a:p>
        </p:txBody>
      </p:sp>
      <mc:AlternateContent xmlns:mc="http://schemas.openxmlformats.org/markup-compatibility/2006" xmlns:a14="http://schemas.microsoft.com/office/drawing/2010/main">
        <mc:Choice Requires="a14">
          <p:sp>
            <p:nvSpPr>
              <p:cNvPr id="136" name="文本框 135">
                <a:extLst>
                  <a:ext uri="{FF2B5EF4-FFF2-40B4-BE49-F238E27FC236}">
                    <a16:creationId xmlns:a16="http://schemas.microsoft.com/office/drawing/2014/main" id="{A377DB23-3249-FF48-8121-0AAFFDE8BCBD}"/>
                  </a:ext>
                </a:extLst>
              </p:cNvPr>
              <p:cNvSpPr txBox="1"/>
              <p:nvPr/>
            </p:nvSpPr>
            <p:spPr>
              <a:xfrm>
                <a:off x="3603938" y="4067725"/>
                <a:ext cx="304571" cy="369332"/>
              </a:xfrm>
              <a:prstGeom prst="rect">
                <a:avLst/>
              </a:prstGeom>
              <a:noFill/>
              <a:ln w="3492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b="1"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136" name="文本框 135">
                <a:extLst>
                  <a:ext uri="{FF2B5EF4-FFF2-40B4-BE49-F238E27FC236}">
                    <a16:creationId xmlns:a16="http://schemas.microsoft.com/office/drawing/2014/main" id="{A377DB23-3249-FF48-8121-0AAFFDE8BCBD}"/>
                  </a:ext>
                </a:extLst>
              </p:cNvPr>
              <p:cNvSpPr txBox="1">
                <a:spLocks noRot="1" noChangeAspect="1" noMove="1" noResize="1" noEditPoints="1" noAdjustHandles="1" noChangeArrowheads="1" noChangeShapeType="1" noTextEdit="1"/>
              </p:cNvSpPr>
              <p:nvPr/>
            </p:nvSpPr>
            <p:spPr>
              <a:xfrm>
                <a:off x="3603938" y="4067725"/>
                <a:ext cx="304571" cy="369332"/>
              </a:xfrm>
              <a:prstGeom prst="rect">
                <a:avLst/>
              </a:prstGeom>
              <a:blipFill>
                <a:blip r:embed="rId5"/>
                <a:stretch>
                  <a:fillRect l="-12000" r="-16000"/>
                </a:stretch>
              </a:blipFill>
              <a:ln w="34925">
                <a:noFill/>
              </a:ln>
            </p:spPr>
            <p:txBody>
              <a:bodyPr/>
              <a:lstStyle/>
              <a:p>
                <a:r>
                  <a:rPr lang="zh-CN" altLang="en-US">
                    <a:noFill/>
                  </a:rPr>
                  <a:t> </a:t>
                </a:r>
              </a:p>
            </p:txBody>
          </p:sp>
        </mc:Fallback>
      </mc:AlternateContent>
      <p:sp>
        <p:nvSpPr>
          <p:cNvPr id="137" name="Rectangle 86">
            <a:extLst>
              <a:ext uri="{FF2B5EF4-FFF2-40B4-BE49-F238E27FC236}">
                <a16:creationId xmlns:a16="http://schemas.microsoft.com/office/drawing/2014/main" id="{B1B25969-02BD-3F4C-A0A9-8418FD278D4E}"/>
              </a:ext>
            </a:extLst>
          </p:cNvPr>
          <p:cNvSpPr>
            <a:spLocks noChangeAspect="1"/>
          </p:cNvSpPr>
          <p:nvPr/>
        </p:nvSpPr>
        <p:spPr>
          <a:xfrm>
            <a:off x="4172547"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38" name="Rectangle 90">
            <a:extLst>
              <a:ext uri="{FF2B5EF4-FFF2-40B4-BE49-F238E27FC236}">
                <a16:creationId xmlns:a16="http://schemas.microsoft.com/office/drawing/2014/main" id="{99C811DA-65A4-0042-AC11-0AC7019AF941}"/>
              </a:ext>
            </a:extLst>
          </p:cNvPr>
          <p:cNvSpPr>
            <a:spLocks noChangeAspect="1"/>
          </p:cNvSpPr>
          <p:nvPr/>
        </p:nvSpPr>
        <p:spPr>
          <a:xfrm>
            <a:off x="4172547"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39" name="Rectangle 94">
            <a:extLst>
              <a:ext uri="{FF2B5EF4-FFF2-40B4-BE49-F238E27FC236}">
                <a16:creationId xmlns:a16="http://schemas.microsoft.com/office/drawing/2014/main" id="{A55DD129-74DB-E44F-8091-BF137CA50C2D}"/>
              </a:ext>
            </a:extLst>
          </p:cNvPr>
          <p:cNvSpPr>
            <a:spLocks noChangeAspect="1"/>
          </p:cNvSpPr>
          <p:nvPr/>
        </p:nvSpPr>
        <p:spPr>
          <a:xfrm>
            <a:off x="4172547"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40" name="Rectangle 98">
            <a:extLst>
              <a:ext uri="{FF2B5EF4-FFF2-40B4-BE49-F238E27FC236}">
                <a16:creationId xmlns:a16="http://schemas.microsoft.com/office/drawing/2014/main" id="{8530E218-3EDC-DF49-9D19-1C4A20BFCD1B}"/>
              </a:ext>
            </a:extLst>
          </p:cNvPr>
          <p:cNvSpPr>
            <a:spLocks noChangeAspect="1"/>
          </p:cNvSpPr>
          <p:nvPr/>
        </p:nvSpPr>
        <p:spPr>
          <a:xfrm>
            <a:off x="4172547"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mc:AlternateContent xmlns:mc="http://schemas.openxmlformats.org/markup-compatibility/2006" xmlns:a14="http://schemas.microsoft.com/office/drawing/2010/main">
        <mc:Choice Requires="a14">
          <p:sp>
            <p:nvSpPr>
              <p:cNvPr id="141" name="文本框 140">
                <a:extLst>
                  <a:ext uri="{FF2B5EF4-FFF2-40B4-BE49-F238E27FC236}">
                    <a16:creationId xmlns:a16="http://schemas.microsoft.com/office/drawing/2014/main" id="{8670644A-0FDC-BB46-AB83-A0F27FFA7831}"/>
                  </a:ext>
                </a:extLst>
              </p:cNvPr>
              <p:cNvSpPr txBox="1"/>
              <p:nvPr/>
            </p:nvSpPr>
            <p:spPr>
              <a:xfrm>
                <a:off x="5036782" y="4074569"/>
                <a:ext cx="31418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CN" sz="2400" i="0" smtClean="0">
                          <a:latin typeface="Cambria Math" panose="02040503050406030204" pitchFamily="18" charset="0"/>
                          <a:ea typeface="Cambria Math" panose="02040503050406030204" pitchFamily="18" charset="0"/>
                          <a:cs typeface="Times New Roman" pitchFamily="18" charset="0"/>
                        </a:rPr>
                        <m:t>=</m:t>
                      </m:r>
                    </m:oMath>
                  </m:oMathPara>
                </a14:m>
                <a:endParaRPr kumimoji="1" lang="zh-CN" altLang="en-US" sz="2400" dirty="0">
                  <a:latin typeface="+mn-lt"/>
                  <a:cs typeface="Times New Roman" pitchFamily="18" charset="0"/>
                </a:endParaRPr>
              </a:p>
            </p:txBody>
          </p:sp>
        </mc:Choice>
        <mc:Fallback xmlns="">
          <p:sp>
            <p:nvSpPr>
              <p:cNvPr id="141" name="文本框 140">
                <a:extLst>
                  <a:ext uri="{FF2B5EF4-FFF2-40B4-BE49-F238E27FC236}">
                    <a16:creationId xmlns:a16="http://schemas.microsoft.com/office/drawing/2014/main" id="{8670644A-0FDC-BB46-AB83-A0F27FFA7831}"/>
                  </a:ext>
                </a:extLst>
              </p:cNvPr>
              <p:cNvSpPr txBox="1">
                <a:spLocks noRot="1" noChangeAspect="1" noMove="1" noResize="1" noEditPoints="1" noAdjustHandles="1" noChangeArrowheads="1" noChangeShapeType="1" noTextEdit="1"/>
              </p:cNvSpPr>
              <p:nvPr/>
            </p:nvSpPr>
            <p:spPr>
              <a:xfrm>
                <a:off x="5036782" y="4074569"/>
                <a:ext cx="314189" cy="369332"/>
              </a:xfrm>
              <a:prstGeom prst="rect">
                <a:avLst/>
              </a:prstGeom>
              <a:blipFill>
                <a:blip r:embed="rId6"/>
                <a:stretch>
                  <a:fillRect l="-7692" r="-3846"/>
                </a:stretch>
              </a:blipFill>
            </p:spPr>
            <p:txBody>
              <a:bodyPr/>
              <a:lstStyle/>
              <a:p>
                <a:r>
                  <a:rPr lang="zh-CN" altLang="en-US">
                    <a:noFill/>
                  </a:rPr>
                  <a:t> </a:t>
                </a:r>
              </a:p>
            </p:txBody>
          </p:sp>
        </mc:Fallback>
      </mc:AlternateContent>
      <p:sp>
        <p:nvSpPr>
          <p:cNvPr id="142" name="Rectangle 86">
            <a:extLst>
              <a:ext uri="{FF2B5EF4-FFF2-40B4-BE49-F238E27FC236}">
                <a16:creationId xmlns:a16="http://schemas.microsoft.com/office/drawing/2014/main" id="{C4D40689-BB0E-FF44-8B60-24F4C539888F}"/>
              </a:ext>
            </a:extLst>
          </p:cNvPr>
          <p:cNvSpPr>
            <a:spLocks noChangeAspect="1"/>
          </p:cNvSpPr>
          <p:nvPr/>
        </p:nvSpPr>
        <p:spPr>
          <a:xfrm>
            <a:off x="5688494" y="325626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43" name="Rectangle 90">
            <a:extLst>
              <a:ext uri="{FF2B5EF4-FFF2-40B4-BE49-F238E27FC236}">
                <a16:creationId xmlns:a16="http://schemas.microsoft.com/office/drawing/2014/main" id="{07BF74F4-24A3-9443-8666-3F2B2245A717}"/>
              </a:ext>
            </a:extLst>
          </p:cNvPr>
          <p:cNvSpPr>
            <a:spLocks noChangeAspect="1"/>
          </p:cNvSpPr>
          <p:nvPr/>
        </p:nvSpPr>
        <p:spPr>
          <a:xfrm>
            <a:off x="5688494" y="373188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44" name="Rectangle 94">
            <a:extLst>
              <a:ext uri="{FF2B5EF4-FFF2-40B4-BE49-F238E27FC236}">
                <a16:creationId xmlns:a16="http://schemas.microsoft.com/office/drawing/2014/main" id="{482EB236-38D1-354A-9CD6-E8BA7681A605}"/>
              </a:ext>
            </a:extLst>
          </p:cNvPr>
          <p:cNvSpPr>
            <a:spLocks noChangeAspect="1"/>
          </p:cNvSpPr>
          <p:nvPr/>
        </p:nvSpPr>
        <p:spPr>
          <a:xfrm>
            <a:off x="5688494" y="4206225"/>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45" name="Rectangle 98">
            <a:extLst>
              <a:ext uri="{FF2B5EF4-FFF2-40B4-BE49-F238E27FC236}">
                <a16:creationId xmlns:a16="http://schemas.microsoft.com/office/drawing/2014/main" id="{237DEAA5-A704-9C43-A769-3259CEDC4A35}"/>
              </a:ext>
            </a:extLst>
          </p:cNvPr>
          <p:cNvSpPr>
            <a:spLocks noChangeAspect="1"/>
          </p:cNvSpPr>
          <p:nvPr/>
        </p:nvSpPr>
        <p:spPr>
          <a:xfrm>
            <a:off x="5688494" y="4681840"/>
            <a:ext cx="457200" cy="47535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a:p>
        </p:txBody>
      </p:sp>
      <p:sp>
        <p:nvSpPr>
          <p:cNvPr id="146" name="Oval 99">
            <a:extLst>
              <a:ext uri="{FF2B5EF4-FFF2-40B4-BE49-F238E27FC236}">
                <a16:creationId xmlns:a16="http://schemas.microsoft.com/office/drawing/2014/main" id="{0EE5556D-D5FE-7B40-8BC2-5812727880A3}"/>
              </a:ext>
            </a:extLst>
          </p:cNvPr>
          <p:cNvSpPr>
            <a:spLocks noChangeAspect="1"/>
          </p:cNvSpPr>
          <p:nvPr/>
        </p:nvSpPr>
        <p:spPr>
          <a:xfrm>
            <a:off x="4218267" y="330597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a</a:t>
            </a:r>
          </a:p>
        </p:txBody>
      </p:sp>
      <p:sp>
        <p:nvSpPr>
          <p:cNvPr id="147" name="Oval 99">
            <a:extLst>
              <a:ext uri="{FF2B5EF4-FFF2-40B4-BE49-F238E27FC236}">
                <a16:creationId xmlns:a16="http://schemas.microsoft.com/office/drawing/2014/main" id="{B929A707-2675-B649-952D-CE66AE9AA232}"/>
              </a:ext>
            </a:extLst>
          </p:cNvPr>
          <p:cNvSpPr>
            <a:spLocks noChangeAspect="1"/>
          </p:cNvSpPr>
          <p:nvPr/>
        </p:nvSpPr>
        <p:spPr>
          <a:xfrm>
            <a:off x="4218267" y="378629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b</a:t>
            </a:r>
          </a:p>
        </p:txBody>
      </p:sp>
      <p:sp>
        <p:nvSpPr>
          <p:cNvPr id="148" name="Oval 99">
            <a:extLst>
              <a:ext uri="{FF2B5EF4-FFF2-40B4-BE49-F238E27FC236}">
                <a16:creationId xmlns:a16="http://schemas.microsoft.com/office/drawing/2014/main" id="{7648F05F-D12F-AC41-8E9B-42845A3CF92A}"/>
              </a:ext>
            </a:extLst>
          </p:cNvPr>
          <p:cNvSpPr>
            <a:spLocks noChangeAspect="1"/>
          </p:cNvSpPr>
          <p:nvPr/>
        </p:nvSpPr>
        <p:spPr>
          <a:xfrm>
            <a:off x="4213822" y="4261021"/>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c</a:t>
            </a:r>
          </a:p>
        </p:txBody>
      </p:sp>
      <p:sp>
        <p:nvSpPr>
          <p:cNvPr id="149" name="Oval 99">
            <a:extLst>
              <a:ext uri="{FF2B5EF4-FFF2-40B4-BE49-F238E27FC236}">
                <a16:creationId xmlns:a16="http://schemas.microsoft.com/office/drawing/2014/main" id="{83800DAE-13B1-134B-A58C-44C33468386B}"/>
              </a:ext>
            </a:extLst>
          </p:cNvPr>
          <p:cNvSpPr>
            <a:spLocks noChangeAspect="1"/>
          </p:cNvSpPr>
          <p:nvPr/>
        </p:nvSpPr>
        <p:spPr>
          <a:xfrm>
            <a:off x="4222675" y="4740491"/>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en-US" dirty="0"/>
              <a:t>d</a:t>
            </a:r>
          </a:p>
        </p:txBody>
      </p:sp>
      <mc:AlternateContent xmlns:mc="http://schemas.openxmlformats.org/markup-compatibility/2006" xmlns:a14="http://schemas.microsoft.com/office/drawing/2010/main">
        <mc:Choice Requires="a14">
          <p:sp>
            <p:nvSpPr>
              <p:cNvPr id="150" name="Oval 99">
                <a:extLst>
                  <a:ext uri="{FF2B5EF4-FFF2-40B4-BE49-F238E27FC236}">
                    <a16:creationId xmlns:a16="http://schemas.microsoft.com/office/drawing/2014/main" id="{25C6ED57-0C68-CA46-9131-D3DC4171B84B}"/>
                  </a:ext>
                </a:extLst>
              </p:cNvPr>
              <p:cNvSpPr>
                <a:spLocks noChangeAspect="1"/>
              </p:cNvSpPr>
              <p:nvPr/>
            </p:nvSpPr>
            <p:spPr>
              <a:xfrm>
                <a:off x="5734599" y="331369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𝟎</m:t>
                          </m:r>
                        </m:sub>
                      </m:sSub>
                    </m:oMath>
                  </m:oMathPara>
                </a14:m>
                <a:endParaRPr lang="en-US" altLang="en-US" dirty="0"/>
              </a:p>
            </p:txBody>
          </p:sp>
        </mc:Choice>
        <mc:Fallback xmlns="">
          <p:sp>
            <p:nvSpPr>
              <p:cNvPr id="150" name="Oval 99">
                <a:extLst>
                  <a:ext uri="{FF2B5EF4-FFF2-40B4-BE49-F238E27FC236}">
                    <a16:creationId xmlns:a16="http://schemas.microsoft.com/office/drawing/2014/main" id="{25C6ED57-0C68-CA46-9131-D3DC4171B84B}"/>
                  </a:ext>
                </a:extLst>
              </p:cNvPr>
              <p:cNvSpPr>
                <a:spLocks noRot="1" noChangeAspect="1" noMove="1" noResize="1" noEditPoints="1" noAdjustHandles="1" noChangeArrowheads="1" noChangeShapeType="1" noTextEdit="1"/>
              </p:cNvSpPr>
              <p:nvPr/>
            </p:nvSpPr>
            <p:spPr>
              <a:xfrm>
                <a:off x="5734599" y="3313693"/>
                <a:ext cx="365760" cy="365760"/>
              </a:xfrm>
              <a:prstGeom prst="ellipse">
                <a:avLst/>
              </a:prstGeom>
              <a:blipFill>
                <a:blip r:embed="rId7"/>
                <a:stretch>
                  <a:fillRect l="-30000" b="-16129"/>
                </a:stretch>
              </a:blipFill>
              <a:ln w="12700">
                <a:solidFill>
                  <a:srgbClr val="0070C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1" name="Oval 99">
                <a:extLst>
                  <a:ext uri="{FF2B5EF4-FFF2-40B4-BE49-F238E27FC236}">
                    <a16:creationId xmlns:a16="http://schemas.microsoft.com/office/drawing/2014/main" id="{40B7358D-0A5D-7C41-B274-740A1C2C6DFF}"/>
                  </a:ext>
                </a:extLst>
              </p:cNvPr>
              <p:cNvSpPr>
                <a:spLocks noChangeAspect="1"/>
              </p:cNvSpPr>
              <p:nvPr/>
            </p:nvSpPr>
            <p:spPr>
              <a:xfrm>
                <a:off x="5732268" y="3786293"/>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𝟏</m:t>
                          </m:r>
                        </m:sub>
                      </m:sSub>
                    </m:oMath>
                  </m:oMathPara>
                </a14:m>
                <a:endParaRPr lang="en-US" altLang="en-US" dirty="0"/>
              </a:p>
            </p:txBody>
          </p:sp>
        </mc:Choice>
        <mc:Fallback xmlns="">
          <p:sp>
            <p:nvSpPr>
              <p:cNvPr id="151" name="Oval 99">
                <a:extLst>
                  <a:ext uri="{FF2B5EF4-FFF2-40B4-BE49-F238E27FC236}">
                    <a16:creationId xmlns:a16="http://schemas.microsoft.com/office/drawing/2014/main" id="{40B7358D-0A5D-7C41-B274-740A1C2C6DFF}"/>
                  </a:ext>
                </a:extLst>
              </p:cNvPr>
              <p:cNvSpPr>
                <a:spLocks noRot="1" noChangeAspect="1" noMove="1" noResize="1" noEditPoints="1" noAdjustHandles="1" noChangeArrowheads="1" noChangeShapeType="1" noTextEdit="1"/>
              </p:cNvSpPr>
              <p:nvPr/>
            </p:nvSpPr>
            <p:spPr>
              <a:xfrm>
                <a:off x="5732268" y="3786293"/>
                <a:ext cx="365760" cy="365760"/>
              </a:xfrm>
              <a:prstGeom prst="ellipse">
                <a:avLst/>
              </a:prstGeom>
              <a:blipFill>
                <a:blip r:embed="rId8"/>
                <a:stretch>
                  <a:fillRect l="-25806" b="-19355"/>
                </a:stretch>
              </a:blipFill>
              <a:ln w="12700">
                <a:solidFill>
                  <a:srgbClr val="0070C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2" name="Oval 99">
                <a:extLst>
                  <a:ext uri="{FF2B5EF4-FFF2-40B4-BE49-F238E27FC236}">
                    <a16:creationId xmlns:a16="http://schemas.microsoft.com/office/drawing/2014/main" id="{AA7BF800-5DD1-9048-BABC-F3BAC6A89C46}"/>
                  </a:ext>
                </a:extLst>
              </p:cNvPr>
              <p:cNvSpPr>
                <a:spLocks noChangeAspect="1"/>
              </p:cNvSpPr>
              <p:nvPr/>
            </p:nvSpPr>
            <p:spPr>
              <a:xfrm>
                <a:off x="5733249" y="4259235"/>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𝟐</m:t>
                          </m:r>
                        </m:sub>
                      </m:sSub>
                    </m:oMath>
                  </m:oMathPara>
                </a14:m>
                <a:endParaRPr lang="en-US" altLang="en-US" dirty="0"/>
              </a:p>
            </p:txBody>
          </p:sp>
        </mc:Choice>
        <mc:Fallback xmlns="">
          <p:sp>
            <p:nvSpPr>
              <p:cNvPr id="152" name="Oval 99">
                <a:extLst>
                  <a:ext uri="{FF2B5EF4-FFF2-40B4-BE49-F238E27FC236}">
                    <a16:creationId xmlns:a16="http://schemas.microsoft.com/office/drawing/2014/main" id="{AA7BF800-5DD1-9048-BABC-F3BAC6A89C46}"/>
                  </a:ext>
                </a:extLst>
              </p:cNvPr>
              <p:cNvSpPr>
                <a:spLocks noRot="1" noChangeAspect="1" noMove="1" noResize="1" noEditPoints="1" noAdjustHandles="1" noChangeArrowheads="1" noChangeShapeType="1" noTextEdit="1"/>
              </p:cNvSpPr>
              <p:nvPr/>
            </p:nvSpPr>
            <p:spPr>
              <a:xfrm>
                <a:off x="5733249" y="4259235"/>
                <a:ext cx="365760" cy="365760"/>
              </a:xfrm>
              <a:prstGeom prst="ellipse">
                <a:avLst/>
              </a:prstGeom>
              <a:blipFill>
                <a:blip r:embed="rId9"/>
                <a:stretch>
                  <a:fillRect l="-25806" b="-20000"/>
                </a:stretch>
              </a:blipFill>
              <a:ln w="12700">
                <a:solidFill>
                  <a:srgbClr val="0070C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3" name="Oval 99">
                <a:extLst>
                  <a:ext uri="{FF2B5EF4-FFF2-40B4-BE49-F238E27FC236}">
                    <a16:creationId xmlns:a16="http://schemas.microsoft.com/office/drawing/2014/main" id="{C5CF2D14-214D-E54A-BDF8-20A5947E44A9}"/>
                  </a:ext>
                </a:extLst>
              </p:cNvPr>
              <p:cNvSpPr>
                <a:spLocks noChangeAspect="1"/>
              </p:cNvSpPr>
              <p:nvPr/>
            </p:nvSpPr>
            <p:spPr>
              <a:xfrm>
                <a:off x="5732268" y="4740491"/>
                <a:ext cx="365760" cy="365760"/>
              </a:xfrm>
              <a:prstGeom prst="ellipse">
                <a:avLst/>
              </a:prstGeom>
              <a:solidFill>
                <a:srgbClr val="3A92D7"/>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1" i="1" smtClean="0">
                              <a:latin typeface="Cambria Math" panose="02040503050406030204" pitchFamily="18" charset="0"/>
                            </a:rPr>
                            <m:t> </m:t>
                          </m:r>
                          <m:r>
                            <a:rPr lang="en-US" altLang="en-US" b="1" i="1" smtClean="0">
                              <a:latin typeface="Cambria Math" panose="02040503050406030204" pitchFamily="18" charset="0"/>
                            </a:rPr>
                            <m:t>𝒚</m:t>
                          </m:r>
                        </m:e>
                        <m:sub>
                          <m:r>
                            <a:rPr lang="en-US" altLang="en-US" b="1" i="1" smtClean="0">
                              <a:latin typeface="Cambria Math" panose="02040503050406030204" pitchFamily="18" charset="0"/>
                            </a:rPr>
                            <m:t>𝟑</m:t>
                          </m:r>
                        </m:sub>
                      </m:sSub>
                    </m:oMath>
                  </m:oMathPara>
                </a14:m>
                <a:endParaRPr lang="en-US" altLang="en-US" dirty="0"/>
              </a:p>
            </p:txBody>
          </p:sp>
        </mc:Choice>
        <mc:Fallback xmlns="">
          <p:sp>
            <p:nvSpPr>
              <p:cNvPr id="153" name="Oval 99">
                <a:extLst>
                  <a:ext uri="{FF2B5EF4-FFF2-40B4-BE49-F238E27FC236}">
                    <a16:creationId xmlns:a16="http://schemas.microsoft.com/office/drawing/2014/main" id="{C5CF2D14-214D-E54A-BDF8-20A5947E44A9}"/>
                  </a:ext>
                </a:extLst>
              </p:cNvPr>
              <p:cNvSpPr>
                <a:spLocks noRot="1" noChangeAspect="1" noMove="1" noResize="1" noEditPoints="1" noAdjustHandles="1" noChangeArrowheads="1" noChangeShapeType="1" noTextEdit="1"/>
              </p:cNvSpPr>
              <p:nvPr/>
            </p:nvSpPr>
            <p:spPr>
              <a:xfrm>
                <a:off x="5732268" y="4740491"/>
                <a:ext cx="365760" cy="365760"/>
              </a:xfrm>
              <a:prstGeom prst="ellipse">
                <a:avLst/>
              </a:prstGeom>
              <a:blipFill>
                <a:blip r:embed="rId10"/>
                <a:stretch>
                  <a:fillRect l="-25806" b="-19355"/>
                </a:stretch>
              </a:blipFill>
              <a:ln w="12700">
                <a:solidFill>
                  <a:srgbClr val="0070C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6" name="矩形 155">
                <a:extLst>
                  <a:ext uri="{FF2B5EF4-FFF2-40B4-BE49-F238E27FC236}">
                    <a16:creationId xmlns:a16="http://schemas.microsoft.com/office/drawing/2014/main" id="{33CDF1B0-9BF3-DF43-8E63-C0DE543E705B}"/>
                  </a:ext>
                </a:extLst>
              </p:cNvPr>
              <p:cNvSpPr/>
              <p:nvPr/>
            </p:nvSpPr>
            <p:spPr>
              <a:xfrm>
                <a:off x="6500132" y="3244334"/>
                <a:ext cx="1904624" cy="369332"/>
              </a:xfrm>
              <a:prstGeom prst="rect">
                <a:avLst/>
              </a:prstGeom>
            </p:spPr>
            <p:txBody>
              <a:bodyPr wrap="none">
                <a:spAutoFit/>
              </a:bodyPr>
              <a:lstStyle/>
              <a:p>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 </m:t>
                        </m:r>
                        <m:r>
                          <a:rPr lang="en-US" altLang="en-US" i="1">
                            <a:latin typeface="Cambria Math" panose="02040503050406030204" pitchFamily="18" charset="0"/>
                          </a:rPr>
                          <m:t>𝒚</m:t>
                        </m:r>
                      </m:e>
                      <m:sub>
                        <m:r>
                          <a:rPr lang="en-US" altLang="en-US" i="1">
                            <a:latin typeface="Cambria Math" panose="02040503050406030204" pitchFamily="18" charset="0"/>
                          </a:rPr>
                          <m:t>𝟎</m:t>
                        </m:r>
                      </m:sub>
                    </m:sSub>
                  </m:oMath>
                </a14:m>
                <a:r>
                  <a:rPr lang="en-US" altLang="zh-CN" dirty="0"/>
                  <a:t> </a:t>
                </a:r>
                <a:r>
                  <a:rPr lang="en-US" altLang="zh-CN" b="0" dirty="0"/>
                  <a:t>= 1</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m:t>
                    </m:r>
                  </m:oMath>
                </a14:m>
                <a:r>
                  <a:rPr lang="en-US" altLang="zh-CN" b="0" dirty="0"/>
                  <a:t>a + 2</a:t>
                </a:r>
                <a14:m>
                  <m:oMath xmlns:m="http://schemas.openxmlformats.org/officeDocument/2006/math">
                    <m:r>
                      <a:rPr lang="en-US" altLang="zh-CN" b="0" i="1">
                        <a:latin typeface="Cambria Math" panose="02040503050406030204" pitchFamily="18" charset="0"/>
                        <a:ea typeface="Cambria Math" panose="02040503050406030204" pitchFamily="18" charset="0"/>
                      </a:rPr>
                      <m:t>×</m:t>
                    </m:r>
                  </m:oMath>
                </a14:m>
                <a:r>
                  <a:rPr lang="en-US" altLang="zh-CN" b="0" dirty="0"/>
                  <a:t>c</a:t>
                </a:r>
                <a:r>
                  <a:rPr lang="en-US" altLang="zh-CN" dirty="0"/>
                  <a:t> </a:t>
                </a:r>
                <a:endParaRPr lang="zh-CN" altLang="en-US" dirty="0"/>
              </a:p>
            </p:txBody>
          </p:sp>
        </mc:Choice>
        <mc:Fallback xmlns="">
          <p:sp>
            <p:nvSpPr>
              <p:cNvPr id="156" name="矩形 155">
                <a:extLst>
                  <a:ext uri="{FF2B5EF4-FFF2-40B4-BE49-F238E27FC236}">
                    <a16:creationId xmlns:a16="http://schemas.microsoft.com/office/drawing/2014/main" id="{33CDF1B0-9BF3-DF43-8E63-C0DE543E705B}"/>
                  </a:ext>
                </a:extLst>
              </p:cNvPr>
              <p:cNvSpPr>
                <a:spLocks noRot="1" noChangeAspect="1" noMove="1" noResize="1" noEditPoints="1" noAdjustHandles="1" noChangeArrowheads="1" noChangeShapeType="1" noTextEdit="1"/>
              </p:cNvSpPr>
              <p:nvPr/>
            </p:nvSpPr>
            <p:spPr>
              <a:xfrm>
                <a:off x="6500132" y="3244334"/>
                <a:ext cx="1904624" cy="369332"/>
              </a:xfrm>
              <a:prstGeom prst="rect">
                <a:avLst/>
              </a:prstGeom>
              <a:blipFill>
                <a:blip r:embed="rId11"/>
                <a:stretch>
                  <a:fillRect l="-1325" t="-6667" r="-1987"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7" name="矩形 156">
                <a:extLst>
                  <a:ext uri="{FF2B5EF4-FFF2-40B4-BE49-F238E27FC236}">
                    <a16:creationId xmlns:a16="http://schemas.microsoft.com/office/drawing/2014/main" id="{D885BBA0-CB6E-F942-835B-152097F0255E}"/>
                  </a:ext>
                </a:extLst>
              </p:cNvPr>
              <p:cNvSpPr/>
              <p:nvPr/>
            </p:nvSpPr>
            <p:spPr>
              <a:xfrm>
                <a:off x="6500132" y="3731617"/>
                <a:ext cx="1917448" cy="369332"/>
              </a:xfrm>
              <a:prstGeom prst="rect">
                <a:avLst/>
              </a:prstGeom>
            </p:spPr>
            <p:txBody>
              <a:bodyPr wrap="none">
                <a:spAutoFit/>
              </a:bodyPr>
              <a:lstStyle/>
              <a:p>
                <a14:m>
                  <m:oMath xmlns:m="http://schemas.openxmlformats.org/officeDocument/2006/math">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 </m:t>
                        </m:r>
                        <m:r>
                          <a:rPr lang="en-US" altLang="en-US" i="1">
                            <a:latin typeface="Cambria Math" panose="02040503050406030204" pitchFamily="18" charset="0"/>
                          </a:rPr>
                          <m:t>𝒚</m:t>
                        </m:r>
                      </m:e>
                      <m:sub>
                        <m:r>
                          <a:rPr lang="en-US" altLang="en-US" b="1" i="1" smtClean="0">
                            <a:latin typeface="Cambria Math" panose="02040503050406030204" pitchFamily="18" charset="0"/>
                          </a:rPr>
                          <m:t>𝟏</m:t>
                        </m:r>
                      </m:sub>
                    </m:sSub>
                  </m:oMath>
                </a14:m>
                <a:r>
                  <a:rPr lang="en-US" altLang="zh-CN" dirty="0"/>
                  <a:t> </a:t>
                </a:r>
                <a:r>
                  <a:rPr lang="en-US" altLang="zh-CN" b="0" dirty="0"/>
                  <a:t>= 3</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m:t>
                    </m:r>
                  </m:oMath>
                </a14:m>
                <a:r>
                  <a:rPr lang="en-US" altLang="zh-CN" b="0" dirty="0"/>
                  <a:t>a + 2</a:t>
                </a:r>
                <a14:m>
                  <m:oMath xmlns:m="http://schemas.openxmlformats.org/officeDocument/2006/math">
                    <m:r>
                      <a:rPr lang="en-US" altLang="zh-CN" b="0" i="1">
                        <a:latin typeface="Cambria Math" panose="02040503050406030204" pitchFamily="18" charset="0"/>
                        <a:ea typeface="Cambria Math" panose="02040503050406030204" pitchFamily="18" charset="0"/>
                      </a:rPr>
                      <m:t>×</m:t>
                    </m:r>
                  </m:oMath>
                </a14:m>
                <a:r>
                  <a:rPr lang="en-US" altLang="zh-CN" b="0" dirty="0"/>
                  <a:t>b </a:t>
                </a:r>
                <a:endParaRPr lang="zh-CN" altLang="en-US" b="0" dirty="0"/>
              </a:p>
            </p:txBody>
          </p:sp>
        </mc:Choice>
        <mc:Fallback xmlns="">
          <p:sp>
            <p:nvSpPr>
              <p:cNvPr id="157" name="矩形 156">
                <a:extLst>
                  <a:ext uri="{FF2B5EF4-FFF2-40B4-BE49-F238E27FC236}">
                    <a16:creationId xmlns:a16="http://schemas.microsoft.com/office/drawing/2014/main" id="{D885BBA0-CB6E-F942-835B-152097F0255E}"/>
                  </a:ext>
                </a:extLst>
              </p:cNvPr>
              <p:cNvSpPr>
                <a:spLocks noRot="1" noChangeAspect="1" noMove="1" noResize="1" noEditPoints="1" noAdjustHandles="1" noChangeArrowheads="1" noChangeShapeType="1" noTextEdit="1"/>
              </p:cNvSpPr>
              <p:nvPr/>
            </p:nvSpPr>
            <p:spPr>
              <a:xfrm>
                <a:off x="6500132" y="3731617"/>
                <a:ext cx="1917448" cy="369332"/>
              </a:xfrm>
              <a:prstGeom prst="rect">
                <a:avLst/>
              </a:prstGeom>
              <a:blipFill>
                <a:blip r:embed="rId12"/>
                <a:stretch>
                  <a:fillRect l="-1316" t="-6452" r="-1974" b="-225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8" name="矩形 157">
                <a:extLst>
                  <a:ext uri="{FF2B5EF4-FFF2-40B4-BE49-F238E27FC236}">
                    <a16:creationId xmlns:a16="http://schemas.microsoft.com/office/drawing/2014/main" id="{A92EC586-2C7B-ED42-8A60-DE25A1AA3DE3}"/>
                  </a:ext>
                </a:extLst>
              </p:cNvPr>
              <p:cNvSpPr/>
              <p:nvPr/>
            </p:nvSpPr>
            <p:spPr>
              <a:xfrm>
                <a:off x="6500132" y="4259235"/>
                <a:ext cx="1168846" cy="369332"/>
              </a:xfrm>
              <a:prstGeom prst="rect">
                <a:avLst/>
              </a:prstGeom>
            </p:spPr>
            <p:txBody>
              <a:bodyPr wrap="none">
                <a:spAutoFit/>
              </a:bodyPr>
              <a:lstStyle/>
              <a:p>
                <a14:m>
                  <m:oMath xmlns:m="http://schemas.openxmlformats.org/officeDocument/2006/math">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 </m:t>
                        </m:r>
                        <m:r>
                          <a:rPr lang="en-US" altLang="en-US" i="1">
                            <a:latin typeface="Cambria Math" panose="02040503050406030204" pitchFamily="18" charset="0"/>
                          </a:rPr>
                          <m:t>𝒚</m:t>
                        </m:r>
                      </m:e>
                      <m:sub>
                        <m:r>
                          <a:rPr lang="en-US" altLang="en-US" b="1" i="1" smtClean="0">
                            <a:latin typeface="Cambria Math" panose="02040503050406030204" pitchFamily="18" charset="0"/>
                          </a:rPr>
                          <m:t>𝟐</m:t>
                        </m:r>
                      </m:sub>
                    </m:sSub>
                  </m:oMath>
                </a14:m>
                <a:r>
                  <a:rPr lang="en-US" altLang="zh-CN" dirty="0"/>
                  <a:t> </a:t>
                </a:r>
                <a:r>
                  <a:rPr lang="en-US" altLang="zh-CN" b="0" dirty="0"/>
                  <a:t>= 5</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m:t>
                    </m:r>
                  </m:oMath>
                </a14:m>
                <a:r>
                  <a:rPr lang="en-US" altLang="zh-CN" b="0" dirty="0"/>
                  <a:t>c</a:t>
                </a:r>
                <a:endParaRPr lang="zh-CN" altLang="en-US" b="0" dirty="0"/>
              </a:p>
            </p:txBody>
          </p:sp>
        </mc:Choice>
        <mc:Fallback xmlns="">
          <p:sp>
            <p:nvSpPr>
              <p:cNvPr id="158" name="矩形 157">
                <a:extLst>
                  <a:ext uri="{FF2B5EF4-FFF2-40B4-BE49-F238E27FC236}">
                    <a16:creationId xmlns:a16="http://schemas.microsoft.com/office/drawing/2014/main" id="{A92EC586-2C7B-ED42-8A60-DE25A1AA3DE3}"/>
                  </a:ext>
                </a:extLst>
              </p:cNvPr>
              <p:cNvSpPr>
                <a:spLocks noRot="1" noChangeAspect="1" noMove="1" noResize="1" noEditPoints="1" noAdjustHandles="1" noChangeArrowheads="1" noChangeShapeType="1" noTextEdit="1"/>
              </p:cNvSpPr>
              <p:nvPr/>
            </p:nvSpPr>
            <p:spPr>
              <a:xfrm>
                <a:off x="6500132" y="4259235"/>
                <a:ext cx="1168846" cy="369332"/>
              </a:xfrm>
              <a:prstGeom prst="rect">
                <a:avLst/>
              </a:prstGeom>
              <a:blipFill>
                <a:blip r:embed="rId13"/>
                <a:stretch>
                  <a:fillRect l="-2151" t="-6667" r="-3226" b="-2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9" name="矩形 158">
                <a:extLst>
                  <a:ext uri="{FF2B5EF4-FFF2-40B4-BE49-F238E27FC236}">
                    <a16:creationId xmlns:a16="http://schemas.microsoft.com/office/drawing/2014/main" id="{80B1C760-A0F8-C547-B557-EB2457B2F320}"/>
                  </a:ext>
                </a:extLst>
              </p:cNvPr>
              <p:cNvSpPr/>
              <p:nvPr/>
            </p:nvSpPr>
            <p:spPr>
              <a:xfrm>
                <a:off x="6494521" y="4736450"/>
                <a:ext cx="1917448" cy="369332"/>
              </a:xfrm>
              <a:prstGeom prst="rect">
                <a:avLst/>
              </a:prstGeom>
            </p:spPr>
            <p:txBody>
              <a:bodyPr wrap="none">
                <a:spAutoFit/>
              </a:bodyPr>
              <a:lstStyle/>
              <a:p>
                <a14:m>
                  <m:oMath xmlns:m="http://schemas.openxmlformats.org/officeDocument/2006/math">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 </m:t>
                        </m:r>
                        <m:r>
                          <a:rPr lang="en-US" altLang="en-US" i="1">
                            <a:latin typeface="Cambria Math" panose="02040503050406030204" pitchFamily="18" charset="0"/>
                          </a:rPr>
                          <m:t>𝒚</m:t>
                        </m:r>
                      </m:e>
                      <m:sub>
                        <m:r>
                          <a:rPr lang="en-US" altLang="en-US" b="1" i="1" smtClean="0">
                            <a:latin typeface="Cambria Math" panose="02040503050406030204" pitchFamily="18" charset="0"/>
                          </a:rPr>
                          <m:t>𝟑</m:t>
                        </m:r>
                      </m:sub>
                    </m:sSub>
                  </m:oMath>
                </a14:m>
                <a:r>
                  <a:rPr lang="en-US" altLang="zh-CN" dirty="0"/>
                  <a:t> </a:t>
                </a:r>
                <a:r>
                  <a:rPr lang="en-US" altLang="zh-CN" b="0" dirty="0"/>
                  <a:t>= 6</a:t>
                </a:r>
                <a14:m>
                  <m:oMath xmlns:m="http://schemas.openxmlformats.org/officeDocument/2006/math">
                    <m:r>
                      <a:rPr lang="en-US" altLang="zh-CN" b="0" i="1" smtClean="0">
                        <a:latin typeface="Cambria Math" panose="02040503050406030204" pitchFamily="18" charset="0"/>
                        <a:ea typeface="Cambria Math" panose="02040503050406030204" pitchFamily="18" charset="0"/>
                      </a:rPr>
                      <m:t>×</m:t>
                    </m:r>
                  </m:oMath>
                </a14:m>
                <a:r>
                  <a:rPr lang="en-US" altLang="zh-CN" b="0" dirty="0"/>
                  <a:t>a + 7</a:t>
                </a:r>
                <a14:m>
                  <m:oMath xmlns:m="http://schemas.openxmlformats.org/officeDocument/2006/math">
                    <m:r>
                      <a:rPr lang="en-US" altLang="zh-CN" b="0" i="1">
                        <a:latin typeface="Cambria Math" panose="02040503050406030204" pitchFamily="18" charset="0"/>
                        <a:ea typeface="Cambria Math" panose="02040503050406030204" pitchFamily="18" charset="0"/>
                      </a:rPr>
                      <m:t>×</m:t>
                    </m:r>
                  </m:oMath>
                </a14:m>
                <a:r>
                  <a:rPr lang="en-US" altLang="zh-CN" b="0" dirty="0"/>
                  <a:t>d</a:t>
                </a:r>
                <a:r>
                  <a:rPr lang="en-US" altLang="zh-CN" dirty="0"/>
                  <a:t> </a:t>
                </a:r>
                <a:endParaRPr lang="zh-CN" altLang="en-US" dirty="0"/>
              </a:p>
            </p:txBody>
          </p:sp>
        </mc:Choice>
        <mc:Fallback xmlns="">
          <p:sp>
            <p:nvSpPr>
              <p:cNvPr id="159" name="矩形 158">
                <a:extLst>
                  <a:ext uri="{FF2B5EF4-FFF2-40B4-BE49-F238E27FC236}">
                    <a16:creationId xmlns:a16="http://schemas.microsoft.com/office/drawing/2014/main" id="{80B1C760-A0F8-C547-B557-EB2457B2F320}"/>
                  </a:ext>
                </a:extLst>
              </p:cNvPr>
              <p:cNvSpPr>
                <a:spLocks noRot="1" noChangeAspect="1" noMove="1" noResize="1" noEditPoints="1" noAdjustHandles="1" noChangeArrowheads="1" noChangeShapeType="1" noTextEdit="1"/>
              </p:cNvSpPr>
              <p:nvPr/>
            </p:nvSpPr>
            <p:spPr>
              <a:xfrm>
                <a:off x="6494521" y="4736450"/>
                <a:ext cx="1917448" cy="369332"/>
              </a:xfrm>
              <a:prstGeom prst="rect">
                <a:avLst/>
              </a:prstGeom>
              <a:blipFill>
                <a:blip r:embed="rId14"/>
                <a:stretch>
                  <a:fillRect l="-1316" t="-3226" b="-225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0B72253F-41D4-2A4B-93C7-717D7005D8EF}"/>
                  </a:ext>
                </a:extLst>
              </p:cNvPr>
              <p:cNvSpPr txBox="1"/>
              <p:nvPr/>
            </p:nvSpPr>
            <p:spPr>
              <a:xfrm>
                <a:off x="899592" y="142899"/>
                <a:ext cx="7971734" cy="461665"/>
              </a:xfrm>
              <a:prstGeom prst="rect">
                <a:avLst/>
              </a:prstGeom>
              <a:noFill/>
            </p:spPr>
            <p:txBody>
              <a:bodyPr wrap="none" rtlCol="0">
                <a:spAutoFit/>
              </a:bodyPr>
              <a:lstStyle/>
              <a:p>
                <a:r>
                  <a:rPr kumimoji="1" lang="en-US" altLang="zh-CN" sz="2400" b="0" dirty="0">
                    <a:latin typeface="+mj-lt"/>
                    <a:cs typeface="Times New Roman" pitchFamily="18" charset="0"/>
                  </a:rPr>
                  <a:t>Motivation 1</a:t>
                </a:r>
                <a:r>
                  <a:rPr kumimoji="1" lang="zh-CN" altLang="en-US" sz="2400" b="0" dirty="0">
                    <a:latin typeface="+mj-lt"/>
                    <a:cs typeface="Times New Roman" pitchFamily="18" charset="0"/>
                  </a:rPr>
                  <a:t> </a:t>
                </a:r>
                <a:r>
                  <a:rPr kumimoji="1" lang="en-US" altLang="zh-CN" sz="2400" b="0" dirty="0">
                    <a:latin typeface="+mj-lt"/>
                    <a:cs typeface="Times New Roman" pitchFamily="18" charset="0"/>
                  </a:rPr>
                  <a:t>: Optimization of data locality and reuse of </a:t>
                </a:r>
                <a14:m>
                  <m:oMath xmlns:m="http://schemas.openxmlformats.org/officeDocument/2006/math">
                    <m:r>
                      <a:rPr kumimoji="1" lang="en-US" altLang="zh-CN" sz="2400" b="0" i="1" smtClean="0">
                        <a:latin typeface="Cambria Math" panose="02040503050406030204" pitchFamily="18" charset="0"/>
                        <a:cs typeface="Times New Roman" pitchFamily="18" charset="0"/>
                      </a:rPr>
                      <m:t>𝑥</m:t>
                    </m:r>
                  </m:oMath>
                </a14:m>
                <a:endParaRPr kumimoji="1" lang="zh-CN" altLang="en-US" sz="2400" b="0" dirty="0">
                  <a:latin typeface="+mj-lt"/>
                  <a:cs typeface="Times New Roman" pitchFamily="18" charset="0"/>
                </a:endParaRPr>
              </a:p>
            </p:txBody>
          </p:sp>
        </mc:Choice>
        <mc:Fallback xmlns="">
          <p:sp>
            <p:nvSpPr>
              <p:cNvPr id="50" name="文本框 49">
                <a:extLst>
                  <a:ext uri="{FF2B5EF4-FFF2-40B4-BE49-F238E27FC236}">
                    <a16:creationId xmlns:a16="http://schemas.microsoft.com/office/drawing/2014/main" id="{0B72253F-41D4-2A4B-93C7-717D7005D8EF}"/>
                  </a:ext>
                </a:extLst>
              </p:cNvPr>
              <p:cNvSpPr txBox="1">
                <a:spLocks noRot="1" noChangeAspect="1" noMove="1" noResize="1" noEditPoints="1" noAdjustHandles="1" noChangeArrowheads="1" noChangeShapeType="1" noTextEdit="1"/>
              </p:cNvSpPr>
              <p:nvPr/>
            </p:nvSpPr>
            <p:spPr>
              <a:xfrm>
                <a:off x="899592" y="142899"/>
                <a:ext cx="7971734" cy="461665"/>
              </a:xfrm>
              <a:prstGeom prst="rect">
                <a:avLst/>
              </a:prstGeom>
              <a:blipFill>
                <a:blip r:embed="rId15"/>
                <a:stretch>
                  <a:fillRect l="-1274" t="-10811" b="-2702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83872663"/>
      </p:ext>
    </p:extLst>
  </p:cSld>
  <p:clrMapOvr>
    <a:masterClrMapping/>
  </p:clrMapOvr>
  <mc:AlternateContent xmlns:mc="http://schemas.openxmlformats.org/markup-compatibility/2006" xmlns:p14="http://schemas.microsoft.com/office/powerpoint/2010/main">
    <mc:Choice Requires="p14">
      <p:transition spd="slow" p14:dur="2000" advTm="38353"/>
    </mc:Choice>
    <mc:Fallback xmlns="">
      <p:transition spd="slow" advTm="38353"/>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5.2.4"/>
</p:tagLst>
</file>

<file path=ppt/tags/tag10.xml><?xml version="1.0" encoding="utf-8"?>
<p:tagLst xmlns:a="http://schemas.openxmlformats.org/drawingml/2006/main" xmlns:r="http://schemas.openxmlformats.org/officeDocument/2006/relationships" xmlns:p="http://schemas.openxmlformats.org/presentationml/2006/main">
  <p:tag name="PA" val="v5.2.4"/>
</p:tagLst>
</file>

<file path=ppt/tags/tag11.xml><?xml version="1.0" encoding="utf-8"?>
<p:tagLst xmlns:a="http://schemas.openxmlformats.org/drawingml/2006/main" xmlns:r="http://schemas.openxmlformats.org/officeDocument/2006/relationships" xmlns:p="http://schemas.openxmlformats.org/presentationml/2006/main">
  <p:tag name="PA" val="v5.2.4"/>
</p:tagLst>
</file>

<file path=ppt/tags/tag12.xml><?xml version="1.0" encoding="utf-8"?>
<p:tagLst xmlns:a="http://schemas.openxmlformats.org/drawingml/2006/main" xmlns:r="http://schemas.openxmlformats.org/officeDocument/2006/relationships" xmlns:p="http://schemas.openxmlformats.org/presentationml/2006/main">
  <p:tag name="PA" val="v5.2.4"/>
</p:tagLst>
</file>

<file path=ppt/tags/tag13.xml><?xml version="1.0" encoding="utf-8"?>
<p:tagLst xmlns:a="http://schemas.openxmlformats.org/drawingml/2006/main" xmlns:r="http://schemas.openxmlformats.org/officeDocument/2006/relationships" xmlns:p="http://schemas.openxmlformats.org/presentationml/2006/main">
  <p:tag name="PA" val="v5.2.4"/>
</p:tagLst>
</file>

<file path=ppt/tags/tag14.xml><?xml version="1.0" encoding="utf-8"?>
<p:tagLst xmlns:a="http://schemas.openxmlformats.org/drawingml/2006/main" xmlns:r="http://schemas.openxmlformats.org/officeDocument/2006/relationships" xmlns:p="http://schemas.openxmlformats.org/presentationml/2006/main">
  <p:tag name="PA" val="v5.2.4"/>
</p:tagLst>
</file>

<file path=ppt/tags/tag15.xml><?xml version="1.0" encoding="utf-8"?>
<p:tagLst xmlns:a="http://schemas.openxmlformats.org/drawingml/2006/main" xmlns:r="http://schemas.openxmlformats.org/officeDocument/2006/relationships" xmlns:p="http://schemas.openxmlformats.org/presentationml/2006/main">
  <p:tag name="PA" val="v5.2.4"/>
</p:tagLst>
</file>

<file path=ppt/tags/tag16.xml><?xml version="1.0" encoding="utf-8"?>
<p:tagLst xmlns:a="http://schemas.openxmlformats.org/drawingml/2006/main" xmlns:r="http://schemas.openxmlformats.org/officeDocument/2006/relationships" xmlns:p="http://schemas.openxmlformats.org/presentationml/2006/main">
  <p:tag name="PA" val="v5.2.4"/>
</p:tagLst>
</file>

<file path=ppt/tags/tag17.xml><?xml version="1.0" encoding="utf-8"?>
<p:tagLst xmlns:a="http://schemas.openxmlformats.org/drawingml/2006/main" xmlns:r="http://schemas.openxmlformats.org/officeDocument/2006/relationships" xmlns:p="http://schemas.openxmlformats.org/presentationml/2006/main">
  <p:tag name="PA" val="v5.2.4"/>
</p:tagLst>
</file>

<file path=ppt/tags/tag18.xml><?xml version="1.0" encoding="utf-8"?>
<p:tagLst xmlns:a="http://schemas.openxmlformats.org/drawingml/2006/main" xmlns:r="http://schemas.openxmlformats.org/officeDocument/2006/relationships" xmlns:p="http://schemas.openxmlformats.org/presentationml/2006/main">
  <p:tag name="PA" val="v5.2.4"/>
</p:tagLst>
</file>

<file path=ppt/tags/tag19.xml><?xml version="1.0" encoding="utf-8"?>
<p:tagLst xmlns:a="http://schemas.openxmlformats.org/drawingml/2006/main" xmlns:r="http://schemas.openxmlformats.org/officeDocument/2006/relationships" xmlns:p="http://schemas.openxmlformats.org/presentationml/2006/main">
  <p:tag name="PA" val="v5.2.4"/>
</p:tagLst>
</file>

<file path=ppt/tags/tag2.xml><?xml version="1.0" encoding="utf-8"?>
<p:tagLst xmlns:a="http://schemas.openxmlformats.org/drawingml/2006/main" xmlns:r="http://schemas.openxmlformats.org/officeDocument/2006/relationships" xmlns:p="http://schemas.openxmlformats.org/presentationml/2006/main">
  <p:tag name="PA" val="v5.2.4"/>
</p:tagLst>
</file>

<file path=ppt/tags/tag20.xml><?xml version="1.0" encoding="utf-8"?>
<p:tagLst xmlns:a="http://schemas.openxmlformats.org/drawingml/2006/main" xmlns:r="http://schemas.openxmlformats.org/officeDocument/2006/relationships" xmlns:p="http://schemas.openxmlformats.org/presentationml/2006/main">
  <p:tag name="PA" val="v5.2.4"/>
</p:tagLst>
</file>

<file path=ppt/tags/tag21.xml><?xml version="1.0" encoding="utf-8"?>
<p:tagLst xmlns:a="http://schemas.openxmlformats.org/drawingml/2006/main" xmlns:r="http://schemas.openxmlformats.org/officeDocument/2006/relationships" xmlns:p="http://schemas.openxmlformats.org/presentationml/2006/main">
  <p:tag name="PA" val="v5.2.4"/>
</p:tagLst>
</file>

<file path=ppt/tags/tag22.xml><?xml version="1.0" encoding="utf-8"?>
<p:tagLst xmlns:a="http://schemas.openxmlformats.org/drawingml/2006/main" xmlns:r="http://schemas.openxmlformats.org/officeDocument/2006/relationships" xmlns:p="http://schemas.openxmlformats.org/presentationml/2006/main">
  <p:tag name="PA" val="v5.2.4"/>
</p:tagLst>
</file>

<file path=ppt/tags/tag23.xml><?xml version="1.0" encoding="utf-8"?>
<p:tagLst xmlns:a="http://schemas.openxmlformats.org/drawingml/2006/main" xmlns:r="http://schemas.openxmlformats.org/officeDocument/2006/relationships" xmlns:p="http://schemas.openxmlformats.org/presentationml/2006/main">
  <p:tag name="PA" val="v5.2.4"/>
</p:tagLst>
</file>

<file path=ppt/tags/tag24.xml><?xml version="1.0" encoding="utf-8"?>
<p:tagLst xmlns:a="http://schemas.openxmlformats.org/drawingml/2006/main" xmlns:r="http://schemas.openxmlformats.org/officeDocument/2006/relationships" xmlns:p="http://schemas.openxmlformats.org/presentationml/2006/main">
  <p:tag name="PA" val="v5.2.4"/>
</p:tagLst>
</file>

<file path=ppt/tags/tag25.xml><?xml version="1.0" encoding="utf-8"?>
<p:tagLst xmlns:a="http://schemas.openxmlformats.org/drawingml/2006/main" xmlns:r="http://schemas.openxmlformats.org/officeDocument/2006/relationships" xmlns:p="http://schemas.openxmlformats.org/presentationml/2006/main">
  <p:tag name="PA" val="v5.2.4"/>
</p:tagLst>
</file>

<file path=ppt/tags/tag3.xml><?xml version="1.0" encoding="utf-8"?>
<p:tagLst xmlns:a="http://schemas.openxmlformats.org/drawingml/2006/main" xmlns:r="http://schemas.openxmlformats.org/officeDocument/2006/relationships" xmlns:p="http://schemas.openxmlformats.org/presentationml/2006/main">
  <p:tag name="PA" val="v5.2.4"/>
</p:tagLst>
</file>

<file path=ppt/tags/tag4.xml><?xml version="1.0" encoding="utf-8"?>
<p:tagLst xmlns:a="http://schemas.openxmlformats.org/drawingml/2006/main" xmlns:r="http://schemas.openxmlformats.org/officeDocument/2006/relationships" xmlns:p="http://schemas.openxmlformats.org/presentationml/2006/main">
  <p:tag name="PA" val="v5.2.4"/>
</p:tagLst>
</file>

<file path=ppt/tags/tag5.xml><?xml version="1.0" encoding="utf-8"?>
<p:tagLst xmlns:a="http://schemas.openxmlformats.org/drawingml/2006/main" xmlns:r="http://schemas.openxmlformats.org/officeDocument/2006/relationships" xmlns:p="http://schemas.openxmlformats.org/presentationml/2006/main">
  <p:tag name="PA" val="v5.2.4"/>
</p:tagLst>
</file>

<file path=ppt/tags/tag6.xml><?xml version="1.0" encoding="utf-8"?>
<p:tagLst xmlns:a="http://schemas.openxmlformats.org/drawingml/2006/main" xmlns:r="http://schemas.openxmlformats.org/officeDocument/2006/relationships" xmlns:p="http://schemas.openxmlformats.org/presentationml/2006/main">
  <p:tag name="PA" val="v5.2.4"/>
</p:tagLst>
</file>

<file path=ppt/tags/tag7.xml><?xml version="1.0" encoding="utf-8"?>
<p:tagLst xmlns:a="http://schemas.openxmlformats.org/drawingml/2006/main" xmlns:r="http://schemas.openxmlformats.org/officeDocument/2006/relationships" xmlns:p="http://schemas.openxmlformats.org/presentationml/2006/main">
  <p:tag name="PA" val="v5.2.4"/>
</p:tagLst>
</file>

<file path=ppt/tags/tag8.xml><?xml version="1.0" encoding="utf-8"?>
<p:tagLst xmlns:a="http://schemas.openxmlformats.org/drawingml/2006/main" xmlns:r="http://schemas.openxmlformats.org/officeDocument/2006/relationships" xmlns:p="http://schemas.openxmlformats.org/presentationml/2006/main">
  <p:tag name="PA" val="v5.2.4"/>
</p:tagLst>
</file>

<file path=ppt/tags/tag9.xml><?xml version="1.0" encoding="utf-8"?>
<p:tagLst xmlns:a="http://schemas.openxmlformats.org/drawingml/2006/main" xmlns:r="http://schemas.openxmlformats.org/officeDocument/2006/relationships" xmlns:p="http://schemas.openxmlformats.org/presentationml/2006/main">
  <p:tag name="PA" val="v5.2.4"/>
</p:tagLst>
</file>

<file path=ppt/theme/theme1.xml><?xml version="1.0" encoding="utf-8"?>
<a:theme xmlns:a="http://schemas.openxmlformats.org/drawingml/2006/main" name="我的模板2">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rgbClr val="FF0000"/>
          </a:solidFill>
          <a:prstDash val="dash"/>
          <a:tailEnd type="none"/>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bwMode="auto">
        <a:noFill/>
        <a:ln w="190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rtlCol="0">
        <a:spAutoFit/>
      </a:bodyPr>
      <a:lstStyle>
        <a:defPPr>
          <a:defRPr dirty="0" smtClean="0">
            <a:latin typeface="Times New Roman" pitchFamily="18" charset="0"/>
            <a:cs typeface="Times New Roman" pitchFamily="18" charset="0"/>
          </a:defRPr>
        </a:defPPr>
      </a:lstStyle>
    </a:tx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157292036</TotalTime>
  <Pages>0</Pages>
  <Words>8543</Words>
  <Characters>0</Characters>
  <Application>Microsoft Macintosh PowerPoint</Application>
  <DocSecurity>0</DocSecurity>
  <PresentationFormat>全屏显示(4:3)</PresentationFormat>
  <Lines>0</Lines>
  <Paragraphs>455</Paragraphs>
  <Slides>44</Slides>
  <Notes>44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44</vt:i4>
      </vt:variant>
    </vt:vector>
  </HeadingPairs>
  <TitlesOfParts>
    <vt:vector size="52" baseType="lpstr">
      <vt:lpstr>黑体</vt:lpstr>
      <vt:lpstr>华文细黑</vt:lpstr>
      <vt:lpstr>Arial</vt:lpstr>
      <vt:lpstr>Calibri</vt:lpstr>
      <vt:lpstr>Cambria Math</vt:lpstr>
      <vt:lpstr>Times New Roman</vt:lpstr>
      <vt:lpstr>Wingdings</vt:lpstr>
      <vt:lpstr>我的模板2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jun</dc:creator>
  <cp:lastModifiedBy>2019211256@student.cup.edu.cn</cp:lastModifiedBy>
  <cp:revision>1513</cp:revision>
  <cp:lastPrinted>1899-12-30T00:00:00Z</cp:lastPrinted>
  <dcterms:created xsi:type="dcterms:W3CDTF">2012-05-12T12:47:41Z</dcterms:created>
  <dcterms:modified xsi:type="dcterms:W3CDTF">2021-06-18T06:21:52Z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2052-8.1.0.2998</vt:lpwstr>
  </property>
</Properties>
</file>