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6"/>
  </p:notesMasterIdLst>
  <p:handoutMasterIdLst>
    <p:handoutMasterId r:id="rId17"/>
  </p:handoutMasterIdLst>
  <p:sldIdLst>
    <p:sldId id="294" r:id="rId2"/>
    <p:sldId id="339" r:id="rId3"/>
    <p:sldId id="341" r:id="rId4"/>
    <p:sldId id="363" r:id="rId5"/>
    <p:sldId id="347" r:id="rId6"/>
    <p:sldId id="361" r:id="rId7"/>
    <p:sldId id="277" r:id="rId8"/>
    <p:sldId id="362" r:id="rId9"/>
    <p:sldId id="334" r:id="rId10"/>
    <p:sldId id="352" r:id="rId11"/>
    <p:sldId id="353" r:id="rId12"/>
    <p:sldId id="354" r:id="rId13"/>
    <p:sldId id="364" r:id="rId14"/>
    <p:sldId id="346" r:id="rId15"/>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b_1" initials="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CAC2"/>
    <a:srgbClr val="5B9BD5"/>
    <a:srgbClr val="ED7D31"/>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1217" autoAdjust="0"/>
  </p:normalViewPr>
  <p:slideViewPr>
    <p:cSldViewPr snapToGrid="0">
      <p:cViewPr varScale="1">
        <p:scale>
          <a:sx n="92" d="100"/>
          <a:sy n="92" d="100"/>
        </p:scale>
        <p:origin x="51" y="48"/>
      </p:cViewPr>
      <p:guideLst/>
    </p:cSldViewPr>
  </p:slideViewPr>
  <p:notesTextViewPr>
    <p:cViewPr>
      <p:scale>
        <a:sx n="1" d="1"/>
        <a:sy n="1" d="1"/>
      </p:scale>
      <p:origin x="0" y="0"/>
    </p:cViewPr>
  </p:notesText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25A92B75-D207-4091-9E02-91C65A7A44BE}" type="datetimeFigureOut">
              <a:rPr lang="zh-CN" altLang="en-US" smtClean="0"/>
              <a:t>2021/6/25</a:t>
            </a:fld>
            <a:endParaRPr lang="zh-CN" altLang="en-US"/>
          </a:p>
        </p:txBody>
      </p:sp>
      <p:sp>
        <p:nvSpPr>
          <p:cNvPr id="4" name="页脚占位符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1DCCA7CF-77E8-42D5-AD12-BF70C961B440}" type="slidenum">
              <a:rPr lang="zh-CN" altLang="en-US" smtClean="0"/>
              <a:t>‹#›</a:t>
            </a:fld>
            <a:endParaRPr lang="zh-CN" altLang="en-US"/>
          </a:p>
        </p:txBody>
      </p:sp>
    </p:spTree>
    <p:extLst>
      <p:ext uri="{BB962C8B-B14F-4D97-AF65-F5344CB8AC3E}">
        <p14:creationId xmlns:p14="http://schemas.microsoft.com/office/powerpoint/2010/main" val="1823338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2021/6/25</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BF2980-540F-4F7F-A4CC-709C5E98033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r>
              <a:rPr lang="en-US" altLang="zh-CN" dirty="0"/>
              <a:t>Comparisons are illustrated between a conventional serial arclength method without BBD-form partition and the PALBBD with 1, 2, 4, 8 and 16 threads. Ten real-world circuits are tested, and the speedup ratios are shown in Table 1. The total number of elements vary from 12,586 to 3,159,178 and the average speedup ratio of serial PALBBD over conventional serial arclength method is 1.95X (the maximum speedup ratio is 3.72X). What’s more, the average speed-up ratio of PALBBD on 16 (8, 4, 2) threads over serial version is 7.72X (5.52X, 3.36X, 1.63X) showing strong scalability, while the maximum speedup ratio reaches 12.56X (6.73X, 3.94X, 1.78X).</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420443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r>
              <a:rPr lang="en-US" altLang="zh-CN" dirty="0"/>
              <a:t>Moreover, another 62 large-scale circuits are also tested and results are shown in Fig. 6, the average (maximum) speedup ratio of PALBBD on 16 threads over conventional serial arclength is 10.2X (73.93X).</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1855721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r>
              <a:rPr lang="en-US" altLang="zh-CN" dirty="0"/>
              <a:t>A 512Kx40bit SRAM is shown here to demonstrate the accelerating effect of the proposed bypassing method. This circuit has 1151188 resistors, 10 diodes and 135,129 MOSFETs. The circuit is partitioned into 64 sub-partitions. After 84 arclength iterations, the circuit converged to the solution. This figure shows the comparisons of total number of NR iteration steps for each sub-partition between our proposed bypassing scheme and the one without bypassing. As you can see, it almost reduces the number of iterations by half.</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1133827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r>
              <a:rPr lang="en-US" altLang="zh-CN" dirty="0"/>
              <a:t>As shown in Fig. 8, the number of NR iterations for each sub-partition at each arclength step by using the proposed bypassing strategy. The four colors represent those sub-partitions converged after 1, 2, 3 or 4 NR iterations respectively at current arclength step. Many sub-partitions only need 1 or 2 NR iterations at each arclength step such as the yellow and green. The top-partition and a few difficult sub-partitions need 3 or 4 NR iterations. The speedup of the proposed bypassing strategy relies on the type of circuit and the partitioning method. As we tested, the memory, PLL, and some mixed analog/digital circuits can achieve an average acceleration of 35% and a maximum acceleration of 45%. </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1876002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2460128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r>
              <a:rPr lang="zh-CN" altLang="en-US" dirty="0"/>
              <a:t>更多模板下载地址：</a:t>
            </a:r>
            <a:r>
              <a:rPr lang="en-US" altLang="zh-CN" dirty="0"/>
              <a:t>http://www.1ppt.com</a:t>
            </a:r>
            <a:r>
              <a:rPr lang="zh-CN" altLang="en-US" dirty="0"/>
              <a:t>（复制链接到浏览器打开）</a:t>
            </a:r>
          </a:p>
        </p:txBody>
      </p:sp>
      <p:sp>
        <p:nvSpPr>
          <p:cNvPr id="4" name="灯片编号占位符 3"/>
          <p:cNvSpPr>
            <a:spLocks noGrp="1"/>
          </p:cNvSpPr>
          <p:nvPr>
            <p:ph type="sldNum" sz="quarter" idx="10"/>
          </p:nvPr>
        </p:nvSpPr>
        <p:spPr/>
        <p:txBody>
          <a:bodyPr/>
          <a:lstStyle/>
          <a:p>
            <a:fld id="{A11FC198-2D83-4DFC-8CDD-7D23AF44D411}" type="slidenum">
              <a:rPr lang="zh-CN" altLang="en-US" smtClean="0"/>
              <a:t>2</a:t>
            </a:fld>
            <a:endParaRPr lang="zh-CN" altLang="en-US" dirty="0"/>
          </a:p>
        </p:txBody>
      </p:sp>
    </p:spTree>
    <p:extLst>
      <p:ext uri="{BB962C8B-B14F-4D97-AF65-F5344CB8AC3E}">
        <p14:creationId xmlns:p14="http://schemas.microsoft.com/office/powerpoint/2010/main" val="729549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r>
              <a:rPr lang="en-US" altLang="zh-CN" sz="1800" dirty="0">
                <a:solidFill>
                  <a:srgbClr val="000000"/>
                </a:solidFill>
                <a:effectLst/>
                <a:latin typeface="LinLibertineT"/>
              </a:rPr>
              <a:t>SPICE-like circuit simulator is the most widely used computer aided tool for circuit designs. </a:t>
            </a:r>
            <a:r>
              <a:rPr lang="en-US" altLang="zh-CN" sz="1200" dirty="0">
                <a:latin typeface="Times New Roman" panose="02020603050405020304" pitchFamily="18" charset="0"/>
                <a:cs typeface="Times New Roman" panose="02020603050405020304" pitchFamily="18" charset="0"/>
              </a:rPr>
              <a:t>The simulation cores of these software are similar, because they all use the well-known spice simulation algorithm developed by the University of California, Berkeley. And now, SPICE simulator inspires and serves as a basis for many other circuit simulation programs in academia, in industry, and in commercial products.</a:t>
            </a:r>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1691404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r>
              <a:rPr lang="en-US" altLang="zh-CN" dirty="0"/>
              <a:t>With the rapid increase in design scale and the continuous improvement of design process complexity, especially the rapid increase in the scale of parasitic devices in post-imitation circuits brought about by the complex </a:t>
            </a:r>
            <a:r>
              <a:rPr lang="en-US" altLang="zh-CN" dirty="0" err="1"/>
              <a:t>FinFET</a:t>
            </a:r>
            <a:r>
              <a:rPr lang="en-US" altLang="zh-CN" dirty="0"/>
              <a:t> process, traditional SPICE simulation tools have encountered unprecedented challenges in functional verification. The first is that the simulation time is too long, and many designs take days or even weeks to run; the second is that the simulation capacity is huge, which has exceeded the processing capacity of traditional simulation tools.</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2660014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1042108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750309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2295740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Moreover, we propose a new bypassing strategy with a correction equation to replace the Schur complement and ensure the accuracy. Different from all conventional bypassing approaches, substitution for converged sub-partitions and even part device evaluation for not-converged sub-partitions could also be bypassed in our approach. </a:t>
            </a:r>
            <a:r>
              <a:rPr lang="en-US" altLang="zh-CN" dirty="0">
                <a:latin typeface="Times New Roman" panose="02020603050405020304" pitchFamily="18" charset="0"/>
                <a:cs typeface="Times New Roman" panose="02020603050405020304" pitchFamily="18" charset="0"/>
              </a:rPr>
              <a:t>When internal nodes and external nodes of some subpartitions are stable, these partitions are regarded as convergent and do not need to be updated and calculated. The NR iteration of these partitions can be bypassed in PALBBD, and the remaining not-convergent sub-partitions will continue to iterate until all of them are converged.</a:t>
            </a:r>
            <a:endParaRPr lang="zh-CN" altLang="en-US" dirty="0">
              <a:latin typeface="Times New Roman" panose="02020603050405020304" pitchFamily="18"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818017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r>
              <a:rPr lang="en-US" altLang="zh-CN" dirty="0"/>
              <a:t>approximate calculation</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11588662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5" y="-94615"/>
            <a:ext cx="12189517"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30A6ADCA-9B13-48D5-AE0F-89659C684AAB}"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9FFB6E25-C67C-4859-B342-3555D19E3F26}"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B917AF0F-908A-4D1D-9181-A6747DC7CFA4}"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E7295E18-B71E-4578-A87A-5D1FBD263ECD}"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612019B-B217-42C9-9A53-7205242B4DE4}"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9BBBA8F-1F4E-42AC-A36D-4A1326F8E6B1}"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FF7859E7-51F9-4B3A-A4CB-8FA43867AC49}"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357F3A5C-3A07-4475-B1C1-C12BB5221AB7}"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CF3405E1-333F-4EBF-AA54-386E8E02045E}"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C1F81A54-6789-4FCB-AE2C-06FD74E142E8}"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56" y="365125"/>
            <a:ext cx="10516302" cy="1325563"/>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EC399004-1B70-484E-9CE8-D6E3E2718030}"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E5A92B8-4C97-415B-9840-0FD14B0E7C8B}"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055BF85-9AC2-49F9-9AE8-305C981EF221}"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59E92F9B-58CC-45F4-8D53-66734484DFCB}"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7DB94C80-4592-48B8-912C-A8A2CD0CB157}"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29ED3538-6C12-4913-808F-AAA8B4683565}"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EDA0C46C-9BEE-4BC5-8EC5-EF0DB67DAB20}"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CF382E8A-A200-4D26-A66C-AC8C326C27F1}"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9A523B06-6294-4B33-8015-7BE688B87E63}"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AE35388-7079-4F3D-9F73-90DA7AC84DB5}"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B0DB4AB-85B8-4970-896F-5F298906DAEC}"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56" y="365125"/>
            <a:ext cx="10516302" cy="1325563"/>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D067F7DC-F604-4339-A93F-E97E0316B8E4}"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BE78D6A9-79FF-414E-869E-354F13932F60}"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F4347B97-9329-4DBB-AB99-EC151D3D8D68}"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C2684FF-69D9-4C0A-8953-63554B915F1A}"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211C4A01-4C60-43DB-A691-18A59AEF1732}"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09026C74-FF40-4CB0-AD49-B20F2046792B}"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D8C3B16-B3BC-4885-8E76-F52B841518AE}"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EEE38653-479E-4D55-84E0-FE828CF60FA8}"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5B49DD2-9E3D-4AAF-A25B-3ABAD101C90B}"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27460D46-EDDD-4A62-8E1A-B23192A77BAB}"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EAFD634C-5D7B-4222-AED4-8244A55C0D1D}"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9CFA641A-C278-47D1-8FB9-472991A4BA9B}"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073D0E25-2C34-45BD-B4CA-639FD0739035}"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9ECDF0C-D5BF-432E-84EA-B6C7D78C339A}"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F2A6B3A7-269E-41AD-8C7D-025CAFDA7477}"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C9F307A-FF2E-4F51-AA53-91893FF16A79}"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670D096-9949-4316-A316-F7FFA87623DB}"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06E54AA1-2DAB-4016-9D4B-8E7A962A55A0}"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260353F6-635F-42C3-BAFE-E6ECEE62E95B}"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70B81995-75FA-4D20-9101-D865AB8DD7E3}"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B2AA63C0-28B0-4C00-A250-34B54E7FAE0F}"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E03C10C8-7C93-4F58-9A36-EBAEEF3461E2}"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C96657A3-43BE-47D2-BB59-16AD67C41BBA}"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25CA3D0A-AF36-4ECE-87F4-7050926E8AE5}"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DF8DD6B2-9267-4902-AFA2-82FD71A8E403}"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579A46E-A232-4B92-9CAA-E313671E4A09}"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C55CA545-DEB8-4FCA-8CDD-8618268D99EE}"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B5A5E8C-D657-466B-A59D-412B9371FE12}"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ABD6711-2FF2-42F2-9399-2816CC81E49D}"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5A09DABE-64CC-457D-83DA-A8A6AF0BF58E}"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39D485A-0475-4016-982A-3E73DF333855}"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C9CA828A-7A67-4BA1-AB83-B88E9AA7CC8B}"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5B568CC4-ABA3-4881-98EE-02C0F0288EE7}"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2ADDB2FF-8B1A-4FDE-A363-4695A52EBEB7}"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51F8E98F-8785-4C11-924B-14DC963EDE36}"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EAFAA6C-70B1-4DDC-A236-82DED98C436E}"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CDC0009F-733E-4A2B-9947-E6BAF920E07E}"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C95F7902-F410-47D3-BB13-41B74EB67D70}"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941CED38-04E2-4312-951A-A0C39D95A53E}"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FC06456F-CE6C-42BE-BAA3-003B06216DE2}"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09DF71B3-BE34-4061-BDC3-D81D139B42EC}"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0846C85D-59EB-4C4E-B493-8D26F8EEF4FF}"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DDFA4E33-0D4B-406A-818B-5661E1C8D717}"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E8E1BC72-3BCE-4153-B2E8-3CF58972231B}"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981730AB-B043-4444-9F7C-D06F45FF56DD}"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088C7CA2-6803-4342-9F94-26FAFE38BC3F}"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7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6DD36F5-9A5F-4452-949E-793E0C6C6188}"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7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ABDAF4E-186A-4763-B3A3-40E731509EE6}"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D978C3F-FE28-473F-A1E7-304C9E88EC27}"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5DDEEA25-B80C-4BE8-BD64-1B445C207AD9}"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911978C-4776-491B-A843-3956A946F9EE}"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7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9641C65-1ADF-42EB-A539-A7A1EB2A91FA}"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7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C082B6D9-0C1B-4C88-B971-D324E145CA1B}"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9A87DB17-E991-4246-A943-5E3A8828089E}"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7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70B7725-F5C7-4966-AB8B-20DB88F24795}"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CB123D4F-99BB-440C-A747-3ABA664F925F}"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7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F763CF96-3269-447E-B787-D6C8576C6A1D}"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8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DC436792-179F-4C91-B698-C651C8F36884}"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8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F5F0558E-1EBB-4542-B140-808C78D83783}"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8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270C073F-C9D2-4B59-AB58-A1E2F3821A6B}"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8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242799FF-142B-45D2-9C11-ED880D7CD478}"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8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CE8C425-9993-4C80-8449-2135DA16570B}"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8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55F69FF6-A811-4BFB-B3B1-5479390FC654}"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8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D61F88-9C85-412C-B37D-EC7BC5FCD28A}"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8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7A08F2BD-9CEE-43B7-9C32-A8966A9D4ED7}"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8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14689DC-0999-4254-A2E9-871A497672E3}"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0D31838-52CB-43D2-A236-046200632613}"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8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19078" y="182563"/>
            <a:ext cx="5257526" cy="66278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E45C6B0-06A0-42E2-9B36-F5DBA8F7FCFB}"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1828847" y="368300"/>
            <a:ext cx="9153763" cy="833438"/>
          </a:xfrm>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fld id="{E46E14BA-2CD5-4C4C-AA1A-9217AAA02212}" type="datetime1">
              <a:rPr lang="zh-CN" altLang="en-US" smtClean="0"/>
              <a:t>2021/6/25</a:t>
            </a:fld>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61637C59-ACF1-46EC-AA2B-C1494FFFC09F}" type="slidenum">
              <a:rPr lang="zh-CN" altLang="en-US"/>
              <a:t>‹#›</a:t>
            </a:fld>
            <a:endParaRPr lang="zh-CN"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标题和内容">
    <p:bg>
      <p:bgRef idx="1001">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09692" y="275465"/>
            <a:ext cx="10972934" cy="1142498"/>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92" y="1600101"/>
            <a:ext cx="10972934" cy="452483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92" y="6356747"/>
            <a:ext cx="2845225" cy="365780"/>
          </a:xfrm>
          <a:prstGeom prst="rect">
            <a:avLst/>
          </a:prstGeom>
        </p:spPr>
        <p:txBody>
          <a:bodyPr/>
          <a:lstStyle>
            <a:lvl1pPr>
              <a:defRPr/>
            </a:lvl1pPr>
          </a:lstStyle>
          <a:p>
            <a:pPr>
              <a:defRPr/>
            </a:pPr>
            <a:fld id="{631E5EC9-5608-411A-9F5C-9A05E63677B4}" type="datetime1">
              <a:rPr lang="zh-CN" altLang="en-US" smtClean="0"/>
              <a:t>2021/6/25</a:t>
            </a:fld>
            <a:endParaRPr lang="zh-CN" altLang="en-US"/>
          </a:p>
        </p:txBody>
      </p:sp>
      <p:sp>
        <p:nvSpPr>
          <p:cNvPr id="5" name="页脚占位符 4"/>
          <p:cNvSpPr>
            <a:spLocks noGrp="1"/>
          </p:cNvSpPr>
          <p:nvPr>
            <p:ph type="ftr" sz="quarter" idx="11"/>
          </p:nvPr>
        </p:nvSpPr>
        <p:spPr>
          <a:xfrm>
            <a:off x="4165471" y="6356747"/>
            <a:ext cx="3861377" cy="365780"/>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8737401" y="6356747"/>
            <a:ext cx="2845225" cy="365780"/>
          </a:xfrm>
          <a:prstGeom prst="rect">
            <a:avLst/>
          </a:prstGeom>
        </p:spPr>
        <p:txBody>
          <a:bodyPr/>
          <a:lstStyle>
            <a:lvl1pPr>
              <a:defRPr/>
            </a:lvl1pPr>
          </a:lstStyle>
          <a:p>
            <a:r>
              <a:rPr lang="en-US" altLang="zh-CN" dirty="0"/>
              <a:t>1</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A2424E0-2B42-46AB-B746-D63AD9470B80}" type="datetime1">
              <a:rPr lang="zh-CN" altLang="en-US" smtClean="0"/>
              <a:t>2021/6/25</a:t>
            </a:fld>
            <a:endParaRPr lang="zh-CN" altLang="en-US"/>
          </a:p>
        </p:txBody>
      </p:sp>
      <p:sp>
        <p:nvSpPr>
          <p:cNvPr id="5" name="页脚占位符 4"/>
          <p:cNvSpPr>
            <a:spLocks noGrp="1"/>
          </p:cNvSpPr>
          <p:nvPr>
            <p:ph type="ftr" sz="quarter" idx="11"/>
          </p:nvPr>
        </p:nvSpPr>
        <p:spPr>
          <a:xfrm>
            <a:off x="4165818" y="6356645"/>
            <a:ext cx="3861001" cy="365143"/>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ECB62A96-75BD-4D1B-A9DE-49026C62D5F2}" type="slidenum">
              <a:rPr lang="zh-CN" altLang="en-US" smtClean="0"/>
              <a:t>‹#›</a:t>
            </a:fld>
            <a:endParaRPr lang="zh-CN" alt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51B57EB-31A9-47C2-AA69-FB8A22614C7E}" type="datetime1">
              <a:rPr lang="zh-CN" altLang="en-US" smtClean="0"/>
              <a:t>2021/6/25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01D5C57-FBFC-4CD9-A3EE-3CA07D4CD69B}" type="slidenum">
              <a:rPr lang="zh-CN" altLang="en-US" smtClean="0"/>
              <a:t>‹#›</a:t>
            </a:fld>
            <a:endParaRPr lang="zh-CN" alt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40" y="1122363"/>
            <a:ext cx="9144238"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40" y="3602038"/>
            <a:ext cx="914423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8FC3550-59D8-41D4-B459-794825DAB57A}" type="datetime1">
              <a:rPr lang="zh-CN" altLang="en-US" smtClean="0"/>
              <a:t>2021/6/25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6E62FD-5E28-4210-A5AE-13594E204FEF}" type="slidenum">
              <a:rPr lang="zh-CN" altLang="en-US" smtClean="0"/>
              <a:t>‹#›</a:t>
            </a:fld>
            <a:endParaRPr lang="zh-CN" alt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5_标题和内容">
    <p:spTree>
      <p:nvGrpSpPr>
        <p:cNvPr id="1" name=""/>
        <p:cNvGrpSpPr/>
        <p:nvPr/>
      </p:nvGrpSpPr>
      <p:grpSpPr>
        <a:xfrm>
          <a:off x="0" y="0"/>
          <a:ext cx="0" cy="0"/>
          <a:chOff x="0" y="0"/>
          <a:chExt cx="0" cy="0"/>
        </a:xfrm>
      </p:grpSpPr>
      <p:sp>
        <p:nvSpPr>
          <p:cNvPr id="4" name="Rectangle 9"/>
          <p:cNvSpPr/>
          <p:nvPr userDrawn="1"/>
        </p:nvSpPr>
        <p:spPr>
          <a:xfrm>
            <a:off x="11333816" y="322573"/>
            <a:ext cx="487977" cy="2870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0380" tIns="60188" rIns="120380" bIns="60188" rtlCol="0" anchor="ctr"/>
          <a:lstStyle/>
          <a:p>
            <a:pPr algn="ctr"/>
            <a:endParaRPr lang="en-US" sz="2505" dirty="0"/>
          </a:p>
        </p:txBody>
      </p:sp>
      <p:sp>
        <p:nvSpPr>
          <p:cNvPr id="6" name="Isosceles Triangle 10"/>
          <p:cNvSpPr/>
          <p:nvPr userDrawn="1"/>
        </p:nvSpPr>
        <p:spPr>
          <a:xfrm rot="10610802">
            <a:off x="11339650" y="421699"/>
            <a:ext cx="488774" cy="261868"/>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0380" tIns="60188" rIns="120380" bIns="60188" rtlCol="0" anchor="ctr"/>
          <a:lstStyle/>
          <a:p>
            <a:pPr algn="ctr"/>
            <a:endParaRPr lang="en-US" sz="2505"/>
          </a:p>
        </p:txBody>
      </p:sp>
      <p:sp>
        <p:nvSpPr>
          <p:cNvPr id="7" name="Slide Number Placeholder 5"/>
          <p:cNvSpPr txBox="1"/>
          <p:nvPr userDrawn="1"/>
        </p:nvSpPr>
        <p:spPr>
          <a:xfrm>
            <a:off x="11359314" y="273266"/>
            <a:ext cx="449442" cy="467469"/>
          </a:xfrm>
          <a:prstGeom prst="rect">
            <a:avLst/>
          </a:prstGeom>
        </p:spPr>
        <p:txBody>
          <a:bodyPr vert="horz" lIns="0" tIns="0" rIns="0" bIns="60188"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315" smtClean="0"/>
              <a:t>‹#›</a:t>
            </a:fld>
            <a:endParaRPr lang="en-US" sz="1315" dirty="0"/>
          </a:p>
        </p:txBody>
      </p:sp>
      <p:grpSp>
        <p:nvGrpSpPr>
          <p:cNvPr id="8" name="Group 5"/>
          <p:cNvGrpSpPr/>
          <p:nvPr userDrawn="1"/>
        </p:nvGrpSpPr>
        <p:grpSpPr>
          <a:xfrm>
            <a:off x="463226" y="6309614"/>
            <a:ext cx="298776" cy="294888"/>
            <a:chOff x="4328868" y="5502988"/>
            <a:chExt cx="500307" cy="493774"/>
          </a:xfrm>
        </p:grpSpPr>
        <p:sp>
          <p:nvSpPr>
            <p:cNvPr id="9" name="Freeform 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392" tIns="45696" rIns="91392" bIns="45696" numCol="1" anchor="t" anchorCtr="0" compatLnSpc="1"/>
            <a:lstStyle/>
            <a:p>
              <a:endParaRPr lang="id-ID" sz="2505"/>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392" tIns="45696" rIns="91392" bIns="45696" numCol="1" anchor="t" anchorCtr="0" compatLnSpc="1"/>
            <a:lstStyle/>
            <a:p>
              <a:endParaRPr lang="id-ID" sz="2505"/>
            </a:p>
          </p:txBody>
        </p:sp>
      </p:grpSp>
      <p:grpSp>
        <p:nvGrpSpPr>
          <p:cNvPr id="11" name="Group 9"/>
          <p:cNvGrpSpPr/>
          <p:nvPr userDrawn="1"/>
        </p:nvGrpSpPr>
        <p:grpSpPr>
          <a:xfrm flipH="1">
            <a:off x="1244946" y="6309614"/>
            <a:ext cx="298776" cy="294888"/>
            <a:chOff x="4328868" y="5502988"/>
            <a:chExt cx="500307" cy="493774"/>
          </a:xfrm>
        </p:grpSpPr>
        <p:sp>
          <p:nvSpPr>
            <p:cNvPr id="12" name="Freeform 1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392" tIns="45696" rIns="91392" bIns="45696" numCol="1" anchor="t" anchorCtr="0" compatLnSpc="1"/>
            <a:lstStyle/>
            <a:p>
              <a:endParaRPr lang="id-ID" sz="2505"/>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392" tIns="45696" rIns="91392" bIns="45696" numCol="1" anchor="t" anchorCtr="0" compatLnSpc="1"/>
            <a:lstStyle/>
            <a:p>
              <a:endParaRPr lang="id-ID" sz="2505"/>
            </a:p>
          </p:txBody>
        </p:sp>
      </p:grpSp>
      <p:cxnSp>
        <p:nvCxnSpPr>
          <p:cNvPr id="14" name="Straight Connector 3"/>
          <p:cNvCxnSpPr/>
          <p:nvPr userDrawn="1"/>
        </p:nvCxnSpPr>
        <p:spPr>
          <a:xfrm>
            <a:off x="736946" y="6460767"/>
            <a:ext cx="507999"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grpSp>
        <p:nvGrpSpPr>
          <p:cNvPr id="3" name="组合 1"/>
          <p:cNvGrpSpPr/>
          <p:nvPr userDrawn="1"/>
        </p:nvGrpSpPr>
        <p:grpSpPr bwMode="auto">
          <a:xfrm>
            <a:off x="338359" y="-26584"/>
            <a:ext cx="899715" cy="829944"/>
            <a:chOff x="2506532" y="465192"/>
            <a:chExt cx="675190" cy="622362"/>
          </a:xfrm>
        </p:grpSpPr>
        <p:sp>
          <p:nvSpPr>
            <p:cNvPr id="4" name="文本框 2"/>
            <p:cNvSpPr txBox="1">
              <a:spLocks noChangeArrowheads="1"/>
            </p:cNvSpPr>
            <p:nvPr/>
          </p:nvSpPr>
          <p:spPr bwMode="auto">
            <a:xfrm>
              <a:off x="2506532" y="465192"/>
              <a:ext cx="236653" cy="622362"/>
            </a:xfrm>
            <a:prstGeom prst="rect">
              <a:avLst/>
            </a:prstGeom>
            <a:noFill/>
            <a:ln w="9525">
              <a:noFill/>
              <a:miter lim="800000"/>
            </a:ln>
          </p:spPr>
          <p:txBody>
            <a:bodyPr>
              <a:spAutoFit/>
            </a:bodyPr>
            <a:lstStyle/>
            <a:p>
              <a:r>
                <a:rPr lang="en-US" altLang="zh-CN" sz="4800" dirty="0">
                  <a:solidFill>
                    <a:srgbClr val="005292"/>
                  </a:solidFill>
                  <a:latin typeface="Impact" panose="020B0806030902050204" pitchFamily="34" charset="0"/>
                </a:rPr>
                <a:t>5</a:t>
              </a:r>
              <a:endParaRPr lang="zh-CN" altLang="en-US" sz="4800" dirty="0">
                <a:solidFill>
                  <a:srgbClr val="005292"/>
                </a:solidFill>
                <a:latin typeface="Impact" panose="020B0806030902050204"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2861"/>
            <a:ext cx="12184067" cy="45708"/>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81" tIns="60940" rIns="121881" bIns="60940" anchor="ctr"/>
          <a:lstStyle/>
          <a:p>
            <a:pPr algn="ctr" fontAlgn="auto">
              <a:spcBef>
                <a:spcPts val="0"/>
              </a:spcBef>
              <a:spcAft>
                <a:spcPts val="0"/>
              </a:spcAft>
              <a:defRPr/>
            </a:pPr>
            <a:endParaRPr lang="zh-CN" altLang="en-US" sz="240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2"/>
            <a:ext cx="12192000" cy="685799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56" y="6356350"/>
            <a:ext cx="2743383"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535DEDE-C5C0-4B38-BDC9-00A64C7F69EF}" type="datetime1">
              <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charset="0"/>
                <a:ea typeface="宋体" panose="02010600030101010101" pitchFamily="2" charset="-122"/>
                <a:cs typeface="+mn-cs"/>
              </a:rPr>
              <a:t>2021/6/25</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5" name="页脚占位符 4"/>
          <p:cNvSpPr>
            <a:spLocks noGrp="1"/>
          </p:cNvSpPr>
          <p:nvPr>
            <p:ph type="ftr" sz="quarter" idx="3"/>
          </p:nvPr>
        </p:nvSpPr>
        <p:spPr>
          <a:xfrm>
            <a:off x="4038869" y="6356350"/>
            <a:ext cx="4115074"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6" name="灯片编号占位符 5"/>
          <p:cNvSpPr>
            <a:spLocks noGrp="1"/>
          </p:cNvSpPr>
          <p:nvPr>
            <p:ph type="sldNum" sz="quarter" idx="4"/>
          </p:nvPr>
        </p:nvSpPr>
        <p:spPr>
          <a:xfrm>
            <a:off x="8611175" y="6356350"/>
            <a:ext cx="2743383" cy="365125"/>
          </a:xfrm>
          <a:prstGeom prst="rect">
            <a:avLst/>
          </a:prstGeom>
        </p:spPr>
        <p:txBody>
          <a:bodyPr vert="horz" lIns="91440" tIns="45720" rIns="91440" bIns="45720" rtlCol="0" anchor="ctr"/>
          <a:lstStyle>
            <a:lvl1pPr algn="r">
              <a:defRPr sz="1200">
                <a:solidFill>
                  <a:srgbClr val="898989"/>
                </a:solidFill>
              </a:defRPr>
            </a:lvl1pPr>
          </a:lstStyle>
          <a:p>
            <a:pPr lvl="0" eaLnBrk="1" hangingPunct="1"/>
            <a:fld id="{9A0DB2DC-4C9A-4742-B13C-FB6460FD3503}" type="slidenum">
              <a:rPr lang="zh-CN" altLang="en-US" dirty="0">
                <a:latin typeface="Calibri" panose="020F0502020204030204" charset="0"/>
              </a:rPr>
              <a:t>‹#›</a:t>
            </a:fld>
            <a:endParaRPr lang="zh-CN" altLang="en-US" dirty="0">
              <a:latin typeface="Calibri" panose="020F0502020204030204" charset="0"/>
            </a:endParaRPr>
          </a:p>
        </p:txBody>
      </p:sp>
      <p:pic>
        <p:nvPicPr>
          <p:cNvPr id="3" name="图片 2"/>
          <p:cNvPicPr>
            <a:picLocks noChangeAspect="1"/>
          </p:cNvPicPr>
          <p:nvPr userDrawn="1"/>
        </p:nvPicPr>
        <p:blipFill>
          <a:blip r:embed="rId101">
            <a:extLst>
              <a:ext uri="{28A0092B-C50C-407E-A947-70E740481C1C}">
                <a14:useLocalDpi xmlns:a14="http://schemas.microsoft.com/office/drawing/2010/main" val="0"/>
              </a:ext>
            </a:extLst>
          </a:blip>
          <a:stretch>
            <a:fillRect/>
          </a:stretch>
        </p:blipFill>
        <p:spPr>
          <a:xfrm>
            <a:off x="-22923" y="-23495"/>
            <a:ext cx="12192903" cy="685990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6.xml"/><Relationship Id="rId1" Type="http://schemas.openxmlformats.org/officeDocument/2006/relationships/tags" Target="../tags/tag6.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6.xml"/><Relationship Id="rId1" Type="http://schemas.openxmlformats.org/officeDocument/2006/relationships/tags" Target="../tags/tag7.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96.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96.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6.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6.xml"/><Relationship Id="rId7" Type="http://schemas.openxmlformats.org/officeDocument/2006/relationships/image" Target="../media/image12.png"/><Relationship Id="rId2" Type="http://schemas.openxmlformats.org/officeDocument/2006/relationships/slideLayout" Target="../slideLayouts/slideLayout96.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6.xml"/><Relationship Id="rId1" Type="http://schemas.openxmlformats.org/officeDocument/2006/relationships/tags" Target="../tags/tag4.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6.xml"/><Relationship Id="rId1" Type="http://schemas.openxmlformats.org/officeDocument/2006/relationships/tags" Target="../tags/tag5.xml"/><Relationship Id="rId5" Type="http://schemas.openxmlformats.org/officeDocument/2006/relationships/image" Target="../media/image16.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9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5439BEE-4E8A-461C-9D36-575C17540371}"/>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Texturizer/>
                    </a14:imgEffect>
                  </a14:imgLayer>
                </a14:imgProps>
              </a:ext>
            </a:extLst>
          </a:blip>
          <a:srcRect r="1571" b="67187"/>
          <a:stretch/>
        </p:blipFill>
        <p:spPr>
          <a:xfrm>
            <a:off x="-10937" y="-27454"/>
            <a:ext cx="12216818" cy="2167030"/>
          </a:xfrm>
          <a:prstGeom prst="rect">
            <a:avLst/>
          </a:prstGeom>
          <a:effectLst>
            <a:reflection endPos="65000" dist="50800" dir="5400000" sy="-100000" algn="bl" rotWithShape="0"/>
          </a:effectLst>
        </p:spPr>
      </p:pic>
      <p:sp>
        <p:nvSpPr>
          <p:cNvPr id="620" name="矩形 619"/>
          <p:cNvSpPr/>
          <p:nvPr/>
        </p:nvSpPr>
        <p:spPr>
          <a:xfrm>
            <a:off x="-39282" y="2139308"/>
            <a:ext cx="12244929" cy="2431321"/>
          </a:xfrm>
          <a:prstGeom prst="rect">
            <a:avLst/>
          </a:prstGeom>
          <a:solidFill>
            <a:srgbClr val="C0000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Times New Roman" panose="02020603050405020304" pitchFamily="18" charset="0"/>
              <a:cs typeface="Times New Roman" panose="02020603050405020304" pitchFamily="18" charset="0"/>
            </a:endParaRPr>
          </a:p>
        </p:txBody>
      </p:sp>
      <p:sp>
        <p:nvSpPr>
          <p:cNvPr id="622" name="TextBox 7"/>
          <p:cNvSpPr>
            <a:spLocks noChangeArrowheads="1"/>
          </p:cNvSpPr>
          <p:nvPr/>
        </p:nvSpPr>
        <p:spPr bwMode="auto">
          <a:xfrm>
            <a:off x="-10937" y="2590999"/>
            <a:ext cx="12188474"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219200"/>
            <a:r>
              <a:rPr lang="en-US" altLang="zh-CN" sz="4600" b="1"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PALBBD: A Parallel ArcLength Method Using Bordered Block Diagonal Form for DC Analysis</a:t>
            </a:r>
            <a:endParaRPr lang="zh-CN" altLang="en-US" sz="4600"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p:txBody>
      </p:sp>
      <p:sp>
        <p:nvSpPr>
          <p:cNvPr id="623" name="TextBox 7"/>
          <p:cNvSpPr>
            <a:spLocks noChangeArrowheads="1"/>
          </p:cNvSpPr>
          <p:nvPr/>
        </p:nvSpPr>
        <p:spPr bwMode="auto">
          <a:xfrm>
            <a:off x="1" y="4832410"/>
            <a:ext cx="12177536" cy="37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219200"/>
            <a:r>
              <a:rPr lang="en-US" altLang="zh-CN" sz="1865" dirty="0">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Zhou Jin</a:t>
            </a:r>
            <a:r>
              <a:rPr lang="en-US" altLang="zh-CN" sz="1865" baseline="30000" dirty="0">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1</a:t>
            </a:r>
            <a:r>
              <a:rPr lang="en-US" altLang="zh-CN" sz="1865" dirty="0">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a:t>
            </a:r>
            <a:r>
              <a:rPr lang="zh-CN" altLang="en-US" sz="1865" dirty="0">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 </a:t>
            </a:r>
            <a:r>
              <a:rPr lang="en-US" altLang="zh-CN" sz="1865" b="1" u="sng" dirty="0">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Tian Feng</a:t>
            </a:r>
            <a:r>
              <a:rPr lang="en-US" altLang="zh-CN" sz="1865" b="1" u="sng" baseline="30000" dirty="0">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1</a:t>
            </a:r>
            <a:r>
              <a:rPr lang="en-US" altLang="zh-CN" sz="1865" dirty="0">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 </a:t>
            </a:r>
            <a:r>
              <a:rPr lang="en-US" altLang="zh-CN" sz="1865" dirty="0" err="1">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Yiru</a:t>
            </a:r>
            <a:r>
              <a:rPr lang="en-US" altLang="zh-CN" sz="1865" dirty="0">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 Duan</a:t>
            </a:r>
            <a:r>
              <a:rPr lang="en-US" altLang="zh-CN" sz="1865" baseline="30000" dirty="0">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1</a:t>
            </a:r>
            <a:r>
              <a:rPr lang="en-US" altLang="zh-CN" sz="1865" dirty="0">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 Xiao Wu</a:t>
            </a:r>
            <a:r>
              <a:rPr lang="en-US" altLang="zh-CN" sz="1865" baseline="30000" dirty="0">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2</a:t>
            </a:r>
            <a:r>
              <a:rPr lang="en-US" altLang="zh-CN" sz="1865" dirty="0">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 </a:t>
            </a:r>
            <a:r>
              <a:rPr lang="en-US" altLang="zh-CN" sz="1865" dirty="0" err="1">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Minghou</a:t>
            </a:r>
            <a:r>
              <a:rPr lang="en-US" altLang="zh-CN" sz="1865" dirty="0">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 Cheng</a:t>
            </a:r>
            <a:r>
              <a:rPr lang="en-US" altLang="zh-CN" sz="1865" baseline="30000" dirty="0">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2</a:t>
            </a:r>
            <a:r>
              <a:rPr lang="en-US" altLang="zh-CN" sz="1865" dirty="0">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 </a:t>
            </a:r>
            <a:r>
              <a:rPr lang="en-US" altLang="zh-CN" sz="1865" dirty="0" err="1">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Zhenya</a:t>
            </a:r>
            <a:r>
              <a:rPr lang="en-US" altLang="zh-CN" sz="1865" dirty="0">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 Zhou</a:t>
            </a:r>
            <a:r>
              <a:rPr lang="en-US" altLang="zh-CN" sz="1865" baseline="30000" dirty="0">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2</a:t>
            </a:r>
            <a:r>
              <a:rPr lang="en-US" altLang="zh-CN" sz="1865" dirty="0">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 and </a:t>
            </a:r>
            <a:r>
              <a:rPr lang="en-US" altLang="zh-CN" sz="1865" dirty="0" err="1">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Weifeng</a:t>
            </a:r>
            <a:r>
              <a:rPr lang="en-US" altLang="zh-CN" sz="1865" dirty="0">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 Liu</a:t>
            </a:r>
            <a:r>
              <a:rPr lang="en-US" altLang="zh-CN" sz="1865" baseline="30000" dirty="0">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1</a:t>
            </a:r>
            <a:endParaRPr lang="zh-CN" altLang="en-US" sz="1865" dirty="0">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p:txBody>
      </p:sp>
      <p:sp>
        <p:nvSpPr>
          <p:cNvPr id="2" name="矩形 1">
            <a:extLst>
              <a:ext uri="{FF2B5EF4-FFF2-40B4-BE49-F238E27FC236}">
                <a16:creationId xmlns:a16="http://schemas.microsoft.com/office/drawing/2014/main" id="{66497749-DC90-4AFF-8E26-17C8687D6BC6}"/>
              </a:ext>
            </a:extLst>
          </p:cNvPr>
          <p:cNvSpPr/>
          <p:nvPr/>
        </p:nvSpPr>
        <p:spPr>
          <a:xfrm>
            <a:off x="5292056" y="6206973"/>
            <a:ext cx="1473480" cy="369332"/>
          </a:xfrm>
          <a:prstGeom prst="rect">
            <a:avLst/>
          </a:prstGeom>
        </p:spPr>
        <p:txBody>
          <a:bodyPr wrap="none">
            <a:spAutoFit/>
          </a:bodyPr>
          <a:lstStyle/>
          <a:p>
            <a:r>
              <a:rPr lang="en-US" altLang="zh-CN"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June 24, 2021</a:t>
            </a:r>
            <a:endParaRPr lang="zh-CN" altLang="en-US"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B85E3212-D33C-46D2-9C47-F5D448452F3B}"/>
              </a:ext>
            </a:extLst>
          </p:cNvPr>
          <p:cNvSpPr/>
          <p:nvPr/>
        </p:nvSpPr>
        <p:spPr>
          <a:xfrm>
            <a:off x="1773465" y="5247694"/>
            <a:ext cx="8510663" cy="923330"/>
          </a:xfrm>
          <a:prstGeom prst="rect">
            <a:avLst/>
          </a:prstGeom>
        </p:spPr>
        <p:txBody>
          <a:bodyPr wrap="none">
            <a:spAutoFit/>
          </a:bodyPr>
          <a:lstStyle/>
          <a:p>
            <a:pPr algn="ctr"/>
            <a:r>
              <a:rPr lang="en-US" altLang="zh-CN"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 1. Super Scientific Software Laboratory, </a:t>
            </a:r>
          </a:p>
          <a:p>
            <a:pPr algn="ctr"/>
            <a:r>
              <a:rPr lang="en-US" altLang="zh-CN"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Department of Computer Science and Technology, China University of Petroleum-Beijing</a:t>
            </a:r>
          </a:p>
          <a:p>
            <a:pPr algn="ctr"/>
            <a:r>
              <a:rPr lang="en-US" altLang="zh-CN" dirty="0">
                <a:latin typeface="Times New Roman" panose="02020603050405020304" pitchFamily="18" charset="0"/>
                <a:cs typeface="Times New Roman" panose="02020603050405020304" pitchFamily="18" charset="0"/>
              </a:rPr>
              <a:t>2. Huada Empyrean Software Co. Ltd, Beijing</a:t>
            </a:r>
            <a:endParaRPr lang="zh-CN" altLang="en-US" dirty="0">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id="{BEDD084D-5489-4404-9A3C-C41F082B42C5}"/>
              </a:ext>
            </a:extLst>
          </p:cNvPr>
          <p:cNvSpPr/>
          <p:nvPr/>
        </p:nvSpPr>
        <p:spPr>
          <a:xfrm>
            <a:off x="-39281" y="-27721"/>
            <a:ext cx="12256099" cy="2167030"/>
          </a:xfrm>
          <a:prstGeom prst="rect">
            <a:avLst/>
          </a:prstGeom>
          <a:gradFill flip="none" rotWithShape="1">
            <a:gsLst>
              <a:gs pos="0">
                <a:schemeClr val="accent3">
                  <a:alpha val="54000"/>
                  <a:lumMod val="62000"/>
                  <a:lumOff val="38000"/>
                </a:schemeClr>
              </a:gs>
              <a:gs pos="88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灯片编号占位符 3">
            <a:extLst>
              <a:ext uri="{FF2B5EF4-FFF2-40B4-BE49-F238E27FC236}">
                <a16:creationId xmlns:a16="http://schemas.microsoft.com/office/drawing/2014/main" id="{BFF44771-C791-4451-8F92-8BF25BC6311B}"/>
              </a:ext>
            </a:extLst>
          </p:cNvPr>
          <p:cNvSpPr>
            <a:spLocks noGrp="1"/>
          </p:cNvSpPr>
          <p:nvPr>
            <p:ph type="sldNum" sz="quarter" idx="12"/>
          </p:nvPr>
        </p:nvSpPr>
        <p:spPr/>
        <p:txBody>
          <a:bodyPr/>
          <a:lstStyle/>
          <a:p>
            <a:r>
              <a:rPr lang="en-US" altLang="zh-CN" dirty="0"/>
              <a:t>1</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20570"/>
    </mc:Choice>
    <mc:Fallback xmlns="">
      <p:transition spd="slow" advTm="2057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E7491F3-1088-41F0-95A9-DE85C408D805}"/>
              </a:ext>
            </a:extLst>
          </p:cNvPr>
          <p:cNvPicPr>
            <a:picLocks noChangeAspect="1"/>
          </p:cNvPicPr>
          <p:nvPr/>
        </p:nvPicPr>
        <p:blipFill rotWithShape="1">
          <a:blip r:embed="rId4"/>
          <a:srcRect l="2428" r="1953"/>
          <a:stretch/>
        </p:blipFill>
        <p:spPr>
          <a:xfrm>
            <a:off x="531478" y="1788442"/>
            <a:ext cx="11114776" cy="3909586"/>
          </a:xfrm>
          <a:prstGeom prst="rect">
            <a:avLst/>
          </a:prstGeom>
        </p:spPr>
      </p:pic>
      <p:sp>
        <p:nvSpPr>
          <p:cNvPr id="23" name="矩形 22"/>
          <p:cNvSpPr/>
          <p:nvPr/>
        </p:nvSpPr>
        <p:spPr>
          <a:xfrm flipV="1">
            <a:off x="128" y="1"/>
            <a:ext cx="12191744" cy="955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Times New Roman" panose="02020603050405020304" pitchFamily="18" charset="0"/>
              <a:cs typeface="Times New Roman" panose="02020603050405020304" pitchFamily="18" charset="0"/>
            </a:endParaRPr>
          </a:p>
        </p:txBody>
      </p:sp>
      <p:grpSp>
        <p:nvGrpSpPr>
          <p:cNvPr id="17" name="组合 16"/>
          <p:cNvGrpSpPr/>
          <p:nvPr/>
        </p:nvGrpSpPr>
        <p:grpSpPr>
          <a:xfrm>
            <a:off x="389890" y="-78105"/>
            <a:ext cx="986790" cy="1188720"/>
            <a:chOff x="614" y="-123"/>
            <a:chExt cx="1554" cy="1872"/>
          </a:xfrm>
          <a:solidFill>
            <a:srgbClr val="C00000"/>
          </a:solidFill>
        </p:grpSpPr>
        <p:grpSp>
          <p:nvGrpSpPr>
            <p:cNvPr id="25" name="组合 24"/>
            <p:cNvGrpSpPr/>
            <p:nvPr/>
          </p:nvGrpSpPr>
          <p:grpSpPr>
            <a:xfrm>
              <a:off x="614" y="-123"/>
              <a:ext cx="1555" cy="1872"/>
              <a:chOff x="336692" y="-179502"/>
              <a:chExt cx="987163" cy="1189012"/>
            </a:xfrm>
            <a:grpFill/>
          </p:grpSpPr>
          <p:sp>
            <p:nvSpPr>
              <p:cNvPr id="28" name="Diamond 13"/>
              <p:cNvSpPr/>
              <p:nvPr/>
            </p:nvSpPr>
            <p:spPr>
              <a:xfrm rot="2747839">
                <a:off x="336692" y="-150750"/>
                <a:ext cx="283103" cy="283103"/>
              </a:xfrm>
              <a:prstGeom prst="diamond">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solidFill>
                    <a:schemeClr val="bg1"/>
                  </a:solidFill>
                  <a:latin typeface="Times New Roman" panose="02020603050405020304" pitchFamily="18" charset="0"/>
                  <a:cs typeface="Times New Roman" panose="02020603050405020304" pitchFamily="18" charset="0"/>
                </a:endParaRPr>
              </a:p>
            </p:txBody>
          </p:sp>
          <p:sp>
            <p:nvSpPr>
              <p:cNvPr id="29" name="Diamond 16"/>
              <p:cNvSpPr/>
              <p:nvPr/>
            </p:nvSpPr>
            <p:spPr>
              <a:xfrm rot="8147839">
                <a:off x="496416" y="-179502"/>
                <a:ext cx="508031" cy="508031"/>
              </a:xfrm>
              <a:prstGeom prst="diamond">
                <a:avLst/>
              </a:prstGeom>
              <a:grpFill/>
              <a:ln>
                <a:noFill/>
              </a:ln>
              <a:effectLst>
                <a:outerShdw blurRad="50800" dist="38100" dir="10800000" algn="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solidFill>
                    <a:schemeClr val="bg1"/>
                  </a:solidFill>
                  <a:latin typeface="Times New Roman" panose="02020603050405020304" pitchFamily="18" charset="0"/>
                  <a:cs typeface="Times New Roman" panose="02020603050405020304" pitchFamily="18" charset="0"/>
                </a:endParaRPr>
              </a:p>
            </p:txBody>
          </p:sp>
          <p:sp>
            <p:nvSpPr>
              <p:cNvPr id="30" name="Diamond 14"/>
              <p:cNvSpPr/>
              <p:nvPr/>
            </p:nvSpPr>
            <p:spPr>
              <a:xfrm rot="18947839">
                <a:off x="437330" y="122985"/>
                <a:ext cx="886525" cy="886525"/>
              </a:xfrm>
              <a:prstGeom prst="diamond">
                <a:avLst/>
              </a:prstGeom>
              <a:grpFill/>
              <a:ln>
                <a:noFill/>
              </a:ln>
              <a:effectLst>
                <a:outerShdw blurRad="50800" dist="38100" dir="16200000"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solidFill>
                    <a:schemeClr val="bg1"/>
                  </a:solidFill>
                  <a:latin typeface="Times New Roman" panose="02020603050405020304" pitchFamily="18" charset="0"/>
                  <a:cs typeface="Times New Roman" panose="02020603050405020304" pitchFamily="18" charset="0"/>
                </a:endParaRPr>
              </a:p>
            </p:txBody>
          </p:sp>
        </p:grpSp>
        <p:sp>
          <p:nvSpPr>
            <p:cNvPr id="31" name="文本框 30"/>
            <p:cNvSpPr txBox="1"/>
            <p:nvPr/>
          </p:nvSpPr>
          <p:spPr>
            <a:xfrm>
              <a:off x="952" y="640"/>
              <a:ext cx="1037" cy="824"/>
            </a:xfrm>
            <a:prstGeom prst="rect">
              <a:avLst/>
            </a:prstGeom>
            <a:grpFill/>
          </p:spPr>
          <p:txBody>
            <a:bodyPr wrap="square" rtlCol="0">
              <a:spAutoFit/>
            </a:bodyPr>
            <a:lstStyle/>
            <a:p>
              <a:pPr algn="ctr"/>
              <a:r>
                <a:rPr lang="en-US" altLang="zh-CN" sz="2800" b="1" dirty="0">
                  <a:ln w="28575">
                    <a:noFill/>
                  </a:ln>
                  <a:solidFill>
                    <a:schemeClr val="bg1"/>
                  </a:solidFill>
                  <a:latin typeface="Times New Roman" panose="02020603050405020304" pitchFamily="18" charset="0"/>
                  <a:ea typeface="微软雅黑" panose="020B0503020204020204" charset="-122"/>
                  <a:cs typeface="Times New Roman" panose="02020603050405020304" pitchFamily="18" charset="0"/>
                </a:rPr>
                <a:t>04</a:t>
              </a:r>
              <a:endParaRPr lang="zh-CN" altLang="en-US" sz="4400" b="1" dirty="0">
                <a:ln w="28575">
                  <a:noFill/>
                </a:ln>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32" name="矩形 31"/>
          <p:cNvSpPr/>
          <p:nvPr/>
        </p:nvSpPr>
        <p:spPr>
          <a:xfrm>
            <a:off x="1322877" y="231325"/>
            <a:ext cx="2464136" cy="742511"/>
          </a:xfrm>
          <a:prstGeom prst="rect">
            <a:avLst/>
          </a:prstGeom>
          <a:solidFill>
            <a:srgbClr val="C00000"/>
          </a:solidFill>
        </p:spPr>
        <p:txBody>
          <a:bodyPr wrap="none">
            <a:spAutoFit/>
          </a:bodyPr>
          <a:lstStyle/>
          <a:p>
            <a:pPr>
              <a:lnSpc>
                <a:spcPct val="150000"/>
              </a:lnSpc>
            </a:pPr>
            <a:r>
              <a:rPr lang="en-US" altLang="zh-CN" sz="3200" b="1"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mn-ea"/>
              </a:rPr>
              <a:t>Performance</a:t>
            </a:r>
          </a:p>
        </p:txBody>
      </p:sp>
      <p:sp>
        <p:nvSpPr>
          <p:cNvPr id="34" name="矩形 33"/>
          <p:cNvSpPr/>
          <p:nvPr/>
        </p:nvSpPr>
        <p:spPr>
          <a:xfrm flipV="1">
            <a:off x="128" y="6768148"/>
            <a:ext cx="12191744" cy="955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Times New Roman" panose="02020603050405020304" pitchFamily="18" charset="0"/>
              <a:cs typeface="Times New Roman" panose="02020603050405020304" pitchFamily="18" charset="0"/>
            </a:endParaRPr>
          </a:p>
        </p:txBody>
      </p:sp>
      <p:sp>
        <p:nvSpPr>
          <p:cNvPr id="7" name="灯片编号占位符 6"/>
          <p:cNvSpPr>
            <a:spLocks noGrp="1"/>
          </p:cNvSpPr>
          <p:nvPr>
            <p:ph type="sldNum" sz="quarter" idx="12"/>
          </p:nvPr>
        </p:nvSpPr>
        <p:spPr/>
        <p:txBody>
          <a:bodyPr/>
          <a:lstStyle/>
          <a:p>
            <a:fld id="{BF6E62FD-5E28-4210-A5AE-13594E204FEF}" type="slidenum">
              <a:rPr lang="zh-CN" altLang="en-US" smtClean="0">
                <a:latin typeface="Times New Roman" panose="02020603050405020304" pitchFamily="18" charset="0"/>
                <a:cs typeface="Times New Roman" panose="02020603050405020304" pitchFamily="18" charset="0"/>
              </a:rPr>
              <a:t>10</a:t>
            </a:fld>
            <a:endParaRPr lang="zh-CN" altLang="en-US">
              <a:latin typeface="Times New Roman" panose="02020603050405020304" pitchFamily="18" charset="0"/>
              <a:cs typeface="Times New Roman" panose="02020603050405020304" pitchFamily="18" charset="0"/>
            </a:endParaRPr>
          </a:p>
        </p:txBody>
      </p:sp>
      <p:sp>
        <p:nvSpPr>
          <p:cNvPr id="20" name="矩形 19">
            <a:extLst>
              <a:ext uri="{FF2B5EF4-FFF2-40B4-BE49-F238E27FC236}">
                <a16:creationId xmlns:a16="http://schemas.microsoft.com/office/drawing/2014/main" id="{D1D9A7A0-49FD-457D-9C88-002885DED471}"/>
              </a:ext>
            </a:extLst>
          </p:cNvPr>
          <p:cNvSpPr/>
          <p:nvPr/>
        </p:nvSpPr>
        <p:spPr>
          <a:xfrm>
            <a:off x="1405717" y="1098876"/>
            <a:ext cx="6320920" cy="506292"/>
          </a:xfrm>
          <a:prstGeom prst="rect">
            <a:avLst/>
          </a:prstGeom>
        </p:spPr>
        <p:txBody>
          <a:bodyPr wrap="square">
            <a:spAutoFit/>
          </a:bodyPr>
          <a:lstStyle/>
          <a:p>
            <a:pPr>
              <a:lnSpc>
                <a:spcPct val="150000"/>
              </a:lnSpc>
            </a:pPr>
            <a:r>
              <a:rPr lang="en-US" altLang="zh-CN" sz="2000" dirty="0">
                <a:solidFill>
                  <a:srgbClr val="C00000"/>
                </a:solidFill>
                <a:latin typeface="Times New Roman" panose="02020603050405020304" pitchFamily="18" charset="0"/>
                <a:cs typeface="Times New Roman" panose="02020603050405020304" pitchFamily="18" charset="0"/>
              </a:rPr>
              <a:t> Parallel Speed-up and Scalability</a:t>
            </a:r>
            <a:endParaRPr lang="zh-CN" altLang="en-US" sz="2000" dirty="0">
              <a:latin typeface="Times New Roman" panose="02020603050405020304" pitchFamily="18" charset="0"/>
              <a:cs typeface="Times New Roman" panose="02020603050405020304" pitchFamily="18" charset="0"/>
            </a:endParaRPr>
          </a:p>
        </p:txBody>
      </p:sp>
      <p:sp>
        <p:nvSpPr>
          <p:cNvPr id="21" name="椭圆 20">
            <a:extLst>
              <a:ext uri="{FF2B5EF4-FFF2-40B4-BE49-F238E27FC236}">
                <a16:creationId xmlns:a16="http://schemas.microsoft.com/office/drawing/2014/main" id="{7365425B-4555-4B9C-949A-04295B8F649E}"/>
              </a:ext>
            </a:extLst>
          </p:cNvPr>
          <p:cNvSpPr/>
          <p:nvPr/>
        </p:nvSpPr>
        <p:spPr>
          <a:xfrm>
            <a:off x="1060969" y="1281349"/>
            <a:ext cx="238991" cy="238991"/>
          </a:xfrm>
          <a:prstGeom prst="ellipse">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5" name="矩形 34">
            <a:extLst>
              <a:ext uri="{FF2B5EF4-FFF2-40B4-BE49-F238E27FC236}">
                <a16:creationId xmlns:a16="http://schemas.microsoft.com/office/drawing/2014/main" id="{117C75A8-BEBA-4E83-B4F3-41ED826E6486}"/>
              </a:ext>
            </a:extLst>
          </p:cNvPr>
          <p:cNvSpPr/>
          <p:nvPr/>
        </p:nvSpPr>
        <p:spPr>
          <a:xfrm>
            <a:off x="9669600" y="3625782"/>
            <a:ext cx="405733" cy="22225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6" name="矩形 35">
            <a:extLst>
              <a:ext uri="{FF2B5EF4-FFF2-40B4-BE49-F238E27FC236}">
                <a16:creationId xmlns:a16="http://schemas.microsoft.com/office/drawing/2014/main" id="{7A05B140-66D8-4834-9EE0-25A8ACB6FE79}"/>
              </a:ext>
            </a:extLst>
          </p:cNvPr>
          <p:cNvSpPr/>
          <p:nvPr/>
        </p:nvSpPr>
        <p:spPr>
          <a:xfrm>
            <a:off x="10589395" y="3991089"/>
            <a:ext cx="389466" cy="22225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7" name="矩形 36">
            <a:extLst>
              <a:ext uri="{FF2B5EF4-FFF2-40B4-BE49-F238E27FC236}">
                <a16:creationId xmlns:a16="http://schemas.microsoft.com/office/drawing/2014/main" id="{0418BEBB-86F4-48EB-B61C-5A1F68147755}"/>
              </a:ext>
            </a:extLst>
          </p:cNvPr>
          <p:cNvSpPr/>
          <p:nvPr/>
        </p:nvSpPr>
        <p:spPr>
          <a:xfrm>
            <a:off x="10131521" y="3296621"/>
            <a:ext cx="389466" cy="22225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8" name="矩形 37">
            <a:extLst>
              <a:ext uri="{FF2B5EF4-FFF2-40B4-BE49-F238E27FC236}">
                <a16:creationId xmlns:a16="http://schemas.microsoft.com/office/drawing/2014/main" id="{6CC00277-87F7-4C47-9F2C-21577CDD08EF}"/>
              </a:ext>
            </a:extLst>
          </p:cNvPr>
          <p:cNvSpPr/>
          <p:nvPr/>
        </p:nvSpPr>
        <p:spPr>
          <a:xfrm>
            <a:off x="11036299" y="3991089"/>
            <a:ext cx="456623" cy="22225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39" name="矩形 38">
            <a:extLst>
              <a:ext uri="{FF2B5EF4-FFF2-40B4-BE49-F238E27FC236}">
                <a16:creationId xmlns:a16="http://schemas.microsoft.com/office/drawing/2014/main" id="{0691B815-E5CE-40CB-8434-208411169718}"/>
              </a:ext>
            </a:extLst>
          </p:cNvPr>
          <p:cNvSpPr/>
          <p:nvPr/>
        </p:nvSpPr>
        <p:spPr>
          <a:xfrm>
            <a:off x="9685867" y="4525124"/>
            <a:ext cx="1807056" cy="33193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3" name="矩形 32">
            <a:extLst>
              <a:ext uri="{FF2B5EF4-FFF2-40B4-BE49-F238E27FC236}">
                <a16:creationId xmlns:a16="http://schemas.microsoft.com/office/drawing/2014/main" id="{D91A903D-AE2B-4E75-910C-313DE590365A}"/>
              </a:ext>
            </a:extLst>
          </p:cNvPr>
          <p:cNvSpPr/>
          <p:nvPr/>
        </p:nvSpPr>
        <p:spPr>
          <a:xfrm>
            <a:off x="8618969" y="4140638"/>
            <a:ext cx="558800" cy="22225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4C9DF5AC-58B6-4F1D-B7FC-6FD269850F96}"/>
              </a:ext>
            </a:extLst>
          </p:cNvPr>
          <p:cNvSpPr txBox="1"/>
          <p:nvPr/>
        </p:nvSpPr>
        <p:spPr>
          <a:xfrm>
            <a:off x="3792969" y="5274925"/>
            <a:ext cx="4826000" cy="1446550"/>
          </a:xfrm>
          <a:prstGeom prst="rect">
            <a:avLst/>
          </a:prstGeom>
          <a:solidFill>
            <a:schemeClr val="accent3"/>
          </a:solidFill>
        </p:spPr>
        <p:txBody>
          <a:bodyPr wrap="square" rtlCol="0">
            <a:spAutoFit/>
          </a:bodyPr>
          <a:lstStyle/>
          <a:p>
            <a:pPr algn="ctr"/>
            <a:r>
              <a:rPr lang="en-US" altLang="zh-CN"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Good speedup and strong scalability!</a:t>
            </a:r>
            <a:endParaRPr lang="zh-CN" altLang="en-US"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88C22C6A-1E46-449F-BAB2-3B8D2B15EA95}"/>
              </a:ext>
            </a:extLst>
          </p:cNvPr>
          <p:cNvSpPr/>
          <p:nvPr/>
        </p:nvSpPr>
        <p:spPr>
          <a:xfrm>
            <a:off x="5283200" y="2373086"/>
            <a:ext cx="2779486" cy="40640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2119301659"/>
      </p:ext>
    </p:extLst>
  </p:cSld>
  <p:clrMapOvr>
    <a:masterClrMapping/>
  </p:clrMapOvr>
  <mc:AlternateContent xmlns:mc="http://schemas.openxmlformats.org/markup-compatibility/2006" xmlns:p14="http://schemas.microsoft.com/office/powerpoint/2010/main">
    <mc:Choice Requires="p14">
      <p:transition spd="slow" p14:dur="2000" advTm="62633"/>
    </mc:Choice>
    <mc:Fallback xmlns="">
      <p:transition spd="slow" advTm="626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33"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flipV="1">
            <a:off x="128" y="1"/>
            <a:ext cx="12191744" cy="955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Times New Roman" panose="02020603050405020304" pitchFamily="18" charset="0"/>
              <a:cs typeface="Times New Roman" panose="02020603050405020304" pitchFamily="18" charset="0"/>
            </a:endParaRPr>
          </a:p>
        </p:txBody>
      </p:sp>
      <p:grpSp>
        <p:nvGrpSpPr>
          <p:cNvPr id="17" name="组合 16"/>
          <p:cNvGrpSpPr/>
          <p:nvPr/>
        </p:nvGrpSpPr>
        <p:grpSpPr>
          <a:xfrm>
            <a:off x="389890" y="-78105"/>
            <a:ext cx="986790" cy="1188720"/>
            <a:chOff x="614" y="-123"/>
            <a:chExt cx="1554" cy="1872"/>
          </a:xfrm>
          <a:solidFill>
            <a:srgbClr val="C00000"/>
          </a:solidFill>
        </p:grpSpPr>
        <p:grpSp>
          <p:nvGrpSpPr>
            <p:cNvPr id="25" name="组合 24"/>
            <p:cNvGrpSpPr/>
            <p:nvPr/>
          </p:nvGrpSpPr>
          <p:grpSpPr>
            <a:xfrm>
              <a:off x="614" y="-123"/>
              <a:ext cx="1555" cy="1872"/>
              <a:chOff x="336692" y="-179502"/>
              <a:chExt cx="987163" cy="1189012"/>
            </a:xfrm>
            <a:grpFill/>
          </p:grpSpPr>
          <p:sp>
            <p:nvSpPr>
              <p:cNvPr id="28" name="Diamond 13"/>
              <p:cNvSpPr/>
              <p:nvPr/>
            </p:nvSpPr>
            <p:spPr>
              <a:xfrm rot="2747839">
                <a:off x="336692" y="-150750"/>
                <a:ext cx="283103" cy="283103"/>
              </a:xfrm>
              <a:prstGeom prst="diamond">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solidFill>
                    <a:schemeClr val="bg1"/>
                  </a:solidFill>
                  <a:latin typeface="Times New Roman" panose="02020603050405020304" pitchFamily="18" charset="0"/>
                  <a:cs typeface="Times New Roman" panose="02020603050405020304" pitchFamily="18" charset="0"/>
                </a:endParaRPr>
              </a:p>
            </p:txBody>
          </p:sp>
          <p:sp>
            <p:nvSpPr>
              <p:cNvPr id="29" name="Diamond 16"/>
              <p:cNvSpPr/>
              <p:nvPr/>
            </p:nvSpPr>
            <p:spPr>
              <a:xfrm rot="8147839">
                <a:off x="496416" y="-179502"/>
                <a:ext cx="508031" cy="508031"/>
              </a:xfrm>
              <a:prstGeom prst="diamond">
                <a:avLst/>
              </a:prstGeom>
              <a:grpFill/>
              <a:ln>
                <a:noFill/>
              </a:ln>
              <a:effectLst>
                <a:outerShdw blurRad="50800" dist="38100" dir="10800000" algn="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solidFill>
                    <a:schemeClr val="bg1"/>
                  </a:solidFill>
                  <a:latin typeface="Times New Roman" panose="02020603050405020304" pitchFamily="18" charset="0"/>
                  <a:cs typeface="Times New Roman" panose="02020603050405020304" pitchFamily="18" charset="0"/>
                </a:endParaRPr>
              </a:p>
            </p:txBody>
          </p:sp>
          <p:sp>
            <p:nvSpPr>
              <p:cNvPr id="30" name="Diamond 14"/>
              <p:cNvSpPr/>
              <p:nvPr/>
            </p:nvSpPr>
            <p:spPr>
              <a:xfrm rot="18947839">
                <a:off x="437330" y="122985"/>
                <a:ext cx="886525" cy="886525"/>
              </a:xfrm>
              <a:prstGeom prst="diamond">
                <a:avLst/>
              </a:prstGeom>
              <a:grpFill/>
              <a:ln>
                <a:noFill/>
              </a:ln>
              <a:effectLst>
                <a:outerShdw blurRad="50800" dist="38100" dir="16200000"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solidFill>
                    <a:schemeClr val="bg1"/>
                  </a:solidFill>
                  <a:latin typeface="Times New Roman" panose="02020603050405020304" pitchFamily="18" charset="0"/>
                  <a:cs typeface="Times New Roman" panose="02020603050405020304" pitchFamily="18" charset="0"/>
                </a:endParaRPr>
              </a:p>
            </p:txBody>
          </p:sp>
        </p:grpSp>
        <p:sp>
          <p:nvSpPr>
            <p:cNvPr id="31" name="文本框 30"/>
            <p:cNvSpPr txBox="1"/>
            <p:nvPr/>
          </p:nvSpPr>
          <p:spPr>
            <a:xfrm>
              <a:off x="952" y="640"/>
              <a:ext cx="1037" cy="824"/>
            </a:xfrm>
            <a:prstGeom prst="rect">
              <a:avLst/>
            </a:prstGeom>
            <a:grpFill/>
          </p:spPr>
          <p:txBody>
            <a:bodyPr wrap="square" rtlCol="0">
              <a:spAutoFit/>
            </a:bodyPr>
            <a:lstStyle/>
            <a:p>
              <a:pPr algn="ctr"/>
              <a:r>
                <a:rPr lang="en-US" altLang="zh-CN" sz="2800" b="1" dirty="0">
                  <a:ln w="28575">
                    <a:noFill/>
                  </a:ln>
                  <a:solidFill>
                    <a:schemeClr val="bg1"/>
                  </a:solidFill>
                  <a:latin typeface="Times New Roman" panose="02020603050405020304" pitchFamily="18" charset="0"/>
                  <a:ea typeface="微软雅黑" panose="020B0503020204020204" charset="-122"/>
                  <a:cs typeface="Times New Roman" panose="02020603050405020304" pitchFamily="18" charset="0"/>
                </a:rPr>
                <a:t>04</a:t>
              </a:r>
              <a:endParaRPr lang="zh-CN" altLang="en-US" sz="4400" b="1" dirty="0">
                <a:ln w="28575">
                  <a:noFill/>
                </a:ln>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32" name="矩形 31"/>
          <p:cNvSpPr/>
          <p:nvPr/>
        </p:nvSpPr>
        <p:spPr>
          <a:xfrm>
            <a:off x="1322877" y="231325"/>
            <a:ext cx="2464136" cy="742511"/>
          </a:xfrm>
          <a:prstGeom prst="rect">
            <a:avLst/>
          </a:prstGeom>
          <a:solidFill>
            <a:srgbClr val="C00000"/>
          </a:solidFill>
        </p:spPr>
        <p:txBody>
          <a:bodyPr wrap="none">
            <a:spAutoFit/>
          </a:bodyPr>
          <a:lstStyle/>
          <a:p>
            <a:pPr>
              <a:lnSpc>
                <a:spcPct val="150000"/>
              </a:lnSpc>
            </a:pPr>
            <a:r>
              <a:rPr lang="en-US" altLang="zh-CN" sz="3200" b="1"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mn-ea"/>
              </a:rPr>
              <a:t>Performance</a:t>
            </a:r>
          </a:p>
        </p:txBody>
      </p:sp>
      <p:sp>
        <p:nvSpPr>
          <p:cNvPr id="34" name="矩形 33"/>
          <p:cNvSpPr/>
          <p:nvPr/>
        </p:nvSpPr>
        <p:spPr>
          <a:xfrm flipV="1">
            <a:off x="128" y="6768148"/>
            <a:ext cx="12191744" cy="955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Times New Roman" panose="02020603050405020304" pitchFamily="18" charset="0"/>
              <a:cs typeface="Times New Roman" panose="02020603050405020304" pitchFamily="18" charset="0"/>
            </a:endParaRPr>
          </a:p>
        </p:txBody>
      </p:sp>
      <p:sp>
        <p:nvSpPr>
          <p:cNvPr id="7" name="灯片编号占位符 6"/>
          <p:cNvSpPr>
            <a:spLocks noGrp="1"/>
          </p:cNvSpPr>
          <p:nvPr>
            <p:ph type="sldNum" sz="quarter" idx="12"/>
          </p:nvPr>
        </p:nvSpPr>
        <p:spPr/>
        <p:txBody>
          <a:bodyPr/>
          <a:lstStyle/>
          <a:p>
            <a:fld id="{BF6E62FD-5E28-4210-A5AE-13594E204FEF}" type="slidenum">
              <a:rPr lang="zh-CN" altLang="en-US" smtClean="0">
                <a:latin typeface="Times New Roman" panose="02020603050405020304" pitchFamily="18" charset="0"/>
                <a:cs typeface="Times New Roman" panose="02020603050405020304" pitchFamily="18" charset="0"/>
              </a:rPr>
              <a:t>11</a:t>
            </a:fld>
            <a:endParaRPr lang="zh-CN" altLang="en-US">
              <a:latin typeface="Times New Roman" panose="02020603050405020304" pitchFamily="18" charset="0"/>
              <a:cs typeface="Times New Roman" panose="02020603050405020304" pitchFamily="18" charset="0"/>
            </a:endParaRPr>
          </a:p>
        </p:txBody>
      </p:sp>
      <p:sp>
        <p:nvSpPr>
          <p:cNvPr id="20" name="矩形 19">
            <a:extLst>
              <a:ext uri="{FF2B5EF4-FFF2-40B4-BE49-F238E27FC236}">
                <a16:creationId xmlns:a16="http://schemas.microsoft.com/office/drawing/2014/main" id="{D1D9A7A0-49FD-457D-9C88-002885DED471}"/>
              </a:ext>
            </a:extLst>
          </p:cNvPr>
          <p:cNvSpPr/>
          <p:nvPr/>
        </p:nvSpPr>
        <p:spPr>
          <a:xfrm>
            <a:off x="1405716" y="1098876"/>
            <a:ext cx="3985149" cy="498663"/>
          </a:xfrm>
          <a:prstGeom prst="rect">
            <a:avLst/>
          </a:prstGeom>
        </p:spPr>
        <p:txBody>
          <a:bodyPr wrap="square">
            <a:spAutoFit/>
          </a:bodyPr>
          <a:lstStyle/>
          <a:p>
            <a:pPr>
              <a:lnSpc>
                <a:spcPct val="150000"/>
              </a:lnSpc>
            </a:pPr>
            <a:r>
              <a:rPr lang="en-US" altLang="zh-CN" sz="2000" dirty="0">
                <a:solidFill>
                  <a:srgbClr val="C00000"/>
                </a:solidFill>
                <a:latin typeface="Times New Roman" panose="02020603050405020304" pitchFamily="18" charset="0"/>
                <a:cs typeface="Times New Roman" panose="02020603050405020304" pitchFamily="18" charset="0"/>
              </a:rPr>
              <a:t> Parallel Speed-up and Scalability</a:t>
            </a:r>
            <a:endParaRPr lang="zh-CN" altLang="en-US" sz="2000" dirty="0">
              <a:latin typeface="Times New Roman" panose="02020603050405020304" pitchFamily="18" charset="0"/>
              <a:cs typeface="Times New Roman" panose="02020603050405020304" pitchFamily="18" charset="0"/>
            </a:endParaRPr>
          </a:p>
        </p:txBody>
      </p:sp>
      <p:sp>
        <p:nvSpPr>
          <p:cNvPr id="21" name="椭圆 20">
            <a:extLst>
              <a:ext uri="{FF2B5EF4-FFF2-40B4-BE49-F238E27FC236}">
                <a16:creationId xmlns:a16="http://schemas.microsoft.com/office/drawing/2014/main" id="{7365425B-4555-4B9C-949A-04295B8F649E}"/>
              </a:ext>
            </a:extLst>
          </p:cNvPr>
          <p:cNvSpPr/>
          <p:nvPr/>
        </p:nvSpPr>
        <p:spPr>
          <a:xfrm>
            <a:off x="1060969" y="1281349"/>
            <a:ext cx="238991" cy="238991"/>
          </a:xfrm>
          <a:prstGeom prst="ellipse">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B85F8C5A-BD0B-4257-8654-19579DB114E9}"/>
              </a:ext>
            </a:extLst>
          </p:cNvPr>
          <p:cNvPicPr>
            <a:picLocks noChangeAspect="1"/>
          </p:cNvPicPr>
          <p:nvPr/>
        </p:nvPicPr>
        <p:blipFill rotWithShape="1">
          <a:blip r:embed="rId4">
            <a:extLst>
              <a:ext uri="{28A0092B-C50C-407E-A947-70E740481C1C}">
                <a14:useLocalDpi xmlns:a14="http://schemas.microsoft.com/office/drawing/2010/main" val="0"/>
              </a:ext>
            </a:extLst>
          </a:blip>
          <a:srcRect b="49698"/>
          <a:stretch/>
        </p:blipFill>
        <p:spPr>
          <a:xfrm>
            <a:off x="803739" y="2235874"/>
            <a:ext cx="5399532" cy="2651689"/>
          </a:xfrm>
          <a:prstGeom prst="rect">
            <a:avLst/>
          </a:prstGeom>
        </p:spPr>
      </p:pic>
      <p:pic>
        <p:nvPicPr>
          <p:cNvPr id="26" name="图片 25">
            <a:extLst>
              <a:ext uri="{FF2B5EF4-FFF2-40B4-BE49-F238E27FC236}">
                <a16:creationId xmlns:a16="http://schemas.microsoft.com/office/drawing/2014/main" id="{A2CF8C9E-D85D-4D00-A29B-35026A0AB003}"/>
              </a:ext>
            </a:extLst>
          </p:cNvPr>
          <p:cNvPicPr>
            <a:picLocks noChangeAspect="1"/>
          </p:cNvPicPr>
          <p:nvPr/>
        </p:nvPicPr>
        <p:blipFill rotWithShape="1">
          <a:blip r:embed="rId4">
            <a:extLst>
              <a:ext uri="{28A0092B-C50C-407E-A947-70E740481C1C}">
                <a14:useLocalDpi xmlns:a14="http://schemas.microsoft.com/office/drawing/2010/main" val="0"/>
              </a:ext>
            </a:extLst>
          </a:blip>
          <a:srcRect t="49698"/>
          <a:stretch/>
        </p:blipFill>
        <p:spPr>
          <a:xfrm>
            <a:off x="6399375" y="2235873"/>
            <a:ext cx="5399532" cy="2651690"/>
          </a:xfrm>
          <a:prstGeom prst="rect">
            <a:avLst/>
          </a:prstGeom>
        </p:spPr>
      </p:pic>
      <p:sp>
        <p:nvSpPr>
          <p:cNvPr id="2" name="椭圆 1">
            <a:extLst>
              <a:ext uri="{FF2B5EF4-FFF2-40B4-BE49-F238E27FC236}">
                <a16:creationId xmlns:a16="http://schemas.microsoft.com/office/drawing/2014/main" id="{447EF905-CF1C-4B74-B59B-2931D148D3C2}"/>
              </a:ext>
            </a:extLst>
          </p:cNvPr>
          <p:cNvSpPr/>
          <p:nvPr/>
        </p:nvSpPr>
        <p:spPr>
          <a:xfrm>
            <a:off x="9306292" y="2487158"/>
            <a:ext cx="503959" cy="348096"/>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43138F3A-FE37-4CFC-B65C-62D7163147B9}"/>
              </a:ext>
            </a:extLst>
          </p:cNvPr>
          <p:cNvSpPr txBox="1"/>
          <p:nvPr/>
        </p:nvSpPr>
        <p:spPr>
          <a:xfrm>
            <a:off x="9187704" y="2188815"/>
            <a:ext cx="752163" cy="369332"/>
          </a:xfrm>
          <a:prstGeom prst="rect">
            <a:avLst/>
          </a:prstGeom>
          <a:noFill/>
        </p:spPr>
        <p:txBody>
          <a:bodyPr wrap="square" rtlCol="0">
            <a:spAutoFit/>
          </a:bodyPr>
          <a:lstStyle/>
          <a:p>
            <a:pPr algn="ctr"/>
            <a:r>
              <a:rPr lang="en-US" altLang="zh-CN" dirty="0">
                <a:solidFill>
                  <a:srgbClr val="00B0F0"/>
                </a:solidFill>
                <a:latin typeface="Times New Roman" panose="02020603050405020304" pitchFamily="18" charset="0"/>
                <a:cs typeface="Times New Roman" panose="02020603050405020304" pitchFamily="18" charset="0"/>
              </a:rPr>
              <a:t>73.93</a:t>
            </a:r>
            <a:endParaRPr lang="zh-CN" altLang="en-US" dirty="0">
              <a:solidFill>
                <a:srgbClr val="00B0F0"/>
              </a:solidFill>
              <a:latin typeface="Times New Roman" panose="02020603050405020304" pitchFamily="18" charset="0"/>
              <a:cs typeface="Times New Roman" panose="02020603050405020304" pitchFamily="18" charset="0"/>
            </a:endParaRPr>
          </a:p>
        </p:txBody>
      </p:sp>
      <p:sp>
        <p:nvSpPr>
          <p:cNvPr id="27" name="文本框 26">
            <a:extLst>
              <a:ext uri="{FF2B5EF4-FFF2-40B4-BE49-F238E27FC236}">
                <a16:creationId xmlns:a16="http://schemas.microsoft.com/office/drawing/2014/main" id="{93BCD420-907E-4C92-80F7-7AD4DA69B60A}"/>
              </a:ext>
            </a:extLst>
          </p:cNvPr>
          <p:cNvSpPr txBox="1"/>
          <p:nvPr/>
        </p:nvSpPr>
        <p:spPr>
          <a:xfrm>
            <a:off x="3986375" y="5577434"/>
            <a:ext cx="4826000" cy="769441"/>
          </a:xfrm>
          <a:prstGeom prst="rect">
            <a:avLst/>
          </a:prstGeom>
          <a:solidFill>
            <a:schemeClr val="bg1">
              <a:lumMod val="65000"/>
            </a:schemeClr>
          </a:solidFill>
        </p:spPr>
        <p:txBody>
          <a:bodyPr wrap="square" rtlCol="0">
            <a:spAutoFit/>
          </a:bodyPr>
          <a:lstStyle/>
          <a:p>
            <a:pPr algn="ctr"/>
            <a:r>
              <a:rPr lang="en-US" altLang="zh-CN" sz="4400" b="1" i="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Good Speed-up!</a:t>
            </a:r>
          </a:p>
        </p:txBody>
      </p:sp>
      <p:sp>
        <p:nvSpPr>
          <p:cNvPr id="3" name="矩形 2">
            <a:extLst>
              <a:ext uri="{FF2B5EF4-FFF2-40B4-BE49-F238E27FC236}">
                <a16:creationId xmlns:a16="http://schemas.microsoft.com/office/drawing/2014/main" id="{A965034E-BC98-4A7C-865D-A10276BA39FF}"/>
              </a:ext>
            </a:extLst>
          </p:cNvPr>
          <p:cNvSpPr/>
          <p:nvPr/>
        </p:nvSpPr>
        <p:spPr>
          <a:xfrm>
            <a:off x="1202646" y="4954182"/>
            <a:ext cx="10001250" cy="369332"/>
          </a:xfrm>
          <a:prstGeom prst="rect">
            <a:avLst/>
          </a:prstGeom>
        </p:spPr>
        <p:txBody>
          <a:bodyPr wrap="square">
            <a:spAutoFit/>
          </a:bodyPr>
          <a:lstStyle/>
          <a:p>
            <a:r>
              <a:rPr lang="en-US" altLang="zh-CN" dirty="0"/>
              <a:t> Efficiency comparison of PALBBD on 16 threads and conventional serial method for 62 large-scale circuits</a:t>
            </a:r>
            <a:endParaRPr lang="zh-CN" altLang="en-US" dirty="0"/>
          </a:p>
        </p:txBody>
      </p:sp>
    </p:spTree>
    <p:custDataLst>
      <p:tags r:id="rId1"/>
    </p:custDataLst>
    <p:extLst>
      <p:ext uri="{BB962C8B-B14F-4D97-AF65-F5344CB8AC3E}">
        <p14:creationId xmlns:p14="http://schemas.microsoft.com/office/powerpoint/2010/main" val="521696422"/>
      </p:ext>
    </p:extLst>
  </p:cSld>
  <p:clrMapOvr>
    <a:masterClrMapping/>
  </p:clrMapOvr>
  <mc:AlternateContent xmlns:mc="http://schemas.openxmlformats.org/markup-compatibility/2006" xmlns:p14="http://schemas.microsoft.com/office/powerpoint/2010/main">
    <mc:Choice Requires="p14">
      <p:transition spd="slow" p14:dur="2000" advTm="27199"/>
    </mc:Choice>
    <mc:Fallback xmlns="">
      <p:transition spd="slow" advTm="271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flipV="1">
            <a:off x="128" y="1"/>
            <a:ext cx="12191744" cy="955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Times New Roman" panose="02020603050405020304" pitchFamily="18" charset="0"/>
              <a:cs typeface="Times New Roman" panose="02020603050405020304" pitchFamily="18" charset="0"/>
            </a:endParaRPr>
          </a:p>
        </p:txBody>
      </p:sp>
      <p:grpSp>
        <p:nvGrpSpPr>
          <p:cNvPr id="17" name="组合 16"/>
          <p:cNvGrpSpPr/>
          <p:nvPr/>
        </p:nvGrpSpPr>
        <p:grpSpPr>
          <a:xfrm>
            <a:off x="389890" y="-78105"/>
            <a:ext cx="986790" cy="1188720"/>
            <a:chOff x="614" y="-123"/>
            <a:chExt cx="1554" cy="1872"/>
          </a:xfrm>
          <a:solidFill>
            <a:srgbClr val="C00000"/>
          </a:solidFill>
        </p:grpSpPr>
        <p:grpSp>
          <p:nvGrpSpPr>
            <p:cNvPr id="25" name="组合 24"/>
            <p:cNvGrpSpPr/>
            <p:nvPr/>
          </p:nvGrpSpPr>
          <p:grpSpPr>
            <a:xfrm>
              <a:off x="614" y="-123"/>
              <a:ext cx="1555" cy="1872"/>
              <a:chOff x="336692" y="-179502"/>
              <a:chExt cx="987163" cy="1189012"/>
            </a:xfrm>
            <a:grpFill/>
          </p:grpSpPr>
          <p:sp>
            <p:nvSpPr>
              <p:cNvPr id="28" name="Diamond 13"/>
              <p:cNvSpPr/>
              <p:nvPr/>
            </p:nvSpPr>
            <p:spPr>
              <a:xfrm rot="2747839">
                <a:off x="336692" y="-150750"/>
                <a:ext cx="283103" cy="283103"/>
              </a:xfrm>
              <a:prstGeom prst="diamond">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solidFill>
                    <a:schemeClr val="bg1"/>
                  </a:solidFill>
                  <a:latin typeface="Times New Roman" panose="02020603050405020304" pitchFamily="18" charset="0"/>
                  <a:cs typeface="Times New Roman" panose="02020603050405020304" pitchFamily="18" charset="0"/>
                </a:endParaRPr>
              </a:p>
            </p:txBody>
          </p:sp>
          <p:sp>
            <p:nvSpPr>
              <p:cNvPr id="29" name="Diamond 16"/>
              <p:cNvSpPr/>
              <p:nvPr/>
            </p:nvSpPr>
            <p:spPr>
              <a:xfrm rot="8147839">
                <a:off x="496416" y="-179502"/>
                <a:ext cx="508031" cy="508031"/>
              </a:xfrm>
              <a:prstGeom prst="diamond">
                <a:avLst/>
              </a:prstGeom>
              <a:grpFill/>
              <a:ln>
                <a:noFill/>
              </a:ln>
              <a:effectLst>
                <a:outerShdw blurRad="50800" dist="38100" dir="10800000" algn="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solidFill>
                    <a:schemeClr val="bg1"/>
                  </a:solidFill>
                  <a:latin typeface="Times New Roman" panose="02020603050405020304" pitchFamily="18" charset="0"/>
                  <a:cs typeface="Times New Roman" panose="02020603050405020304" pitchFamily="18" charset="0"/>
                </a:endParaRPr>
              </a:p>
            </p:txBody>
          </p:sp>
          <p:sp>
            <p:nvSpPr>
              <p:cNvPr id="30" name="Diamond 14"/>
              <p:cNvSpPr/>
              <p:nvPr/>
            </p:nvSpPr>
            <p:spPr>
              <a:xfrm rot="18947839">
                <a:off x="437330" y="122985"/>
                <a:ext cx="886525" cy="886525"/>
              </a:xfrm>
              <a:prstGeom prst="diamond">
                <a:avLst/>
              </a:prstGeom>
              <a:grpFill/>
              <a:ln>
                <a:noFill/>
              </a:ln>
              <a:effectLst>
                <a:outerShdw blurRad="50800" dist="38100" dir="16200000"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solidFill>
                    <a:schemeClr val="bg1"/>
                  </a:solidFill>
                  <a:latin typeface="Times New Roman" panose="02020603050405020304" pitchFamily="18" charset="0"/>
                  <a:cs typeface="Times New Roman" panose="02020603050405020304" pitchFamily="18" charset="0"/>
                </a:endParaRPr>
              </a:p>
            </p:txBody>
          </p:sp>
        </p:grpSp>
        <p:sp>
          <p:nvSpPr>
            <p:cNvPr id="31" name="文本框 30"/>
            <p:cNvSpPr txBox="1"/>
            <p:nvPr/>
          </p:nvSpPr>
          <p:spPr>
            <a:xfrm>
              <a:off x="952" y="640"/>
              <a:ext cx="1037" cy="824"/>
            </a:xfrm>
            <a:prstGeom prst="rect">
              <a:avLst/>
            </a:prstGeom>
            <a:grpFill/>
          </p:spPr>
          <p:txBody>
            <a:bodyPr wrap="square" rtlCol="0">
              <a:spAutoFit/>
            </a:bodyPr>
            <a:lstStyle/>
            <a:p>
              <a:pPr algn="ctr"/>
              <a:r>
                <a:rPr lang="en-US" altLang="zh-CN" sz="2800" b="1" dirty="0">
                  <a:ln w="28575">
                    <a:noFill/>
                  </a:ln>
                  <a:solidFill>
                    <a:schemeClr val="bg1"/>
                  </a:solidFill>
                  <a:latin typeface="Times New Roman" panose="02020603050405020304" pitchFamily="18" charset="0"/>
                  <a:ea typeface="微软雅黑" panose="020B0503020204020204" charset="-122"/>
                  <a:cs typeface="Times New Roman" panose="02020603050405020304" pitchFamily="18" charset="0"/>
                </a:rPr>
                <a:t>04</a:t>
              </a:r>
              <a:endParaRPr lang="zh-CN" altLang="en-US" sz="4400" b="1" dirty="0">
                <a:ln w="28575">
                  <a:noFill/>
                </a:ln>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32" name="矩形 31"/>
          <p:cNvSpPr/>
          <p:nvPr/>
        </p:nvSpPr>
        <p:spPr>
          <a:xfrm>
            <a:off x="1322877" y="231325"/>
            <a:ext cx="2464136" cy="742511"/>
          </a:xfrm>
          <a:prstGeom prst="rect">
            <a:avLst/>
          </a:prstGeom>
          <a:solidFill>
            <a:srgbClr val="C00000"/>
          </a:solidFill>
        </p:spPr>
        <p:txBody>
          <a:bodyPr wrap="none">
            <a:spAutoFit/>
          </a:bodyPr>
          <a:lstStyle/>
          <a:p>
            <a:pPr>
              <a:lnSpc>
                <a:spcPct val="150000"/>
              </a:lnSpc>
            </a:pPr>
            <a:r>
              <a:rPr lang="en-US" altLang="zh-CN" sz="3200" b="1"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mn-ea"/>
              </a:rPr>
              <a:t>Performance</a:t>
            </a:r>
          </a:p>
        </p:txBody>
      </p:sp>
      <p:sp>
        <p:nvSpPr>
          <p:cNvPr id="34" name="矩形 33"/>
          <p:cNvSpPr/>
          <p:nvPr/>
        </p:nvSpPr>
        <p:spPr>
          <a:xfrm flipV="1">
            <a:off x="128" y="6768148"/>
            <a:ext cx="12191744" cy="955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Times New Roman" panose="02020603050405020304" pitchFamily="18" charset="0"/>
              <a:cs typeface="Times New Roman" panose="02020603050405020304" pitchFamily="18" charset="0"/>
            </a:endParaRPr>
          </a:p>
        </p:txBody>
      </p:sp>
      <p:sp>
        <p:nvSpPr>
          <p:cNvPr id="7" name="灯片编号占位符 6"/>
          <p:cNvSpPr>
            <a:spLocks noGrp="1"/>
          </p:cNvSpPr>
          <p:nvPr>
            <p:ph type="sldNum" sz="quarter" idx="12"/>
          </p:nvPr>
        </p:nvSpPr>
        <p:spPr/>
        <p:txBody>
          <a:bodyPr/>
          <a:lstStyle/>
          <a:p>
            <a:fld id="{BF6E62FD-5E28-4210-A5AE-13594E204FEF}" type="slidenum">
              <a:rPr lang="zh-CN" altLang="en-US" smtClean="0">
                <a:latin typeface="Times New Roman" panose="02020603050405020304" pitchFamily="18" charset="0"/>
                <a:cs typeface="Times New Roman" panose="02020603050405020304" pitchFamily="18" charset="0"/>
              </a:rPr>
              <a:t>12</a:t>
            </a:fld>
            <a:endParaRPr lang="zh-CN" altLang="en-US">
              <a:latin typeface="Times New Roman" panose="02020603050405020304" pitchFamily="18" charset="0"/>
              <a:cs typeface="Times New Roman" panose="02020603050405020304" pitchFamily="18" charset="0"/>
            </a:endParaRPr>
          </a:p>
        </p:txBody>
      </p:sp>
      <p:sp>
        <p:nvSpPr>
          <p:cNvPr id="20" name="矩形 19">
            <a:extLst>
              <a:ext uri="{FF2B5EF4-FFF2-40B4-BE49-F238E27FC236}">
                <a16:creationId xmlns:a16="http://schemas.microsoft.com/office/drawing/2014/main" id="{D1D9A7A0-49FD-457D-9C88-002885DED471}"/>
              </a:ext>
            </a:extLst>
          </p:cNvPr>
          <p:cNvSpPr/>
          <p:nvPr/>
        </p:nvSpPr>
        <p:spPr>
          <a:xfrm>
            <a:off x="1405717" y="1098876"/>
            <a:ext cx="6320920" cy="506292"/>
          </a:xfrm>
          <a:prstGeom prst="rect">
            <a:avLst/>
          </a:prstGeom>
        </p:spPr>
        <p:txBody>
          <a:bodyPr wrap="square">
            <a:spAutoFit/>
          </a:bodyPr>
          <a:lstStyle/>
          <a:p>
            <a:pPr>
              <a:lnSpc>
                <a:spcPct val="150000"/>
              </a:lnSpc>
            </a:pPr>
            <a:r>
              <a:rPr lang="en-US" altLang="zh-CN" sz="2000" dirty="0">
                <a:solidFill>
                  <a:srgbClr val="C00000"/>
                </a:solidFill>
                <a:latin typeface="Times New Roman" panose="02020603050405020304" pitchFamily="18" charset="0"/>
                <a:cs typeface="Times New Roman" panose="02020603050405020304" pitchFamily="18" charset="0"/>
              </a:rPr>
              <a:t>Bypass Efficiency</a:t>
            </a:r>
            <a:endParaRPr lang="zh-CN" altLang="en-US" sz="2000" dirty="0">
              <a:latin typeface="Times New Roman" panose="02020603050405020304" pitchFamily="18" charset="0"/>
              <a:cs typeface="Times New Roman" panose="02020603050405020304" pitchFamily="18" charset="0"/>
            </a:endParaRPr>
          </a:p>
        </p:txBody>
      </p:sp>
      <p:sp>
        <p:nvSpPr>
          <p:cNvPr id="21" name="椭圆 20">
            <a:extLst>
              <a:ext uri="{FF2B5EF4-FFF2-40B4-BE49-F238E27FC236}">
                <a16:creationId xmlns:a16="http://schemas.microsoft.com/office/drawing/2014/main" id="{7365425B-4555-4B9C-949A-04295B8F649E}"/>
              </a:ext>
            </a:extLst>
          </p:cNvPr>
          <p:cNvSpPr/>
          <p:nvPr/>
        </p:nvSpPr>
        <p:spPr>
          <a:xfrm>
            <a:off x="1060969" y="1281349"/>
            <a:ext cx="238991" cy="238991"/>
          </a:xfrm>
          <a:prstGeom prst="ellipse">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2" name="矩形 21">
            <a:extLst>
              <a:ext uri="{FF2B5EF4-FFF2-40B4-BE49-F238E27FC236}">
                <a16:creationId xmlns:a16="http://schemas.microsoft.com/office/drawing/2014/main" id="{0897688B-B3B1-41BE-B268-214478653C44}"/>
              </a:ext>
            </a:extLst>
          </p:cNvPr>
          <p:cNvSpPr/>
          <p:nvPr/>
        </p:nvSpPr>
        <p:spPr>
          <a:xfrm>
            <a:off x="2008082" y="1651841"/>
            <a:ext cx="6945418" cy="700000"/>
          </a:xfrm>
          <a:prstGeom prst="rect">
            <a:avLst/>
          </a:prstGeom>
          <a:solidFill>
            <a:schemeClr val="bg1">
              <a:lumMod val="75000"/>
            </a:schemeClr>
          </a:solidFill>
        </p:spPr>
        <p:txBody>
          <a:bodyPr wrap="square">
            <a:spAutoFit/>
          </a:bodyPr>
          <a:lstStyle/>
          <a:p>
            <a:pPr algn="ctr">
              <a:lnSpc>
                <a:spcPct val="150000"/>
              </a:lnSpc>
            </a:pPr>
            <a:r>
              <a:rPr lang="en-US" altLang="zh-CN" sz="1400" dirty="0">
                <a:solidFill>
                  <a:schemeClr val="bg1"/>
                </a:solidFill>
                <a:latin typeface="Times New Roman" panose="02020603050405020304" pitchFamily="18" charset="0"/>
                <a:cs typeface="Times New Roman" panose="02020603050405020304" pitchFamily="18" charset="0"/>
              </a:rPr>
              <a:t>Comparison of the proposed PALBBD scheme and the conventional scheme on the total NR iteration numbers for each sub-partition using a 512Kx40bit SRAM circuit</a:t>
            </a:r>
            <a:endParaRPr lang="zh-CN" altLang="en-US" sz="1400" dirty="0">
              <a:solidFill>
                <a:schemeClr val="bg1"/>
              </a:solidFill>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A8B49098-A719-4E47-BC4F-A700879E9668}"/>
              </a:ext>
            </a:extLst>
          </p:cNvPr>
          <p:cNvSpPr txBox="1"/>
          <p:nvPr/>
        </p:nvSpPr>
        <p:spPr>
          <a:xfrm>
            <a:off x="1060969" y="3240234"/>
            <a:ext cx="3235856" cy="2585323"/>
          </a:xfrm>
          <a:prstGeom prst="rect">
            <a:avLst/>
          </a:prstGeom>
          <a:noFill/>
        </p:spPr>
        <p:txBody>
          <a:bodyPr wrap="square" rtlCol="0">
            <a:spAutoFit/>
          </a:bodyPr>
          <a:lstStyle/>
          <a:p>
            <a:pPr marL="285750" indent="-285750">
              <a:buFont typeface="Wingdings" panose="05000000000000000000" pitchFamily="2" charset="2"/>
              <a:buChar char="l"/>
            </a:pPr>
            <a:r>
              <a:rPr lang="en-US" altLang="zh-CN" b="1" dirty="0">
                <a:latin typeface="Times New Roman" panose="02020603050405020304" pitchFamily="18" charset="0"/>
                <a:cs typeface="Times New Roman" panose="02020603050405020304" pitchFamily="18" charset="0"/>
              </a:rPr>
              <a:t>Elements:</a:t>
            </a:r>
          </a:p>
          <a:p>
            <a:r>
              <a:rPr lang="en-US" altLang="zh-CN" dirty="0">
                <a:latin typeface="Times New Roman" panose="02020603050405020304" pitchFamily="18" charset="0"/>
                <a:cs typeface="Times New Roman" panose="02020603050405020304" pitchFamily="18" charset="0"/>
              </a:rPr>
              <a:t>     1151188 resistors</a:t>
            </a:r>
          </a:p>
          <a:p>
            <a:r>
              <a:rPr lang="en-US" altLang="zh-CN" dirty="0">
                <a:latin typeface="Times New Roman" panose="02020603050405020304" pitchFamily="18" charset="0"/>
                <a:cs typeface="Times New Roman" panose="02020603050405020304" pitchFamily="18" charset="0"/>
              </a:rPr>
              <a:t>     10 diodes</a:t>
            </a:r>
          </a:p>
          <a:p>
            <a:r>
              <a:rPr lang="en-US" altLang="zh-CN" dirty="0">
                <a:latin typeface="Times New Roman" panose="02020603050405020304" pitchFamily="18" charset="0"/>
                <a:cs typeface="Times New Roman" panose="02020603050405020304" pitchFamily="18" charset="0"/>
              </a:rPr>
              <a:t>     135129 MOSFETS</a:t>
            </a:r>
          </a:p>
          <a:p>
            <a:endParaRPr lang="en-US" altLang="zh-C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l"/>
            </a:pPr>
            <a:r>
              <a:rPr lang="en-US" altLang="zh-CN" dirty="0">
                <a:latin typeface="Times New Roman" panose="02020603050405020304" pitchFamily="18" charset="0"/>
                <a:cs typeface="Times New Roman" panose="02020603050405020304" pitchFamily="18" charset="0"/>
              </a:rPr>
              <a:t>64 sub-partitions</a:t>
            </a:r>
          </a:p>
          <a:p>
            <a:endParaRPr lang="en-US" altLang="zh-C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l"/>
            </a:pPr>
            <a:r>
              <a:rPr lang="en-US" altLang="zh-CN" dirty="0">
                <a:latin typeface="Times New Roman" panose="02020603050405020304" pitchFamily="18" charset="0"/>
                <a:cs typeface="Times New Roman" panose="02020603050405020304" pitchFamily="18" charset="0"/>
              </a:rPr>
              <a:t>Converged after </a:t>
            </a:r>
            <a:r>
              <a:rPr lang="en-US" altLang="zh-CN" b="1" dirty="0">
                <a:latin typeface="Times New Roman" panose="02020603050405020304" pitchFamily="18" charset="0"/>
                <a:cs typeface="Times New Roman" panose="02020603050405020304" pitchFamily="18" charset="0"/>
              </a:rPr>
              <a:t>84 arclength iterations</a:t>
            </a:r>
            <a:endParaRPr lang="zh-CN" altLang="en-US" b="1" dirty="0">
              <a:latin typeface="Times New Roman" panose="02020603050405020304" pitchFamily="18" charset="0"/>
              <a:cs typeface="Times New Roman" panose="02020603050405020304" pitchFamily="18" charset="0"/>
            </a:endParaRPr>
          </a:p>
        </p:txBody>
      </p:sp>
      <p:grpSp>
        <p:nvGrpSpPr>
          <p:cNvPr id="9" name="组合 8">
            <a:extLst>
              <a:ext uri="{FF2B5EF4-FFF2-40B4-BE49-F238E27FC236}">
                <a16:creationId xmlns:a16="http://schemas.microsoft.com/office/drawing/2014/main" id="{5D97A567-36DF-4053-8AA8-26F4C96804C2}"/>
              </a:ext>
            </a:extLst>
          </p:cNvPr>
          <p:cNvGrpSpPr/>
          <p:nvPr/>
        </p:nvGrpSpPr>
        <p:grpSpPr>
          <a:xfrm>
            <a:off x="4435920" y="2561756"/>
            <a:ext cx="6652109" cy="3794594"/>
            <a:chOff x="4435920" y="2561756"/>
            <a:chExt cx="6652109" cy="3794594"/>
          </a:xfrm>
        </p:grpSpPr>
        <p:pic>
          <p:nvPicPr>
            <p:cNvPr id="4" name="图片 3">
              <a:extLst>
                <a:ext uri="{FF2B5EF4-FFF2-40B4-BE49-F238E27FC236}">
                  <a16:creationId xmlns:a16="http://schemas.microsoft.com/office/drawing/2014/main" id="{F98AFDF3-9714-4941-85A9-35D1799C506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35920" y="2561756"/>
              <a:ext cx="6652109" cy="3794594"/>
            </a:xfrm>
            <a:prstGeom prst="rect">
              <a:avLst/>
            </a:prstGeom>
          </p:spPr>
        </p:pic>
        <p:cxnSp>
          <p:nvCxnSpPr>
            <p:cNvPr id="5" name="直接连接符 4">
              <a:extLst>
                <a:ext uri="{FF2B5EF4-FFF2-40B4-BE49-F238E27FC236}">
                  <a16:creationId xmlns:a16="http://schemas.microsoft.com/office/drawing/2014/main" id="{0EF591E4-B423-4C4D-BB07-AD57442B0141}"/>
                </a:ext>
              </a:extLst>
            </p:cNvPr>
            <p:cNvCxnSpPr>
              <a:cxnSpLocks/>
            </p:cNvCxnSpPr>
            <p:nvPr/>
          </p:nvCxnSpPr>
          <p:spPr>
            <a:xfrm>
              <a:off x="5285064" y="4253218"/>
              <a:ext cx="540251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219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250"/>
                                        <p:tgtEl>
                                          <p:spTgt spid="2">
                                            <p:txEl>
                                              <p:pRg st="0" end="0"/>
                                            </p:tx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250"/>
                                        <p:tgtEl>
                                          <p:spTgt spid="2">
                                            <p:txEl>
                                              <p:pRg st="1" end="1"/>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250"/>
                                        <p:tgtEl>
                                          <p:spTgt spid="2">
                                            <p:txEl>
                                              <p:pRg st="2" end="2"/>
                                            </p:tx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250"/>
                                        <p:tgtEl>
                                          <p:spTgt spid="2">
                                            <p:txEl>
                                              <p:pRg st="3" end="3"/>
                                            </p:tx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wipe(left)">
                                      <p:cBhvr>
                                        <p:cTn id="23" dur="250"/>
                                        <p:tgtEl>
                                          <p:spTgt spid="2">
                                            <p:txEl>
                                              <p:pRg st="5" end="5"/>
                                            </p:tx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wipe(left)">
                                      <p:cBhvr>
                                        <p:cTn id="27" dur="25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flipV="1">
            <a:off x="128" y="1"/>
            <a:ext cx="12191744" cy="955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Times New Roman" panose="02020603050405020304" pitchFamily="18" charset="0"/>
              <a:cs typeface="Times New Roman" panose="02020603050405020304" pitchFamily="18" charset="0"/>
            </a:endParaRPr>
          </a:p>
        </p:txBody>
      </p:sp>
      <p:grpSp>
        <p:nvGrpSpPr>
          <p:cNvPr id="17" name="组合 16"/>
          <p:cNvGrpSpPr/>
          <p:nvPr/>
        </p:nvGrpSpPr>
        <p:grpSpPr>
          <a:xfrm>
            <a:off x="389890" y="-78105"/>
            <a:ext cx="986790" cy="1188720"/>
            <a:chOff x="614" y="-123"/>
            <a:chExt cx="1554" cy="1872"/>
          </a:xfrm>
          <a:solidFill>
            <a:srgbClr val="C00000"/>
          </a:solidFill>
        </p:grpSpPr>
        <p:grpSp>
          <p:nvGrpSpPr>
            <p:cNvPr id="25" name="组合 24"/>
            <p:cNvGrpSpPr/>
            <p:nvPr/>
          </p:nvGrpSpPr>
          <p:grpSpPr>
            <a:xfrm>
              <a:off x="614" y="-123"/>
              <a:ext cx="1555" cy="1872"/>
              <a:chOff x="336692" y="-179502"/>
              <a:chExt cx="987163" cy="1189012"/>
            </a:xfrm>
            <a:grpFill/>
          </p:grpSpPr>
          <p:sp>
            <p:nvSpPr>
              <p:cNvPr id="28" name="Diamond 13"/>
              <p:cNvSpPr/>
              <p:nvPr/>
            </p:nvSpPr>
            <p:spPr>
              <a:xfrm rot="2747839">
                <a:off x="336692" y="-150750"/>
                <a:ext cx="283103" cy="283103"/>
              </a:xfrm>
              <a:prstGeom prst="diamond">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solidFill>
                    <a:schemeClr val="bg1"/>
                  </a:solidFill>
                  <a:latin typeface="Times New Roman" panose="02020603050405020304" pitchFamily="18" charset="0"/>
                  <a:cs typeface="Times New Roman" panose="02020603050405020304" pitchFamily="18" charset="0"/>
                </a:endParaRPr>
              </a:p>
            </p:txBody>
          </p:sp>
          <p:sp>
            <p:nvSpPr>
              <p:cNvPr id="29" name="Diamond 16"/>
              <p:cNvSpPr/>
              <p:nvPr/>
            </p:nvSpPr>
            <p:spPr>
              <a:xfrm rot="8147839">
                <a:off x="496416" y="-179502"/>
                <a:ext cx="508031" cy="508031"/>
              </a:xfrm>
              <a:prstGeom prst="diamond">
                <a:avLst/>
              </a:prstGeom>
              <a:grpFill/>
              <a:ln>
                <a:noFill/>
              </a:ln>
              <a:effectLst>
                <a:outerShdw blurRad="50800" dist="38100" dir="10800000" algn="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solidFill>
                    <a:schemeClr val="bg1"/>
                  </a:solidFill>
                  <a:latin typeface="Times New Roman" panose="02020603050405020304" pitchFamily="18" charset="0"/>
                  <a:cs typeface="Times New Roman" panose="02020603050405020304" pitchFamily="18" charset="0"/>
                </a:endParaRPr>
              </a:p>
            </p:txBody>
          </p:sp>
          <p:sp>
            <p:nvSpPr>
              <p:cNvPr id="30" name="Diamond 14"/>
              <p:cNvSpPr/>
              <p:nvPr/>
            </p:nvSpPr>
            <p:spPr>
              <a:xfrm rot="18947839">
                <a:off x="437330" y="122985"/>
                <a:ext cx="886525" cy="886525"/>
              </a:xfrm>
              <a:prstGeom prst="diamond">
                <a:avLst/>
              </a:prstGeom>
              <a:grpFill/>
              <a:ln>
                <a:noFill/>
              </a:ln>
              <a:effectLst>
                <a:outerShdw blurRad="50800" dist="38100" dir="16200000"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solidFill>
                    <a:schemeClr val="bg1"/>
                  </a:solidFill>
                  <a:latin typeface="Times New Roman" panose="02020603050405020304" pitchFamily="18" charset="0"/>
                  <a:cs typeface="Times New Roman" panose="02020603050405020304" pitchFamily="18" charset="0"/>
                </a:endParaRPr>
              </a:p>
            </p:txBody>
          </p:sp>
        </p:grpSp>
        <p:sp>
          <p:nvSpPr>
            <p:cNvPr id="31" name="文本框 30"/>
            <p:cNvSpPr txBox="1"/>
            <p:nvPr/>
          </p:nvSpPr>
          <p:spPr>
            <a:xfrm>
              <a:off x="952" y="640"/>
              <a:ext cx="1037" cy="824"/>
            </a:xfrm>
            <a:prstGeom prst="rect">
              <a:avLst/>
            </a:prstGeom>
            <a:grpFill/>
          </p:spPr>
          <p:txBody>
            <a:bodyPr wrap="square" rtlCol="0">
              <a:spAutoFit/>
            </a:bodyPr>
            <a:lstStyle/>
            <a:p>
              <a:pPr algn="ctr"/>
              <a:r>
                <a:rPr lang="en-US" altLang="zh-CN" sz="2800" b="1" dirty="0">
                  <a:ln w="28575">
                    <a:noFill/>
                  </a:ln>
                  <a:solidFill>
                    <a:schemeClr val="bg1"/>
                  </a:solidFill>
                  <a:latin typeface="Times New Roman" panose="02020603050405020304" pitchFamily="18" charset="0"/>
                  <a:ea typeface="微软雅黑" panose="020B0503020204020204" charset="-122"/>
                  <a:cs typeface="Times New Roman" panose="02020603050405020304" pitchFamily="18" charset="0"/>
                </a:rPr>
                <a:t>04</a:t>
              </a:r>
              <a:endParaRPr lang="zh-CN" altLang="en-US" sz="4400" b="1" dirty="0">
                <a:ln w="28575">
                  <a:noFill/>
                </a:ln>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32" name="矩形 31"/>
          <p:cNvSpPr/>
          <p:nvPr/>
        </p:nvSpPr>
        <p:spPr>
          <a:xfrm>
            <a:off x="1322877" y="231325"/>
            <a:ext cx="2464136" cy="742511"/>
          </a:xfrm>
          <a:prstGeom prst="rect">
            <a:avLst/>
          </a:prstGeom>
          <a:solidFill>
            <a:srgbClr val="C00000"/>
          </a:solidFill>
        </p:spPr>
        <p:txBody>
          <a:bodyPr wrap="none">
            <a:spAutoFit/>
          </a:bodyPr>
          <a:lstStyle/>
          <a:p>
            <a:pPr>
              <a:lnSpc>
                <a:spcPct val="150000"/>
              </a:lnSpc>
            </a:pPr>
            <a:r>
              <a:rPr lang="en-US" altLang="zh-CN" sz="3200" b="1"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mn-ea"/>
              </a:rPr>
              <a:t>Performance</a:t>
            </a:r>
          </a:p>
        </p:txBody>
      </p:sp>
      <p:sp>
        <p:nvSpPr>
          <p:cNvPr id="34" name="矩形 33"/>
          <p:cNvSpPr/>
          <p:nvPr/>
        </p:nvSpPr>
        <p:spPr>
          <a:xfrm flipV="1">
            <a:off x="128" y="6768148"/>
            <a:ext cx="12191744" cy="955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Times New Roman" panose="02020603050405020304" pitchFamily="18" charset="0"/>
              <a:cs typeface="Times New Roman" panose="02020603050405020304" pitchFamily="18" charset="0"/>
            </a:endParaRPr>
          </a:p>
        </p:txBody>
      </p:sp>
      <p:sp>
        <p:nvSpPr>
          <p:cNvPr id="7" name="灯片编号占位符 6"/>
          <p:cNvSpPr>
            <a:spLocks noGrp="1"/>
          </p:cNvSpPr>
          <p:nvPr>
            <p:ph type="sldNum" sz="quarter" idx="12"/>
          </p:nvPr>
        </p:nvSpPr>
        <p:spPr/>
        <p:txBody>
          <a:bodyPr/>
          <a:lstStyle/>
          <a:p>
            <a:fld id="{BF6E62FD-5E28-4210-A5AE-13594E204FEF}" type="slidenum">
              <a:rPr lang="zh-CN" altLang="en-US" smtClean="0">
                <a:latin typeface="Times New Roman" panose="02020603050405020304" pitchFamily="18" charset="0"/>
                <a:cs typeface="Times New Roman" panose="02020603050405020304" pitchFamily="18" charset="0"/>
              </a:rPr>
              <a:t>13</a:t>
            </a:fld>
            <a:endParaRPr lang="zh-CN" altLang="en-US">
              <a:latin typeface="Times New Roman" panose="02020603050405020304" pitchFamily="18" charset="0"/>
              <a:cs typeface="Times New Roman" panose="02020603050405020304" pitchFamily="18" charset="0"/>
            </a:endParaRPr>
          </a:p>
        </p:txBody>
      </p:sp>
      <p:sp>
        <p:nvSpPr>
          <p:cNvPr id="20" name="矩形 19">
            <a:extLst>
              <a:ext uri="{FF2B5EF4-FFF2-40B4-BE49-F238E27FC236}">
                <a16:creationId xmlns:a16="http://schemas.microsoft.com/office/drawing/2014/main" id="{D1D9A7A0-49FD-457D-9C88-002885DED471}"/>
              </a:ext>
            </a:extLst>
          </p:cNvPr>
          <p:cNvSpPr/>
          <p:nvPr/>
        </p:nvSpPr>
        <p:spPr>
          <a:xfrm>
            <a:off x="1405717" y="1098876"/>
            <a:ext cx="6320920" cy="506292"/>
          </a:xfrm>
          <a:prstGeom prst="rect">
            <a:avLst/>
          </a:prstGeom>
        </p:spPr>
        <p:txBody>
          <a:bodyPr wrap="square">
            <a:spAutoFit/>
          </a:bodyPr>
          <a:lstStyle/>
          <a:p>
            <a:pPr>
              <a:lnSpc>
                <a:spcPct val="150000"/>
              </a:lnSpc>
            </a:pPr>
            <a:r>
              <a:rPr lang="en-US" altLang="zh-CN" sz="2000" dirty="0">
                <a:solidFill>
                  <a:srgbClr val="C00000"/>
                </a:solidFill>
                <a:latin typeface="Times New Roman" panose="02020603050405020304" pitchFamily="18" charset="0"/>
                <a:cs typeface="Times New Roman" panose="02020603050405020304" pitchFamily="18" charset="0"/>
              </a:rPr>
              <a:t>Bypass Efficiency</a:t>
            </a:r>
            <a:endParaRPr lang="zh-CN" altLang="en-US" sz="2000" dirty="0">
              <a:latin typeface="Times New Roman" panose="02020603050405020304" pitchFamily="18" charset="0"/>
              <a:cs typeface="Times New Roman" panose="02020603050405020304" pitchFamily="18" charset="0"/>
            </a:endParaRPr>
          </a:p>
        </p:txBody>
      </p:sp>
      <p:sp>
        <p:nvSpPr>
          <p:cNvPr id="21" name="椭圆 20">
            <a:extLst>
              <a:ext uri="{FF2B5EF4-FFF2-40B4-BE49-F238E27FC236}">
                <a16:creationId xmlns:a16="http://schemas.microsoft.com/office/drawing/2014/main" id="{7365425B-4555-4B9C-949A-04295B8F649E}"/>
              </a:ext>
            </a:extLst>
          </p:cNvPr>
          <p:cNvSpPr/>
          <p:nvPr/>
        </p:nvSpPr>
        <p:spPr>
          <a:xfrm>
            <a:off x="1060969" y="1281349"/>
            <a:ext cx="238991" cy="238991"/>
          </a:xfrm>
          <a:prstGeom prst="ellipse">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2" name="矩形 21">
            <a:extLst>
              <a:ext uri="{FF2B5EF4-FFF2-40B4-BE49-F238E27FC236}">
                <a16:creationId xmlns:a16="http://schemas.microsoft.com/office/drawing/2014/main" id="{0897688B-B3B1-41BE-B268-214478653C44}"/>
              </a:ext>
            </a:extLst>
          </p:cNvPr>
          <p:cNvSpPr/>
          <p:nvPr/>
        </p:nvSpPr>
        <p:spPr>
          <a:xfrm>
            <a:off x="2008082" y="1651841"/>
            <a:ext cx="6945418" cy="700000"/>
          </a:xfrm>
          <a:prstGeom prst="rect">
            <a:avLst/>
          </a:prstGeom>
          <a:solidFill>
            <a:schemeClr val="bg1">
              <a:lumMod val="75000"/>
            </a:schemeClr>
          </a:solidFill>
        </p:spPr>
        <p:txBody>
          <a:bodyPr wrap="square">
            <a:spAutoFit/>
          </a:bodyPr>
          <a:lstStyle/>
          <a:p>
            <a:pPr algn="ctr">
              <a:lnSpc>
                <a:spcPct val="150000"/>
              </a:lnSpc>
            </a:pPr>
            <a:r>
              <a:rPr lang="en-US" altLang="zh-CN" sz="1400" dirty="0">
                <a:solidFill>
                  <a:schemeClr val="bg1"/>
                </a:solidFill>
                <a:latin typeface="Times New Roman" panose="02020603050405020304" pitchFamily="18" charset="0"/>
                <a:cs typeface="Times New Roman" panose="02020603050405020304" pitchFamily="18" charset="0"/>
              </a:rPr>
              <a:t>Comparison of the proposed PALBBD scheme and the conventional scheme on the total NR iteration numbers for each sub-partition using a 512Kx40bit SRAM circuit</a:t>
            </a:r>
            <a:endParaRPr lang="zh-CN" altLang="en-US" sz="1400" dirty="0">
              <a:solidFill>
                <a:schemeClr val="bg1"/>
              </a:solidFill>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F98AFDF3-9714-4941-85A9-35D1799C506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35920" y="2561756"/>
            <a:ext cx="6652109" cy="3794594"/>
          </a:xfrm>
          <a:prstGeom prst="rect">
            <a:avLst/>
          </a:prstGeom>
        </p:spPr>
      </p:pic>
      <p:sp>
        <p:nvSpPr>
          <p:cNvPr id="2" name="文本框 1">
            <a:extLst>
              <a:ext uri="{FF2B5EF4-FFF2-40B4-BE49-F238E27FC236}">
                <a16:creationId xmlns:a16="http://schemas.microsoft.com/office/drawing/2014/main" id="{A8B49098-A719-4E47-BC4F-A700879E9668}"/>
              </a:ext>
            </a:extLst>
          </p:cNvPr>
          <p:cNvSpPr txBox="1"/>
          <p:nvPr/>
        </p:nvSpPr>
        <p:spPr>
          <a:xfrm>
            <a:off x="1060969" y="3240234"/>
            <a:ext cx="3235856" cy="2585323"/>
          </a:xfrm>
          <a:prstGeom prst="rect">
            <a:avLst/>
          </a:prstGeom>
          <a:noFill/>
        </p:spPr>
        <p:txBody>
          <a:bodyPr wrap="square" rtlCol="0">
            <a:spAutoFit/>
          </a:bodyPr>
          <a:lstStyle/>
          <a:p>
            <a:pPr marL="285750" indent="-285750">
              <a:buFont typeface="Wingdings" panose="05000000000000000000" pitchFamily="2" charset="2"/>
              <a:buChar char="l"/>
            </a:pPr>
            <a:r>
              <a:rPr lang="en-US" altLang="zh-CN" b="1" dirty="0">
                <a:latin typeface="Times New Roman" panose="02020603050405020304" pitchFamily="18" charset="0"/>
                <a:cs typeface="Times New Roman" panose="02020603050405020304" pitchFamily="18" charset="0"/>
              </a:rPr>
              <a:t>Elements:</a:t>
            </a:r>
          </a:p>
          <a:p>
            <a:r>
              <a:rPr lang="en-US" altLang="zh-CN" dirty="0">
                <a:latin typeface="Times New Roman" panose="02020603050405020304" pitchFamily="18" charset="0"/>
                <a:cs typeface="Times New Roman" panose="02020603050405020304" pitchFamily="18" charset="0"/>
              </a:rPr>
              <a:t>     1151188 resistors</a:t>
            </a:r>
          </a:p>
          <a:p>
            <a:r>
              <a:rPr lang="en-US" altLang="zh-CN" dirty="0">
                <a:latin typeface="Times New Roman" panose="02020603050405020304" pitchFamily="18" charset="0"/>
                <a:cs typeface="Times New Roman" panose="02020603050405020304" pitchFamily="18" charset="0"/>
              </a:rPr>
              <a:t>     10 diodes</a:t>
            </a:r>
          </a:p>
          <a:p>
            <a:r>
              <a:rPr lang="en-US" altLang="zh-CN" dirty="0">
                <a:latin typeface="Times New Roman" panose="02020603050405020304" pitchFamily="18" charset="0"/>
                <a:cs typeface="Times New Roman" panose="02020603050405020304" pitchFamily="18" charset="0"/>
              </a:rPr>
              <a:t>     135129 MOSFETS</a:t>
            </a:r>
          </a:p>
          <a:p>
            <a:endParaRPr lang="en-US" altLang="zh-C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l"/>
            </a:pPr>
            <a:r>
              <a:rPr lang="en-US" altLang="zh-CN" dirty="0">
                <a:latin typeface="Times New Roman" panose="02020603050405020304" pitchFamily="18" charset="0"/>
                <a:cs typeface="Times New Roman" panose="02020603050405020304" pitchFamily="18" charset="0"/>
              </a:rPr>
              <a:t>64 sub-partitions</a:t>
            </a:r>
          </a:p>
          <a:p>
            <a:endParaRPr lang="en-US" altLang="zh-C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l"/>
            </a:pPr>
            <a:r>
              <a:rPr lang="en-US" altLang="zh-CN" dirty="0">
                <a:latin typeface="Times New Roman" panose="02020603050405020304" pitchFamily="18" charset="0"/>
                <a:cs typeface="Times New Roman" panose="02020603050405020304" pitchFamily="18" charset="0"/>
              </a:rPr>
              <a:t>Converged after </a:t>
            </a:r>
            <a:r>
              <a:rPr lang="en-US" altLang="zh-CN" b="1" dirty="0">
                <a:latin typeface="Times New Roman" panose="02020603050405020304" pitchFamily="18" charset="0"/>
                <a:cs typeface="Times New Roman" panose="02020603050405020304" pitchFamily="18" charset="0"/>
              </a:rPr>
              <a:t>84 arclength iterations</a:t>
            </a:r>
            <a:endParaRPr lang="zh-CN" altLang="en-US" b="1" dirty="0">
              <a:latin typeface="Times New Roman" panose="02020603050405020304" pitchFamily="18" charset="0"/>
              <a:cs typeface="Times New Roman" panose="02020603050405020304" pitchFamily="18" charset="0"/>
            </a:endParaRPr>
          </a:p>
        </p:txBody>
      </p:sp>
      <p:cxnSp>
        <p:nvCxnSpPr>
          <p:cNvPr id="33" name="直接连接符 32">
            <a:extLst>
              <a:ext uri="{FF2B5EF4-FFF2-40B4-BE49-F238E27FC236}">
                <a16:creationId xmlns:a16="http://schemas.microsoft.com/office/drawing/2014/main" id="{EAAC2DAF-A6AC-4629-9FDF-8C177846B5DE}"/>
              </a:ext>
            </a:extLst>
          </p:cNvPr>
          <p:cNvCxnSpPr>
            <a:cxnSpLocks/>
          </p:cNvCxnSpPr>
          <p:nvPr/>
        </p:nvCxnSpPr>
        <p:spPr>
          <a:xfrm>
            <a:off x="5285064" y="4253218"/>
            <a:ext cx="540251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图片 4">
            <a:extLst>
              <a:ext uri="{FF2B5EF4-FFF2-40B4-BE49-F238E27FC236}">
                <a16:creationId xmlns:a16="http://schemas.microsoft.com/office/drawing/2014/main" id="{44199A3B-F62B-4933-A3D9-3354CF5719F7}"/>
              </a:ext>
            </a:extLst>
          </p:cNvPr>
          <p:cNvPicPr>
            <a:picLocks noChangeAspect="1"/>
          </p:cNvPicPr>
          <p:nvPr/>
        </p:nvPicPr>
        <p:blipFill rotWithShape="1">
          <a:blip r:embed="rId4">
            <a:extLst>
              <a:ext uri="{28A0092B-C50C-407E-A947-70E740481C1C}">
                <a14:useLocalDpi xmlns:a14="http://schemas.microsoft.com/office/drawing/2010/main" val="0"/>
              </a:ext>
            </a:extLst>
          </a:blip>
          <a:srcRect t="2455" b="1210"/>
          <a:stretch/>
        </p:blipFill>
        <p:spPr>
          <a:xfrm>
            <a:off x="1322877" y="2043176"/>
            <a:ext cx="5541264" cy="4056485"/>
          </a:xfrm>
          <a:prstGeom prst="rect">
            <a:avLst/>
          </a:prstGeom>
        </p:spPr>
      </p:pic>
      <p:sp>
        <p:nvSpPr>
          <p:cNvPr id="6" name="平行四边形 5">
            <a:extLst>
              <a:ext uri="{FF2B5EF4-FFF2-40B4-BE49-F238E27FC236}">
                <a16:creationId xmlns:a16="http://schemas.microsoft.com/office/drawing/2014/main" id="{EEFB4766-1A71-423D-8F1B-87CB292A5F3F}"/>
              </a:ext>
            </a:extLst>
          </p:cNvPr>
          <p:cNvSpPr/>
          <p:nvPr/>
        </p:nvSpPr>
        <p:spPr>
          <a:xfrm rot="1546078">
            <a:off x="2104622" y="2995562"/>
            <a:ext cx="4415335" cy="1824296"/>
          </a:xfrm>
          <a:prstGeom prst="parallelogram">
            <a:avLst>
              <a:gd name="adj" fmla="val 108399"/>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4" name="平行四边形 23">
            <a:extLst>
              <a:ext uri="{FF2B5EF4-FFF2-40B4-BE49-F238E27FC236}">
                <a16:creationId xmlns:a16="http://schemas.microsoft.com/office/drawing/2014/main" id="{C01CF703-F043-4F7F-9123-B65CDF593DD9}"/>
              </a:ext>
            </a:extLst>
          </p:cNvPr>
          <p:cNvSpPr/>
          <p:nvPr/>
        </p:nvSpPr>
        <p:spPr>
          <a:xfrm rot="1546078">
            <a:off x="2119983" y="3518613"/>
            <a:ext cx="4340648" cy="1824296"/>
          </a:xfrm>
          <a:prstGeom prst="parallelogram">
            <a:avLst>
              <a:gd name="adj" fmla="val 108399"/>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6" name="文本框 25">
            <a:extLst>
              <a:ext uri="{FF2B5EF4-FFF2-40B4-BE49-F238E27FC236}">
                <a16:creationId xmlns:a16="http://schemas.microsoft.com/office/drawing/2014/main" id="{121A51D8-19B5-44FF-9533-56ED2DF21B6C}"/>
              </a:ext>
            </a:extLst>
          </p:cNvPr>
          <p:cNvSpPr txBox="1"/>
          <p:nvPr/>
        </p:nvSpPr>
        <p:spPr>
          <a:xfrm>
            <a:off x="7761974" y="2667736"/>
            <a:ext cx="3235856" cy="2308324"/>
          </a:xfrm>
          <a:prstGeom prst="rect">
            <a:avLst/>
          </a:prstGeom>
          <a:noFill/>
        </p:spPr>
        <p:txBody>
          <a:bodyPr wrap="square" rtlCol="0">
            <a:spAutoFit/>
          </a:bodyPr>
          <a:lstStyle/>
          <a:p>
            <a:pPr marL="285750" indent="-285750">
              <a:buFont typeface="Wingdings" panose="05000000000000000000" pitchFamily="2" charset="2"/>
              <a:buChar char="l"/>
            </a:pPr>
            <a:r>
              <a:rPr lang="en-US" altLang="zh-CN" b="1" dirty="0">
                <a:latin typeface="Times New Roman" panose="02020603050405020304" pitchFamily="18" charset="0"/>
                <a:cs typeface="Times New Roman" panose="02020603050405020304" pitchFamily="18" charset="0"/>
              </a:rPr>
              <a:t>Circuits:</a:t>
            </a:r>
          </a:p>
          <a:p>
            <a:r>
              <a:rPr lang="en-US" altLang="zh-CN" dirty="0">
                <a:latin typeface="Times New Roman" panose="02020603050405020304" pitchFamily="18" charset="0"/>
                <a:cs typeface="Times New Roman" panose="02020603050405020304" pitchFamily="18" charset="0"/>
              </a:rPr>
              <a:t>     the memory</a:t>
            </a:r>
          </a:p>
          <a:p>
            <a:r>
              <a:rPr lang="en-US" altLang="zh-CN" dirty="0">
                <a:latin typeface="Times New Roman" panose="02020603050405020304" pitchFamily="18" charset="0"/>
                <a:cs typeface="Times New Roman" panose="02020603050405020304" pitchFamily="18" charset="0"/>
              </a:rPr>
              <a:t>     PLL</a:t>
            </a:r>
          </a:p>
          <a:p>
            <a:r>
              <a:rPr lang="en-US" altLang="zh-CN" dirty="0">
                <a:latin typeface="Times New Roman" panose="02020603050405020304" pitchFamily="18" charset="0"/>
                <a:cs typeface="Times New Roman" panose="02020603050405020304" pitchFamily="18" charset="0"/>
              </a:rPr>
              <a:t>     mixed analog/digital circuits</a:t>
            </a:r>
          </a:p>
          <a:p>
            <a:r>
              <a:rPr lang="en-US" altLang="zh-CN" dirty="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l"/>
            </a:pPr>
            <a:r>
              <a:rPr lang="en-US" altLang="zh-CN" dirty="0">
                <a:latin typeface="Times New Roman" panose="02020603050405020304" pitchFamily="18" charset="0"/>
                <a:cs typeface="Times New Roman" panose="02020603050405020304" pitchFamily="18" charset="0"/>
              </a:rPr>
              <a:t>Average acceleration: </a:t>
            </a:r>
            <a:r>
              <a:rPr lang="en-US" altLang="zh-CN" b="1" dirty="0">
                <a:solidFill>
                  <a:srgbClr val="FF0000"/>
                </a:solidFill>
                <a:latin typeface="Times New Roman" panose="02020603050405020304" pitchFamily="18" charset="0"/>
                <a:cs typeface="Times New Roman" panose="02020603050405020304" pitchFamily="18" charset="0"/>
              </a:rPr>
              <a:t>35%</a:t>
            </a:r>
          </a:p>
          <a:p>
            <a:endParaRPr lang="en-US" altLang="zh-C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l"/>
            </a:pPr>
            <a:r>
              <a:rPr lang="en-US" altLang="zh-CN" dirty="0">
                <a:latin typeface="Times New Roman" panose="02020603050405020304" pitchFamily="18" charset="0"/>
                <a:cs typeface="Times New Roman" panose="02020603050405020304" pitchFamily="18" charset="0"/>
              </a:rPr>
              <a:t>Maximum acceleration: </a:t>
            </a:r>
            <a:r>
              <a:rPr lang="en-US" altLang="zh-CN" b="1" dirty="0">
                <a:solidFill>
                  <a:srgbClr val="FF0000"/>
                </a:solidFill>
                <a:latin typeface="Times New Roman" panose="02020603050405020304" pitchFamily="18" charset="0"/>
                <a:cs typeface="Times New Roman" panose="02020603050405020304" pitchFamily="18" charset="0"/>
              </a:rPr>
              <a:t>45%</a:t>
            </a:r>
            <a:endParaRPr lang="zh-CN" alt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86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22"/>
                                        </p:tgtEl>
                                        <p:attrNameLst>
                                          <p:attrName>ppt_x</p:attrName>
                                        </p:attrNameLst>
                                      </p:cBhvr>
                                      <p:tavLst>
                                        <p:tav tm="0">
                                          <p:val>
                                            <p:strVal val="ppt_x"/>
                                          </p:val>
                                        </p:tav>
                                        <p:tav tm="100000">
                                          <p:val>
                                            <p:strVal val="ppt_x"/>
                                          </p:val>
                                        </p:tav>
                                      </p:tavLst>
                                    </p:anim>
                                    <p:anim calcmode="lin" valueType="num">
                                      <p:cBhvr additive="base">
                                        <p:cTn id="11" dur="500"/>
                                        <p:tgtEl>
                                          <p:spTgt spid="22"/>
                                        </p:tgtEl>
                                        <p:attrNameLst>
                                          <p:attrName>ppt_y</p:attrName>
                                        </p:attrNameLst>
                                      </p:cBhvr>
                                      <p:tavLst>
                                        <p:tav tm="0">
                                          <p:val>
                                            <p:strVal val="ppt_y"/>
                                          </p:val>
                                        </p:tav>
                                        <p:tav tm="100000">
                                          <p:val>
                                            <p:strVal val="1+ppt_h/2"/>
                                          </p:val>
                                        </p:tav>
                                      </p:tavLst>
                                    </p:anim>
                                    <p:set>
                                      <p:cBhvr>
                                        <p:cTn id="12" dur="1" fill="hold">
                                          <p:stCondLst>
                                            <p:cond delay="499"/>
                                          </p:stCondLst>
                                        </p:cTn>
                                        <p:tgtEl>
                                          <p:spTgt spid="22"/>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4"/>
                                        </p:tgtEl>
                                        <p:attrNameLst>
                                          <p:attrName>ppt_x</p:attrName>
                                        </p:attrNameLst>
                                      </p:cBhvr>
                                      <p:tavLst>
                                        <p:tav tm="0">
                                          <p:val>
                                            <p:strVal val="ppt_x"/>
                                          </p:val>
                                        </p:tav>
                                        <p:tav tm="100000">
                                          <p:val>
                                            <p:strVal val="ppt_x"/>
                                          </p:val>
                                        </p:tav>
                                      </p:tavLst>
                                    </p:anim>
                                    <p:anim calcmode="lin" valueType="num">
                                      <p:cBhvr additive="base">
                                        <p:cTn id="15" dur="500"/>
                                        <p:tgtEl>
                                          <p:spTgt spid="4"/>
                                        </p:tgtEl>
                                        <p:attrNameLst>
                                          <p:attrName>ppt_y</p:attrName>
                                        </p:attrNameLst>
                                      </p:cBhvr>
                                      <p:tavLst>
                                        <p:tav tm="0">
                                          <p:val>
                                            <p:strVal val="ppt_y"/>
                                          </p:val>
                                        </p:tav>
                                        <p:tav tm="100000">
                                          <p:val>
                                            <p:strVal val="1+ppt_h/2"/>
                                          </p:val>
                                        </p:tav>
                                      </p:tavLst>
                                    </p:anim>
                                    <p:set>
                                      <p:cBhvr>
                                        <p:cTn id="16" dur="1" fill="hold">
                                          <p:stCondLst>
                                            <p:cond delay="499"/>
                                          </p:stCondLst>
                                        </p:cTn>
                                        <p:tgtEl>
                                          <p:spTgt spid="4"/>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33"/>
                                        </p:tgtEl>
                                        <p:attrNameLst>
                                          <p:attrName>ppt_x</p:attrName>
                                        </p:attrNameLst>
                                      </p:cBhvr>
                                      <p:tavLst>
                                        <p:tav tm="0">
                                          <p:val>
                                            <p:strVal val="ppt_x"/>
                                          </p:val>
                                        </p:tav>
                                        <p:tav tm="100000">
                                          <p:val>
                                            <p:strVal val="ppt_x"/>
                                          </p:val>
                                        </p:tav>
                                      </p:tavLst>
                                    </p:anim>
                                    <p:anim calcmode="lin" valueType="num">
                                      <p:cBhvr additive="base">
                                        <p:cTn id="19" dur="500"/>
                                        <p:tgtEl>
                                          <p:spTgt spid="33"/>
                                        </p:tgtEl>
                                        <p:attrNameLst>
                                          <p:attrName>ppt_y</p:attrName>
                                        </p:attrNameLst>
                                      </p:cBhvr>
                                      <p:tavLst>
                                        <p:tav tm="0">
                                          <p:val>
                                            <p:strVal val="ppt_y"/>
                                          </p:val>
                                        </p:tav>
                                        <p:tav tm="100000">
                                          <p:val>
                                            <p:strVal val="1+ppt_h/2"/>
                                          </p:val>
                                        </p:tav>
                                      </p:tavLst>
                                    </p:anim>
                                    <p:set>
                                      <p:cBhvr>
                                        <p:cTn id="20" dur="1" fill="hold">
                                          <p:stCondLst>
                                            <p:cond delay="499"/>
                                          </p:stCondLst>
                                        </p:cTn>
                                        <p:tgtEl>
                                          <p:spTgt spid="33"/>
                                        </p:tgtEl>
                                        <p:attrNameLst>
                                          <p:attrName>style.visibility</p:attrName>
                                        </p:attrNameLst>
                                      </p:cBhvr>
                                      <p:to>
                                        <p:strVal val="hidden"/>
                                      </p:to>
                                    </p:set>
                                  </p:childTnLst>
                                </p:cTn>
                              </p:par>
                            </p:childTnLst>
                          </p:cTn>
                        </p:par>
                        <p:par>
                          <p:cTn id="21" fill="hold">
                            <p:stCondLst>
                              <p:cond delay="500"/>
                            </p:stCondLst>
                            <p:childTnLst>
                              <p:par>
                                <p:cTn id="22" presetID="2" presetClass="entr" presetSubtype="1"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childTnLst>
                          </p:cTn>
                        </p:par>
                        <p:par>
                          <p:cTn id="31" fill="hold">
                            <p:stCondLst>
                              <p:cond delay="500"/>
                            </p:stCondLst>
                            <p:childTnLst>
                              <p:par>
                                <p:cTn id="32" presetID="22" presetClass="entr" presetSubtype="4"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6">
                                            <p:txEl>
                                              <p:pRg st="0" end="0"/>
                                            </p:txEl>
                                          </p:spTgt>
                                        </p:tgtEl>
                                        <p:attrNameLst>
                                          <p:attrName>style.visibility</p:attrName>
                                        </p:attrNameLst>
                                      </p:cBhvr>
                                      <p:to>
                                        <p:strVal val="visible"/>
                                      </p:to>
                                    </p:set>
                                    <p:animEffect transition="in" filter="wipe(left)">
                                      <p:cBhvr>
                                        <p:cTn id="39" dur="500"/>
                                        <p:tgtEl>
                                          <p:spTgt spid="26">
                                            <p:txEl>
                                              <p:pRg st="0" end="0"/>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6">
                                            <p:txEl>
                                              <p:pRg st="1" end="1"/>
                                            </p:txEl>
                                          </p:spTgt>
                                        </p:tgtEl>
                                        <p:attrNameLst>
                                          <p:attrName>style.visibility</p:attrName>
                                        </p:attrNameLst>
                                      </p:cBhvr>
                                      <p:to>
                                        <p:strVal val="visible"/>
                                      </p:to>
                                    </p:set>
                                    <p:animEffect transition="in" filter="wipe(left)">
                                      <p:cBhvr>
                                        <p:cTn id="42" dur="500"/>
                                        <p:tgtEl>
                                          <p:spTgt spid="26">
                                            <p:txEl>
                                              <p:pRg st="1" end="1"/>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6">
                                            <p:txEl>
                                              <p:pRg st="2" end="2"/>
                                            </p:txEl>
                                          </p:spTgt>
                                        </p:tgtEl>
                                        <p:attrNameLst>
                                          <p:attrName>style.visibility</p:attrName>
                                        </p:attrNameLst>
                                      </p:cBhvr>
                                      <p:to>
                                        <p:strVal val="visible"/>
                                      </p:to>
                                    </p:set>
                                    <p:animEffect transition="in" filter="wipe(left)">
                                      <p:cBhvr>
                                        <p:cTn id="45" dur="500"/>
                                        <p:tgtEl>
                                          <p:spTgt spid="26">
                                            <p:txEl>
                                              <p:pRg st="2" end="2"/>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6">
                                            <p:txEl>
                                              <p:pRg st="3" end="3"/>
                                            </p:txEl>
                                          </p:spTgt>
                                        </p:tgtEl>
                                        <p:attrNameLst>
                                          <p:attrName>style.visibility</p:attrName>
                                        </p:attrNameLst>
                                      </p:cBhvr>
                                      <p:to>
                                        <p:strVal val="visible"/>
                                      </p:to>
                                    </p:set>
                                    <p:animEffect transition="in" filter="wipe(left)">
                                      <p:cBhvr>
                                        <p:cTn id="48" dur="500"/>
                                        <p:tgtEl>
                                          <p:spTgt spid="26">
                                            <p:txEl>
                                              <p:pRg st="3" end="3"/>
                                            </p:tx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6">
                                            <p:txEl>
                                              <p:pRg st="4" end="4"/>
                                            </p:txEl>
                                          </p:spTgt>
                                        </p:tgtEl>
                                        <p:attrNameLst>
                                          <p:attrName>style.visibility</p:attrName>
                                        </p:attrNameLst>
                                      </p:cBhvr>
                                      <p:to>
                                        <p:strVal val="visible"/>
                                      </p:to>
                                    </p:set>
                                    <p:animEffect transition="in" filter="wipe(left)">
                                      <p:cBhvr>
                                        <p:cTn id="51" dur="500"/>
                                        <p:tgtEl>
                                          <p:spTgt spid="26">
                                            <p:txEl>
                                              <p:pRg st="4" end="4"/>
                                            </p:tx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6">
                                            <p:txEl>
                                              <p:pRg st="5" end="5"/>
                                            </p:txEl>
                                          </p:spTgt>
                                        </p:tgtEl>
                                        <p:attrNameLst>
                                          <p:attrName>style.visibility</p:attrName>
                                        </p:attrNameLst>
                                      </p:cBhvr>
                                      <p:to>
                                        <p:strVal val="visible"/>
                                      </p:to>
                                    </p:set>
                                    <p:animEffect transition="in" filter="wipe(left)">
                                      <p:cBhvr>
                                        <p:cTn id="54" dur="500"/>
                                        <p:tgtEl>
                                          <p:spTgt spid="26">
                                            <p:txEl>
                                              <p:pRg st="5" end="5"/>
                                            </p:txEl>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6">
                                            <p:txEl>
                                              <p:pRg st="7" end="7"/>
                                            </p:txEl>
                                          </p:spTgt>
                                        </p:tgtEl>
                                        <p:attrNameLst>
                                          <p:attrName>style.visibility</p:attrName>
                                        </p:attrNameLst>
                                      </p:cBhvr>
                                      <p:to>
                                        <p:strVal val="visible"/>
                                      </p:to>
                                    </p:set>
                                    <p:animEffect transition="in" filter="wipe(left)">
                                      <p:cBhvr>
                                        <p:cTn id="57" dur="500"/>
                                        <p:tgtEl>
                                          <p:spTgt spid="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6" grpId="0" animBg="1"/>
      <p:bldP spid="24" grpId="0" animBg="1"/>
      <p:bldP spid="26" grpId="0" uiExpan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flipV="1">
            <a:off x="128" y="1"/>
            <a:ext cx="12191744" cy="955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矩形 31"/>
          <p:cNvSpPr/>
          <p:nvPr/>
        </p:nvSpPr>
        <p:spPr>
          <a:xfrm>
            <a:off x="-50450" y="2342880"/>
            <a:ext cx="12242322" cy="2304000"/>
          </a:xfrm>
          <a:prstGeom prst="rect">
            <a:avLst/>
          </a:prstGeom>
          <a:solidFill>
            <a:srgbClr val="C00000"/>
          </a:solidFill>
        </p:spPr>
        <p:txBody>
          <a:bodyPr wrap="square">
            <a:spAutoFit/>
          </a:bodyPr>
          <a:lstStyle/>
          <a:p>
            <a:pPr>
              <a:lnSpc>
                <a:spcPct val="150000"/>
              </a:lnSpc>
            </a:pPr>
            <a:endParaRPr lang="en-US" altLang="zh-CN" sz="3200" b="1" dirty="0">
              <a:solidFill>
                <a:schemeClr val="bg1"/>
              </a:solidFill>
              <a:latin typeface="微软雅黑" panose="020B0503020204020204" charset="-122"/>
              <a:ea typeface="微软雅黑" panose="020B0503020204020204" charset="-122"/>
              <a:sym typeface="+mn-ea"/>
            </a:endParaRPr>
          </a:p>
        </p:txBody>
      </p:sp>
      <p:sp>
        <p:nvSpPr>
          <p:cNvPr id="34" name="矩形 33"/>
          <p:cNvSpPr/>
          <p:nvPr/>
        </p:nvSpPr>
        <p:spPr>
          <a:xfrm flipV="1">
            <a:off x="8267" y="6748141"/>
            <a:ext cx="12191744" cy="955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文本框 1"/>
          <p:cNvSpPr txBox="1"/>
          <p:nvPr/>
        </p:nvSpPr>
        <p:spPr>
          <a:xfrm>
            <a:off x="1322087" y="2277827"/>
            <a:ext cx="9564104" cy="2123658"/>
          </a:xfrm>
          <a:prstGeom prst="rect">
            <a:avLst/>
          </a:prstGeom>
          <a:noFill/>
        </p:spPr>
        <p:txBody>
          <a:bodyPr wrap="square" rtlCol="0">
            <a:spAutoFit/>
          </a:bodyPr>
          <a:lstStyle/>
          <a:p>
            <a:pPr algn="ctr"/>
            <a:r>
              <a:rPr lang="en-US" altLang="zh-CN" sz="66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Thanks for  your listening!</a:t>
            </a:r>
          </a:p>
          <a:p>
            <a:pPr algn="ctr"/>
            <a:r>
              <a:rPr lang="en-US" altLang="zh-CN" sz="66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Any questions?</a:t>
            </a:r>
          </a:p>
        </p:txBody>
      </p:sp>
      <p:sp>
        <p:nvSpPr>
          <p:cNvPr id="3" name="灯片编号占位符 2">
            <a:extLst>
              <a:ext uri="{FF2B5EF4-FFF2-40B4-BE49-F238E27FC236}">
                <a16:creationId xmlns:a16="http://schemas.microsoft.com/office/drawing/2014/main" id="{F8660F09-07AB-4A1A-96B8-BBD3837137C0}"/>
              </a:ext>
            </a:extLst>
          </p:cNvPr>
          <p:cNvSpPr>
            <a:spLocks noGrp="1"/>
          </p:cNvSpPr>
          <p:nvPr>
            <p:ph type="sldNum" sz="quarter" idx="12"/>
          </p:nvPr>
        </p:nvSpPr>
        <p:spPr/>
        <p:txBody>
          <a:bodyPr/>
          <a:lstStyle/>
          <a:p>
            <a:fld id="{BF6E62FD-5E28-4210-A5AE-13594E204FEF}" type="slidenum">
              <a:rPr lang="zh-CN" altLang="en-US" smtClean="0"/>
              <a:t>14</a:t>
            </a:fld>
            <a:endParaRPr lang="zh-CN" altLang="en-US"/>
          </a:p>
        </p:txBody>
      </p:sp>
    </p:spTree>
    <p:extLst>
      <p:ext uri="{BB962C8B-B14F-4D97-AF65-F5344CB8AC3E}">
        <p14:creationId xmlns:p14="http://schemas.microsoft.com/office/powerpoint/2010/main" val="1320258774"/>
      </p:ext>
    </p:extLst>
  </p:cSld>
  <p:clrMapOvr>
    <a:masterClrMapping/>
  </p:clrMapOvr>
  <mc:AlternateContent xmlns:mc="http://schemas.openxmlformats.org/markup-compatibility/2006" xmlns:p14="http://schemas.microsoft.com/office/powerpoint/2010/main">
    <mc:Choice Requires="p14">
      <p:transition spd="slow" p14:dur="2000" advTm="1403"/>
    </mc:Choice>
    <mc:Fallback xmlns="">
      <p:transition spd="slow" advTm="140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原创设计师QQ598969553     _3"/>
          <p:cNvSpPr txBox="1"/>
          <p:nvPr/>
        </p:nvSpPr>
        <p:spPr>
          <a:xfrm>
            <a:off x="583677" y="524721"/>
            <a:ext cx="5747380" cy="677108"/>
          </a:xfrm>
          <a:prstGeom prst="rect">
            <a:avLst/>
          </a:prstGeom>
          <a:noFill/>
        </p:spPr>
        <p:txBody>
          <a:bodyPr wrap="square" lIns="0" tIns="0" rIns="0" bIns="0" rtlCol="0">
            <a:spAutoFit/>
          </a:bodyPr>
          <a:lstStyle/>
          <a:p>
            <a:r>
              <a:rPr lang="en-US" altLang="zh-CN" sz="4400" b="1" dirty="0">
                <a:solidFill>
                  <a:srgbClr val="C00000"/>
                </a:solidFill>
                <a:latin typeface="Times New Roman" panose="02020603050405020304" pitchFamily="18" charset="0"/>
                <a:ea typeface="+mj-ea"/>
                <a:cs typeface="Times New Roman" panose="02020603050405020304" pitchFamily="18" charset="0"/>
              </a:rPr>
              <a:t>Presentation Layout</a:t>
            </a:r>
          </a:p>
        </p:txBody>
      </p:sp>
      <p:sp>
        <p:nvSpPr>
          <p:cNvPr id="3" name="文本框 2"/>
          <p:cNvSpPr txBox="1"/>
          <p:nvPr/>
        </p:nvSpPr>
        <p:spPr>
          <a:xfrm>
            <a:off x="1068104" y="1560153"/>
            <a:ext cx="3360538" cy="584775"/>
          </a:xfrm>
          <a:prstGeom prst="rect">
            <a:avLst/>
          </a:prstGeom>
          <a:noFill/>
        </p:spPr>
        <p:txBody>
          <a:bodyPr wrap="square" rtlCol="0" anchor="t">
            <a:spAutoFit/>
          </a:bodyPr>
          <a:lstStyle/>
          <a:p>
            <a:pPr lvl="1" indent="-457200">
              <a:buFont typeface="Wingdings" panose="05000000000000000000" pitchFamily="2" charset="2"/>
              <a:buChar char="Ø"/>
            </a:pPr>
            <a:r>
              <a:rPr lang="en-US" altLang="zh-CN" sz="3200" b="1" dirty="0">
                <a:solidFill>
                  <a:schemeClr val="tx1">
                    <a:lumMod val="95000"/>
                    <a:lumOff val="5000"/>
                  </a:schemeClr>
                </a:solidFill>
                <a:latin typeface="Times New Roman" panose="02020603050405020304" pitchFamily="18" charset="0"/>
                <a:ea typeface="+mj-ea"/>
                <a:cs typeface="Times New Roman" panose="02020603050405020304" pitchFamily="18" charset="0"/>
                <a:sym typeface="+mn-ea"/>
              </a:rPr>
              <a:t>Background</a:t>
            </a:r>
          </a:p>
        </p:txBody>
      </p:sp>
      <p:sp>
        <p:nvSpPr>
          <p:cNvPr id="10" name="矩形 9"/>
          <p:cNvSpPr/>
          <p:nvPr/>
        </p:nvSpPr>
        <p:spPr>
          <a:xfrm flipV="1">
            <a:off x="128" y="1"/>
            <a:ext cx="12191744" cy="955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Times New Roman" panose="02020603050405020304" pitchFamily="18" charset="0"/>
              <a:cs typeface="Times New Roman" panose="02020603050405020304" pitchFamily="18" charset="0"/>
            </a:endParaRPr>
          </a:p>
        </p:txBody>
      </p:sp>
      <p:sp>
        <p:nvSpPr>
          <p:cNvPr id="11" name="矩形 10"/>
          <p:cNvSpPr/>
          <p:nvPr/>
        </p:nvSpPr>
        <p:spPr>
          <a:xfrm flipV="1">
            <a:off x="128" y="6768148"/>
            <a:ext cx="12191744" cy="955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Times New Roman" panose="02020603050405020304" pitchFamily="18" charset="0"/>
              <a:cs typeface="Times New Roman" panose="02020603050405020304" pitchFamily="18" charset="0"/>
            </a:endParaRPr>
          </a:p>
        </p:txBody>
      </p:sp>
      <p:sp>
        <p:nvSpPr>
          <p:cNvPr id="15" name="灯片编号占位符 7"/>
          <p:cNvSpPr txBox="1">
            <a:spLocks/>
          </p:cNvSpPr>
          <p:nvPr/>
        </p:nvSpPr>
        <p:spPr>
          <a:xfrm>
            <a:off x="8611175" y="6356350"/>
            <a:ext cx="2743383"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latin typeface="Times New Roman" panose="02020603050405020304" pitchFamily="18" charset="0"/>
                <a:cs typeface="Times New Roman" panose="02020603050405020304" pitchFamily="18" charset="0"/>
              </a:rPr>
              <a:t>2</a:t>
            </a:r>
            <a:endParaRPr lang="zh-CN" altLang="en-US" dirty="0">
              <a:latin typeface="Times New Roman" panose="02020603050405020304" pitchFamily="18" charset="0"/>
              <a:cs typeface="Times New Roman" panose="02020603050405020304" pitchFamily="18" charset="0"/>
            </a:endParaRPr>
          </a:p>
        </p:txBody>
      </p:sp>
      <p:sp>
        <p:nvSpPr>
          <p:cNvPr id="17" name="文本框 16">
            <a:extLst>
              <a:ext uri="{FF2B5EF4-FFF2-40B4-BE49-F238E27FC236}">
                <a16:creationId xmlns:a16="http://schemas.microsoft.com/office/drawing/2014/main" id="{E7D6E51D-0897-415B-8B84-7FBB70C0EB0A}"/>
              </a:ext>
            </a:extLst>
          </p:cNvPr>
          <p:cNvSpPr txBox="1"/>
          <p:nvPr/>
        </p:nvSpPr>
        <p:spPr>
          <a:xfrm>
            <a:off x="1068104" y="2601752"/>
            <a:ext cx="3360538" cy="584775"/>
          </a:xfrm>
          <a:prstGeom prst="rect">
            <a:avLst/>
          </a:prstGeom>
          <a:noFill/>
        </p:spPr>
        <p:txBody>
          <a:bodyPr wrap="square" rtlCol="0" anchor="t">
            <a:spAutoFit/>
          </a:bodyPr>
          <a:lstStyle/>
          <a:p>
            <a:pPr lvl="1" indent="-457200">
              <a:buFont typeface="Wingdings" panose="05000000000000000000" pitchFamily="2" charset="2"/>
              <a:buChar char="Ø"/>
            </a:pPr>
            <a:r>
              <a:rPr lang="en-US" altLang="zh-CN" sz="3200" b="1" dirty="0">
                <a:solidFill>
                  <a:schemeClr val="tx1">
                    <a:lumMod val="95000"/>
                    <a:lumOff val="5000"/>
                  </a:schemeClr>
                </a:solidFill>
                <a:latin typeface="Times New Roman" panose="02020603050405020304" pitchFamily="18" charset="0"/>
                <a:ea typeface="+mj-ea"/>
                <a:cs typeface="Times New Roman" panose="02020603050405020304" pitchFamily="18" charset="0"/>
                <a:sym typeface="+mn-ea"/>
              </a:rPr>
              <a:t>Motivation</a:t>
            </a:r>
          </a:p>
        </p:txBody>
      </p:sp>
      <p:sp>
        <p:nvSpPr>
          <p:cNvPr id="20" name="文本框 19">
            <a:extLst>
              <a:ext uri="{FF2B5EF4-FFF2-40B4-BE49-F238E27FC236}">
                <a16:creationId xmlns:a16="http://schemas.microsoft.com/office/drawing/2014/main" id="{A316C05F-A5D6-4B3A-880E-0099FA6270B9}"/>
              </a:ext>
            </a:extLst>
          </p:cNvPr>
          <p:cNvSpPr txBox="1"/>
          <p:nvPr/>
        </p:nvSpPr>
        <p:spPr>
          <a:xfrm>
            <a:off x="1068104" y="3643351"/>
            <a:ext cx="9141404" cy="584775"/>
          </a:xfrm>
          <a:prstGeom prst="rect">
            <a:avLst/>
          </a:prstGeom>
          <a:noFill/>
        </p:spPr>
        <p:txBody>
          <a:bodyPr wrap="square" rtlCol="0" anchor="t">
            <a:spAutoFit/>
          </a:bodyPr>
          <a:lstStyle/>
          <a:p>
            <a:pPr lvl="1" indent="-457200">
              <a:buFont typeface="Wingdings" panose="05000000000000000000" pitchFamily="2" charset="2"/>
              <a:buChar char="Ø"/>
            </a:pPr>
            <a:r>
              <a:rPr lang="en-US" altLang="zh-CN" sz="3200" b="1" dirty="0">
                <a:solidFill>
                  <a:schemeClr val="tx1">
                    <a:lumMod val="95000"/>
                    <a:lumOff val="5000"/>
                  </a:schemeClr>
                </a:solidFill>
                <a:latin typeface="Times New Roman" panose="02020603050405020304" pitchFamily="18" charset="0"/>
                <a:ea typeface="+mj-ea"/>
                <a:cs typeface="Times New Roman" panose="02020603050405020304" pitchFamily="18" charset="0"/>
                <a:sym typeface="+mn-ea"/>
              </a:rPr>
              <a:t>Parallel Arclength Method Using BBD Form</a:t>
            </a:r>
          </a:p>
        </p:txBody>
      </p:sp>
      <p:sp>
        <p:nvSpPr>
          <p:cNvPr id="21" name="文本框 20">
            <a:extLst>
              <a:ext uri="{FF2B5EF4-FFF2-40B4-BE49-F238E27FC236}">
                <a16:creationId xmlns:a16="http://schemas.microsoft.com/office/drawing/2014/main" id="{8003DB46-280C-4A12-BF9E-A89E35D0B596}"/>
              </a:ext>
            </a:extLst>
          </p:cNvPr>
          <p:cNvSpPr txBox="1"/>
          <p:nvPr/>
        </p:nvSpPr>
        <p:spPr>
          <a:xfrm>
            <a:off x="1068104" y="4684950"/>
            <a:ext cx="3360538" cy="584775"/>
          </a:xfrm>
          <a:prstGeom prst="rect">
            <a:avLst/>
          </a:prstGeom>
          <a:noFill/>
        </p:spPr>
        <p:txBody>
          <a:bodyPr wrap="square" rtlCol="0" anchor="t">
            <a:spAutoFit/>
          </a:bodyPr>
          <a:lstStyle/>
          <a:p>
            <a:pPr lvl="1" indent="-457200">
              <a:buFont typeface="Wingdings" panose="05000000000000000000" pitchFamily="2" charset="2"/>
              <a:buChar char="Ø"/>
            </a:pPr>
            <a:r>
              <a:rPr lang="en-US" altLang="zh-CN" sz="3200" b="1" dirty="0">
                <a:solidFill>
                  <a:schemeClr val="tx1">
                    <a:lumMod val="95000"/>
                    <a:lumOff val="5000"/>
                  </a:schemeClr>
                </a:solidFill>
                <a:latin typeface="Times New Roman" panose="02020603050405020304" pitchFamily="18" charset="0"/>
                <a:ea typeface="+mj-ea"/>
                <a:cs typeface="Times New Roman" panose="02020603050405020304" pitchFamily="18" charset="0"/>
                <a:sym typeface="+mn-ea"/>
              </a:rPr>
              <a:t>Performance</a:t>
            </a:r>
          </a:p>
        </p:txBody>
      </p:sp>
    </p:spTree>
    <p:extLst>
      <p:ext uri="{BB962C8B-B14F-4D97-AF65-F5344CB8AC3E}">
        <p14:creationId xmlns:p14="http://schemas.microsoft.com/office/powerpoint/2010/main" val="3382870459"/>
      </p:ext>
    </p:extLst>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advClick="0" advTm="6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flipV="1">
            <a:off x="128" y="1"/>
            <a:ext cx="12191744" cy="955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Times New Roman" panose="02020603050405020304" pitchFamily="18" charset="0"/>
              <a:cs typeface="Times New Roman" panose="02020603050405020304" pitchFamily="18" charset="0"/>
            </a:endParaRPr>
          </a:p>
        </p:txBody>
      </p:sp>
      <p:grpSp>
        <p:nvGrpSpPr>
          <p:cNvPr id="17" name="组合 16"/>
          <p:cNvGrpSpPr/>
          <p:nvPr/>
        </p:nvGrpSpPr>
        <p:grpSpPr>
          <a:xfrm>
            <a:off x="389890" y="-78105"/>
            <a:ext cx="986790" cy="1188720"/>
            <a:chOff x="614" y="-123"/>
            <a:chExt cx="1554" cy="1872"/>
          </a:xfrm>
          <a:solidFill>
            <a:srgbClr val="C00000"/>
          </a:solidFill>
        </p:grpSpPr>
        <p:grpSp>
          <p:nvGrpSpPr>
            <p:cNvPr id="25" name="组合 24"/>
            <p:cNvGrpSpPr/>
            <p:nvPr/>
          </p:nvGrpSpPr>
          <p:grpSpPr>
            <a:xfrm>
              <a:off x="614" y="-123"/>
              <a:ext cx="1555" cy="1872"/>
              <a:chOff x="336692" y="-179502"/>
              <a:chExt cx="987163" cy="1189012"/>
            </a:xfrm>
            <a:grpFill/>
          </p:grpSpPr>
          <p:sp>
            <p:nvSpPr>
              <p:cNvPr id="28" name="Diamond 13"/>
              <p:cNvSpPr/>
              <p:nvPr/>
            </p:nvSpPr>
            <p:spPr>
              <a:xfrm rot="2747839">
                <a:off x="336692" y="-150750"/>
                <a:ext cx="283103" cy="283103"/>
              </a:xfrm>
              <a:prstGeom prst="diamond">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solidFill>
                    <a:schemeClr val="bg1"/>
                  </a:solidFill>
                  <a:latin typeface="Times New Roman" panose="02020603050405020304" pitchFamily="18" charset="0"/>
                  <a:cs typeface="Times New Roman" panose="02020603050405020304" pitchFamily="18" charset="0"/>
                </a:endParaRPr>
              </a:p>
            </p:txBody>
          </p:sp>
          <p:sp>
            <p:nvSpPr>
              <p:cNvPr id="29" name="Diamond 16"/>
              <p:cNvSpPr/>
              <p:nvPr/>
            </p:nvSpPr>
            <p:spPr>
              <a:xfrm rot="8147839">
                <a:off x="496416" y="-179502"/>
                <a:ext cx="508031" cy="508031"/>
              </a:xfrm>
              <a:prstGeom prst="diamond">
                <a:avLst/>
              </a:prstGeom>
              <a:grpFill/>
              <a:ln>
                <a:noFill/>
              </a:ln>
              <a:effectLst>
                <a:outerShdw blurRad="50800" dist="38100" dir="10800000" algn="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solidFill>
                    <a:schemeClr val="bg1"/>
                  </a:solidFill>
                  <a:latin typeface="Times New Roman" panose="02020603050405020304" pitchFamily="18" charset="0"/>
                  <a:cs typeface="Times New Roman" panose="02020603050405020304" pitchFamily="18" charset="0"/>
                </a:endParaRPr>
              </a:p>
            </p:txBody>
          </p:sp>
          <p:sp>
            <p:nvSpPr>
              <p:cNvPr id="30" name="Diamond 14"/>
              <p:cNvSpPr/>
              <p:nvPr/>
            </p:nvSpPr>
            <p:spPr>
              <a:xfrm rot="18947839">
                <a:off x="437330" y="122985"/>
                <a:ext cx="886525" cy="886525"/>
              </a:xfrm>
              <a:prstGeom prst="diamond">
                <a:avLst/>
              </a:prstGeom>
              <a:grpFill/>
              <a:ln>
                <a:noFill/>
              </a:ln>
              <a:effectLst>
                <a:outerShdw blurRad="50800" dist="38100" dir="16200000"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solidFill>
                    <a:schemeClr val="bg1"/>
                  </a:solidFill>
                  <a:latin typeface="Times New Roman" panose="02020603050405020304" pitchFamily="18" charset="0"/>
                  <a:cs typeface="Times New Roman" panose="02020603050405020304" pitchFamily="18" charset="0"/>
                </a:endParaRPr>
              </a:p>
            </p:txBody>
          </p:sp>
        </p:grpSp>
        <p:sp>
          <p:nvSpPr>
            <p:cNvPr id="31" name="文本框 30"/>
            <p:cNvSpPr txBox="1"/>
            <p:nvPr/>
          </p:nvSpPr>
          <p:spPr>
            <a:xfrm>
              <a:off x="952" y="640"/>
              <a:ext cx="1037" cy="824"/>
            </a:xfrm>
            <a:prstGeom prst="rect">
              <a:avLst/>
            </a:prstGeom>
            <a:grpFill/>
          </p:spPr>
          <p:txBody>
            <a:bodyPr wrap="square" rtlCol="0">
              <a:spAutoFit/>
            </a:bodyPr>
            <a:lstStyle/>
            <a:p>
              <a:pPr algn="ctr"/>
              <a:r>
                <a:rPr lang="en-US" altLang="zh-CN" sz="2800" b="1" dirty="0">
                  <a:ln w="28575">
                    <a:noFill/>
                  </a:ln>
                  <a:solidFill>
                    <a:schemeClr val="bg1"/>
                  </a:solidFill>
                  <a:latin typeface="Times New Roman" panose="02020603050405020304" pitchFamily="18" charset="0"/>
                  <a:ea typeface="微软雅黑" panose="020B0503020204020204" charset="-122"/>
                  <a:cs typeface="Times New Roman" panose="02020603050405020304" pitchFamily="18" charset="0"/>
                </a:rPr>
                <a:t>01</a:t>
              </a:r>
              <a:endParaRPr lang="zh-CN" altLang="en-US" sz="4400" b="1" dirty="0">
                <a:ln w="28575">
                  <a:noFill/>
                </a:ln>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32" name="矩形 31"/>
          <p:cNvSpPr/>
          <p:nvPr/>
        </p:nvSpPr>
        <p:spPr>
          <a:xfrm>
            <a:off x="1322877" y="231325"/>
            <a:ext cx="2342885" cy="742511"/>
          </a:xfrm>
          <a:prstGeom prst="rect">
            <a:avLst/>
          </a:prstGeom>
          <a:solidFill>
            <a:srgbClr val="C00000"/>
          </a:solidFill>
        </p:spPr>
        <p:txBody>
          <a:bodyPr wrap="none">
            <a:spAutoFit/>
          </a:bodyPr>
          <a:lstStyle/>
          <a:p>
            <a:pPr lvl="0">
              <a:lnSpc>
                <a:spcPct val="150000"/>
              </a:lnSpc>
            </a:pPr>
            <a:r>
              <a:rPr lang="en-US" altLang="zh-CN" sz="3200" b="1" dirty="0">
                <a:solidFill>
                  <a:prstClr val="white"/>
                </a:solidFill>
                <a:latin typeface="Times New Roman" panose="02020603050405020304" pitchFamily="18" charset="0"/>
                <a:ea typeface="微软雅黑" panose="020B0503020204020204" charset="-122"/>
                <a:cs typeface="Times New Roman" panose="02020603050405020304" pitchFamily="18" charset="0"/>
                <a:sym typeface="+mn-ea"/>
              </a:rPr>
              <a:t>Background</a:t>
            </a:r>
          </a:p>
        </p:txBody>
      </p:sp>
      <p:sp>
        <p:nvSpPr>
          <p:cNvPr id="34" name="矩形 33"/>
          <p:cNvSpPr/>
          <p:nvPr/>
        </p:nvSpPr>
        <p:spPr>
          <a:xfrm flipV="1">
            <a:off x="128" y="6768148"/>
            <a:ext cx="12191744" cy="955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64F6DBDA-2753-431E-89A6-F315806B8F00}"/>
              </a:ext>
            </a:extLst>
          </p:cNvPr>
          <p:cNvSpPr/>
          <p:nvPr/>
        </p:nvSpPr>
        <p:spPr>
          <a:xfrm>
            <a:off x="1488267" y="1068762"/>
            <a:ext cx="10396614" cy="498663"/>
          </a:xfrm>
          <a:prstGeom prst="rect">
            <a:avLst/>
          </a:prstGeom>
        </p:spPr>
        <p:txBody>
          <a:bodyPr wrap="square">
            <a:spAutoFit/>
          </a:bodyPr>
          <a:lstStyle/>
          <a:p>
            <a:pPr>
              <a:lnSpc>
                <a:spcPct val="150000"/>
              </a:lnSpc>
            </a:pPr>
            <a:r>
              <a:rPr lang="en-US" altLang="zh-CN" sz="2000" dirty="0">
                <a:solidFill>
                  <a:srgbClr val="C00000"/>
                </a:solidFill>
                <a:latin typeface="Times New Roman" panose="02020603050405020304" pitchFamily="18" charset="0"/>
                <a:cs typeface="Times New Roman" panose="02020603050405020304" pitchFamily="18" charset="0"/>
              </a:rPr>
              <a:t>SPICE-like circuit simulator </a:t>
            </a:r>
            <a:r>
              <a:rPr lang="en-US" altLang="zh-CN" sz="2000" dirty="0">
                <a:latin typeface="Times New Roman" panose="02020603050405020304" pitchFamily="18" charset="0"/>
                <a:cs typeface="Times New Roman" panose="02020603050405020304" pitchFamily="18" charset="0"/>
              </a:rPr>
              <a:t>is used worldwide as an essential computer-aided for circuit designs</a:t>
            </a:r>
            <a:r>
              <a:rPr lang="en-US" altLang="zh-CN" sz="2000" baseline="30000" dirty="0">
                <a:latin typeface="Times New Roman" panose="02020603050405020304" pitchFamily="18" charset="0"/>
                <a:cs typeface="Times New Roman" panose="02020603050405020304" pitchFamily="18" charset="0"/>
              </a:rPr>
              <a:t>[1]</a:t>
            </a:r>
            <a:r>
              <a:rPr lang="en-US" altLang="zh-CN" sz="2000" dirty="0">
                <a:latin typeface="Times New Roman" panose="02020603050405020304" pitchFamily="18" charset="0"/>
                <a:cs typeface="Times New Roman" panose="02020603050405020304" pitchFamily="18" charset="0"/>
              </a:rPr>
              <a:t>.</a:t>
            </a:r>
          </a:p>
        </p:txBody>
      </p:sp>
      <p:sp>
        <p:nvSpPr>
          <p:cNvPr id="2" name="灯片编号占位符 1"/>
          <p:cNvSpPr>
            <a:spLocks noGrp="1"/>
          </p:cNvSpPr>
          <p:nvPr>
            <p:ph type="sldNum" sz="quarter" idx="12"/>
          </p:nvPr>
        </p:nvSpPr>
        <p:spPr/>
        <p:txBody>
          <a:bodyPr/>
          <a:lstStyle/>
          <a:p>
            <a:fld id="{BF6E62FD-5E28-4210-A5AE-13594E204FEF}" type="slidenum">
              <a:rPr lang="zh-CN" altLang="en-US" smtClean="0">
                <a:latin typeface="Times New Roman" panose="02020603050405020304" pitchFamily="18" charset="0"/>
                <a:cs typeface="Times New Roman" panose="02020603050405020304" pitchFamily="18" charset="0"/>
              </a:rPr>
              <a:t>3</a:t>
            </a:fld>
            <a:endParaRPr lang="zh-CN" altLang="en-US">
              <a:latin typeface="Times New Roman" panose="02020603050405020304" pitchFamily="18" charset="0"/>
              <a:cs typeface="Times New Roman" panose="02020603050405020304" pitchFamily="18" charset="0"/>
            </a:endParaRPr>
          </a:p>
        </p:txBody>
      </p:sp>
      <p:sp>
        <p:nvSpPr>
          <p:cNvPr id="16" name="椭圆 15">
            <a:extLst>
              <a:ext uri="{FF2B5EF4-FFF2-40B4-BE49-F238E27FC236}">
                <a16:creationId xmlns:a16="http://schemas.microsoft.com/office/drawing/2014/main" id="{24DCE7BE-4846-42AA-A9BF-7DF4EA606081}"/>
              </a:ext>
            </a:extLst>
          </p:cNvPr>
          <p:cNvSpPr/>
          <p:nvPr/>
        </p:nvSpPr>
        <p:spPr>
          <a:xfrm>
            <a:off x="1143519" y="1251235"/>
            <a:ext cx="238991" cy="238991"/>
          </a:xfrm>
          <a:prstGeom prst="ellipse">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nvGrpSpPr>
          <p:cNvPr id="33" name="Group 37">
            <a:extLst>
              <a:ext uri="{FF2B5EF4-FFF2-40B4-BE49-F238E27FC236}">
                <a16:creationId xmlns:a16="http://schemas.microsoft.com/office/drawing/2014/main" id="{86E5474B-0A45-406C-BD73-EAFE0446A0CB}"/>
              </a:ext>
            </a:extLst>
          </p:cNvPr>
          <p:cNvGrpSpPr/>
          <p:nvPr/>
        </p:nvGrpSpPr>
        <p:grpSpPr bwMode="auto">
          <a:xfrm>
            <a:off x="2494319" y="2109826"/>
            <a:ext cx="6748363" cy="2193234"/>
            <a:chOff x="0" y="0"/>
            <a:chExt cx="4924" cy="1255"/>
          </a:xfrm>
        </p:grpSpPr>
        <p:grpSp>
          <p:nvGrpSpPr>
            <p:cNvPr id="35" name="Group 16">
              <a:extLst>
                <a:ext uri="{FF2B5EF4-FFF2-40B4-BE49-F238E27FC236}">
                  <a16:creationId xmlns:a16="http://schemas.microsoft.com/office/drawing/2014/main" id="{DA68A2D2-817F-405C-B8F5-876C061A2123}"/>
                </a:ext>
              </a:extLst>
            </p:cNvPr>
            <p:cNvGrpSpPr/>
            <p:nvPr/>
          </p:nvGrpSpPr>
          <p:grpSpPr bwMode="auto">
            <a:xfrm>
              <a:off x="1422" y="0"/>
              <a:ext cx="824" cy="482"/>
              <a:chOff x="0" y="0"/>
              <a:chExt cx="823" cy="482"/>
            </a:xfrm>
          </p:grpSpPr>
          <p:sp>
            <p:nvSpPr>
              <p:cNvPr id="56" name="AutoShape 13">
                <a:extLst>
                  <a:ext uri="{FF2B5EF4-FFF2-40B4-BE49-F238E27FC236}">
                    <a16:creationId xmlns:a16="http://schemas.microsoft.com/office/drawing/2014/main" id="{D2AD649F-DE16-4AAF-9696-992057C3CC03}"/>
                  </a:ext>
                </a:extLst>
              </p:cNvPr>
              <p:cNvSpPr/>
              <p:nvPr/>
            </p:nvSpPr>
            <p:spPr bwMode="auto">
              <a:xfrm>
                <a:off x="0" y="0"/>
                <a:ext cx="823" cy="482"/>
              </a:xfrm>
              <a:prstGeom prst="roundRect">
                <a:avLst>
                  <a:gd name="adj" fmla="val 18171"/>
                </a:avLst>
              </a:prstGeom>
              <a:solidFill>
                <a:schemeClr val="accent1"/>
              </a:solidFill>
              <a:ln w="25400" cap="sq">
                <a:solidFill>
                  <a:schemeClr val="tx1"/>
                </a:solidFill>
                <a:round/>
              </a:ln>
            </p:spPr>
            <p:txBody>
              <a:bodyPr lIns="0" tIns="0" rIns="0" bIns="0"/>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ja-JP" altLang="en-US" sz="4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charset="-128"/>
                  <a:cs typeface="Times New Roman" panose="02020603050405020304" pitchFamily="18" charset="0"/>
                  <a:sym typeface="Gill Sans" charset="0"/>
                </a:endParaRPr>
              </a:p>
            </p:txBody>
          </p:sp>
          <p:sp>
            <p:nvSpPr>
              <p:cNvPr id="57" name="Rectangle 14">
                <a:extLst>
                  <a:ext uri="{FF2B5EF4-FFF2-40B4-BE49-F238E27FC236}">
                    <a16:creationId xmlns:a16="http://schemas.microsoft.com/office/drawing/2014/main" id="{41EDA1D2-55CB-4EC8-B3A7-F732B59D5DAC}"/>
                  </a:ext>
                </a:extLst>
              </p:cNvPr>
              <p:cNvSpPr/>
              <p:nvPr/>
            </p:nvSpPr>
            <p:spPr bwMode="auto">
              <a:xfrm>
                <a:off x="106" y="271"/>
                <a:ext cx="624"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ja-JP" sz="1800" b="0" i="0" u="none" strike="noStrike" kern="1200" cap="none" spc="0" normalizeH="0" baseline="0" noProof="0" dirty="0">
                    <a:ln>
                      <a:noFill/>
                    </a:ln>
                    <a:solidFill>
                      <a:srgbClr val="0066FF"/>
                    </a:solidFill>
                    <a:effectLst/>
                    <a:uLnTx/>
                    <a:uFillTx/>
                    <a:latin typeface="Times New Roman" panose="02020603050405020304" pitchFamily="18" charset="0"/>
                    <a:ea typeface="MS PGothic" panose="020B0600070205080204" charset="-128"/>
                    <a:cs typeface="Times New Roman" panose="02020603050405020304" pitchFamily="18" charset="0"/>
                    <a:sym typeface="Arial Rounded MT Bold" panose="020F0704030504030204" pitchFamily="34" charset="0"/>
                  </a:rPr>
                  <a:t>HSPICE </a:t>
                </a:r>
              </a:p>
            </p:txBody>
          </p:sp>
          <p:pic>
            <p:nvPicPr>
              <p:cNvPr id="58" name="Picture 15">
                <a:extLst>
                  <a:ext uri="{FF2B5EF4-FFF2-40B4-BE49-F238E27FC236}">
                    <a16:creationId xmlns:a16="http://schemas.microsoft.com/office/drawing/2014/main" id="{6AFA91DC-3D81-4EAC-9492-2DD203AE8C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 y="53"/>
                <a:ext cx="753"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pic>
        </p:grpSp>
        <p:grpSp>
          <p:nvGrpSpPr>
            <p:cNvPr id="36" name="Group 20">
              <a:extLst>
                <a:ext uri="{FF2B5EF4-FFF2-40B4-BE49-F238E27FC236}">
                  <a16:creationId xmlns:a16="http://schemas.microsoft.com/office/drawing/2014/main" id="{4A203A0D-B2F8-4DDB-A4D2-A57C63ECB578}"/>
                </a:ext>
              </a:extLst>
            </p:cNvPr>
            <p:cNvGrpSpPr/>
            <p:nvPr/>
          </p:nvGrpSpPr>
          <p:grpSpPr bwMode="auto">
            <a:xfrm>
              <a:off x="2994" y="135"/>
              <a:ext cx="867" cy="497"/>
              <a:chOff x="0" y="0"/>
              <a:chExt cx="866" cy="497"/>
            </a:xfrm>
          </p:grpSpPr>
          <p:sp>
            <p:nvSpPr>
              <p:cNvPr id="53" name="AutoShape 17">
                <a:extLst>
                  <a:ext uri="{FF2B5EF4-FFF2-40B4-BE49-F238E27FC236}">
                    <a16:creationId xmlns:a16="http://schemas.microsoft.com/office/drawing/2014/main" id="{8BC9E8F9-FFBB-4EA6-940B-2DBECDBFC857}"/>
                  </a:ext>
                </a:extLst>
              </p:cNvPr>
              <p:cNvSpPr/>
              <p:nvPr/>
            </p:nvSpPr>
            <p:spPr bwMode="auto">
              <a:xfrm>
                <a:off x="0" y="0"/>
                <a:ext cx="866" cy="497"/>
              </a:xfrm>
              <a:prstGeom prst="roundRect">
                <a:avLst>
                  <a:gd name="adj" fmla="val 18171"/>
                </a:avLst>
              </a:prstGeom>
              <a:solidFill>
                <a:schemeClr val="accent1"/>
              </a:solidFill>
              <a:ln w="25400" cap="sq">
                <a:solidFill>
                  <a:schemeClr val="tx1"/>
                </a:solidFill>
                <a:round/>
              </a:ln>
            </p:spPr>
            <p:txBody>
              <a:bodyPr lIns="0" tIns="0" rIns="0" bIns="0"/>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ja-JP" altLang="en-US" sz="4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charset="-128"/>
                  <a:cs typeface="Times New Roman" panose="02020603050405020304" pitchFamily="18" charset="0"/>
                  <a:sym typeface="Gill Sans" charset="0"/>
                </a:endParaRPr>
              </a:p>
            </p:txBody>
          </p:sp>
          <p:pic>
            <p:nvPicPr>
              <p:cNvPr id="54" name="Picture 18">
                <a:extLst>
                  <a:ext uri="{FF2B5EF4-FFF2-40B4-BE49-F238E27FC236}">
                    <a16:creationId xmlns:a16="http://schemas.microsoft.com/office/drawing/2014/main" id="{2763DC06-B97D-4700-8221-94DEF9B299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 y="56"/>
                <a:ext cx="83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pic>
          <p:sp>
            <p:nvSpPr>
              <p:cNvPr id="55" name="Rectangle 19">
                <a:extLst>
                  <a:ext uri="{FF2B5EF4-FFF2-40B4-BE49-F238E27FC236}">
                    <a16:creationId xmlns:a16="http://schemas.microsoft.com/office/drawing/2014/main" id="{FC5FDED7-30E2-409E-BEDE-836D80E235D2}"/>
                  </a:ext>
                </a:extLst>
              </p:cNvPr>
              <p:cNvSpPr/>
              <p:nvPr/>
            </p:nvSpPr>
            <p:spPr bwMode="auto">
              <a:xfrm>
                <a:off x="69" y="268"/>
                <a:ext cx="785"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ja-JP" sz="1800" b="0" i="0" u="none" strike="noStrike" kern="1200" cap="none" spc="0" normalizeH="0" baseline="0" noProof="0" dirty="0">
                    <a:ln>
                      <a:noFill/>
                    </a:ln>
                    <a:solidFill>
                      <a:srgbClr val="808080"/>
                    </a:solidFill>
                    <a:effectLst/>
                    <a:uLnTx/>
                    <a:uFillTx/>
                    <a:latin typeface="Times New Roman" panose="02020603050405020304" pitchFamily="18" charset="0"/>
                    <a:ea typeface="MS PGothic" panose="020B0600070205080204" charset="-128"/>
                    <a:cs typeface="Times New Roman" panose="02020603050405020304" pitchFamily="18" charset="0"/>
                    <a:sym typeface="Arial Rounded MT Bold" panose="020F0704030504030204" pitchFamily="34" charset="0"/>
                  </a:rPr>
                  <a:t>SPECTRE </a:t>
                </a:r>
              </a:p>
            </p:txBody>
          </p:sp>
        </p:grpSp>
        <p:grpSp>
          <p:nvGrpSpPr>
            <p:cNvPr id="37" name="Group 24">
              <a:extLst>
                <a:ext uri="{FF2B5EF4-FFF2-40B4-BE49-F238E27FC236}">
                  <a16:creationId xmlns:a16="http://schemas.microsoft.com/office/drawing/2014/main" id="{EEE89BBB-8B65-42C8-858C-9C69BBF0902C}"/>
                </a:ext>
              </a:extLst>
            </p:cNvPr>
            <p:cNvGrpSpPr/>
            <p:nvPr/>
          </p:nvGrpSpPr>
          <p:grpSpPr bwMode="auto">
            <a:xfrm>
              <a:off x="4058" y="374"/>
              <a:ext cx="866" cy="519"/>
              <a:chOff x="28" y="0"/>
              <a:chExt cx="865" cy="519"/>
            </a:xfrm>
          </p:grpSpPr>
          <p:sp>
            <p:nvSpPr>
              <p:cNvPr id="50" name="AutoShape 21">
                <a:extLst>
                  <a:ext uri="{FF2B5EF4-FFF2-40B4-BE49-F238E27FC236}">
                    <a16:creationId xmlns:a16="http://schemas.microsoft.com/office/drawing/2014/main" id="{B23F9157-C82A-4E7E-B611-EA1E17107C48}"/>
                  </a:ext>
                </a:extLst>
              </p:cNvPr>
              <p:cNvSpPr/>
              <p:nvPr/>
            </p:nvSpPr>
            <p:spPr bwMode="auto">
              <a:xfrm>
                <a:off x="29" y="0"/>
                <a:ext cx="778" cy="507"/>
              </a:xfrm>
              <a:prstGeom prst="roundRect">
                <a:avLst>
                  <a:gd name="adj" fmla="val 18171"/>
                </a:avLst>
              </a:prstGeom>
              <a:solidFill>
                <a:schemeClr val="accent1"/>
              </a:solidFill>
              <a:ln w="25400" cap="sq">
                <a:solidFill>
                  <a:schemeClr val="tx1"/>
                </a:solidFill>
                <a:round/>
              </a:ln>
            </p:spPr>
            <p:txBody>
              <a:bodyPr lIns="0" tIns="0" rIns="0" bIns="0"/>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ja-JP" altLang="en-US" sz="4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charset="-128"/>
                  <a:cs typeface="Times New Roman" panose="02020603050405020304" pitchFamily="18" charset="0"/>
                  <a:sym typeface="Gill Sans" charset="0"/>
                </a:endParaRPr>
              </a:p>
            </p:txBody>
          </p:sp>
          <p:pic>
            <p:nvPicPr>
              <p:cNvPr id="51" name="Picture 22">
                <a:extLst>
                  <a:ext uri="{FF2B5EF4-FFF2-40B4-BE49-F238E27FC236}">
                    <a16:creationId xmlns:a16="http://schemas.microsoft.com/office/drawing/2014/main" id="{1562BAC1-1AE8-4169-A1C3-6DF723639D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 y="28"/>
                <a:ext cx="669"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pic>
          <p:sp>
            <p:nvSpPr>
              <p:cNvPr id="52" name="Rectangle 23">
                <a:extLst>
                  <a:ext uri="{FF2B5EF4-FFF2-40B4-BE49-F238E27FC236}">
                    <a16:creationId xmlns:a16="http://schemas.microsoft.com/office/drawing/2014/main" id="{B4070441-98C4-426A-AFD0-6A0B61C89408}"/>
                  </a:ext>
                </a:extLst>
              </p:cNvPr>
              <p:cNvSpPr/>
              <p:nvPr/>
            </p:nvSpPr>
            <p:spPr bwMode="auto">
              <a:xfrm>
                <a:off x="28" y="328"/>
                <a:ext cx="86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ja-JP" sz="1800" b="0" i="0" u="none" strike="noStrike" kern="1200" cap="none" spc="0" normalizeH="0" baseline="0" noProof="0" dirty="0">
                    <a:ln>
                      <a:noFill/>
                    </a:ln>
                    <a:solidFill>
                      <a:srgbClr val="990033"/>
                    </a:solidFill>
                    <a:effectLst/>
                    <a:uLnTx/>
                    <a:uFillTx/>
                    <a:latin typeface="Times New Roman" panose="02020603050405020304" pitchFamily="18" charset="0"/>
                    <a:ea typeface="MS PGothic" panose="020B0600070205080204" charset="-128"/>
                    <a:cs typeface="Times New Roman" panose="02020603050405020304" pitchFamily="18" charset="0"/>
                    <a:sym typeface="Arial Bold" panose="020B0704020202020204" pitchFamily="34" charset="0"/>
                  </a:rPr>
                  <a:t>PSpice A/D</a:t>
                </a:r>
              </a:p>
            </p:txBody>
          </p:sp>
        </p:grpSp>
        <p:grpSp>
          <p:nvGrpSpPr>
            <p:cNvPr id="38" name="Group 28">
              <a:extLst>
                <a:ext uri="{FF2B5EF4-FFF2-40B4-BE49-F238E27FC236}">
                  <a16:creationId xmlns:a16="http://schemas.microsoft.com/office/drawing/2014/main" id="{7517B20B-5FAA-4C37-A178-E36696607653}"/>
                </a:ext>
              </a:extLst>
            </p:cNvPr>
            <p:cNvGrpSpPr/>
            <p:nvPr/>
          </p:nvGrpSpPr>
          <p:grpSpPr bwMode="auto">
            <a:xfrm>
              <a:off x="0" y="442"/>
              <a:ext cx="883" cy="442"/>
              <a:chOff x="0" y="0"/>
              <a:chExt cx="883" cy="442"/>
            </a:xfrm>
          </p:grpSpPr>
          <p:sp>
            <p:nvSpPr>
              <p:cNvPr id="47" name="AutoShape 25">
                <a:extLst>
                  <a:ext uri="{FF2B5EF4-FFF2-40B4-BE49-F238E27FC236}">
                    <a16:creationId xmlns:a16="http://schemas.microsoft.com/office/drawing/2014/main" id="{10FCFB28-354F-4BA9-8691-3BC06F884F37}"/>
                  </a:ext>
                </a:extLst>
              </p:cNvPr>
              <p:cNvSpPr/>
              <p:nvPr/>
            </p:nvSpPr>
            <p:spPr bwMode="auto">
              <a:xfrm>
                <a:off x="0" y="0"/>
                <a:ext cx="849" cy="442"/>
              </a:xfrm>
              <a:prstGeom prst="roundRect">
                <a:avLst>
                  <a:gd name="adj" fmla="val 18171"/>
                </a:avLst>
              </a:prstGeom>
              <a:solidFill>
                <a:schemeClr val="accent1"/>
              </a:solidFill>
              <a:ln w="25400" cap="sq">
                <a:solidFill>
                  <a:schemeClr val="tx1"/>
                </a:solidFill>
                <a:round/>
              </a:ln>
            </p:spPr>
            <p:txBody>
              <a:bodyPr lIns="0" tIns="0" rIns="0" bIns="0"/>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ja-JP" altLang="en-US" sz="4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charset="-128"/>
                  <a:cs typeface="Times New Roman" panose="02020603050405020304" pitchFamily="18" charset="0"/>
                  <a:sym typeface="Gill Sans" charset="0"/>
                </a:endParaRPr>
              </a:p>
            </p:txBody>
          </p:sp>
          <p:pic>
            <p:nvPicPr>
              <p:cNvPr id="48" name="Picture 26">
                <a:extLst>
                  <a:ext uri="{FF2B5EF4-FFF2-40B4-BE49-F238E27FC236}">
                    <a16:creationId xmlns:a16="http://schemas.microsoft.com/office/drawing/2014/main" id="{9C12B84E-8B60-4890-BB91-4CDE52EA54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 y="44"/>
                <a:ext cx="679"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pic>
          <p:sp>
            <p:nvSpPr>
              <p:cNvPr id="49" name="Rectangle 27">
                <a:extLst>
                  <a:ext uri="{FF2B5EF4-FFF2-40B4-BE49-F238E27FC236}">
                    <a16:creationId xmlns:a16="http://schemas.microsoft.com/office/drawing/2014/main" id="{E9CE82D1-1160-446C-AFAC-D9B36AB6D758}"/>
                  </a:ext>
                </a:extLst>
              </p:cNvPr>
              <p:cNvSpPr/>
              <p:nvPr/>
            </p:nvSpPr>
            <p:spPr bwMode="auto">
              <a:xfrm>
                <a:off x="34" y="244"/>
                <a:ext cx="849"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ja-JP" sz="1800" b="0" i="0" u="none" strike="noStrike" kern="1200" cap="none" spc="0" normalizeH="0" baseline="0" noProof="0" dirty="0" err="1">
                    <a:ln>
                      <a:noFill/>
                    </a:ln>
                    <a:solidFill>
                      <a:srgbClr val="FF0000"/>
                    </a:solidFill>
                    <a:effectLst/>
                    <a:uLnTx/>
                    <a:uFillTx/>
                    <a:latin typeface="Times New Roman" panose="02020603050405020304" pitchFamily="18" charset="0"/>
                    <a:ea typeface="MS PGothic" panose="020B0600070205080204" charset="-128"/>
                    <a:cs typeface="Times New Roman" panose="02020603050405020304" pitchFamily="18" charset="0"/>
                    <a:sym typeface="Arial Bold" panose="020B0704020202020204" pitchFamily="34" charset="0"/>
                  </a:rPr>
                  <a:t>SmartSpice</a:t>
                </a:r>
                <a:endParaRPr kumimoji="0" lang="en-US" altLang="ja-JP" sz="1800" b="0" i="0" u="none" strike="noStrike" kern="1200" cap="none" spc="0" normalizeH="0" baseline="0" noProof="0" dirty="0">
                  <a:ln>
                    <a:noFill/>
                  </a:ln>
                  <a:solidFill>
                    <a:srgbClr val="FF0000"/>
                  </a:solidFill>
                  <a:effectLst/>
                  <a:uLnTx/>
                  <a:uFillTx/>
                  <a:latin typeface="Times New Roman" panose="02020603050405020304" pitchFamily="18" charset="0"/>
                  <a:ea typeface="MS PGothic" panose="020B0600070205080204" charset="-128"/>
                  <a:cs typeface="Times New Roman" panose="02020603050405020304" pitchFamily="18" charset="0"/>
                  <a:sym typeface="Arial Bold" panose="020B0704020202020204" pitchFamily="34" charset="0"/>
                </a:endParaRPr>
              </a:p>
            </p:txBody>
          </p:sp>
        </p:grpSp>
        <p:grpSp>
          <p:nvGrpSpPr>
            <p:cNvPr id="39" name="Group 35">
              <a:extLst>
                <a:ext uri="{FF2B5EF4-FFF2-40B4-BE49-F238E27FC236}">
                  <a16:creationId xmlns:a16="http://schemas.microsoft.com/office/drawing/2014/main" id="{01E969CC-1FF1-486C-B2CB-36805A76F0A7}"/>
                </a:ext>
              </a:extLst>
            </p:cNvPr>
            <p:cNvGrpSpPr/>
            <p:nvPr/>
          </p:nvGrpSpPr>
          <p:grpSpPr bwMode="auto">
            <a:xfrm>
              <a:off x="2047" y="1183"/>
              <a:ext cx="721" cy="72"/>
              <a:chOff x="-372" y="-152"/>
              <a:chExt cx="720" cy="72"/>
            </a:xfrm>
          </p:grpSpPr>
          <p:sp>
            <p:nvSpPr>
              <p:cNvPr id="41" name="Oval 29">
                <a:extLst>
                  <a:ext uri="{FF2B5EF4-FFF2-40B4-BE49-F238E27FC236}">
                    <a16:creationId xmlns:a16="http://schemas.microsoft.com/office/drawing/2014/main" id="{CCE1BF48-1DFF-41F7-AF9B-195ADB989F6F}"/>
                  </a:ext>
                </a:extLst>
              </p:cNvPr>
              <p:cNvSpPr/>
              <p:nvPr/>
            </p:nvSpPr>
            <p:spPr bwMode="auto">
              <a:xfrm>
                <a:off x="-372" y="-148"/>
                <a:ext cx="80" cy="68"/>
              </a:xfrm>
              <a:prstGeom prst="ellipse">
                <a:avLst/>
              </a:prstGeom>
              <a:solidFill>
                <a:srgbClr val="000000"/>
              </a:solidFill>
              <a:ln w="25400" cap="sq">
                <a:solidFill>
                  <a:schemeClr val="tx1"/>
                </a:solidFill>
                <a:round/>
              </a:ln>
            </p:spPr>
            <p:txBody>
              <a:bodyPr lIns="0" tIns="0" rIns="0" bIns="0"/>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ja-JP" altLang="en-US" sz="4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charset="-128"/>
                  <a:cs typeface="Times New Roman" panose="02020603050405020304" pitchFamily="18" charset="0"/>
                  <a:sym typeface="Gill Sans" charset="0"/>
                </a:endParaRPr>
              </a:p>
            </p:txBody>
          </p:sp>
          <p:sp>
            <p:nvSpPr>
              <p:cNvPr id="42" name="Oval 30">
                <a:extLst>
                  <a:ext uri="{FF2B5EF4-FFF2-40B4-BE49-F238E27FC236}">
                    <a16:creationId xmlns:a16="http://schemas.microsoft.com/office/drawing/2014/main" id="{C3D78F92-A14A-4A65-BFC0-41C4DFF2404B}"/>
                  </a:ext>
                </a:extLst>
              </p:cNvPr>
              <p:cNvSpPr/>
              <p:nvPr/>
            </p:nvSpPr>
            <p:spPr bwMode="auto">
              <a:xfrm>
                <a:off x="-260" y="-150"/>
                <a:ext cx="81" cy="68"/>
              </a:xfrm>
              <a:prstGeom prst="ellipse">
                <a:avLst/>
              </a:prstGeom>
              <a:solidFill>
                <a:srgbClr val="000000"/>
              </a:solidFill>
              <a:ln w="25400" cap="sq">
                <a:solidFill>
                  <a:schemeClr val="tx1"/>
                </a:solidFill>
                <a:round/>
              </a:ln>
            </p:spPr>
            <p:txBody>
              <a:bodyPr lIns="0" tIns="0" rIns="0" bIns="0"/>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ja-JP" altLang="en-US" sz="4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charset="-128"/>
                  <a:cs typeface="Times New Roman" panose="02020603050405020304" pitchFamily="18" charset="0"/>
                  <a:sym typeface="Gill Sans" charset="0"/>
                </a:endParaRPr>
              </a:p>
            </p:txBody>
          </p:sp>
          <p:sp>
            <p:nvSpPr>
              <p:cNvPr id="43" name="Oval 31">
                <a:extLst>
                  <a:ext uri="{FF2B5EF4-FFF2-40B4-BE49-F238E27FC236}">
                    <a16:creationId xmlns:a16="http://schemas.microsoft.com/office/drawing/2014/main" id="{66A12F3E-BEB9-4791-B5D4-AE363963C300}"/>
                  </a:ext>
                </a:extLst>
              </p:cNvPr>
              <p:cNvSpPr/>
              <p:nvPr/>
            </p:nvSpPr>
            <p:spPr bwMode="auto">
              <a:xfrm>
                <a:off x="-147" y="-149"/>
                <a:ext cx="81" cy="68"/>
              </a:xfrm>
              <a:prstGeom prst="ellipse">
                <a:avLst/>
              </a:prstGeom>
              <a:solidFill>
                <a:srgbClr val="000000"/>
              </a:solidFill>
              <a:ln w="25400" cap="sq">
                <a:solidFill>
                  <a:schemeClr val="tx1"/>
                </a:solidFill>
                <a:round/>
              </a:ln>
            </p:spPr>
            <p:txBody>
              <a:bodyPr lIns="0" tIns="0" rIns="0" bIns="0"/>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ja-JP" altLang="en-US" sz="4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charset="-128"/>
                  <a:cs typeface="Times New Roman" panose="02020603050405020304" pitchFamily="18" charset="0"/>
                  <a:sym typeface="Gill Sans" charset="0"/>
                </a:endParaRPr>
              </a:p>
            </p:txBody>
          </p:sp>
          <p:sp>
            <p:nvSpPr>
              <p:cNvPr id="44" name="Oval 32">
                <a:extLst>
                  <a:ext uri="{FF2B5EF4-FFF2-40B4-BE49-F238E27FC236}">
                    <a16:creationId xmlns:a16="http://schemas.microsoft.com/office/drawing/2014/main" id="{8C338321-5931-4B25-8033-529A5E43A3EE}"/>
                  </a:ext>
                </a:extLst>
              </p:cNvPr>
              <p:cNvSpPr/>
              <p:nvPr/>
            </p:nvSpPr>
            <p:spPr bwMode="auto">
              <a:xfrm>
                <a:off x="46" y="-152"/>
                <a:ext cx="80" cy="68"/>
              </a:xfrm>
              <a:prstGeom prst="ellipse">
                <a:avLst/>
              </a:prstGeom>
              <a:solidFill>
                <a:srgbClr val="000000"/>
              </a:solidFill>
              <a:ln w="25400" cap="sq">
                <a:solidFill>
                  <a:schemeClr val="tx1"/>
                </a:solidFill>
                <a:round/>
              </a:ln>
            </p:spPr>
            <p:txBody>
              <a:bodyPr lIns="0" tIns="0" rIns="0" bIns="0"/>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ja-JP" altLang="en-US" sz="4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charset="-128"/>
                  <a:cs typeface="Times New Roman" panose="02020603050405020304" pitchFamily="18" charset="0"/>
                  <a:sym typeface="Gill Sans" charset="0"/>
                </a:endParaRPr>
              </a:p>
            </p:txBody>
          </p:sp>
          <p:sp>
            <p:nvSpPr>
              <p:cNvPr id="45" name="Oval 33">
                <a:extLst>
                  <a:ext uri="{FF2B5EF4-FFF2-40B4-BE49-F238E27FC236}">
                    <a16:creationId xmlns:a16="http://schemas.microsoft.com/office/drawing/2014/main" id="{9151E4A5-4B46-4E61-B208-25ECC221943F}"/>
                  </a:ext>
                </a:extLst>
              </p:cNvPr>
              <p:cNvSpPr/>
              <p:nvPr/>
            </p:nvSpPr>
            <p:spPr bwMode="auto">
              <a:xfrm>
                <a:off x="155" y="-151"/>
                <a:ext cx="81" cy="68"/>
              </a:xfrm>
              <a:prstGeom prst="ellipse">
                <a:avLst/>
              </a:prstGeom>
              <a:solidFill>
                <a:srgbClr val="000000"/>
              </a:solidFill>
              <a:ln w="25400" cap="sq">
                <a:solidFill>
                  <a:schemeClr val="tx1"/>
                </a:solidFill>
                <a:round/>
              </a:ln>
            </p:spPr>
            <p:txBody>
              <a:bodyPr lIns="0" tIns="0" rIns="0" bIns="0"/>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ja-JP" altLang="en-US" sz="4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charset="-128"/>
                  <a:cs typeface="Times New Roman" panose="02020603050405020304" pitchFamily="18" charset="0"/>
                  <a:sym typeface="Gill Sans" charset="0"/>
                </a:endParaRPr>
              </a:p>
            </p:txBody>
          </p:sp>
          <p:sp>
            <p:nvSpPr>
              <p:cNvPr id="46" name="Oval 34">
                <a:extLst>
                  <a:ext uri="{FF2B5EF4-FFF2-40B4-BE49-F238E27FC236}">
                    <a16:creationId xmlns:a16="http://schemas.microsoft.com/office/drawing/2014/main" id="{960A5497-ED97-47C2-977E-895FC1473575}"/>
                  </a:ext>
                </a:extLst>
              </p:cNvPr>
              <p:cNvSpPr/>
              <p:nvPr/>
            </p:nvSpPr>
            <p:spPr bwMode="auto">
              <a:xfrm>
                <a:off x="268" y="-150"/>
                <a:ext cx="80" cy="69"/>
              </a:xfrm>
              <a:prstGeom prst="ellipse">
                <a:avLst/>
              </a:prstGeom>
              <a:solidFill>
                <a:srgbClr val="000000"/>
              </a:solidFill>
              <a:ln w="25400" cap="sq">
                <a:solidFill>
                  <a:schemeClr val="tx1"/>
                </a:solidFill>
                <a:round/>
              </a:ln>
            </p:spPr>
            <p:txBody>
              <a:bodyPr lIns="0" tIns="0" rIns="0" bIns="0"/>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ja-JP" altLang="en-US" sz="4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charset="-128"/>
                  <a:cs typeface="Times New Roman" panose="02020603050405020304" pitchFamily="18" charset="0"/>
                  <a:sym typeface="Gill Sans" charset="0"/>
                </a:endParaRPr>
              </a:p>
            </p:txBody>
          </p:sp>
        </p:grpSp>
        <p:sp>
          <p:nvSpPr>
            <p:cNvPr id="40" name="Rectangle 36">
              <a:extLst>
                <a:ext uri="{FF2B5EF4-FFF2-40B4-BE49-F238E27FC236}">
                  <a16:creationId xmlns:a16="http://schemas.microsoft.com/office/drawing/2014/main" id="{0F4BBA23-A48C-4004-A99B-556A7E5E6E2B}"/>
                </a:ext>
              </a:extLst>
            </p:cNvPr>
            <p:cNvSpPr/>
            <p:nvPr/>
          </p:nvSpPr>
          <p:spPr bwMode="auto">
            <a:xfrm>
              <a:off x="1139" y="744"/>
              <a:ext cx="2348" cy="248"/>
            </a:xfrm>
            <a:prstGeom prst="rect">
              <a:avLst/>
            </a:prstGeom>
            <a:noFill/>
            <a:ln>
              <a:noFill/>
            </a:ln>
            <a:effectLst>
              <a:outerShdw blurRad="12700" dist="35920"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ja-JP" sz="2400" b="0" i="0" u="none" strike="noStrike" kern="1200" cap="none" spc="0" normalizeH="0" baseline="0" noProof="0" dirty="0">
                  <a:ln>
                    <a:noFill/>
                  </a:ln>
                  <a:solidFill>
                    <a:srgbClr val="993366"/>
                  </a:solidFill>
                  <a:effectLst/>
                  <a:uLnTx/>
                  <a:uFillTx/>
                  <a:latin typeface="Times New Roman" panose="02020603050405020304" pitchFamily="18" charset="0"/>
                  <a:ea typeface="MS PGothic" panose="020B0600070205080204" charset="-128"/>
                  <a:cs typeface="Times New Roman" panose="02020603050405020304" pitchFamily="18" charset="0"/>
                  <a:sym typeface="Arial Bold" panose="020B0704020202020204" pitchFamily="34" charset="0"/>
                </a:rPr>
                <a:t>SPICE-like Simulators</a:t>
              </a:r>
            </a:p>
          </p:txBody>
        </p:sp>
      </p:grpSp>
      <p:sp>
        <p:nvSpPr>
          <p:cNvPr id="59" name="文本框 58">
            <a:extLst>
              <a:ext uri="{FF2B5EF4-FFF2-40B4-BE49-F238E27FC236}">
                <a16:creationId xmlns:a16="http://schemas.microsoft.com/office/drawing/2014/main" id="{8E75A376-01E7-4978-8B0B-AC59E4E75D4B}"/>
              </a:ext>
            </a:extLst>
          </p:cNvPr>
          <p:cNvSpPr txBox="1"/>
          <p:nvPr/>
        </p:nvSpPr>
        <p:spPr>
          <a:xfrm>
            <a:off x="1113884" y="5726752"/>
            <a:ext cx="10665739" cy="461665"/>
          </a:xfrm>
          <a:prstGeom prst="rect">
            <a:avLst/>
          </a:prstGeom>
          <a:noFill/>
        </p:spPr>
        <p:txBody>
          <a:bodyPr wrap="square">
            <a:spAutoFit/>
          </a:bodyPr>
          <a:lstStyle/>
          <a:p>
            <a:r>
              <a:rPr lang="en-US" altLang="zh-CN" sz="1200" dirty="0">
                <a:latin typeface="Times New Roman" panose="02020603050405020304" pitchFamily="18" charset="0"/>
                <a:cs typeface="Times New Roman" panose="02020603050405020304" pitchFamily="18" charset="0"/>
              </a:rPr>
              <a:t>[1]X. Wu, Z. </a:t>
            </a:r>
            <a:r>
              <a:rPr lang="en-US" altLang="zh-CN" sz="1200" dirty="0" err="1">
                <a:latin typeface="Times New Roman" panose="02020603050405020304" pitchFamily="18" charset="0"/>
                <a:cs typeface="Times New Roman" panose="02020603050405020304" pitchFamily="18" charset="0"/>
              </a:rPr>
              <a:t>Jin</a:t>
            </a:r>
            <a:r>
              <a:rPr lang="en-US" altLang="zh-CN" sz="1200" dirty="0">
                <a:latin typeface="Times New Roman" panose="02020603050405020304" pitchFamily="18" charset="0"/>
                <a:cs typeface="Times New Roman" panose="02020603050405020304" pitchFamily="18" charset="0"/>
              </a:rPr>
              <a:t>, D. </a:t>
            </a:r>
            <a:r>
              <a:rPr lang="en-US" altLang="zh-CN" sz="1200" dirty="0" err="1">
                <a:latin typeface="Times New Roman" panose="02020603050405020304" pitchFamily="18" charset="0"/>
                <a:cs typeface="Times New Roman" panose="02020603050405020304" pitchFamily="18" charset="0"/>
              </a:rPr>
              <a:t>Niu</a:t>
            </a:r>
            <a:r>
              <a:rPr lang="en-US" altLang="zh-CN" sz="1200" dirty="0">
                <a:latin typeface="Times New Roman" panose="02020603050405020304" pitchFamily="18" charset="0"/>
                <a:cs typeface="Times New Roman" panose="02020603050405020304" pitchFamily="18" charset="0"/>
              </a:rPr>
              <a:t> and Y. Inoue, “PTA method using numerical </a:t>
            </a:r>
            <a:r>
              <a:rPr lang="en-US" altLang="zh-CN" sz="1200" dirty="0" err="1">
                <a:latin typeface="Times New Roman" panose="02020603050405020304" pitchFamily="18" charset="0"/>
                <a:cs typeface="Times New Roman" panose="02020603050405020304" pitchFamily="18" charset="0"/>
              </a:rPr>
              <a:t>integrationalgorithms</a:t>
            </a:r>
            <a:r>
              <a:rPr lang="en-US" altLang="zh-CN" sz="1200" dirty="0">
                <a:latin typeface="Times New Roman" panose="02020603050405020304" pitchFamily="18" charset="0"/>
                <a:cs typeface="Times New Roman" panose="02020603050405020304" pitchFamily="18" charset="0"/>
              </a:rPr>
              <a:t> with artificial damping for solving nonlinear DC circuits,” IEICE NOLTA, vol.E5-N, No.4, pp. 512–522, Oct. 20</a:t>
            </a:r>
          </a:p>
        </p:txBody>
      </p:sp>
      <p:sp>
        <p:nvSpPr>
          <p:cNvPr id="62" name="文本框 61">
            <a:extLst>
              <a:ext uri="{FF2B5EF4-FFF2-40B4-BE49-F238E27FC236}">
                <a16:creationId xmlns:a16="http://schemas.microsoft.com/office/drawing/2014/main" id="{A4260798-823A-4229-BD48-211D330E23DE}"/>
              </a:ext>
            </a:extLst>
          </p:cNvPr>
          <p:cNvSpPr txBox="1"/>
          <p:nvPr/>
        </p:nvSpPr>
        <p:spPr>
          <a:xfrm>
            <a:off x="1524816" y="4743914"/>
            <a:ext cx="10254807" cy="707886"/>
          </a:xfrm>
          <a:prstGeom prst="rect">
            <a:avLst/>
          </a:prstGeom>
          <a:noFill/>
        </p:spPr>
        <p:txBody>
          <a:bodyPr wrap="square">
            <a:spAutoFit/>
          </a:bodyPr>
          <a:lstStyle/>
          <a:p>
            <a:r>
              <a:rPr lang="en-US" altLang="zh-CN" sz="2000" dirty="0">
                <a:latin typeface="Times New Roman" panose="02020603050405020304" pitchFamily="18" charset="0"/>
                <a:cs typeface="Times New Roman" panose="02020603050405020304" pitchFamily="18" charset="0"/>
              </a:rPr>
              <a:t>They all use </a:t>
            </a:r>
            <a:r>
              <a:rPr lang="en-US" altLang="zh-CN" sz="2000" b="1" dirty="0">
                <a:latin typeface="Times New Roman" panose="02020603050405020304" pitchFamily="18" charset="0"/>
                <a:cs typeface="Times New Roman" panose="02020603050405020304" pitchFamily="18" charset="0"/>
              </a:rPr>
              <a:t>the SPICE simulation algorithm </a:t>
            </a:r>
            <a:r>
              <a:rPr lang="en-US" altLang="zh-CN" sz="2000" dirty="0">
                <a:latin typeface="Times New Roman" panose="02020603050405020304" pitchFamily="18" charset="0"/>
                <a:cs typeface="Times New Roman" panose="02020603050405020304" pitchFamily="18" charset="0"/>
              </a:rPr>
              <a:t>developed by </a:t>
            </a:r>
            <a:r>
              <a:rPr lang="en-US" altLang="zh-CN" sz="2000" b="1" dirty="0">
                <a:latin typeface="Times New Roman" panose="02020603050405020304" pitchFamily="18" charset="0"/>
                <a:cs typeface="Times New Roman" panose="02020603050405020304" pitchFamily="18" charset="0"/>
              </a:rPr>
              <a:t>the University of California, Berkeley</a:t>
            </a:r>
            <a:r>
              <a:rPr lang="en-US" altLang="zh-CN" sz="2000" dirty="0">
                <a:latin typeface="Times New Roman" panose="02020603050405020304" pitchFamily="18" charset="0"/>
                <a:cs typeface="Times New Roman" panose="02020603050405020304" pitchFamily="18" charset="0"/>
              </a:rPr>
              <a:t>.</a:t>
            </a:r>
          </a:p>
        </p:txBody>
      </p:sp>
      <p:sp>
        <p:nvSpPr>
          <p:cNvPr id="63" name="椭圆 62">
            <a:extLst>
              <a:ext uri="{FF2B5EF4-FFF2-40B4-BE49-F238E27FC236}">
                <a16:creationId xmlns:a16="http://schemas.microsoft.com/office/drawing/2014/main" id="{EDCA70AD-57C9-4886-8C4B-B2D1486FB848}"/>
              </a:ext>
            </a:extLst>
          </p:cNvPr>
          <p:cNvSpPr/>
          <p:nvPr/>
        </p:nvSpPr>
        <p:spPr>
          <a:xfrm>
            <a:off x="1143518" y="4814044"/>
            <a:ext cx="238991" cy="238991"/>
          </a:xfrm>
          <a:prstGeom prst="ellipse">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21236726"/>
      </p:ext>
    </p:extLst>
  </p:cSld>
  <p:clrMapOvr>
    <a:masterClrMapping/>
  </p:clrMapOvr>
  <mc:AlternateContent xmlns:mc="http://schemas.openxmlformats.org/markup-compatibility/2006" xmlns:p14="http://schemas.microsoft.com/office/powerpoint/2010/main">
    <mc:Choice Requires="p14">
      <p:transition spd="slow" p14:dur="2000" advTm="19328"/>
    </mc:Choice>
    <mc:Fallback xmlns="">
      <p:transition spd="slow" advTm="193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750"/>
                                        <p:tgtEl>
                                          <p:spTgt spid="33"/>
                                        </p:tgtEl>
                                      </p:cBhvr>
                                    </p:animEffect>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59">
                                            <p:txEl>
                                              <p:pRg st="0" end="0"/>
                                            </p:txEl>
                                          </p:spTgt>
                                        </p:tgtEl>
                                        <p:attrNameLst>
                                          <p:attrName>style.visibility</p:attrName>
                                        </p:attrNameLst>
                                      </p:cBhvr>
                                      <p:to>
                                        <p:strVal val="visible"/>
                                      </p:to>
                                    </p:set>
                                    <p:animEffect transition="in" filter="wipe(left)">
                                      <p:cBhvr>
                                        <p:cTn id="16" dur="500"/>
                                        <p:tgtEl>
                                          <p:spTgt spid="5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62" grpId="0"/>
      <p:bldP spid="6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3C85FAD-FCDC-4AFF-B8F5-4ACCF61783BA}"/>
              </a:ext>
            </a:extLst>
          </p:cNvPr>
          <p:cNvPicPr>
            <a:picLocks noChangeAspect="1"/>
          </p:cNvPicPr>
          <p:nvPr/>
        </p:nvPicPr>
        <p:blipFill>
          <a:blip r:embed="rId4"/>
          <a:stretch>
            <a:fillRect/>
          </a:stretch>
        </p:blipFill>
        <p:spPr>
          <a:xfrm>
            <a:off x="6498378" y="2470814"/>
            <a:ext cx="4541155" cy="2710214"/>
          </a:xfrm>
          <a:prstGeom prst="rect">
            <a:avLst/>
          </a:prstGeom>
        </p:spPr>
      </p:pic>
      <p:pic>
        <p:nvPicPr>
          <p:cNvPr id="3" name="图片 2">
            <a:extLst>
              <a:ext uri="{FF2B5EF4-FFF2-40B4-BE49-F238E27FC236}">
                <a16:creationId xmlns:a16="http://schemas.microsoft.com/office/drawing/2014/main" id="{54322E48-B0C4-474C-BCB4-CC1D131F9111}"/>
              </a:ext>
            </a:extLst>
          </p:cNvPr>
          <p:cNvPicPr>
            <a:picLocks noChangeAspect="1"/>
          </p:cNvPicPr>
          <p:nvPr/>
        </p:nvPicPr>
        <p:blipFill>
          <a:blip r:embed="rId5"/>
          <a:stretch>
            <a:fillRect/>
          </a:stretch>
        </p:blipFill>
        <p:spPr>
          <a:xfrm>
            <a:off x="1671449" y="2477707"/>
            <a:ext cx="4093448" cy="2748885"/>
          </a:xfrm>
          <a:prstGeom prst="rect">
            <a:avLst/>
          </a:prstGeom>
        </p:spPr>
      </p:pic>
      <p:sp>
        <p:nvSpPr>
          <p:cNvPr id="23" name="矩形 22"/>
          <p:cNvSpPr/>
          <p:nvPr/>
        </p:nvSpPr>
        <p:spPr>
          <a:xfrm flipV="1">
            <a:off x="128" y="1"/>
            <a:ext cx="12191744" cy="955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Times New Roman" panose="02020603050405020304" pitchFamily="18" charset="0"/>
              <a:cs typeface="Times New Roman" panose="02020603050405020304" pitchFamily="18" charset="0"/>
            </a:endParaRPr>
          </a:p>
        </p:txBody>
      </p:sp>
      <p:grpSp>
        <p:nvGrpSpPr>
          <p:cNvPr id="17" name="组合 16"/>
          <p:cNvGrpSpPr/>
          <p:nvPr/>
        </p:nvGrpSpPr>
        <p:grpSpPr>
          <a:xfrm>
            <a:off x="389890" y="-78105"/>
            <a:ext cx="986790" cy="1188720"/>
            <a:chOff x="614" y="-123"/>
            <a:chExt cx="1554" cy="1872"/>
          </a:xfrm>
          <a:solidFill>
            <a:srgbClr val="C00000"/>
          </a:solidFill>
        </p:grpSpPr>
        <p:grpSp>
          <p:nvGrpSpPr>
            <p:cNvPr id="25" name="组合 24"/>
            <p:cNvGrpSpPr/>
            <p:nvPr/>
          </p:nvGrpSpPr>
          <p:grpSpPr>
            <a:xfrm>
              <a:off x="614" y="-123"/>
              <a:ext cx="1555" cy="1872"/>
              <a:chOff x="336692" y="-179502"/>
              <a:chExt cx="987163" cy="1189012"/>
            </a:xfrm>
            <a:grpFill/>
          </p:grpSpPr>
          <p:sp>
            <p:nvSpPr>
              <p:cNvPr id="28" name="Diamond 13"/>
              <p:cNvSpPr/>
              <p:nvPr/>
            </p:nvSpPr>
            <p:spPr>
              <a:xfrm rot="2747839">
                <a:off x="336692" y="-150750"/>
                <a:ext cx="283103" cy="283103"/>
              </a:xfrm>
              <a:prstGeom prst="diamond">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solidFill>
                    <a:schemeClr val="bg1"/>
                  </a:solidFill>
                  <a:latin typeface="Times New Roman" panose="02020603050405020304" pitchFamily="18" charset="0"/>
                  <a:cs typeface="Times New Roman" panose="02020603050405020304" pitchFamily="18" charset="0"/>
                </a:endParaRPr>
              </a:p>
            </p:txBody>
          </p:sp>
          <p:sp>
            <p:nvSpPr>
              <p:cNvPr id="29" name="Diamond 16"/>
              <p:cNvSpPr/>
              <p:nvPr/>
            </p:nvSpPr>
            <p:spPr>
              <a:xfrm rot="8147839">
                <a:off x="496416" y="-179502"/>
                <a:ext cx="508031" cy="508031"/>
              </a:xfrm>
              <a:prstGeom prst="diamond">
                <a:avLst/>
              </a:prstGeom>
              <a:grpFill/>
              <a:ln>
                <a:noFill/>
              </a:ln>
              <a:effectLst>
                <a:outerShdw blurRad="50800" dist="38100" dir="10800000" algn="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solidFill>
                    <a:schemeClr val="bg1"/>
                  </a:solidFill>
                  <a:latin typeface="Times New Roman" panose="02020603050405020304" pitchFamily="18" charset="0"/>
                  <a:cs typeface="Times New Roman" panose="02020603050405020304" pitchFamily="18" charset="0"/>
                </a:endParaRPr>
              </a:p>
            </p:txBody>
          </p:sp>
          <p:sp>
            <p:nvSpPr>
              <p:cNvPr id="30" name="Diamond 14"/>
              <p:cNvSpPr/>
              <p:nvPr/>
            </p:nvSpPr>
            <p:spPr>
              <a:xfrm rot="18947839">
                <a:off x="437330" y="122985"/>
                <a:ext cx="886525" cy="886525"/>
              </a:xfrm>
              <a:prstGeom prst="diamond">
                <a:avLst/>
              </a:prstGeom>
              <a:grpFill/>
              <a:ln>
                <a:noFill/>
              </a:ln>
              <a:effectLst>
                <a:outerShdw blurRad="50800" dist="38100" dir="16200000"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solidFill>
                    <a:schemeClr val="bg1"/>
                  </a:solidFill>
                  <a:latin typeface="Times New Roman" panose="02020603050405020304" pitchFamily="18" charset="0"/>
                  <a:cs typeface="Times New Roman" panose="02020603050405020304" pitchFamily="18" charset="0"/>
                </a:endParaRPr>
              </a:p>
            </p:txBody>
          </p:sp>
        </p:grpSp>
        <p:sp>
          <p:nvSpPr>
            <p:cNvPr id="31" name="文本框 30"/>
            <p:cNvSpPr txBox="1"/>
            <p:nvPr/>
          </p:nvSpPr>
          <p:spPr>
            <a:xfrm>
              <a:off x="952" y="640"/>
              <a:ext cx="1037" cy="824"/>
            </a:xfrm>
            <a:prstGeom prst="rect">
              <a:avLst/>
            </a:prstGeom>
            <a:grpFill/>
          </p:spPr>
          <p:txBody>
            <a:bodyPr wrap="square" rtlCol="0">
              <a:spAutoFit/>
            </a:bodyPr>
            <a:lstStyle/>
            <a:p>
              <a:pPr algn="ctr"/>
              <a:r>
                <a:rPr lang="en-US" altLang="zh-CN" sz="2800" b="1" dirty="0">
                  <a:ln w="28575">
                    <a:noFill/>
                  </a:ln>
                  <a:solidFill>
                    <a:schemeClr val="bg1"/>
                  </a:solidFill>
                  <a:latin typeface="Times New Roman" panose="02020603050405020304" pitchFamily="18" charset="0"/>
                  <a:ea typeface="微软雅黑" panose="020B0503020204020204" charset="-122"/>
                  <a:cs typeface="Times New Roman" panose="02020603050405020304" pitchFamily="18" charset="0"/>
                </a:rPr>
                <a:t>02</a:t>
              </a:r>
              <a:endParaRPr lang="zh-CN" altLang="en-US" sz="4400" b="1" dirty="0">
                <a:ln w="28575">
                  <a:noFill/>
                </a:ln>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32" name="矩形 31"/>
          <p:cNvSpPr/>
          <p:nvPr/>
        </p:nvSpPr>
        <p:spPr>
          <a:xfrm>
            <a:off x="1322877" y="231325"/>
            <a:ext cx="2121093" cy="742511"/>
          </a:xfrm>
          <a:prstGeom prst="rect">
            <a:avLst/>
          </a:prstGeom>
          <a:solidFill>
            <a:srgbClr val="C00000"/>
          </a:solidFill>
        </p:spPr>
        <p:txBody>
          <a:bodyPr wrap="none">
            <a:spAutoFit/>
          </a:bodyPr>
          <a:lstStyle/>
          <a:p>
            <a:pPr lvl="0">
              <a:lnSpc>
                <a:spcPct val="150000"/>
              </a:lnSpc>
            </a:pPr>
            <a:r>
              <a:rPr lang="en-US" altLang="zh-CN" sz="3200" b="1" dirty="0">
                <a:solidFill>
                  <a:prstClr val="white"/>
                </a:solidFill>
                <a:latin typeface="Times New Roman" panose="02020603050405020304" pitchFamily="18" charset="0"/>
                <a:ea typeface="微软雅黑" panose="020B0503020204020204" charset="-122"/>
                <a:cs typeface="Times New Roman" panose="02020603050405020304" pitchFamily="18" charset="0"/>
                <a:sym typeface="+mn-ea"/>
              </a:rPr>
              <a:t>Motivation</a:t>
            </a:r>
          </a:p>
        </p:txBody>
      </p:sp>
      <p:sp>
        <p:nvSpPr>
          <p:cNvPr id="34" name="矩形 33"/>
          <p:cNvSpPr/>
          <p:nvPr/>
        </p:nvSpPr>
        <p:spPr>
          <a:xfrm flipV="1">
            <a:off x="128" y="6768148"/>
            <a:ext cx="12191744" cy="955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Times New Roman" panose="02020603050405020304" pitchFamily="18" charset="0"/>
              <a:cs typeface="Times New Roman" panose="02020603050405020304" pitchFamily="18" charset="0"/>
            </a:endParaRPr>
          </a:p>
        </p:txBody>
      </p:sp>
      <p:sp>
        <p:nvSpPr>
          <p:cNvPr id="2" name="灯片编号占位符 1"/>
          <p:cNvSpPr>
            <a:spLocks noGrp="1"/>
          </p:cNvSpPr>
          <p:nvPr>
            <p:ph type="sldNum" sz="quarter" idx="12"/>
          </p:nvPr>
        </p:nvSpPr>
        <p:spPr/>
        <p:txBody>
          <a:bodyPr/>
          <a:lstStyle/>
          <a:p>
            <a:fld id="{BF6E62FD-5E28-4210-A5AE-13594E204FEF}" type="slidenum">
              <a:rPr lang="zh-CN" altLang="en-US" smtClean="0">
                <a:latin typeface="Times New Roman" panose="02020603050405020304" pitchFamily="18" charset="0"/>
                <a:cs typeface="Times New Roman" panose="02020603050405020304" pitchFamily="18" charset="0"/>
              </a:rPr>
              <a:t>4</a:t>
            </a:fld>
            <a:endParaRPr lang="zh-CN" altLang="en-US">
              <a:latin typeface="Times New Roman" panose="02020603050405020304" pitchFamily="18" charset="0"/>
              <a:cs typeface="Times New Roman" panose="02020603050405020304" pitchFamily="18" charset="0"/>
            </a:endParaRPr>
          </a:p>
        </p:txBody>
      </p:sp>
      <p:sp>
        <p:nvSpPr>
          <p:cNvPr id="59" name="文本框 58">
            <a:extLst>
              <a:ext uri="{FF2B5EF4-FFF2-40B4-BE49-F238E27FC236}">
                <a16:creationId xmlns:a16="http://schemas.microsoft.com/office/drawing/2014/main" id="{8E75A376-01E7-4978-8B0B-AC59E4E75D4B}"/>
              </a:ext>
            </a:extLst>
          </p:cNvPr>
          <p:cNvSpPr txBox="1"/>
          <p:nvPr/>
        </p:nvSpPr>
        <p:spPr>
          <a:xfrm>
            <a:off x="949267" y="6176805"/>
            <a:ext cx="10665739" cy="276999"/>
          </a:xfrm>
          <a:prstGeom prst="rect">
            <a:avLst/>
          </a:prstGeom>
          <a:noFill/>
        </p:spPr>
        <p:txBody>
          <a:bodyPr wrap="square">
            <a:spAutoFit/>
          </a:bodyPr>
          <a:lstStyle/>
          <a:p>
            <a:r>
              <a:rPr lang="en-US" altLang="zh-CN" sz="1200" dirty="0">
                <a:latin typeface="Times New Roman" panose="02020603050405020304" pitchFamily="18" charset="0"/>
                <a:cs typeface="Times New Roman" panose="02020603050405020304" pitchFamily="18" charset="0"/>
              </a:rPr>
              <a:t>[2]X. Chen, Y. Wang and H. Yang, “Parallel sparse direct solver for integrated circuit simulation,” Springer International Publishing, 2017.</a:t>
            </a:r>
            <a:endParaRPr lang="zh-CN" altLang="en-US" sz="1200" dirty="0">
              <a:latin typeface="Times New Roman" panose="02020603050405020304" pitchFamily="18" charset="0"/>
              <a:cs typeface="Times New Roman" panose="02020603050405020304" pitchFamily="18" charset="0"/>
            </a:endParaRPr>
          </a:p>
        </p:txBody>
      </p:sp>
      <p:sp>
        <p:nvSpPr>
          <p:cNvPr id="60" name="文本框 59">
            <a:extLst>
              <a:ext uri="{FF2B5EF4-FFF2-40B4-BE49-F238E27FC236}">
                <a16:creationId xmlns:a16="http://schemas.microsoft.com/office/drawing/2014/main" id="{1A3DADBD-ECD0-4CC6-ADEA-D908BACBBEBA}"/>
              </a:ext>
            </a:extLst>
          </p:cNvPr>
          <p:cNvSpPr txBox="1"/>
          <p:nvPr/>
        </p:nvSpPr>
        <p:spPr>
          <a:xfrm>
            <a:off x="3718173" y="5304914"/>
            <a:ext cx="4826000" cy="769441"/>
          </a:xfrm>
          <a:prstGeom prst="rect">
            <a:avLst/>
          </a:prstGeom>
          <a:solidFill>
            <a:schemeClr val="accent3"/>
          </a:solidFill>
        </p:spPr>
        <p:txBody>
          <a:bodyPr wrap="square" rtlCol="0">
            <a:spAutoFit/>
          </a:bodyPr>
          <a:lstStyle/>
          <a:p>
            <a:pPr algn="ctr"/>
            <a:r>
              <a:rPr lang="en-US" altLang="zh-CN" sz="4400" i="1" dirty="0">
                <a:ln w="0"/>
                <a:solidFill>
                  <a:srgbClr val="FFFF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Time consuming !</a:t>
            </a:r>
            <a:endParaRPr lang="zh-CN" altLang="en-US" sz="4400" i="1" dirty="0">
              <a:ln w="0"/>
              <a:solidFill>
                <a:srgbClr val="FFFF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62" name="矩形 61">
            <a:extLst>
              <a:ext uri="{FF2B5EF4-FFF2-40B4-BE49-F238E27FC236}">
                <a16:creationId xmlns:a16="http://schemas.microsoft.com/office/drawing/2014/main" id="{EB071B67-65FD-4C7B-ADED-6EFD0CB6B827}"/>
              </a:ext>
            </a:extLst>
          </p:cNvPr>
          <p:cNvSpPr/>
          <p:nvPr/>
        </p:nvSpPr>
        <p:spPr>
          <a:xfrm>
            <a:off x="1609574" y="1099709"/>
            <a:ext cx="10188727" cy="960328"/>
          </a:xfrm>
          <a:prstGeom prst="rect">
            <a:avLst/>
          </a:prstGeom>
        </p:spPr>
        <p:txBody>
          <a:bodyPr wrap="square">
            <a:spAutoFit/>
          </a:bodyPr>
          <a:lstStyle/>
          <a:p>
            <a:pPr>
              <a:lnSpc>
                <a:spcPct val="150000"/>
              </a:lnSpc>
            </a:pPr>
            <a:r>
              <a:rPr lang="en-US" altLang="zh-CN" sz="2000" dirty="0">
                <a:latin typeface="Times New Roman" panose="02020603050405020304" pitchFamily="18" charset="0"/>
                <a:cs typeface="Times New Roman" panose="02020603050405020304" pitchFamily="18" charset="0"/>
              </a:rPr>
              <a:t>For VLSI (Very Large Scale Integration) circuits, the </a:t>
            </a:r>
            <a:r>
              <a:rPr lang="en-US" altLang="zh-CN" sz="2000" dirty="0">
                <a:solidFill>
                  <a:srgbClr val="C00000"/>
                </a:solidFill>
                <a:latin typeface="Times New Roman" panose="02020603050405020304" pitchFamily="18" charset="0"/>
                <a:cs typeface="Times New Roman" panose="02020603050405020304" pitchFamily="18" charset="0"/>
              </a:rPr>
              <a:t>feature size </a:t>
            </a:r>
            <a:r>
              <a:rPr lang="en-US" altLang="zh-CN" sz="2000" dirty="0">
                <a:latin typeface="Times New Roman" panose="02020603050405020304" pitchFamily="18" charset="0"/>
                <a:cs typeface="Times New Roman" panose="02020603050405020304" pitchFamily="18" charset="0"/>
              </a:rPr>
              <a:t>is gradually </a:t>
            </a:r>
            <a:r>
              <a:rPr lang="en-US" altLang="zh-CN" sz="2000" dirty="0">
                <a:solidFill>
                  <a:srgbClr val="C00000"/>
                </a:solidFill>
                <a:latin typeface="Times New Roman" panose="02020603050405020304" pitchFamily="18" charset="0"/>
                <a:cs typeface="Times New Roman" panose="02020603050405020304" pitchFamily="18" charset="0"/>
              </a:rPr>
              <a:t>scaling down </a:t>
            </a:r>
            <a:r>
              <a:rPr lang="en-US" altLang="zh-CN" sz="2000" dirty="0">
                <a:latin typeface="Times New Roman" panose="02020603050405020304" pitchFamily="18" charset="0"/>
                <a:cs typeface="Times New Roman" panose="02020603050405020304" pitchFamily="18" charset="0"/>
              </a:rPr>
              <a:t>but the </a:t>
            </a:r>
            <a:r>
              <a:rPr lang="en-US" altLang="zh-CN" sz="2000" dirty="0">
                <a:solidFill>
                  <a:srgbClr val="C00000"/>
                </a:solidFill>
                <a:latin typeface="Times New Roman" panose="02020603050405020304" pitchFamily="18" charset="0"/>
                <a:cs typeface="Times New Roman" panose="02020603050405020304" pitchFamily="18" charset="0"/>
              </a:rPr>
              <a:t>amount of devices </a:t>
            </a:r>
            <a:r>
              <a:rPr lang="en-US" altLang="zh-CN" sz="2000" dirty="0">
                <a:latin typeface="Times New Roman" panose="02020603050405020304" pitchFamily="18" charset="0"/>
                <a:cs typeface="Times New Roman" panose="02020603050405020304" pitchFamily="18" charset="0"/>
              </a:rPr>
              <a:t>can easily reach </a:t>
            </a:r>
            <a:r>
              <a:rPr lang="en-US" altLang="zh-CN" sz="2000" dirty="0">
                <a:solidFill>
                  <a:srgbClr val="C00000"/>
                </a:solidFill>
                <a:latin typeface="Times New Roman" panose="02020603050405020304" pitchFamily="18" charset="0"/>
                <a:cs typeface="Times New Roman" panose="02020603050405020304" pitchFamily="18" charset="0"/>
              </a:rPr>
              <a:t>several millions </a:t>
            </a:r>
            <a:r>
              <a:rPr lang="en-US" altLang="zh-CN" sz="2000" dirty="0">
                <a:latin typeface="Times New Roman" panose="02020603050405020304" pitchFamily="18" charset="0"/>
                <a:cs typeface="Times New Roman" panose="02020603050405020304" pitchFamily="18" charset="0"/>
              </a:rPr>
              <a:t>especially after parasitic extraction </a:t>
            </a:r>
            <a:r>
              <a:rPr lang="en-US" altLang="zh-CN" sz="2000" baseline="30000" dirty="0">
                <a:latin typeface="Times New Roman" panose="02020603050405020304" pitchFamily="18" charset="0"/>
                <a:cs typeface="Times New Roman" panose="02020603050405020304" pitchFamily="18" charset="0"/>
              </a:rPr>
              <a:t>[2]</a:t>
            </a:r>
            <a:r>
              <a:rPr lang="en-US"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
        <p:nvSpPr>
          <p:cNvPr id="63" name="椭圆 62">
            <a:extLst>
              <a:ext uri="{FF2B5EF4-FFF2-40B4-BE49-F238E27FC236}">
                <a16:creationId xmlns:a16="http://schemas.microsoft.com/office/drawing/2014/main" id="{FF55BF22-F162-4713-97E8-797809DD8C03}"/>
              </a:ext>
            </a:extLst>
          </p:cNvPr>
          <p:cNvSpPr/>
          <p:nvPr/>
        </p:nvSpPr>
        <p:spPr>
          <a:xfrm>
            <a:off x="1264827" y="1282182"/>
            <a:ext cx="238991" cy="238991"/>
          </a:xfrm>
          <a:prstGeom prst="ellipse">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6230637"/>
      </p:ext>
    </p:extLst>
  </p:cSld>
  <p:clrMapOvr>
    <a:masterClrMapping/>
  </p:clrMapOvr>
  <mc:AlternateContent xmlns:mc="http://schemas.openxmlformats.org/markup-compatibility/2006" xmlns:p14="http://schemas.microsoft.com/office/powerpoint/2010/main">
    <mc:Choice Requires="p14">
      <p:transition spd="slow" p14:dur="2000" advTm="33285"/>
    </mc:Choice>
    <mc:Fallback xmlns="">
      <p:transition spd="slow" advTm="332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flipV="1">
            <a:off x="128" y="1"/>
            <a:ext cx="12191744" cy="955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Times New Roman" panose="02020603050405020304" pitchFamily="18" charset="0"/>
              <a:cs typeface="Times New Roman" panose="02020603050405020304" pitchFamily="18" charset="0"/>
            </a:endParaRPr>
          </a:p>
        </p:txBody>
      </p:sp>
      <p:grpSp>
        <p:nvGrpSpPr>
          <p:cNvPr id="17" name="组合 16"/>
          <p:cNvGrpSpPr/>
          <p:nvPr/>
        </p:nvGrpSpPr>
        <p:grpSpPr>
          <a:xfrm>
            <a:off x="389890" y="-78105"/>
            <a:ext cx="986790" cy="1188720"/>
            <a:chOff x="614" y="-123"/>
            <a:chExt cx="1554" cy="1872"/>
          </a:xfrm>
          <a:solidFill>
            <a:srgbClr val="C00000"/>
          </a:solidFill>
        </p:grpSpPr>
        <p:grpSp>
          <p:nvGrpSpPr>
            <p:cNvPr id="25" name="组合 24"/>
            <p:cNvGrpSpPr/>
            <p:nvPr/>
          </p:nvGrpSpPr>
          <p:grpSpPr>
            <a:xfrm>
              <a:off x="614" y="-123"/>
              <a:ext cx="1555" cy="1872"/>
              <a:chOff x="336692" y="-179502"/>
              <a:chExt cx="987163" cy="1189012"/>
            </a:xfrm>
            <a:grpFill/>
          </p:grpSpPr>
          <p:sp>
            <p:nvSpPr>
              <p:cNvPr id="28" name="Diamond 13"/>
              <p:cNvSpPr/>
              <p:nvPr/>
            </p:nvSpPr>
            <p:spPr>
              <a:xfrm rot="2747839">
                <a:off x="336692" y="-150750"/>
                <a:ext cx="283103" cy="283103"/>
              </a:xfrm>
              <a:prstGeom prst="diamond">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solidFill>
                    <a:schemeClr val="bg1"/>
                  </a:solidFill>
                  <a:latin typeface="Times New Roman" panose="02020603050405020304" pitchFamily="18" charset="0"/>
                  <a:cs typeface="Times New Roman" panose="02020603050405020304" pitchFamily="18" charset="0"/>
                </a:endParaRPr>
              </a:p>
            </p:txBody>
          </p:sp>
          <p:sp>
            <p:nvSpPr>
              <p:cNvPr id="29" name="Diamond 16"/>
              <p:cNvSpPr/>
              <p:nvPr/>
            </p:nvSpPr>
            <p:spPr>
              <a:xfrm rot="8147839">
                <a:off x="496416" y="-179502"/>
                <a:ext cx="508031" cy="508031"/>
              </a:xfrm>
              <a:prstGeom prst="diamond">
                <a:avLst/>
              </a:prstGeom>
              <a:grpFill/>
              <a:ln>
                <a:noFill/>
              </a:ln>
              <a:effectLst>
                <a:outerShdw blurRad="50800" dist="38100" dir="10800000" algn="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solidFill>
                    <a:schemeClr val="bg1"/>
                  </a:solidFill>
                  <a:latin typeface="Times New Roman" panose="02020603050405020304" pitchFamily="18" charset="0"/>
                  <a:cs typeface="Times New Roman" panose="02020603050405020304" pitchFamily="18" charset="0"/>
                </a:endParaRPr>
              </a:p>
            </p:txBody>
          </p:sp>
          <p:sp>
            <p:nvSpPr>
              <p:cNvPr id="30" name="Diamond 14"/>
              <p:cNvSpPr/>
              <p:nvPr/>
            </p:nvSpPr>
            <p:spPr>
              <a:xfrm rot="18947839">
                <a:off x="437330" y="122985"/>
                <a:ext cx="886525" cy="886525"/>
              </a:xfrm>
              <a:prstGeom prst="diamond">
                <a:avLst/>
              </a:prstGeom>
              <a:grpFill/>
              <a:ln>
                <a:noFill/>
              </a:ln>
              <a:effectLst>
                <a:outerShdw blurRad="50800" dist="38100" dir="16200000"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solidFill>
                    <a:schemeClr val="bg1"/>
                  </a:solidFill>
                  <a:latin typeface="Times New Roman" panose="02020603050405020304" pitchFamily="18" charset="0"/>
                  <a:cs typeface="Times New Roman" panose="02020603050405020304" pitchFamily="18" charset="0"/>
                </a:endParaRPr>
              </a:p>
            </p:txBody>
          </p:sp>
        </p:grpSp>
        <p:sp>
          <p:nvSpPr>
            <p:cNvPr id="31" name="文本框 30"/>
            <p:cNvSpPr txBox="1"/>
            <p:nvPr/>
          </p:nvSpPr>
          <p:spPr>
            <a:xfrm>
              <a:off x="952" y="640"/>
              <a:ext cx="1037" cy="824"/>
            </a:xfrm>
            <a:prstGeom prst="rect">
              <a:avLst/>
            </a:prstGeom>
            <a:grpFill/>
          </p:spPr>
          <p:txBody>
            <a:bodyPr wrap="square" rtlCol="0">
              <a:spAutoFit/>
            </a:bodyPr>
            <a:lstStyle/>
            <a:p>
              <a:pPr algn="ctr"/>
              <a:r>
                <a:rPr lang="en-US" altLang="zh-CN" sz="2800" b="1" dirty="0">
                  <a:ln w="28575">
                    <a:noFill/>
                  </a:ln>
                  <a:solidFill>
                    <a:schemeClr val="bg1"/>
                  </a:solidFill>
                  <a:latin typeface="Times New Roman" panose="02020603050405020304" pitchFamily="18" charset="0"/>
                  <a:ea typeface="微软雅黑" panose="020B0503020204020204" charset="-122"/>
                  <a:cs typeface="Times New Roman" panose="02020603050405020304" pitchFamily="18" charset="0"/>
                </a:rPr>
                <a:t>02</a:t>
              </a:r>
              <a:endParaRPr lang="zh-CN" altLang="en-US" sz="4400" b="1" dirty="0">
                <a:ln w="28575">
                  <a:noFill/>
                </a:ln>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32" name="矩形 31"/>
          <p:cNvSpPr/>
          <p:nvPr/>
        </p:nvSpPr>
        <p:spPr>
          <a:xfrm>
            <a:off x="1322877" y="231325"/>
            <a:ext cx="2121093" cy="742511"/>
          </a:xfrm>
          <a:prstGeom prst="rect">
            <a:avLst/>
          </a:prstGeom>
          <a:solidFill>
            <a:srgbClr val="C00000"/>
          </a:solidFill>
        </p:spPr>
        <p:txBody>
          <a:bodyPr wrap="none">
            <a:spAutoFit/>
          </a:bodyPr>
          <a:lstStyle/>
          <a:p>
            <a:pPr>
              <a:lnSpc>
                <a:spcPct val="150000"/>
              </a:lnSpc>
            </a:pPr>
            <a:r>
              <a:rPr lang="en-US" altLang="zh-CN" sz="3200" b="1"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mn-ea"/>
              </a:rPr>
              <a:t>Motivation</a:t>
            </a:r>
          </a:p>
        </p:txBody>
      </p:sp>
      <p:sp>
        <p:nvSpPr>
          <p:cNvPr id="34" name="矩形 33"/>
          <p:cNvSpPr/>
          <p:nvPr/>
        </p:nvSpPr>
        <p:spPr>
          <a:xfrm flipV="1">
            <a:off x="128" y="6768148"/>
            <a:ext cx="12191744" cy="955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Times New Roman" panose="02020603050405020304" pitchFamily="18" charset="0"/>
              <a:cs typeface="Times New Roman" panose="02020603050405020304" pitchFamily="18" charset="0"/>
            </a:endParaRPr>
          </a:p>
        </p:txBody>
      </p:sp>
      <p:sp>
        <p:nvSpPr>
          <p:cNvPr id="4" name="矩形 3"/>
          <p:cNvSpPr/>
          <p:nvPr/>
        </p:nvSpPr>
        <p:spPr>
          <a:xfrm>
            <a:off x="526666" y="5337767"/>
            <a:ext cx="10564323" cy="369332"/>
          </a:xfrm>
          <a:prstGeom prst="rect">
            <a:avLst/>
          </a:prstGeom>
          <a:solidFill>
            <a:srgbClr val="EACAC2"/>
          </a:solidFill>
        </p:spPr>
        <p:txBody>
          <a:bodyPr wrap="square">
            <a:spAutoFit/>
          </a:bodyPr>
          <a:lstStyle/>
          <a:p>
            <a:r>
              <a:rPr lang="en-US" altLang="zh-CN" dirty="0">
                <a:latin typeface="Times New Roman" panose="02020603050405020304" pitchFamily="18" charset="0"/>
                <a:cs typeface="Times New Roman" panose="02020603050405020304" pitchFamily="18" charset="0"/>
              </a:rPr>
              <a:t>1. How to solve the DC problem efficiently in parallel?</a:t>
            </a:r>
            <a:endParaRPr lang="zh-CN" altLang="en-US" dirty="0">
              <a:latin typeface="Times New Roman" panose="02020603050405020304" pitchFamily="18" charset="0"/>
              <a:cs typeface="Times New Roman" panose="02020603050405020304" pitchFamily="18" charset="0"/>
            </a:endParaRPr>
          </a:p>
        </p:txBody>
      </p:sp>
      <p:sp>
        <p:nvSpPr>
          <p:cNvPr id="7" name="灯片编号占位符 6"/>
          <p:cNvSpPr>
            <a:spLocks noGrp="1"/>
          </p:cNvSpPr>
          <p:nvPr>
            <p:ph type="sldNum" sz="quarter" idx="12"/>
          </p:nvPr>
        </p:nvSpPr>
        <p:spPr/>
        <p:txBody>
          <a:bodyPr/>
          <a:lstStyle/>
          <a:p>
            <a:fld id="{BF6E62FD-5E28-4210-A5AE-13594E204FEF}" type="slidenum">
              <a:rPr lang="zh-CN" altLang="en-US" smtClean="0">
                <a:latin typeface="Times New Roman" panose="02020603050405020304" pitchFamily="18" charset="0"/>
                <a:cs typeface="Times New Roman" panose="02020603050405020304" pitchFamily="18" charset="0"/>
              </a:rPr>
              <a:t>5</a:t>
            </a:fld>
            <a:endParaRPr lang="zh-CN" altLang="en-US">
              <a:latin typeface="Times New Roman" panose="02020603050405020304" pitchFamily="18" charset="0"/>
              <a:cs typeface="Times New Roman" panose="02020603050405020304" pitchFamily="18" charset="0"/>
            </a:endParaRPr>
          </a:p>
        </p:txBody>
      </p:sp>
      <p:sp>
        <p:nvSpPr>
          <p:cNvPr id="45" name="文本框 44">
            <a:extLst>
              <a:ext uri="{FF2B5EF4-FFF2-40B4-BE49-F238E27FC236}">
                <a16:creationId xmlns:a16="http://schemas.microsoft.com/office/drawing/2014/main" id="{5EECEA16-1642-40F9-A31D-C743C4372CD0}"/>
              </a:ext>
            </a:extLst>
          </p:cNvPr>
          <p:cNvSpPr txBox="1"/>
          <p:nvPr/>
        </p:nvSpPr>
        <p:spPr>
          <a:xfrm>
            <a:off x="526667" y="5666129"/>
            <a:ext cx="10564325" cy="646331"/>
          </a:xfrm>
          <a:prstGeom prst="rect">
            <a:avLst/>
          </a:prstGeom>
          <a:solidFill>
            <a:srgbClr val="EACAC2"/>
          </a:solidFill>
        </p:spPr>
        <p:txBody>
          <a:bodyPr wrap="square">
            <a:spAutoFit/>
          </a:bodyPr>
          <a:lstStyle/>
          <a:p>
            <a:r>
              <a:rPr lang="en-US" altLang="zh-CN" dirty="0">
                <a:latin typeface="Times New Roman" panose="02020603050405020304" pitchFamily="18" charset="0"/>
                <a:cs typeface="Times New Roman" panose="02020603050405020304" pitchFamily="18" charset="0"/>
              </a:rPr>
              <a:t>2. Conventional arclength method needs to enlarge the Jacobian matrix structure. How to provide a good interface to the existing software?</a:t>
            </a:r>
            <a:endParaRPr lang="zh-CN" altLang="en-US" dirty="0">
              <a:latin typeface="Times New Roman" panose="02020603050405020304" pitchFamily="18" charset="0"/>
              <a:cs typeface="Times New Roman" panose="02020603050405020304" pitchFamily="18" charset="0"/>
            </a:endParaRPr>
          </a:p>
        </p:txBody>
      </p:sp>
      <p:sp>
        <p:nvSpPr>
          <p:cNvPr id="46" name="文本框 45">
            <a:extLst>
              <a:ext uri="{FF2B5EF4-FFF2-40B4-BE49-F238E27FC236}">
                <a16:creationId xmlns:a16="http://schemas.microsoft.com/office/drawing/2014/main" id="{7437A442-D50B-43B4-BD53-8F52CAC26CD1}"/>
              </a:ext>
            </a:extLst>
          </p:cNvPr>
          <p:cNvSpPr txBox="1"/>
          <p:nvPr/>
        </p:nvSpPr>
        <p:spPr>
          <a:xfrm>
            <a:off x="526666" y="6309677"/>
            <a:ext cx="10564325" cy="369332"/>
          </a:xfrm>
          <a:prstGeom prst="rect">
            <a:avLst/>
          </a:prstGeom>
          <a:solidFill>
            <a:srgbClr val="EACAC2"/>
          </a:solidFill>
        </p:spPr>
        <p:txBody>
          <a:bodyPr wrap="square">
            <a:spAutoFit/>
          </a:bodyPr>
          <a:lstStyle/>
          <a:p>
            <a:r>
              <a:rPr lang="en-US" altLang="zh-CN" dirty="0">
                <a:latin typeface="Times New Roman" panose="02020603050405020304" pitchFamily="18" charset="0"/>
                <a:cs typeface="Times New Roman" panose="02020603050405020304" pitchFamily="18" charset="0"/>
              </a:rPr>
              <a:t>3. How to remove unnecessary calculations?</a:t>
            </a:r>
            <a:endParaRPr lang="zh-CN" altLang="en-US" dirty="0">
              <a:latin typeface="Times New Roman" panose="02020603050405020304" pitchFamily="18" charset="0"/>
              <a:cs typeface="Times New Roman" panose="02020603050405020304" pitchFamily="18" charset="0"/>
            </a:endParaRPr>
          </a:p>
        </p:txBody>
      </p:sp>
      <p:graphicFrame>
        <p:nvGraphicFramePr>
          <p:cNvPr id="15" name="表格 17">
            <a:extLst>
              <a:ext uri="{FF2B5EF4-FFF2-40B4-BE49-F238E27FC236}">
                <a16:creationId xmlns:a16="http://schemas.microsoft.com/office/drawing/2014/main" id="{9A006615-521D-4AC0-93A3-558A624315A3}"/>
              </a:ext>
            </a:extLst>
          </p:cNvPr>
          <p:cNvGraphicFramePr>
            <a:graphicFrameLocks noGrp="1"/>
          </p:cNvGraphicFramePr>
          <p:nvPr>
            <p:extLst>
              <p:ext uri="{D42A27DB-BD31-4B8C-83A1-F6EECF244321}">
                <p14:modId xmlns:p14="http://schemas.microsoft.com/office/powerpoint/2010/main" val="3892713440"/>
              </p:ext>
            </p:extLst>
          </p:nvPr>
        </p:nvGraphicFramePr>
        <p:xfrm>
          <a:off x="604520" y="1116958"/>
          <a:ext cx="11187056" cy="3159760"/>
        </p:xfrm>
        <a:graphic>
          <a:graphicData uri="http://schemas.openxmlformats.org/drawingml/2006/table">
            <a:tbl>
              <a:tblPr firstRow="1" bandRow="1">
                <a:tableStyleId>{8A107856-5554-42FB-B03E-39F5DBC370BA}</a:tableStyleId>
              </a:tblPr>
              <a:tblGrid>
                <a:gridCol w="8049409">
                  <a:extLst>
                    <a:ext uri="{9D8B030D-6E8A-4147-A177-3AD203B41FA5}">
                      <a16:colId xmlns:a16="http://schemas.microsoft.com/office/drawing/2014/main" val="724040419"/>
                    </a:ext>
                  </a:extLst>
                </a:gridCol>
                <a:gridCol w="3137647">
                  <a:extLst>
                    <a:ext uri="{9D8B030D-6E8A-4147-A177-3AD203B41FA5}">
                      <a16:colId xmlns:a16="http://schemas.microsoft.com/office/drawing/2014/main" val="1946274911"/>
                    </a:ext>
                  </a:extLst>
                </a:gridCol>
              </a:tblGrid>
              <a:tr h="370840">
                <a:tc>
                  <a:txBody>
                    <a:bodyPr/>
                    <a:lstStyle/>
                    <a:p>
                      <a:r>
                        <a:rPr lang="en-US" altLang="zh-CN" sz="1400" b="0" dirty="0"/>
                        <a:t>K. W. Chan, “Parallel algorithms for direct solution of large sparse power system matrix equations,” in IEEE Proceedings - Generation, Transmission and Distribution, vol. 148, no. 6, pp. 615–622, Nov. 2001.</a:t>
                      </a:r>
                      <a:endParaRPr lang="zh-CN" altLang="en-US" sz="1400" b="0" dirty="0"/>
                    </a:p>
                  </a:txBody>
                  <a:tcPr anchor="ctr"/>
                </a:tc>
                <a:tc rowSpan="2">
                  <a:txBody>
                    <a:bodyPr/>
                    <a:lstStyle/>
                    <a:p>
                      <a:pPr algn="ctr"/>
                      <a:r>
                        <a:rPr lang="en-US" altLang="zh-CN" dirty="0"/>
                        <a:t> parallel solving linear systems</a:t>
                      </a:r>
                      <a:endParaRPr lang="zh-CN" altLang="en-US" dirty="0"/>
                    </a:p>
                  </a:txBody>
                  <a:tcPr anchor="ctr"/>
                </a:tc>
                <a:extLst>
                  <a:ext uri="{0D108BD9-81ED-4DB2-BD59-A6C34878D82A}">
                    <a16:rowId xmlns:a16="http://schemas.microsoft.com/office/drawing/2014/main" val="535245122"/>
                  </a:ext>
                </a:extLst>
              </a:tr>
              <a:tr h="741680">
                <a:tc>
                  <a:txBody>
                    <a:bodyPr/>
                    <a:lstStyle/>
                    <a:p>
                      <a:r>
                        <a:rPr lang="en-US" altLang="zh-CN" sz="1400" b="0" dirty="0"/>
                        <a:t>D. P. Koester, S. </a:t>
                      </a:r>
                      <a:r>
                        <a:rPr lang="en-US" altLang="zh-CN" sz="1400" b="0" dirty="0" err="1"/>
                        <a:t>Ranka</a:t>
                      </a:r>
                      <a:r>
                        <a:rPr lang="en-US" altLang="zh-CN" sz="1400" b="0" dirty="0"/>
                        <a:t> and G. C. Fox, “Parallel block-diagonal-bordered sparse linear solvers for electrical power system applications,” Proceedings of Scalable Parallel Libraries Conference, Mississippi State, MS, USA, pp. 195–203, 1993.</a:t>
                      </a:r>
                    </a:p>
                  </a:txBody>
                  <a:tcPr anchor="ctr"/>
                </a:tc>
                <a:tc vMerge="1">
                  <a:txBody>
                    <a:bodyPr/>
                    <a:lstStyle/>
                    <a:p>
                      <a:pPr algn="l"/>
                      <a:endParaRPr lang="zh-CN" altLang="en-US" dirty="0"/>
                    </a:p>
                  </a:txBody>
                  <a:tcPr/>
                </a:tc>
                <a:extLst>
                  <a:ext uri="{0D108BD9-81ED-4DB2-BD59-A6C34878D82A}">
                    <a16:rowId xmlns:a16="http://schemas.microsoft.com/office/drawing/2014/main" val="2348708767"/>
                  </a:ext>
                </a:extLst>
              </a:tr>
              <a:tr h="370840">
                <a:tc>
                  <a:txBody>
                    <a:bodyPr/>
                    <a:lstStyle/>
                    <a:p>
                      <a:r>
                        <a:rPr lang="en-US" altLang="zh-CN" sz="1400" dirty="0"/>
                        <a:t>N. Frohlich, B. M. </a:t>
                      </a:r>
                      <a:r>
                        <a:rPr lang="en-US" altLang="zh-CN" sz="1400" dirty="0" err="1"/>
                        <a:t>Riess</a:t>
                      </a:r>
                      <a:r>
                        <a:rPr lang="en-US" altLang="zh-CN" sz="1400" dirty="0"/>
                        <a:t>, U. A. </a:t>
                      </a:r>
                      <a:r>
                        <a:rPr lang="en-US" altLang="zh-CN" sz="1400" dirty="0" err="1"/>
                        <a:t>Wever</a:t>
                      </a:r>
                      <a:r>
                        <a:rPr lang="en-US" altLang="zh-CN" sz="1400" dirty="0"/>
                        <a:t> and Q. Zheng, “A new approach for parallel simulation of VLSI circuits on a transistor level,” IEEE TCS. I: </a:t>
                      </a:r>
                      <a:r>
                        <a:rPr lang="en-US" altLang="zh-CN" sz="1400" dirty="0" err="1"/>
                        <a:t>Fundam</a:t>
                      </a:r>
                      <a:r>
                        <a:rPr lang="en-US" altLang="zh-CN" sz="1400" dirty="0"/>
                        <a:t>. Theory Appl., vol. 45(6), pp. 601—613, 1998.</a:t>
                      </a:r>
                      <a:endParaRPr lang="zh-CN" altLang="en-US" sz="1400" dirty="0"/>
                    </a:p>
                  </a:txBody>
                  <a:tcPr anchor="ctr"/>
                </a:tc>
                <a:tc>
                  <a:txBody>
                    <a:bodyPr/>
                    <a:lstStyle/>
                    <a:p>
                      <a:pPr algn="ctr"/>
                      <a:r>
                        <a:rPr lang="en-US" altLang="zh-CN" b="1" dirty="0"/>
                        <a:t>parallel model evaluation</a:t>
                      </a:r>
                      <a:endParaRPr lang="zh-CN" altLang="en-US" b="1" dirty="0"/>
                    </a:p>
                  </a:txBody>
                  <a:tcPr anchor="ctr"/>
                </a:tc>
                <a:extLst>
                  <a:ext uri="{0D108BD9-81ED-4DB2-BD59-A6C34878D82A}">
                    <a16:rowId xmlns:a16="http://schemas.microsoft.com/office/drawing/2014/main" val="2368522223"/>
                  </a:ext>
                </a:extLst>
              </a:tr>
              <a:tr h="370840">
                <a:tc>
                  <a:txBody>
                    <a:bodyPr/>
                    <a:lstStyle/>
                    <a:p>
                      <a:r>
                        <a:rPr lang="en-US" altLang="zh-CN" sz="1400" dirty="0"/>
                        <a:t>E .</a:t>
                      </a:r>
                      <a:r>
                        <a:rPr lang="en-US" altLang="zh-CN" sz="1400" dirty="0" err="1"/>
                        <a:t>Ikeno</a:t>
                      </a:r>
                      <a:r>
                        <a:rPr lang="en-US" altLang="zh-CN" sz="1400" dirty="0"/>
                        <a:t> and A. </a:t>
                      </a:r>
                      <a:r>
                        <a:rPr lang="en-US" altLang="zh-CN" sz="1400" dirty="0" err="1"/>
                        <a:t>Ushida</a:t>
                      </a:r>
                      <a:r>
                        <a:rPr lang="en-US" altLang="zh-CN" sz="1400" dirty="0"/>
                        <a:t>, “The </a:t>
                      </a:r>
                      <a:r>
                        <a:rPr lang="en-US" altLang="zh-CN" sz="1400" b="1" dirty="0"/>
                        <a:t>arc-length method </a:t>
                      </a:r>
                      <a:r>
                        <a:rPr lang="en-US" altLang="zh-CN" sz="1400" dirty="0"/>
                        <a:t>for the computation of characteristic curves,” IEEE TCAS, vol. 23(3), pp. 181–183, 1976.</a:t>
                      </a:r>
                      <a:endParaRPr lang="zh-CN" altLang="en-US" sz="1400" dirty="0"/>
                    </a:p>
                  </a:txBody>
                  <a:tcPr anchor="ctr"/>
                </a:tc>
                <a:tc>
                  <a:txBody>
                    <a:bodyPr/>
                    <a:lstStyle/>
                    <a:p>
                      <a:pPr algn="ctr"/>
                      <a:r>
                        <a:rPr lang="en-US" altLang="zh-CN" b="1" dirty="0"/>
                        <a:t>enlarge the Jacobian matrix structure</a:t>
                      </a:r>
                      <a:endParaRPr lang="zh-CN" altLang="en-US" b="1" dirty="0"/>
                    </a:p>
                  </a:txBody>
                  <a:tcPr anchor="ctr"/>
                </a:tc>
                <a:extLst>
                  <a:ext uri="{0D108BD9-81ED-4DB2-BD59-A6C34878D82A}">
                    <a16:rowId xmlns:a16="http://schemas.microsoft.com/office/drawing/2014/main" val="903151543"/>
                  </a:ext>
                </a:extLst>
              </a:tr>
              <a:tr h="741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X. Chen, Y. Wang and H. Yang, “Parallel sparse direct solver for integrated circuit simulation,” Springer  International Publishing, 2017.</a:t>
                      </a:r>
                    </a:p>
                  </a:txBody>
                  <a:tcPr anchor="ctr"/>
                </a:tc>
                <a:tc>
                  <a:txBody>
                    <a:bodyPr/>
                    <a:lstStyle/>
                    <a:p>
                      <a:pPr algn="ctr"/>
                      <a:r>
                        <a:rPr lang="en-US" altLang="zh-CN" b="1" dirty="0"/>
                        <a:t>the number of calculations required continues to increase</a:t>
                      </a:r>
                      <a:endParaRPr lang="zh-CN" altLang="en-US" b="1" dirty="0"/>
                    </a:p>
                  </a:txBody>
                  <a:tcPr anchor="ctr"/>
                </a:tc>
                <a:extLst>
                  <a:ext uri="{0D108BD9-81ED-4DB2-BD59-A6C34878D82A}">
                    <a16:rowId xmlns:a16="http://schemas.microsoft.com/office/drawing/2014/main" val="2325632990"/>
                  </a:ext>
                </a:extLst>
              </a:tr>
            </a:tbl>
          </a:graphicData>
        </a:graphic>
      </p:graphicFrame>
      <p:sp>
        <p:nvSpPr>
          <p:cNvPr id="47" name="矩形 46">
            <a:extLst>
              <a:ext uri="{FF2B5EF4-FFF2-40B4-BE49-F238E27FC236}">
                <a16:creationId xmlns:a16="http://schemas.microsoft.com/office/drawing/2014/main" id="{CACAD0E7-25CD-41F4-87C9-7673DC9475AE}"/>
              </a:ext>
            </a:extLst>
          </p:cNvPr>
          <p:cNvSpPr/>
          <p:nvPr/>
        </p:nvSpPr>
        <p:spPr>
          <a:xfrm>
            <a:off x="604520" y="4551125"/>
            <a:ext cx="3858724" cy="523220"/>
          </a:xfrm>
          <a:prstGeom prst="rect">
            <a:avLst/>
          </a:prstGeom>
          <a:solidFill>
            <a:srgbClr val="C00000"/>
          </a:solidFill>
        </p:spPr>
        <p:txBody>
          <a:bodyPr wrap="square">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Three major challenges:</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0688529"/>
      </p:ext>
    </p:extLst>
  </p:cSld>
  <p:clrMapOvr>
    <a:masterClrMapping/>
  </p:clrMapOvr>
  <mc:AlternateContent xmlns:mc="http://schemas.openxmlformats.org/markup-compatibility/2006" xmlns:p14="http://schemas.microsoft.com/office/powerpoint/2010/main">
    <mc:Choice Requires="p14">
      <p:transition spd="slow" p14:dur="2000" advTm="68760"/>
    </mc:Choice>
    <mc:Fallback xmlns="">
      <p:transition spd="slow" advTm="6876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flipV="1">
            <a:off x="128" y="1"/>
            <a:ext cx="12191744" cy="955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Times New Roman" panose="02020603050405020304" pitchFamily="18" charset="0"/>
              <a:cs typeface="Times New Roman" panose="02020603050405020304" pitchFamily="18" charset="0"/>
            </a:endParaRPr>
          </a:p>
        </p:txBody>
      </p:sp>
      <p:grpSp>
        <p:nvGrpSpPr>
          <p:cNvPr id="17" name="组合 16"/>
          <p:cNvGrpSpPr/>
          <p:nvPr/>
        </p:nvGrpSpPr>
        <p:grpSpPr>
          <a:xfrm>
            <a:off x="389890" y="-78105"/>
            <a:ext cx="986790" cy="1188720"/>
            <a:chOff x="614" y="-123"/>
            <a:chExt cx="1554" cy="1872"/>
          </a:xfrm>
          <a:solidFill>
            <a:srgbClr val="C00000"/>
          </a:solidFill>
        </p:grpSpPr>
        <p:grpSp>
          <p:nvGrpSpPr>
            <p:cNvPr id="25" name="组合 24"/>
            <p:cNvGrpSpPr/>
            <p:nvPr/>
          </p:nvGrpSpPr>
          <p:grpSpPr>
            <a:xfrm>
              <a:off x="614" y="-123"/>
              <a:ext cx="1555" cy="1872"/>
              <a:chOff x="336692" y="-179502"/>
              <a:chExt cx="987163" cy="1189012"/>
            </a:xfrm>
            <a:grpFill/>
          </p:grpSpPr>
          <p:sp>
            <p:nvSpPr>
              <p:cNvPr id="28" name="Diamond 13"/>
              <p:cNvSpPr/>
              <p:nvPr/>
            </p:nvSpPr>
            <p:spPr>
              <a:xfrm rot="2747839">
                <a:off x="336692" y="-150750"/>
                <a:ext cx="283103" cy="283103"/>
              </a:xfrm>
              <a:prstGeom prst="diamond">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solidFill>
                    <a:schemeClr val="bg1"/>
                  </a:solidFill>
                  <a:latin typeface="Times New Roman" panose="02020603050405020304" pitchFamily="18" charset="0"/>
                  <a:cs typeface="Times New Roman" panose="02020603050405020304" pitchFamily="18" charset="0"/>
                </a:endParaRPr>
              </a:p>
            </p:txBody>
          </p:sp>
          <p:sp>
            <p:nvSpPr>
              <p:cNvPr id="29" name="Diamond 16"/>
              <p:cNvSpPr/>
              <p:nvPr/>
            </p:nvSpPr>
            <p:spPr>
              <a:xfrm rot="8147839">
                <a:off x="496416" y="-179502"/>
                <a:ext cx="508031" cy="508031"/>
              </a:xfrm>
              <a:prstGeom prst="diamond">
                <a:avLst/>
              </a:prstGeom>
              <a:grpFill/>
              <a:ln>
                <a:noFill/>
              </a:ln>
              <a:effectLst>
                <a:outerShdw blurRad="50800" dist="38100" dir="10800000" algn="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solidFill>
                    <a:schemeClr val="bg1"/>
                  </a:solidFill>
                  <a:latin typeface="Times New Roman" panose="02020603050405020304" pitchFamily="18" charset="0"/>
                  <a:cs typeface="Times New Roman" panose="02020603050405020304" pitchFamily="18" charset="0"/>
                </a:endParaRPr>
              </a:p>
            </p:txBody>
          </p:sp>
          <p:sp>
            <p:nvSpPr>
              <p:cNvPr id="30" name="Diamond 14"/>
              <p:cNvSpPr/>
              <p:nvPr/>
            </p:nvSpPr>
            <p:spPr>
              <a:xfrm rot="18947839">
                <a:off x="437330" y="122985"/>
                <a:ext cx="886525" cy="886525"/>
              </a:xfrm>
              <a:prstGeom prst="diamond">
                <a:avLst/>
              </a:prstGeom>
              <a:grpFill/>
              <a:ln>
                <a:noFill/>
              </a:ln>
              <a:effectLst>
                <a:outerShdw blurRad="50800" dist="38100" dir="16200000"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solidFill>
                    <a:schemeClr val="bg1"/>
                  </a:solidFill>
                  <a:latin typeface="Times New Roman" panose="02020603050405020304" pitchFamily="18" charset="0"/>
                  <a:cs typeface="Times New Roman" panose="02020603050405020304" pitchFamily="18" charset="0"/>
                </a:endParaRPr>
              </a:p>
            </p:txBody>
          </p:sp>
        </p:grpSp>
        <p:sp>
          <p:nvSpPr>
            <p:cNvPr id="31" name="文本框 30"/>
            <p:cNvSpPr txBox="1"/>
            <p:nvPr/>
          </p:nvSpPr>
          <p:spPr>
            <a:xfrm>
              <a:off x="952" y="640"/>
              <a:ext cx="1037" cy="824"/>
            </a:xfrm>
            <a:prstGeom prst="rect">
              <a:avLst/>
            </a:prstGeom>
            <a:grpFill/>
          </p:spPr>
          <p:txBody>
            <a:bodyPr wrap="square" rtlCol="0">
              <a:spAutoFit/>
            </a:bodyPr>
            <a:lstStyle/>
            <a:p>
              <a:pPr algn="ctr"/>
              <a:r>
                <a:rPr lang="en-US" altLang="zh-CN" sz="2800" b="1" dirty="0">
                  <a:ln w="28575">
                    <a:noFill/>
                  </a:ln>
                  <a:solidFill>
                    <a:schemeClr val="bg1"/>
                  </a:solidFill>
                  <a:latin typeface="Times New Roman" panose="02020603050405020304" pitchFamily="18" charset="0"/>
                  <a:ea typeface="微软雅黑" panose="020B0503020204020204" charset="-122"/>
                  <a:cs typeface="Times New Roman" panose="02020603050405020304" pitchFamily="18" charset="0"/>
                </a:rPr>
                <a:t>03</a:t>
              </a:r>
              <a:endParaRPr lang="zh-CN" altLang="en-US" sz="4400" b="1" dirty="0">
                <a:ln w="28575">
                  <a:noFill/>
                </a:ln>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32" name="矩形 31"/>
          <p:cNvSpPr/>
          <p:nvPr/>
        </p:nvSpPr>
        <p:spPr>
          <a:xfrm>
            <a:off x="1322877" y="231325"/>
            <a:ext cx="8087855" cy="742511"/>
          </a:xfrm>
          <a:prstGeom prst="rect">
            <a:avLst/>
          </a:prstGeom>
          <a:solidFill>
            <a:srgbClr val="C00000"/>
          </a:solidFill>
        </p:spPr>
        <p:txBody>
          <a:bodyPr wrap="none">
            <a:spAutoFit/>
          </a:bodyPr>
          <a:lstStyle/>
          <a:p>
            <a:pPr>
              <a:lnSpc>
                <a:spcPct val="150000"/>
              </a:lnSpc>
            </a:pPr>
            <a:r>
              <a:rPr lang="en-US" altLang="zh-CN" sz="3200" b="1"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mn-ea"/>
              </a:rPr>
              <a:t> Parallel Arclength Method Using BBD Form</a:t>
            </a:r>
          </a:p>
        </p:txBody>
      </p:sp>
      <p:sp>
        <p:nvSpPr>
          <p:cNvPr id="34" name="矩形 33"/>
          <p:cNvSpPr/>
          <p:nvPr/>
        </p:nvSpPr>
        <p:spPr>
          <a:xfrm flipV="1">
            <a:off x="128" y="6768148"/>
            <a:ext cx="12191744" cy="955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Times New Roman" panose="02020603050405020304" pitchFamily="18" charset="0"/>
              <a:cs typeface="Times New Roman" panose="02020603050405020304" pitchFamily="18" charset="0"/>
            </a:endParaRPr>
          </a:p>
        </p:txBody>
      </p:sp>
      <p:sp>
        <p:nvSpPr>
          <p:cNvPr id="7" name="灯片编号占位符 6"/>
          <p:cNvSpPr>
            <a:spLocks noGrp="1"/>
          </p:cNvSpPr>
          <p:nvPr>
            <p:ph type="sldNum" sz="quarter" idx="12"/>
          </p:nvPr>
        </p:nvSpPr>
        <p:spPr/>
        <p:txBody>
          <a:bodyPr/>
          <a:lstStyle/>
          <a:p>
            <a:fld id="{BF6E62FD-5E28-4210-A5AE-13594E204FEF}" type="slidenum">
              <a:rPr lang="zh-CN" altLang="en-US" smtClean="0">
                <a:latin typeface="Times New Roman" panose="02020603050405020304" pitchFamily="18" charset="0"/>
                <a:cs typeface="Times New Roman" panose="02020603050405020304" pitchFamily="18" charset="0"/>
              </a:rPr>
              <a:t>6</a:t>
            </a:fld>
            <a:endParaRPr lang="zh-CN" altLang="en-US" dirty="0">
              <a:latin typeface="Times New Roman" panose="02020603050405020304" pitchFamily="18" charset="0"/>
              <a:cs typeface="Times New Roman" panose="02020603050405020304" pitchFamily="18" charset="0"/>
            </a:endParaRPr>
          </a:p>
        </p:txBody>
      </p:sp>
      <p:sp>
        <p:nvSpPr>
          <p:cNvPr id="18" name="矩形 17">
            <a:extLst>
              <a:ext uri="{FF2B5EF4-FFF2-40B4-BE49-F238E27FC236}">
                <a16:creationId xmlns:a16="http://schemas.microsoft.com/office/drawing/2014/main" id="{4CBD6BA3-FA61-4C1E-BD9B-8062D356BE07}"/>
              </a:ext>
            </a:extLst>
          </p:cNvPr>
          <p:cNvSpPr/>
          <p:nvPr/>
        </p:nvSpPr>
        <p:spPr>
          <a:xfrm>
            <a:off x="1322876" y="1585366"/>
            <a:ext cx="9079191" cy="523220"/>
          </a:xfrm>
          <a:prstGeom prst="rect">
            <a:avLst/>
          </a:prstGeom>
          <a:solidFill>
            <a:srgbClr val="C00000"/>
          </a:solidFill>
        </p:spPr>
        <p:txBody>
          <a:bodyPr wrap="square">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Feature 1: proposing a two-step algorithm for DC analysis</a:t>
            </a:r>
          </a:p>
        </p:txBody>
      </p:sp>
      <p:sp>
        <p:nvSpPr>
          <p:cNvPr id="33" name="箭头: 右 32">
            <a:extLst>
              <a:ext uri="{FF2B5EF4-FFF2-40B4-BE49-F238E27FC236}">
                <a16:creationId xmlns:a16="http://schemas.microsoft.com/office/drawing/2014/main" id="{59A8F03C-8536-4751-8A55-99A71EF734D0}"/>
              </a:ext>
            </a:extLst>
          </p:cNvPr>
          <p:cNvSpPr/>
          <p:nvPr/>
        </p:nvSpPr>
        <p:spPr>
          <a:xfrm>
            <a:off x="5020060" y="4350679"/>
            <a:ext cx="378822" cy="180891"/>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DE8DDC67-7337-41EB-A37A-07987E202083}"/>
                  </a:ext>
                </a:extLst>
              </p:cNvPr>
              <p:cNvSpPr txBox="1"/>
              <p:nvPr/>
            </p:nvSpPr>
            <p:spPr>
              <a:xfrm>
                <a:off x="255657" y="2861264"/>
                <a:ext cx="5143225" cy="46166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the original equation </a:t>
                </a:r>
                <a:r>
                  <a:rPr lang="en-US" altLang="zh-CN" sz="2400" i="1" dirty="0">
                    <a:solidFill>
                      <a:srgbClr val="FF0000"/>
                    </a:solidFill>
                    <a:latin typeface="Times New Roman" panose="02020603050405020304" pitchFamily="18" charset="0"/>
                    <a:cs typeface="Times New Roman" panose="02020603050405020304" pitchFamily="18" charset="0"/>
                  </a:rPr>
                  <a:t>m </a:t>
                </a:r>
                <a14:m>
                  <m:oMath xmlns:m="http://schemas.openxmlformats.org/officeDocument/2006/math">
                    <m:r>
                      <a:rPr lang="en-US" altLang="zh-CN"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400" i="1" dirty="0">
                    <a:solidFill>
                      <a:srgbClr val="FF0000"/>
                    </a:solidFill>
                    <a:latin typeface="Times New Roman" panose="02020603050405020304" pitchFamily="18" charset="0"/>
                    <a:cs typeface="Times New Roman" panose="02020603050405020304" pitchFamily="18" charset="0"/>
                  </a:rPr>
                  <a:t> m </a:t>
                </a:r>
                <a:r>
                  <a:rPr lang="en-US" altLang="zh-CN" sz="2400" dirty="0">
                    <a:solidFill>
                      <a:srgbClr val="FF0000"/>
                    </a:solidFill>
                    <a:latin typeface="Times New Roman" panose="02020603050405020304" pitchFamily="18" charset="0"/>
                    <a:cs typeface="Times New Roman" panose="02020603050405020304" pitchFamily="18" charset="0"/>
                  </a:rPr>
                  <a:t>dimension</a:t>
                </a:r>
                <a:endParaRPr lang="zh-CN" altLang="en-US" sz="2400" i="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1" name="文本框 50">
                <a:extLst>
                  <a:ext uri="{FF2B5EF4-FFF2-40B4-BE49-F238E27FC236}">
                    <a16:creationId xmlns:a16="http://schemas.microsoft.com/office/drawing/2014/main" id="{DE8DDC67-7337-41EB-A37A-07987E202083}"/>
                  </a:ext>
                </a:extLst>
              </p:cNvPr>
              <p:cNvSpPr txBox="1">
                <a:spLocks noRot="1" noChangeAspect="1" noMove="1" noResize="1" noEditPoints="1" noAdjustHandles="1" noChangeArrowheads="1" noChangeShapeType="1" noTextEdit="1"/>
              </p:cNvSpPr>
              <p:nvPr/>
            </p:nvSpPr>
            <p:spPr>
              <a:xfrm>
                <a:off x="255657" y="2861264"/>
                <a:ext cx="5143225" cy="461665"/>
              </a:xfrm>
              <a:prstGeom prst="rect">
                <a:avLst/>
              </a:prstGeom>
              <a:blipFill>
                <a:blip r:embed="rId4"/>
                <a:stretch>
                  <a:fillRect l="-1896" t="-10526" b="-28947"/>
                </a:stretch>
              </a:blipFill>
            </p:spPr>
            <p:txBody>
              <a:bodyPr/>
              <a:lstStyle/>
              <a:p>
                <a:r>
                  <a:rPr lang="zh-CN" altLang="en-US">
                    <a:noFill/>
                  </a:rPr>
                  <a:t> </a:t>
                </a:r>
              </a:p>
            </p:txBody>
          </p:sp>
        </mc:Fallback>
      </mc:AlternateContent>
      <p:pic>
        <p:nvPicPr>
          <p:cNvPr id="40" name="图片 39">
            <a:extLst>
              <a:ext uri="{FF2B5EF4-FFF2-40B4-BE49-F238E27FC236}">
                <a16:creationId xmlns:a16="http://schemas.microsoft.com/office/drawing/2014/main" id="{831100A9-BDB5-4A7C-A16B-CD08CDCF2F46}"/>
              </a:ext>
            </a:extLst>
          </p:cNvPr>
          <p:cNvPicPr>
            <a:picLocks noChangeAspect="1"/>
          </p:cNvPicPr>
          <p:nvPr/>
        </p:nvPicPr>
        <p:blipFill>
          <a:blip r:embed="rId5"/>
          <a:stretch>
            <a:fillRect/>
          </a:stretch>
        </p:blipFill>
        <p:spPr>
          <a:xfrm>
            <a:off x="6143812" y="3114849"/>
            <a:ext cx="5821083" cy="2456840"/>
          </a:xfrm>
          <a:prstGeom prst="rect">
            <a:avLst/>
          </a:prstGeom>
        </p:spPr>
      </p:pic>
      <p:sp>
        <p:nvSpPr>
          <p:cNvPr id="57" name="椭圆 56">
            <a:extLst>
              <a:ext uri="{FF2B5EF4-FFF2-40B4-BE49-F238E27FC236}">
                <a16:creationId xmlns:a16="http://schemas.microsoft.com/office/drawing/2014/main" id="{33278DC4-C51C-481E-9895-9A316395EE6C}"/>
              </a:ext>
            </a:extLst>
          </p:cNvPr>
          <p:cNvSpPr/>
          <p:nvPr/>
        </p:nvSpPr>
        <p:spPr>
          <a:xfrm>
            <a:off x="10560722" y="3143705"/>
            <a:ext cx="401193" cy="5137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a:extLst>
              <a:ext uri="{FF2B5EF4-FFF2-40B4-BE49-F238E27FC236}">
                <a16:creationId xmlns:a16="http://schemas.microsoft.com/office/drawing/2014/main" id="{E624DAF3-E284-4E08-A863-957B068AA96C}"/>
              </a:ext>
            </a:extLst>
          </p:cNvPr>
          <p:cNvSpPr/>
          <p:nvPr/>
        </p:nvSpPr>
        <p:spPr>
          <a:xfrm>
            <a:off x="8012489" y="3666187"/>
            <a:ext cx="401193" cy="5137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grpSp>
        <p:nvGrpSpPr>
          <p:cNvPr id="22" name="组合 21">
            <a:extLst>
              <a:ext uri="{FF2B5EF4-FFF2-40B4-BE49-F238E27FC236}">
                <a16:creationId xmlns:a16="http://schemas.microsoft.com/office/drawing/2014/main" id="{CDA98900-1DE7-4F5B-A779-9B735F4F5569}"/>
              </a:ext>
            </a:extLst>
          </p:cNvPr>
          <p:cNvGrpSpPr/>
          <p:nvPr/>
        </p:nvGrpSpPr>
        <p:grpSpPr>
          <a:xfrm>
            <a:off x="160560" y="3626880"/>
            <a:ext cx="4672997" cy="1568257"/>
            <a:chOff x="1371287" y="3586774"/>
            <a:chExt cx="4672997" cy="1558170"/>
          </a:xfrm>
        </p:grpSpPr>
        <p:pic>
          <p:nvPicPr>
            <p:cNvPr id="16" name="图片 15">
              <a:extLst>
                <a:ext uri="{FF2B5EF4-FFF2-40B4-BE49-F238E27FC236}">
                  <a16:creationId xmlns:a16="http://schemas.microsoft.com/office/drawing/2014/main" id="{66C62FAA-119D-4513-B162-4E27E82CBCBB}"/>
                </a:ext>
              </a:extLst>
            </p:cNvPr>
            <p:cNvPicPr>
              <a:picLocks noChangeAspect="1"/>
            </p:cNvPicPr>
            <p:nvPr/>
          </p:nvPicPr>
          <p:blipFill>
            <a:blip r:embed="rId6"/>
            <a:stretch>
              <a:fillRect/>
            </a:stretch>
          </p:blipFill>
          <p:spPr>
            <a:xfrm>
              <a:off x="1371287" y="3586774"/>
              <a:ext cx="4672997" cy="718803"/>
            </a:xfrm>
            <a:prstGeom prst="rect">
              <a:avLst/>
            </a:prstGeom>
            <a:ln>
              <a:solidFill>
                <a:schemeClr val="tx1"/>
              </a:solidFill>
            </a:ln>
          </p:spPr>
        </p:pic>
        <p:pic>
          <p:nvPicPr>
            <p:cNvPr id="21" name="图片 20">
              <a:extLst>
                <a:ext uri="{FF2B5EF4-FFF2-40B4-BE49-F238E27FC236}">
                  <a16:creationId xmlns:a16="http://schemas.microsoft.com/office/drawing/2014/main" id="{C5730C66-18EE-4E69-B82C-28923E04A889}"/>
                </a:ext>
              </a:extLst>
            </p:cNvPr>
            <p:cNvPicPr>
              <a:picLocks noChangeAspect="1"/>
            </p:cNvPicPr>
            <p:nvPr/>
          </p:nvPicPr>
          <p:blipFill rotWithShape="1">
            <a:blip r:embed="rId7"/>
            <a:srcRect l="1025"/>
            <a:stretch/>
          </p:blipFill>
          <p:spPr>
            <a:xfrm>
              <a:off x="1371287" y="4295573"/>
              <a:ext cx="4672997" cy="849371"/>
            </a:xfrm>
            <a:prstGeom prst="rect">
              <a:avLst/>
            </a:prstGeom>
            <a:ln>
              <a:solidFill>
                <a:schemeClr val="tx1"/>
              </a:solidFill>
            </a:ln>
          </p:spPr>
        </p:pic>
      </p:grpSp>
      <p:cxnSp>
        <p:nvCxnSpPr>
          <p:cNvPr id="62" name="直接连接符 61">
            <a:extLst>
              <a:ext uri="{FF2B5EF4-FFF2-40B4-BE49-F238E27FC236}">
                <a16:creationId xmlns:a16="http://schemas.microsoft.com/office/drawing/2014/main" id="{DFB960F5-0D58-4CC0-ABE2-C7C47A03AD35}"/>
              </a:ext>
            </a:extLst>
          </p:cNvPr>
          <p:cNvCxnSpPr>
            <a:cxnSpLocks/>
          </p:cNvCxnSpPr>
          <p:nvPr/>
        </p:nvCxnSpPr>
        <p:spPr>
          <a:xfrm flipV="1">
            <a:off x="377217" y="4041590"/>
            <a:ext cx="3555109" cy="65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64" name="直接连接符 63">
            <a:extLst>
              <a:ext uri="{FF2B5EF4-FFF2-40B4-BE49-F238E27FC236}">
                <a16:creationId xmlns:a16="http://schemas.microsoft.com/office/drawing/2014/main" id="{3A7033DA-8F2F-4FE2-AE63-E9F6E70147D9}"/>
              </a:ext>
            </a:extLst>
          </p:cNvPr>
          <p:cNvCxnSpPr>
            <a:cxnSpLocks/>
          </p:cNvCxnSpPr>
          <p:nvPr/>
        </p:nvCxnSpPr>
        <p:spPr>
          <a:xfrm>
            <a:off x="2358418" y="3730693"/>
            <a:ext cx="0" cy="52568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66" name="矩形 65">
            <a:extLst>
              <a:ext uri="{FF2B5EF4-FFF2-40B4-BE49-F238E27FC236}">
                <a16:creationId xmlns:a16="http://schemas.microsoft.com/office/drawing/2014/main" id="{98ACB63F-1C04-4EFB-85E6-27B609D9F43D}"/>
              </a:ext>
            </a:extLst>
          </p:cNvPr>
          <p:cNvSpPr/>
          <p:nvPr/>
        </p:nvSpPr>
        <p:spPr>
          <a:xfrm>
            <a:off x="377217" y="3598447"/>
            <a:ext cx="1887673" cy="36106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latin typeface="Times New Roman" panose="02020603050405020304" pitchFamily="18" charset="0"/>
              <a:cs typeface="Times New Roman" panose="02020603050405020304" pitchFamily="18" charset="0"/>
            </a:endParaRPr>
          </a:p>
        </p:txBody>
      </p:sp>
      <p:sp>
        <p:nvSpPr>
          <p:cNvPr id="71" name="文本框 70">
            <a:extLst>
              <a:ext uri="{FF2B5EF4-FFF2-40B4-BE49-F238E27FC236}">
                <a16:creationId xmlns:a16="http://schemas.microsoft.com/office/drawing/2014/main" id="{F0B6BFEB-99FA-4CA1-9865-879FD0FE1E6B}"/>
              </a:ext>
            </a:extLst>
          </p:cNvPr>
          <p:cNvSpPr txBox="1"/>
          <p:nvPr/>
        </p:nvSpPr>
        <p:spPr>
          <a:xfrm>
            <a:off x="5483064" y="3199862"/>
            <a:ext cx="1033930" cy="461665"/>
          </a:xfrm>
          <a:prstGeom prst="rect">
            <a:avLst/>
          </a:prstGeom>
          <a:noFill/>
        </p:spPr>
        <p:txBody>
          <a:bodyPr wrap="square" rtlCol="0">
            <a:spAutoFit/>
          </a:bodyPr>
          <a:lstStyle/>
          <a:p>
            <a:r>
              <a:rPr lang="en-US" altLang="zh-CN" sz="2400" b="1" dirty="0">
                <a:solidFill>
                  <a:srgbClr val="00B0F0"/>
                </a:solidFill>
                <a:latin typeface="Times New Roman" panose="02020603050405020304" pitchFamily="18" charset="0"/>
                <a:cs typeface="Times New Roman" panose="02020603050405020304" pitchFamily="18" charset="0"/>
              </a:rPr>
              <a:t>step 1</a:t>
            </a:r>
            <a:endParaRPr lang="zh-CN" altLang="en-US" sz="2400" b="1" i="1" dirty="0">
              <a:solidFill>
                <a:srgbClr val="00B0F0"/>
              </a:solidFill>
              <a:latin typeface="Times New Roman" panose="02020603050405020304" pitchFamily="18" charset="0"/>
              <a:cs typeface="Times New Roman" panose="02020603050405020304" pitchFamily="18" charset="0"/>
            </a:endParaRPr>
          </a:p>
        </p:txBody>
      </p:sp>
      <p:sp>
        <p:nvSpPr>
          <p:cNvPr id="72" name="文本框 71">
            <a:extLst>
              <a:ext uri="{FF2B5EF4-FFF2-40B4-BE49-F238E27FC236}">
                <a16:creationId xmlns:a16="http://schemas.microsoft.com/office/drawing/2014/main" id="{6E88BFE6-1E32-4615-AB4F-C3BCF4AEDFE2}"/>
              </a:ext>
            </a:extLst>
          </p:cNvPr>
          <p:cNvSpPr txBox="1"/>
          <p:nvPr/>
        </p:nvSpPr>
        <p:spPr>
          <a:xfrm>
            <a:off x="5483064" y="4130746"/>
            <a:ext cx="1033930" cy="461665"/>
          </a:xfrm>
          <a:prstGeom prst="rect">
            <a:avLst/>
          </a:prstGeom>
          <a:noFill/>
        </p:spPr>
        <p:txBody>
          <a:bodyPr wrap="square" rtlCol="0">
            <a:spAutoFit/>
          </a:bodyPr>
          <a:lstStyle/>
          <a:p>
            <a:r>
              <a:rPr lang="en-US" altLang="zh-CN" sz="2400" b="1" dirty="0">
                <a:solidFill>
                  <a:srgbClr val="00B0F0"/>
                </a:solidFill>
                <a:latin typeface="Times New Roman" panose="02020603050405020304" pitchFamily="18" charset="0"/>
                <a:cs typeface="Times New Roman" panose="02020603050405020304" pitchFamily="18" charset="0"/>
              </a:rPr>
              <a:t>step 2</a:t>
            </a:r>
            <a:endParaRPr lang="zh-CN" altLang="en-US" sz="2400" b="1" i="1" dirty="0">
              <a:solidFill>
                <a:srgbClr val="00B0F0"/>
              </a:solidFill>
              <a:latin typeface="Times New Roman" panose="02020603050405020304" pitchFamily="18" charset="0"/>
              <a:cs typeface="Times New Roman" panose="02020603050405020304" pitchFamily="18" charset="0"/>
            </a:endParaRPr>
          </a:p>
        </p:txBody>
      </p:sp>
      <p:sp>
        <p:nvSpPr>
          <p:cNvPr id="73" name="矩形 72">
            <a:extLst>
              <a:ext uri="{FF2B5EF4-FFF2-40B4-BE49-F238E27FC236}">
                <a16:creationId xmlns:a16="http://schemas.microsoft.com/office/drawing/2014/main" id="{EAC83F27-44B2-4B1C-93C4-02484C39E469}"/>
              </a:ext>
            </a:extLst>
          </p:cNvPr>
          <p:cNvSpPr/>
          <p:nvPr/>
        </p:nvSpPr>
        <p:spPr>
          <a:xfrm>
            <a:off x="6516994" y="3134976"/>
            <a:ext cx="5364230" cy="1044963"/>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74" name="矩形 73">
            <a:extLst>
              <a:ext uri="{FF2B5EF4-FFF2-40B4-BE49-F238E27FC236}">
                <a16:creationId xmlns:a16="http://schemas.microsoft.com/office/drawing/2014/main" id="{C4F0A5FD-E4E3-4C15-8206-A64CBF147E06}"/>
              </a:ext>
            </a:extLst>
          </p:cNvPr>
          <p:cNvSpPr/>
          <p:nvPr/>
        </p:nvSpPr>
        <p:spPr>
          <a:xfrm>
            <a:off x="6511380" y="4206802"/>
            <a:ext cx="5364230" cy="358746"/>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75" name="直接箭头连接符 74">
            <a:extLst>
              <a:ext uri="{FF2B5EF4-FFF2-40B4-BE49-F238E27FC236}">
                <a16:creationId xmlns:a16="http://schemas.microsoft.com/office/drawing/2014/main" id="{7C2FD633-BE3A-49F6-9C22-3C0D5D9AA425}"/>
              </a:ext>
            </a:extLst>
          </p:cNvPr>
          <p:cNvCxnSpPr>
            <a:cxnSpLocks/>
          </p:cNvCxnSpPr>
          <p:nvPr/>
        </p:nvCxnSpPr>
        <p:spPr>
          <a:xfrm flipV="1">
            <a:off x="7172530" y="4477089"/>
            <a:ext cx="0" cy="718048"/>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文本框 78">
            <a:extLst>
              <a:ext uri="{FF2B5EF4-FFF2-40B4-BE49-F238E27FC236}">
                <a16:creationId xmlns:a16="http://schemas.microsoft.com/office/drawing/2014/main" id="{64E7E507-0ABE-4157-82A1-D102ECB6AF52}"/>
              </a:ext>
            </a:extLst>
          </p:cNvPr>
          <p:cNvSpPr txBox="1"/>
          <p:nvPr/>
        </p:nvSpPr>
        <p:spPr>
          <a:xfrm>
            <a:off x="1533075" y="5208603"/>
            <a:ext cx="1927965"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NR iteration</a:t>
            </a:r>
            <a:endParaRPr lang="zh-CN" altLang="en-US" sz="2400" b="1" i="1" dirty="0">
              <a:latin typeface="Times New Roman" panose="02020603050405020304" pitchFamily="18" charset="0"/>
              <a:cs typeface="Times New Roman" panose="02020603050405020304" pitchFamily="18" charset="0"/>
            </a:endParaRPr>
          </a:p>
        </p:txBody>
      </p:sp>
      <p:sp>
        <p:nvSpPr>
          <p:cNvPr id="82" name="矩形 81">
            <a:extLst>
              <a:ext uri="{FF2B5EF4-FFF2-40B4-BE49-F238E27FC236}">
                <a16:creationId xmlns:a16="http://schemas.microsoft.com/office/drawing/2014/main" id="{03B820B0-ACF6-4068-A191-53756F4383D2}"/>
              </a:ext>
            </a:extLst>
          </p:cNvPr>
          <p:cNvSpPr/>
          <p:nvPr/>
        </p:nvSpPr>
        <p:spPr>
          <a:xfrm>
            <a:off x="6472743" y="5195137"/>
            <a:ext cx="2937989" cy="36106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latin typeface="Times New Roman" panose="02020603050405020304" pitchFamily="18" charset="0"/>
              <a:cs typeface="Times New Roman" panose="02020603050405020304" pitchFamily="18" charset="0"/>
            </a:endParaRPr>
          </a:p>
        </p:txBody>
      </p:sp>
      <p:cxnSp>
        <p:nvCxnSpPr>
          <p:cNvPr id="83" name="直接箭头连接符 82">
            <a:extLst>
              <a:ext uri="{FF2B5EF4-FFF2-40B4-BE49-F238E27FC236}">
                <a16:creationId xmlns:a16="http://schemas.microsoft.com/office/drawing/2014/main" id="{5382235B-24CB-4557-B43F-DC4E3F557D22}"/>
              </a:ext>
            </a:extLst>
          </p:cNvPr>
          <p:cNvCxnSpPr>
            <a:cxnSpLocks/>
          </p:cNvCxnSpPr>
          <p:nvPr/>
        </p:nvCxnSpPr>
        <p:spPr>
          <a:xfrm>
            <a:off x="2264890" y="3959515"/>
            <a:ext cx="4168433" cy="1313119"/>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7" name="文本框 86">
                <a:extLst>
                  <a:ext uri="{FF2B5EF4-FFF2-40B4-BE49-F238E27FC236}">
                    <a16:creationId xmlns:a16="http://schemas.microsoft.com/office/drawing/2014/main" id="{B6B3E0C2-086B-4E34-A357-FDF236E1721C}"/>
                  </a:ext>
                </a:extLst>
              </p:cNvPr>
              <p:cNvSpPr txBox="1"/>
              <p:nvPr/>
            </p:nvSpPr>
            <p:spPr>
              <a:xfrm>
                <a:off x="1007588" y="5597733"/>
                <a:ext cx="3056412" cy="461665"/>
              </a:xfrm>
              <a:prstGeom prst="rect">
                <a:avLst/>
              </a:prstGeom>
              <a:noFill/>
            </p:spPr>
            <p:txBody>
              <a:bodyPr wrap="square">
                <a:spAutoFit/>
              </a:bodyPr>
              <a:lstStyle/>
              <a:p>
                <a:r>
                  <a:rPr kumimoji="0" lang="en-US" altLang="zh-CN" sz="2400" b="0" i="1"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m+</a:t>
                </a:r>
                <a:r>
                  <a:rPr kumimoji="0" lang="en-US" altLang="zh-CN" sz="2400" b="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1</a:t>
                </a:r>
                <a:r>
                  <a:rPr kumimoji="0" lang="en-US" altLang="zh-CN" sz="2400" b="0" i="1"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14:m>
                  <m:oMath xmlns:m="http://schemas.openxmlformats.org/officeDocument/2006/math">
                    <m:r>
                      <a:rPr kumimoji="0" lang="en-US" altLang="zh-CN" sz="24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a14:m>
                <a:r>
                  <a:rPr kumimoji="0" lang="en-US" altLang="zh-CN" sz="2400" b="0" i="1"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m+</a:t>
                </a:r>
                <a:r>
                  <a:rPr kumimoji="0" lang="en-US" altLang="zh-CN" sz="2400" b="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1</a:t>
                </a:r>
                <a:r>
                  <a:rPr kumimoji="0" lang="en-US" altLang="zh-CN" sz="2400" b="0" i="1"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dimension</a:t>
                </a:r>
                <a:endParaRPr lang="zh-CN" altLang="en-US" dirty="0"/>
              </a:p>
            </p:txBody>
          </p:sp>
        </mc:Choice>
        <mc:Fallback xmlns="">
          <p:sp>
            <p:nvSpPr>
              <p:cNvPr id="87" name="文本框 86">
                <a:extLst>
                  <a:ext uri="{FF2B5EF4-FFF2-40B4-BE49-F238E27FC236}">
                    <a16:creationId xmlns:a16="http://schemas.microsoft.com/office/drawing/2014/main" id="{B6B3E0C2-086B-4E34-A357-FDF236E1721C}"/>
                  </a:ext>
                </a:extLst>
              </p:cNvPr>
              <p:cNvSpPr txBox="1">
                <a:spLocks noRot="1" noChangeAspect="1" noMove="1" noResize="1" noEditPoints="1" noAdjustHandles="1" noChangeArrowheads="1" noChangeShapeType="1" noTextEdit="1"/>
              </p:cNvSpPr>
              <p:nvPr/>
            </p:nvSpPr>
            <p:spPr>
              <a:xfrm>
                <a:off x="1007588" y="5597733"/>
                <a:ext cx="3056412" cy="461665"/>
              </a:xfrm>
              <a:prstGeom prst="rect">
                <a:avLst/>
              </a:prstGeom>
              <a:blipFill>
                <a:blip r:embed="rId8"/>
                <a:stretch>
                  <a:fillRect l="-2988" t="-11842" r="-2191" b="-27632"/>
                </a:stretch>
              </a:blipFill>
            </p:spPr>
            <p:txBody>
              <a:bodyPr/>
              <a:lstStyle/>
              <a:p>
                <a:r>
                  <a:rPr lang="zh-CN" altLang="en-US">
                    <a:noFill/>
                  </a:rPr>
                  <a:t> </a:t>
                </a:r>
              </a:p>
            </p:txBody>
          </p:sp>
        </mc:Fallback>
      </mc:AlternateContent>
      <p:sp>
        <p:nvSpPr>
          <p:cNvPr id="89" name="椭圆 88">
            <a:extLst>
              <a:ext uri="{FF2B5EF4-FFF2-40B4-BE49-F238E27FC236}">
                <a16:creationId xmlns:a16="http://schemas.microsoft.com/office/drawing/2014/main" id="{FEEAC1C1-302C-49BC-BB8B-B1ED4E5094B9}"/>
              </a:ext>
            </a:extLst>
          </p:cNvPr>
          <p:cNvSpPr/>
          <p:nvPr/>
        </p:nvSpPr>
        <p:spPr>
          <a:xfrm>
            <a:off x="6965904" y="4078250"/>
            <a:ext cx="401193" cy="5137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89B0FFF6-C1EA-4466-B7DC-C3EA3EE64AF6}"/>
              </a:ext>
            </a:extLst>
          </p:cNvPr>
          <p:cNvSpPr/>
          <p:nvPr/>
        </p:nvSpPr>
        <p:spPr>
          <a:xfrm>
            <a:off x="8792302" y="4117466"/>
            <a:ext cx="401193" cy="5137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箭头连接符 36">
            <a:extLst>
              <a:ext uri="{FF2B5EF4-FFF2-40B4-BE49-F238E27FC236}">
                <a16:creationId xmlns:a16="http://schemas.microsoft.com/office/drawing/2014/main" id="{8C87224E-6386-4790-9AB2-FA3B9E2479A7}"/>
              </a:ext>
            </a:extLst>
          </p:cNvPr>
          <p:cNvCxnSpPr>
            <a:cxnSpLocks/>
          </p:cNvCxnSpPr>
          <p:nvPr/>
        </p:nvCxnSpPr>
        <p:spPr>
          <a:xfrm flipV="1">
            <a:off x="7576457" y="4206524"/>
            <a:ext cx="636628" cy="988613"/>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7402E463-30CA-4361-A1E6-4A5D69798678}"/>
              </a:ext>
            </a:extLst>
          </p:cNvPr>
          <p:cNvCxnSpPr>
            <a:cxnSpLocks/>
          </p:cNvCxnSpPr>
          <p:nvPr/>
        </p:nvCxnSpPr>
        <p:spPr>
          <a:xfrm flipV="1">
            <a:off x="8335347" y="4616074"/>
            <a:ext cx="613110" cy="579063"/>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9FB155ED-6AB6-4BF7-9035-9321CF31EC26}"/>
              </a:ext>
            </a:extLst>
          </p:cNvPr>
          <p:cNvCxnSpPr>
            <a:cxnSpLocks/>
          </p:cNvCxnSpPr>
          <p:nvPr/>
        </p:nvCxnSpPr>
        <p:spPr>
          <a:xfrm flipV="1">
            <a:off x="9193495" y="3668127"/>
            <a:ext cx="1534010" cy="1512405"/>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文本框 87">
            <a:extLst>
              <a:ext uri="{FF2B5EF4-FFF2-40B4-BE49-F238E27FC236}">
                <a16:creationId xmlns:a16="http://schemas.microsoft.com/office/drawing/2014/main" id="{92E50AF6-156D-4853-BDDA-31F2890871A3}"/>
              </a:ext>
            </a:extLst>
          </p:cNvPr>
          <p:cNvSpPr txBox="1"/>
          <p:nvPr/>
        </p:nvSpPr>
        <p:spPr>
          <a:xfrm>
            <a:off x="3621195" y="4118703"/>
            <a:ext cx="4826000" cy="2123658"/>
          </a:xfrm>
          <a:prstGeom prst="rect">
            <a:avLst/>
          </a:prstGeom>
          <a:solidFill>
            <a:schemeClr val="accent3"/>
          </a:solidFill>
        </p:spPr>
        <p:txBody>
          <a:bodyPr wrap="square" rtlCol="0">
            <a:spAutoFit/>
          </a:bodyPr>
          <a:lstStyle/>
          <a:p>
            <a:pPr algn="ctr"/>
            <a:r>
              <a:rPr lang="en-US" altLang="zh-CN"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Maintain the Jacobian matrix structure!</a:t>
            </a:r>
            <a:endParaRPr lang="zh-CN" altLang="en-US"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cxnSp>
        <p:nvCxnSpPr>
          <p:cNvPr id="42" name="直接箭头连接符 41">
            <a:extLst>
              <a:ext uri="{FF2B5EF4-FFF2-40B4-BE49-F238E27FC236}">
                <a16:creationId xmlns:a16="http://schemas.microsoft.com/office/drawing/2014/main" id="{2FB51E97-847C-437B-BE8A-904DA9C9BE86}"/>
              </a:ext>
            </a:extLst>
          </p:cNvPr>
          <p:cNvCxnSpPr>
            <a:cxnSpLocks/>
          </p:cNvCxnSpPr>
          <p:nvPr/>
        </p:nvCxnSpPr>
        <p:spPr>
          <a:xfrm flipH="1">
            <a:off x="2264890" y="3222783"/>
            <a:ext cx="245040" cy="382583"/>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47485338"/>
      </p:ext>
    </p:extLst>
  </p:cSld>
  <p:clrMapOvr>
    <a:masterClrMapping/>
  </p:clrMapOvr>
  <mc:AlternateContent xmlns:mc="http://schemas.openxmlformats.org/markup-compatibility/2006" xmlns:p14="http://schemas.microsoft.com/office/powerpoint/2010/main">
    <mc:Choice Requires="p14">
      <p:transition spd="slow" p14:dur="2000" advTm="36683"/>
    </mc:Choice>
    <mc:Fallback xmlns="">
      <p:transition spd="slow" advTm="366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wipe(left)">
                                      <p:cBhvr>
                                        <p:cTn id="10" dur="500"/>
                                        <p:tgtEl>
                                          <p:spTgt spid="71"/>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74"/>
                                        </p:tgtEl>
                                        <p:attrNameLst>
                                          <p:attrName>style.visibility</p:attrName>
                                        </p:attrNameLst>
                                      </p:cBhvr>
                                      <p:to>
                                        <p:strVal val="visible"/>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5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wipe(up)">
                                      <p:cBhvr>
                                        <p:cTn id="22" dur="500"/>
                                        <p:tgtEl>
                                          <p:spTgt spid="89"/>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wipe(up)">
                                      <p:cBhvr>
                                        <p:cTn id="25" dur="500"/>
                                        <p:tgtEl>
                                          <p:spTgt spid="59"/>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up)">
                                      <p:cBhvr>
                                        <p:cTn id="28" dur="500"/>
                                        <p:tgtEl>
                                          <p:spTgt spid="57"/>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par>
                                <p:cTn id="32" presetID="22" presetClass="entr" presetSubtype="1" fill="hold" nodeType="with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wipe(up)">
                                      <p:cBhvr>
                                        <p:cTn id="34" dur="500"/>
                                        <p:tgtEl>
                                          <p:spTgt spid="75"/>
                                        </p:tgtEl>
                                      </p:cBhvr>
                                    </p:animEffect>
                                  </p:childTnLst>
                                </p:cTn>
                              </p:par>
                              <p:par>
                                <p:cTn id="35" presetID="22" presetClass="entr" presetSubtype="1"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up)">
                                      <p:cBhvr>
                                        <p:cTn id="37" dur="500"/>
                                        <p:tgtEl>
                                          <p:spTgt spid="37"/>
                                        </p:tgtEl>
                                      </p:cBhvr>
                                    </p:animEffect>
                                  </p:childTnLst>
                                </p:cTn>
                              </p:par>
                              <p:par>
                                <p:cTn id="38" presetID="22" presetClass="entr" presetSubtype="1"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up)">
                                      <p:cBhvr>
                                        <p:cTn id="40" dur="500"/>
                                        <p:tgtEl>
                                          <p:spTgt spid="39"/>
                                        </p:tgtEl>
                                      </p:cBhvr>
                                    </p:animEffect>
                                  </p:childTnLst>
                                </p:cTn>
                              </p:par>
                              <p:par>
                                <p:cTn id="41" presetID="22" presetClass="entr" presetSubtype="1"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up)">
                                      <p:cBhvr>
                                        <p:cTn id="43" dur="500"/>
                                        <p:tgtEl>
                                          <p:spTgt spid="41"/>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fade">
                                      <p:cBhvr>
                                        <p:cTn id="47" dur="500"/>
                                        <p:tgtEl>
                                          <p:spTgt spid="82"/>
                                        </p:tgtEl>
                                      </p:cBhvr>
                                    </p:animEffect>
                                  </p:childTnLst>
                                </p:cTn>
                              </p:par>
                            </p:childTnLst>
                          </p:cTn>
                        </p:par>
                        <p:par>
                          <p:cTn id="48" fill="hold">
                            <p:stCondLst>
                              <p:cond delay="100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500"/>
                                        <p:tgtEl>
                                          <p:spTgt spid="83"/>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9" grpId="0" animBg="1"/>
      <p:bldP spid="71" grpId="0"/>
      <p:bldP spid="72" grpId="0"/>
      <p:bldP spid="73" grpId="0" animBg="1"/>
      <p:bldP spid="74" grpId="0" animBg="1"/>
      <p:bldP spid="82" grpId="0" animBg="1"/>
      <p:bldP spid="89" grpId="0" animBg="1"/>
      <p:bldP spid="36"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flipV="1">
            <a:off x="128" y="1"/>
            <a:ext cx="12191744" cy="955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Times New Roman" panose="02020603050405020304" pitchFamily="18" charset="0"/>
              <a:cs typeface="Times New Roman" panose="02020603050405020304" pitchFamily="18" charset="0"/>
            </a:endParaRPr>
          </a:p>
        </p:txBody>
      </p:sp>
      <p:grpSp>
        <p:nvGrpSpPr>
          <p:cNvPr id="17" name="组合 16"/>
          <p:cNvGrpSpPr/>
          <p:nvPr/>
        </p:nvGrpSpPr>
        <p:grpSpPr>
          <a:xfrm>
            <a:off x="389890" y="-78105"/>
            <a:ext cx="986790" cy="1188720"/>
            <a:chOff x="614" y="-123"/>
            <a:chExt cx="1554" cy="1872"/>
          </a:xfrm>
          <a:solidFill>
            <a:srgbClr val="C00000"/>
          </a:solidFill>
        </p:grpSpPr>
        <p:grpSp>
          <p:nvGrpSpPr>
            <p:cNvPr id="25" name="组合 24"/>
            <p:cNvGrpSpPr/>
            <p:nvPr/>
          </p:nvGrpSpPr>
          <p:grpSpPr>
            <a:xfrm>
              <a:off x="614" y="-123"/>
              <a:ext cx="1555" cy="1872"/>
              <a:chOff x="336692" y="-179502"/>
              <a:chExt cx="987163" cy="1189012"/>
            </a:xfrm>
            <a:grpFill/>
          </p:grpSpPr>
          <p:sp>
            <p:nvSpPr>
              <p:cNvPr id="28" name="Diamond 13"/>
              <p:cNvSpPr/>
              <p:nvPr/>
            </p:nvSpPr>
            <p:spPr>
              <a:xfrm rot="2747839">
                <a:off x="336692" y="-150750"/>
                <a:ext cx="283103" cy="283103"/>
              </a:xfrm>
              <a:prstGeom prst="diamond">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solidFill>
                    <a:schemeClr val="bg1"/>
                  </a:solidFill>
                  <a:latin typeface="Times New Roman" panose="02020603050405020304" pitchFamily="18" charset="0"/>
                  <a:cs typeface="Times New Roman" panose="02020603050405020304" pitchFamily="18" charset="0"/>
                </a:endParaRPr>
              </a:p>
            </p:txBody>
          </p:sp>
          <p:sp>
            <p:nvSpPr>
              <p:cNvPr id="29" name="Diamond 16"/>
              <p:cNvSpPr/>
              <p:nvPr/>
            </p:nvSpPr>
            <p:spPr>
              <a:xfrm rot="8147839">
                <a:off x="496416" y="-179502"/>
                <a:ext cx="508031" cy="508031"/>
              </a:xfrm>
              <a:prstGeom prst="diamond">
                <a:avLst/>
              </a:prstGeom>
              <a:grpFill/>
              <a:ln>
                <a:noFill/>
              </a:ln>
              <a:effectLst>
                <a:outerShdw blurRad="50800" dist="38100" dir="10800000" algn="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solidFill>
                    <a:schemeClr val="bg1"/>
                  </a:solidFill>
                  <a:latin typeface="Times New Roman" panose="02020603050405020304" pitchFamily="18" charset="0"/>
                  <a:cs typeface="Times New Roman" panose="02020603050405020304" pitchFamily="18" charset="0"/>
                </a:endParaRPr>
              </a:p>
            </p:txBody>
          </p:sp>
          <p:sp>
            <p:nvSpPr>
              <p:cNvPr id="30" name="Diamond 14"/>
              <p:cNvSpPr/>
              <p:nvPr/>
            </p:nvSpPr>
            <p:spPr>
              <a:xfrm rot="18947839">
                <a:off x="437330" y="122985"/>
                <a:ext cx="886525" cy="886525"/>
              </a:xfrm>
              <a:prstGeom prst="diamond">
                <a:avLst/>
              </a:prstGeom>
              <a:grpFill/>
              <a:ln>
                <a:noFill/>
              </a:ln>
              <a:effectLst>
                <a:outerShdw blurRad="50800" dist="38100" dir="16200000"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solidFill>
                    <a:schemeClr val="bg1"/>
                  </a:solidFill>
                  <a:latin typeface="Times New Roman" panose="02020603050405020304" pitchFamily="18" charset="0"/>
                  <a:cs typeface="Times New Roman" panose="02020603050405020304" pitchFamily="18" charset="0"/>
                </a:endParaRPr>
              </a:p>
            </p:txBody>
          </p:sp>
        </p:grpSp>
        <p:sp>
          <p:nvSpPr>
            <p:cNvPr id="31" name="文本框 30"/>
            <p:cNvSpPr txBox="1"/>
            <p:nvPr/>
          </p:nvSpPr>
          <p:spPr>
            <a:xfrm>
              <a:off x="952" y="640"/>
              <a:ext cx="1037" cy="824"/>
            </a:xfrm>
            <a:prstGeom prst="rect">
              <a:avLst/>
            </a:prstGeom>
            <a:grpFill/>
          </p:spPr>
          <p:txBody>
            <a:bodyPr wrap="square" rtlCol="0">
              <a:spAutoFit/>
            </a:bodyPr>
            <a:lstStyle/>
            <a:p>
              <a:pPr algn="ctr"/>
              <a:r>
                <a:rPr lang="en-US" altLang="zh-CN" sz="2800" b="1" dirty="0">
                  <a:ln w="28575">
                    <a:noFill/>
                  </a:ln>
                  <a:solidFill>
                    <a:schemeClr val="bg1"/>
                  </a:solidFill>
                  <a:latin typeface="Times New Roman" panose="02020603050405020304" pitchFamily="18" charset="0"/>
                  <a:ea typeface="微软雅黑" panose="020B0503020204020204" charset="-122"/>
                  <a:cs typeface="Times New Roman" panose="02020603050405020304" pitchFamily="18" charset="0"/>
                </a:rPr>
                <a:t>03</a:t>
              </a:r>
              <a:endParaRPr lang="zh-CN" altLang="en-US" sz="4400" b="1" dirty="0">
                <a:ln w="28575">
                  <a:noFill/>
                </a:ln>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32" name="矩形 31"/>
          <p:cNvSpPr/>
          <p:nvPr/>
        </p:nvSpPr>
        <p:spPr>
          <a:xfrm>
            <a:off x="1322877" y="231325"/>
            <a:ext cx="8087855" cy="742511"/>
          </a:xfrm>
          <a:prstGeom prst="rect">
            <a:avLst/>
          </a:prstGeom>
          <a:solidFill>
            <a:srgbClr val="C00000"/>
          </a:solidFill>
        </p:spPr>
        <p:txBody>
          <a:bodyPr wrap="none">
            <a:spAutoFit/>
          </a:bodyPr>
          <a:lstStyle/>
          <a:p>
            <a:pPr>
              <a:lnSpc>
                <a:spcPct val="150000"/>
              </a:lnSpc>
            </a:pPr>
            <a:r>
              <a:rPr lang="en-US" altLang="zh-CN" sz="3200" b="1"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mn-ea"/>
              </a:rPr>
              <a:t> Parallel Arclength Method Using BBD Form</a:t>
            </a:r>
          </a:p>
        </p:txBody>
      </p:sp>
      <p:sp>
        <p:nvSpPr>
          <p:cNvPr id="34" name="矩形 33"/>
          <p:cNvSpPr/>
          <p:nvPr/>
        </p:nvSpPr>
        <p:spPr>
          <a:xfrm flipV="1">
            <a:off x="128" y="6768148"/>
            <a:ext cx="12191744" cy="955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Times New Roman" panose="02020603050405020304" pitchFamily="18" charset="0"/>
              <a:cs typeface="Times New Roman" panose="02020603050405020304" pitchFamily="18" charset="0"/>
            </a:endParaRPr>
          </a:p>
        </p:txBody>
      </p:sp>
      <p:sp>
        <p:nvSpPr>
          <p:cNvPr id="7" name="灯片编号占位符 6"/>
          <p:cNvSpPr>
            <a:spLocks noGrp="1"/>
          </p:cNvSpPr>
          <p:nvPr>
            <p:ph type="sldNum" sz="quarter" idx="12"/>
          </p:nvPr>
        </p:nvSpPr>
        <p:spPr/>
        <p:txBody>
          <a:bodyPr/>
          <a:lstStyle/>
          <a:p>
            <a:fld id="{BF6E62FD-5E28-4210-A5AE-13594E204FEF}" type="slidenum">
              <a:rPr lang="zh-CN" altLang="en-US" smtClean="0">
                <a:latin typeface="Times New Roman" panose="02020603050405020304" pitchFamily="18" charset="0"/>
                <a:cs typeface="Times New Roman" panose="02020603050405020304" pitchFamily="18" charset="0"/>
              </a:rPr>
              <a:t>7</a:t>
            </a:fld>
            <a:endParaRPr lang="zh-CN" altLang="en-US" dirty="0">
              <a:latin typeface="Times New Roman" panose="02020603050405020304" pitchFamily="18" charset="0"/>
              <a:cs typeface="Times New Roman" panose="02020603050405020304" pitchFamily="18" charset="0"/>
            </a:endParaRPr>
          </a:p>
        </p:txBody>
      </p:sp>
      <p:grpSp>
        <p:nvGrpSpPr>
          <p:cNvPr id="13" name="组合 12">
            <a:extLst>
              <a:ext uri="{FF2B5EF4-FFF2-40B4-BE49-F238E27FC236}">
                <a16:creationId xmlns:a16="http://schemas.microsoft.com/office/drawing/2014/main" id="{7EE55EF0-D8A9-4D2C-86D1-62F29BD0DA43}"/>
              </a:ext>
            </a:extLst>
          </p:cNvPr>
          <p:cNvGrpSpPr/>
          <p:nvPr/>
        </p:nvGrpSpPr>
        <p:grpSpPr>
          <a:xfrm>
            <a:off x="2539370" y="4531911"/>
            <a:ext cx="2671321" cy="785783"/>
            <a:chOff x="5702944" y="5797228"/>
            <a:chExt cx="2671321" cy="785783"/>
          </a:xfrm>
        </p:grpSpPr>
        <p:sp>
          <p:nvSpPr>
            <p:cNvPr id="24" name="箭头: 右 23">
              <a:extLst>
                <a:ext uri="{FF2B5EF4-FFF2-40B4-BE49-F238E27FC236}">
                  <a16:creationId xmlns:a16="http://schemas.microsoft.com/office/drawing/2014/main" id="{39FB3B64-5003-4B33-A911-765B10D05E59}"/>
                </a:ext>
              </a:extLst>
            </p:cNvPr>
            <p:cNvSpPr/>
            <p:nvPr/>
          </p:nvSpPr>
          <p:spPr>
            <a:xfrm>
              <a:off x="6189360" y="6144853"/>
              <a:ext cx="378822" cy="180891"/>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6" name="矩形 25">
              <a:extLst>
                <a:ext uri="{FF2B5EF4-FFF2-40B4-BE49-F238E27FC236}">
                  <a16:creationId xmlns:a16="http://schemas.microsoft.com/office/drawing/2014/main" id="{3037F4E4-42FF-4788-92E4-DC28D9FE11AB}"/>
                </a:ext>
              </a:extLst>
            </p:cNvPr>
            <p:cNvSpPr/>
            <p:nvPr/>
          </p:nvSpPr>
          <p:spPr>
            <a:xfrm>
              <a:off x="5702944" y="5973688"/>
              <a:ext cx="444352" cy="523220"/>
            </a:xfrm>
            <a:prstGeom prst="rect">
              <a:avLst/>
            </a:prstGeom>
          </p:spPr>
          <p:txBody>
            <a:bodyPr wrap="none">
              <a:spAutoFit/>
            </a:bodyPr>
            <a:lstStyle/>
            <a:p>
              <a:r>
                <a:rPr lang="en-US" altLang="zh-CN" sz="2800" dirty="0">
                  <a:latin typeface="Times New Roman" panose="02020603050405020304" pitchFamily="18" charset="0"/>
                  <a:cs typeface="Times New Roman" panose="02020603050405020304" pitchFamily="18" charset="0"/>
                </a:rPr>
                <a:t>A</a:t>
              </a:r>
              <a:endParaRPr lang="zh-CN" altLang="en-US" sz="2800" dirty="0">
                <a:latin typeface="Times New Roman" panose="02020603050405020304" pitchFamily="18" charset="0"/>
                <a:cs typeface="Times New Roman" panose="02020603050405020304" pitchFamily="18" charset="0"/>
              </a:endParaRPr>
            </a:p>
          </p:txBody>
        </p:sp>
        <p:cxnSp>
          <p:nvCxnSpPr>
            <p:cNvPr id="10" name="直接连接符 9">
              <a:extLst>
                <a:ext uri="{FF2B5EF4-FFF2-40B4-BE49-F238E27FC236}">
                  <a16:creationId xmlns:a16="http://schemas.microsoft.com/office/drawing/2014/main" id="{A1BD35EB-2426-4F9B-8FD6-EBAC0B1A665E}"/>
                </a:ext>
              </a:extLst>
            </p:cNvPr>
            <p:cNvCxnSpPr/>
            <p:nvPr/>
          </p:nvCxnSpPr>
          <p:spPr>
            <a:xfrm>
              <a:off x="6754091" y="6234259"/>
              <a:ext cx="155863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7" name="直接连接符 26">
              <a:extLst>
                <a:ext uri="{FF2B5EF4-FFF2-40B4-BE49-F238E27FC236}">
                  <a16:creationId xmlns:a16="http://schemas.microsoft.com/office/drawing/2014/main" id="{2C4DB18C-282F-4565-9264-14806E5C561B}"/>
                </a:ext>
              </a:extLst>
            </p:cNvPr>
            <p:cNvCxnSpPr>
              <a:cxnSpLocks/>
            </p:cNvCxnSpPr>
            <p:nvPr/>
          </p:nvCxnSpPr>
          <p:spPr>
            <a:xfrm>
              <a:off x="7528213" y="5903330"/>
              <a:ext cx="0" cy="617105"/>
            </a:xfrm>
            <a:prstGeom prst="line">
              <a:avLst/>
            </a:prstGeom>
            <a:ln w="19050"/>
          </p:spPr>
          <p:style>
            <a:lnRef idx="1">
              <a:schemeClr val="dk1"/>
            </a:lnRef>
            <a:fillRef idx="0">
              <a:schemeClr val="dk1"/>
            </a:fillRef>
            <a:effectRef idx="0">
              <a:schemeClr val="dk1"/>
            </a:effectRef>
            <a:fontRef idx="minor">
              <a:schemeClr val="tx1"/>
            </a:fontRef>
          </p:style>
        </p:cxnSp>
        <p:sp>
          <p:nvSpPr>
            <p:cNvPr id="35" name="矩形 34">
              <a:extLst>
                <a:ext uri="{FF2B5EF4-FFF2-40B4-BE49-F238E27FC236}">
                  <a16:creationId xmlns:a16="http://schemas.microsoft.com/office/drawing/2014/main" id="{A0906BFD-B5F5-477D-BE34-0C67584CF9E4}"/>
                </a:ext>
              </a:extLst>
            </p:cNvPr>
            <p:cNvSpPr/>
            <p:nvPr/>
          </p:nvSpPr>
          <p:spPr>
            <a:xfrm>
              <a:off x="6952745" y="5797228"/>
              <a:ext cx="492443" cy="461665"/>
            </a:xfrm>
            <a:prstGeom prst="rect">
              <a:avLst/>
            </a:prstGeom>
          </p:spPr>
          <p:txBody>
            <a:bodyPr wrap="none">
              <a:spAutoFit/>
            </a:bodyPr>
            <a:lstStyle/>
            <a:p>
              <a:r>
                <a:rPr lang="en-US" altLang="zh-CN" sz="2400" dirty="0">
                  <a:latin typeface="Times New Roman" panose="02020603050405020304" pitchFamily="18" charset="0"/>
                  <a:cs typeface="Times New Roman" panose="02020603050405020304" pitchFamily="18" charset="0"/>
                </a:rPr>
                <a:t>B</a:t>
              </a:r>
              <a:r>
                <a:rPr lang="en-US" altLang="zh-CN" sz="2400" baseline="-25000" dirty="0">
                  <a:latin typeface="Times New Roman" panose="02020603050405020304" pitchFamily="18" charset="0"/>
                  <a:cs typeface="Times New Roman" panose="02020603050405020304" pitchFamily="18" charset="0"/>
                </a:rPr>
                <a:t>1</a:t>
              </a:r>
              <a:endParaRPr lang="zh-CN" altLang="en-US" sz="2400" baseline="-25000" dirty="0">
                <a:latin typeface="Times New Roman" panose="02020603050405020304" pitchFamily="18" charset="0"/>
                <a:cs typeface="Times New Roman" panose="02020603050405020304" pitchFamily="18" charset="0"/>
              </a:endParaRPr>
            </a:p>
          </p:txBody>
        </p:sp>
        <p:sp>
          <p:nvSpPr>
            <p:cNvPr id="36" name="矩形 35">
              <a:extLst>
                <a:ext uri="{FF2B5EF4-FFF2-40B4-BE49-F238E27FC236}">
                  <a16:creationId xmlns:a16="http://schemas.microsoft.com/office/drawing/2014/main" id="{DD22FCF1-444A-4D2B-8532-8EAB5BCDA8AC}"/>
                </a:ext>
              </a:extLst>
            </p:cNvPr>
            <p:cNvSpPr/>
            <p:nvPr/>
          </p:nvSpPr>
          <p:spPr>
            <a:xfrm>
              <a:off x="6952745" y="6121346"/>
              <a:ext cx="69762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a:t>
              </a:r>
              <a:r>
                <a:rPr lang="en-US" altLang="zh-CN" sz="24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2400" b="0"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7" name="矩形 36">
              <a:extLst>
                <a:ext uri="{FF2B5EF4-FFF2-40B4-BE49-F238E27FC236}">
                  <a16:creationId xmlns:a16="http://schemas.microsoft.com/office/drawing/2014/main" id="{8102CD83-8451-404C-B032-0C4E4E955E29}"/>
                </a:ext>
              </a:extLst>
            </p:cNvPr>
            <p:cNvSpPr/>
            <p:nvPr/>
          </p:nvSpPr>
          <p:spPr>
            <a:xfrm>
              <a:off x="7676638" y="5797228"/>
              <a:ext cx="697627" cy="461665"/>
            </a:xfrm>
            <a:prstGeom prst="rect">
              <a:avLst/>
            </a:prstGeom>
          </p:spPr>
          <p:txBody>
            <a:bodyPr wrap="none">
              <a:spAutoFit/>
            </a:bodyPr>
            <a:lstStyle/>
            <a:p>
              <a:r>
                <a:rPr lang="en-US" altLang="zh-CN" sz="2400" dirty="0">
                  <a:latin typeface="Times New Roman" panose="02020603050405020304" pitchFamily="18" charset="0"/>
                  <a:cs typeface="Times New Roman" panose="02020603050405020304" pitchFamily="18" charset="0"/>
                </a:rPr>
                <a:t>B…</a:t>
              </a:r>
              <a:endParaRPr lang="zh-CN" altLang="en-US" sz="2400" baseline="-25000" dirty="0">
                <a:latin typeface="Times New Roman" panose="02020603050405020304" pitchFamily="18" charset="0"/>
                <a:cs typeface="Times New Roman" panose="02020603050405020304" pitchFamily="18" charset="0"/>
              </a:endParaRPr>
            </a:p>
          </p:txBody>
        </p:sp>
        <p:sp>
          <p:nvSpPr>
            <p:cNvPr id="38" name="矩形 37">
              <a:extLst>
                <a:ext uri="{FF2B5EF4-FFF2-40B4-BE49-F238E27FC236}">
                  <a16:creationId xmlns:a16="http://schemas.microsoft.com/office/drawing/2014/main" id="{E4BC0694-D224-4A92-828F-4FD90FA1CC1D}"/>
                </a:ext>
              </a:extLst>
            </p:cNvPr>
            <p:cNvSpPr/>
            <p:nvPr/>
          </p:nvSpPr>
          <p:spPr>
            <a:xfrm>
              <a:off x="7678438" y="6121072"/>
              <a:ext cx="66396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a:t>
              </a:r>
              <a:r>
                <a:rPr kumimoji="0" lang="en-US" altLang="zh-CN" sz="2400" b="0"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k-1</a:t>
              </a:r>
              <a:endParaRPr kumimoji="0" lang="zh-CN" altLang="en-US" sz="2400" b="0"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40" name="矩形 39">
            <a:extLst>
              <a:ext uri="{FF2B5EF4-FFF2-40B4-BE49-F238E27FC236}">
                <a16:creationId xmlns:a16="http://schemas.microsoft.com/office/drawing/2014/main" id="{A495331E-93FC-4161-87F5-3934A70D41BE}"/>
              </a:ext>
            </a:extLst>
          </p:cNvPr>
          <p:cNvSpPr/>
          <p:nvPr/>
        </p:nvSpPr>
        <p:spPr>
          <a:xfrm>
            <a:off x="1322877" y="1173614"/>
            <a:ext cx="7763065" cy="523220"/>
          </a:xfrm>
          <a:prstGeom prst="rect">
            <a:avLst/>
          </a:prstGeom>
          <a:solidFill>
            <a:srgbClr val="C00000"/>
          </a:solidFill>
        </p:spPr>
        <p:txBody>
          <a:bodyPr wrap="square">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Feature 2: parallel computing by using BBD form</a:t>
            </a:r>
          </a:p>
        </p:txBody>
      </p:sp>
      <p:pic>
        <p:nvPicPr>
          <p:cNvPr id="42" name="图片 41">
            <a:extLst>
              <a:ext uri="{FF2B5EF4-FFF2-40B4-BE49-F238E27FC236}">
                <a16:creationId xmlns:a16="http://schemas.microsoft.com/office/drawing/2014/main" id="{CD589C2F-B51F-4586-B18C-684B9F48AF9F}"/>
              </a:ext>
            </a:extLst>
          </p:cNvPr>
          <p:cNvPicPr>
            <a:picLocks noChangeAspect="1"/>
          </p:cNvPicPr>
          <p:nvPr/>
        </p:nvPicPr>
        <p:blipFill>
          <a:blip r:embed="rId4"/>
          <a:stretch>
            <a:fillRect/>
          </a:stretch>
        </p:blipFill>
        <p:spPr>
          <a:xfrm>
            <a:off x="1597329" y="1958643"/>
            <a:ext cx="4692870" cy="1766202"/>
          </a:xfrm>
          <a:prstGeom prst="rect">
            <a:avLst/>
          </a:prstGeom>
        </p:spPr>
      </p:pic>
      <p:sp>
        <p:nvSpPr>
          <p:cNvPr id="43" name="矩形 42">
            <a:extLst>
              <a:ext uri="{FF2B5EF4-FFF2-40B4-BE49-F238E27FC236}">
                <a16:creationId xmlns:a16="http://schemas.microsoft.com/office/drawing/2014/main" id="{2CC8FAB7-22E8-4F6E-9EAC-A629B93D7AD0}"/>
              </a:ext>
            </a:extLst>
          </p:cNvPr>
          <p:cNvSpPr/>
          <p:nvPr/>
        </p:nvSpPr>
        <p:spPr>
          <a:xfrm>
            <a:off x="3218092" y="2392552"/>
            <a:ext cx="914401" cy="3587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4" name="矩形 43">
            <a:extLst>
              <a:ext uri="{FF2B5EF4-FFF2-40B4-BE49-F238E27FC236}">
                <a16:creationId xmlns:a16="http://schemas.microsoft.com/office/drawing/2014/main" id="{DFE0B451-90F9-4267-A47D-910A938EE281}"/>
              </a:ext>
            </a:extLst>
          </p:cNvPr>
          <p:cNvSpPr/>
          <p:nvPr/>
        </p:nvSpPr>
        <p:spPr>
          <a:xfrm>
            <a:off x="5206517" y="1987201"/>
            <a:ext cx="914401" cy="358746"/>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5" name="矩形 44">
            <a:extLst>
              <a:ext uri="{FF2B5EF4-FFF2-40B4-BE49-F238E27FC236}">
                <a16:creationId xmlns:a16="http://schemas.microsoft.com/office/drawing/2014/main" id="{8C66288B-B774-4EC9-AF16-61231BA4B3EB}"/>
              </a:ext>
            </a:extLst>
          </p:cNvPr>
          <p:cNvSpPr/>
          <p:nvPr/>
        </p:nvSpPr>
        <p:spPr>
          <a:xfrm>
            <a:off x="2372009" y="2681561"/>
            <a:ext cx="914401" cy="358746"/>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6" name="矩形 45">
            <a:extLst>
              <a:ext uri="{FF2B5EF4-FFF2-40B4-BE49-F238E27FC236}">
                <a16:creationId xmlns:a16="http://schemas.microsoft.com/office/drawing/2014/main" id="{5C96A403-B217-4FBC-BBE9-201CCF5BC57E}"/>
              </a:ext>
            </a:extLst>
          </p:cNvPr>
          <p:cNvSpPr/>
          <p:nvPr/>
        </p:nvSpPr>
        <p:spPr>
          <a:xfrm>
            <a:off x="3839744" y="2681561"/>
            <a:ext cx="914401" cy="3587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47" name="图片 46">
            <a:extLst>
              <a:ext uri="{FF2B5EF4-FFF2-40B4-BE49-F238E27FC236}">
                <a16:creationId xmlns:a16="http://schemas.microsoft.com/office/drawing/2014/main" id="{C7F652F9-E070-4F94-9AF3-47889A48B672}"/>
              </a:ext>
            </a:extLst>
          </p:cNvPr>
          <p:cNvPicPr>
            <a:picLocks noChangeAspect="1"/>
          </p:cNvPicPr>
          <p:nvPr/>
        </p:nvPicPr>
        <p:blipFill>
          <a:blip r:embed="rId5"/>
          <a:stretch>
            <a:fillRect/>
          </a:stretch>
        </p:blipFill>
        <p:spPr>
          <a:xfrm>
            <a:off x="7155849" y="2602026"/>
            <a:ext cx="4075186" cy="479434"/>
          </a:xfrm>
          <a:prstGeom prst="rect">
            <a:avLst/>
          </a:prstGeom>
          <a:ln w="19050">
            <a:solidFill>
              <a:srgbClr val="FF0000"/>
            </a:solidFill>
          </a:ln>
        </p:spPr>
      </p:pic>
      <p:sp>
        <p:nvSpPr>
          <p:cNvPr id="48" name="箭头: 右 47">
            <a:extLst>
              <a:ext uri="{FF2B5EF4-FFF2-40B4-BE49-F238E27FC236}">
                <a16:creationId xmlns:a16="http://schemas.microsoft.com/office/drawing/2014/main" id="{F370772F-86FE-418B-A655-298E97B22D7A}"/>
              </a:ext>
            </a:extLst>
          </p:cNvPr>
          <p:cNvSpPr/>
          <p:nvPr/>
        </p:nvSpPr>
        <p:spPr>
          <a:xfrm>
            <a:off x="6533613" y="2751298"/>
            <a:ext cx="378822" cy="180891"/>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49" name="图片 48">
            <a:extLst>
              <a:ext uri="{FF2B5EF4-FFF2-40B4-BE49-F238E27FC236}">
                <a16:creationId xmlns:a16="http://schemas.microsoft.com/office/drawing/2014/main" id="{301EEB31-25A9-430D-BEC6-74E0D927243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05" t="4509" r="57750" b="15412"/>
          <a:stretch/>
        </p:blipFill>
        <p:spPr>
          <a:xfrm>
            <a:off x="7041354" y="3694275"/>
            <a:ext cx="2711345" cy="2461057"/>
          </a:xfrm>
          <a:prstGeom prst="rect">
            <a:avLst/>
          </a:prstGeom>
        </p:spPr>
      </p:pic>
      <p:sp>
        <p:nvSpPr>
          <p:cNvPr id="50" name="箭头: 右 49">
            <a:extLst>
              <a:ext uri="{FF2B5EF4-FFF2-40B4-BE49-F238E27FC236}">
                <a16:creationId xmlns:a16="http://schemas.microsoft.com/office/drawing/2014/main" id="{FD8019A9-AD39-4886-BE10-178EF3095C91}"/>
              </a:ext>
            </a:extLst>
          </p:cNvPr>
          <p:cNvSpPr/>
          <p:nvPr/>
        </p:nvSpPr>
        <p:spPr>
          <a:xfrm>
            <a:off x="5931507" y="4879536"/>
            <a:ext cx="378822" cy="180891"/>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3" name="文本框 32">
            <a:extLst>
              <a:ext uri="{FF2B5EF4-FFF2-40B4-BE49-F238E27FC236}">
                <a16:creationId xmlns:a16="http://schemas.microsoft.com/office/drawing/2014/main" id="{EEFA359F-62F8-4075-95F9-CE2901CC9009}"/>
              </a:ext>
            </a:extLst>
          </p:cNvPr>
          <p:cNvSpPr txBox="1"/>
          <p:nvPr/>
        </p:nvSpPr>
        <p:spPr>
          <a:xfrm>
            <a:off x="2580378" y="3428932"/>
            <a:ext cx="7463631" cy="2123658"/>
          </a:xfrm>
          <a:prstGeom prst="rect">
            <a:avLst/>
          </a:prstGeom>
          <a:solidFill>
            <a:schemeClr val="accent3"/>
          </a:solidFill>
        </p:spPr>
        <p:txBody>
          <a:bodyPr wrap="square" rtlCol="0">
            <a:spAutoFit/>
          </a:bodyPr>
          <a:lstStyle/>
          <a:p>
            <a:pPr algn="ctr"/>
            <a:r>
              <a:rPr lang="en-US" altLang="zh-CN"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The computation tasks of each sub-partition can be done completely in parallel!</a:t>
            </a:r>
            <a:endParaRPr lang="zh-CN" altLang="en-US"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7921"/>
    </mc:Choice>
    <mc:Fallback xmlns="">
      <p:transition spd="slow" advTm="179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flipV="1">
            <a:off x="128" y="1"/>
            <a:ext cx="12191744" cy="955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Times New Roman" panose="02020603050405020304" pitchFamily="18" charset="0"/>
              <a:cs typeface="Times New Roman" panose="02020603050405020304" pitchFamily="18" charset="0"/>
            </a:endParaRPr>
          </a:p>
        </p:txBody>
      </p:sp>
      <p:grpSp>
        <p:nvGrpSpPr>
          <p:cNvPr id="17" name="组合 16"/>
          <p:cNvGrpSpPr/>
          <p:nvPr/>
        </p:nvGrpSpPr>
        <p:grpSpPr>
          <a:xfrm>
            <a:off x="389890" y="-78105"/>
            <a:ext cx="986790" cy="1188720"/>
            <a:chOff x="614" y="-123"/>
            <a:chExt cx="1554" cy="1872"/>
          </a:xfrm>
          <a:solidFill>
            <a:srgbClr val="C00000"/>
          </a:solidFill>
        </p:grpSpPr>
        <p:grpSp>
          <p:nvGrpSpPr>
            <p:cNvPr id="25" name="组合 24"/>
            <p:cNvGrpSpPr/>
            <p:nvPr/>
          </p:nvGrpSpPr>
          <p:grpSpPr>
            <a:xfrm>
              <a:off x="614" y="-123"/>
              <a:ext cx="1555" cy="1872"/>
              <a:chOff x="336692" y="-179502"/>
              <a:chExt cx="987163" cy="1189012"/>
            </a:xfrm>
            <a:grpFill/>
          </p:grpSpPr>
          <p:sp>
            <p:nvSpPr>
              <p:cNvPr id="28" name="Diamond 13"/>
              <p:cNvSpPr/>
              <p:nvPr/>
            </p:nvSpPr>
            <p:spPr>
              <a:xfrm rot="2747839">
                <a:off x="336692" y="-150750"/>
                <a:ext cx="283103" cy="283103"/>
              </a:xfrm>
              <a:prstGeom prst="diamond">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solidFill>
                    <a:schemeClr val="bg1"/>
                  </a:solidFill>
                  <a:latin typeface="Times New Roman" panose="02020603050405020304" pitchFamily="18" charset="0"/>
                  <a:cs typeface="Times New Roman" panose="02020603050405020304" pitchFamily="18" charset="0"/>
                </a:endParaRPr>
              </a:p>
            </p:txBody>
          </p:sp>
          <p:sp>
            <p:nvSpPr>
              <p:cNvPr id="29" name="Diamond 16"/>
              <p:cNvSpPr/>
              <p:nvPr/>
            </p:nvSpPr>
            <p:spPr>
              <a:xfrm rot="8147839">
                <a:off x="496416" y="-179502"/>
                <a:ext cx="508031" cy="508031"/>
              </a:xfrm>
              <a:prstGeom prst="diamond">
                <a:avLst/>
              </a:prstGeom>
              <a:grpFill/>
              <a:ln>
                <a:noFill/>
              </a:ln>
              <a:effectLst>
                <a:outerShdw blurRad="50800" dist="38100" dir="10800000" algn="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solidFill>
                    <a:schemeClr val="bg1"/>
                  </a:solidFill>
                  <a:latin typeface="Times New Roman" panose="02020603050405020304" pitchFamily="18" charset="0"/>
                  <a:cs typeface="Times New Roman" panose="02020603050405020304" pitchFamily="18" charset="0"/>
                </a:endParaRPr>
              </a:p>
            </p:txBody>
          </p:sp>
          <p:sp>
            <p:nvSpPr>
              <p:cNvPr id="30" name="Diamond 14"/>
              <p:cNvSpPr/>
              <p:nvPr/>
            </p:nvSpPr>
            <p:spPr>
              <a:xfrm rot="18947839">
                <a:off x="437330" y="122985"/>
                <a:ext cx="886525" cy="886525"/>
              </a:xfrm>
              <a:prstGeom prst="diamond">
                <a:avLst/>
              </a:prstGeom>
              <a:grpFill/>
              <a:ln>
                <a:noFill/>
              </a:ln>
              <a:effectLst>
                <a:outerShdw blurRad="50800" dist="38100" dir="16200000"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solidFill>
                    <a:schemeClr val="bg1"/>
                  </a:solidFill>
                  <a:latin typeface="Times New Roman" panose="02020603050405020304" pitchFamily="18" charset="0"/>
                  <a:cs typeface="Times New Roman" panose="02020603050405020304" pitchFamily="18" charset="0"/>
                </a:endParaRPr>
              </a:p>
            </p:txBody>
          </p:sp>
        </p:grpSp>
        <p:sp>
          <p:nvSpPr>
            <p:cNvPr id="31" name="文本框 30"/>
            <p:cNvSpPr txBox="1"/>
            <p:nvPr/>
          </p:nvSpPr>
          <p:spPr>
            <a:xfrm>
              <a:off x="952" y="640"/>
              <a:ext cx="1037" cy="824"/>
            </a:xfrm>
            <a:prstGeom prst="rect">
              <a:avLst/>
            </a:prstGeom>
            <a:grpFill/>
          </p:spPr>
          <p:txBody>
            <a:bodyPr wrap="square" rtlCol="0">
              <a:spAutoFit/>
            </a:bodyPr>
            <a:lstStyle/>
            <a:p>
              <a:pPr algn="ctr"/>
              <a:r>
                <a:rPr lang="en-US" altLang="zh-CN" sz="2800" b="1" dirty="0">
                  <a:ln w="28575">
                    <a:noFill/>
                  </a:ln>
                  <a:solidFill>
                    <a:schemeClr val="bg1"/>
                  </a:solidFill>
                  <a:latin typeface="Times New Roman" panose="02020603050405020304" pitchFamily="18" charset="0"/>
                  <a:ea typeface="微软雅黑" panose="020B0503020204020204" charset="-122"/>
                  <a:cs typeface="Times New Roman" panose="02020603050405020304" pitchFamily="18" charset="0"/>
                </a:rPr>
                <a:t>03</a:t>
              </a:r>
              <a:endParaRPr lang="zh-CN" altLang="en-US" sz="4400" b="1" dirty="0">
                <a:ln w="28575">
                  <a:noFill/>
                </a:ln>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32" name="矩形 31"/>
          <p:cNvSpPr/>
          <p:nvPr/>
        </p:nvSpPr>
        <p:spPr>
          <a:xfrm>
            <a:off x="1322877" y="231325"/>
            <a:ext cx="8087855" cy="742511"/>
          </a:xfrm>
          <a:prstGeom prst="rect">
            <a:avLst/>
          </a:prstGeom>
          <a:solidFill>
            <a:srgbClr val="C00000"/>
          </a:solidFill>
        </p:spPr>
        <p:txBody>
          <a:bodyPr wrap="none">
            <a:spAutoFit/>
          </a:bodyPr>
          <a:lstStyle/>
          <a:p>
            <a:pPr>
              <a:lnSpc>
                <a:spcPct val="150000"/>
              </a:lnSpc>
            </a:pPr>
            <a:r>
              <a:rPr lang="en-US" altLang="zh-CN" sz="3200" b="1"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mn-ea"/>
              </a:rPr>
              <a:t> Parallel Arclength Method Using BBD Form</a:t>
            </a:r>
          </a:p>
        </p:txBody>
      </p:sp>
      <p:sp>
        <p:nvSpPr>
          <p:cNvPr id="34" name="矩形 33"/>
          <p:cNvSpPr/>
          <p:nvPr/>
        </p:nvSpPr>
        <p:spPr>
          <a:xfrm flipV="1">
            <a:off x="128" y="6768148"/>
            <a:ext cx="12191744" cy="955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Times New Roman" panose="02020603050405020304" pitchFamily="18" charset="0"/>
              <a:cs typeface="Times New Roman" panose="02020603050405020304" pitchFamily="18" charset="0"/>
            </a:endParaRPr>
          </a:p>
        </p:txBody>
      </p:sp>
      <p:sp>
        <p:nvSpPr>
          <p:cNvPr id="7" name="灯片编号占位符 6"/>
          <p:cNvSpPr>
            <a:spLocks noGrp="1"/>
          </p:cNvSpPr>
          <p:nvPr>
            <p:ph type="sldNum" sz="quarter" idx="12"/>
          </p:nvPr>
        </p:nvSpPr>
        <p:spPr/>
        <p:txBody>
          <a:bodyPr/>
          <a:lstStyle/>
          <a:p>
            <a:fld id="{BF6E62FD-5E28-4210-A5AE-13594E204FEF}" type="slidenum">
              <a:rPr lang="zh-CN" altLang="en-US" smtClean="0">
                <a:latin typeface="Times New Roman" panose="02020603050405020304" pitchFamily="18" charset="0"/>
                <a:cs typeface="Times New Roman" panose="02020603050405020304" pitchFamily="18" charset="0"/>
              </a:rPr>
              <a:t>8</a:t>
            </a:fld>
            <a:endParaRPr lang="zh-CN" altLang="en-US"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DDDE28DC-CB80-431B-B49D-B97236AD17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793" t="14011" r="1747" b="28068"/>
          <a:stretch/>
        </p:blipFill>
        <p:spPr>
          <a:xfrm>
            <a:off x="1560751" y="2230691"/>
            <a:ext cx="5005886" cy="2376238"/>
          </a:xfrm>
          <a:prstGeom prst="rect">
            <a:avLst/>
          </a:prstGeom>
        </p:spPr>
      </p:pic>
      <p:sp>
        <p:nvSpPr>
          <p:cNvPr id="40" name="矩形 39">
            <a:extLst>
              <a:ext uri="{FF2B5EF4-FFF2-40B4-BE49-F238E27FC236}">
                <a16:creationId xmlns:a16="http://schemas.microsoft.com/office/drawing/2014/main" id="{A495331E-93FC-4161-87F5-3934A70D41BE}"/>
              </a:ext>
            </a:extLst>
          </p:cNvPr>
          <p:cNvSpPr/>
          <p:nvPr/>
        </p:nvSpPr>
        <p:spPr>
          <a:xfrm>
            <a:off x="1322878" y="1173614"/>
            <a:ext cx="6769562" cy="523220"/>
          </a:xfrm>
          <a:prstGeom prst="rect">
            <a:avLst/>
          </a:prstGeom>
          <a:solidFill>
            <a:srgbClr val="C00000"/>
          </a:solidFill>
        </p:spPr>
        <p:txBody>
          <a:bodyPr wrap="square">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Feature 3: proposing a new bypass strategy</a:t>
            </a:r>
          </a:p>
        </p:txBody>
      </p:sp>
      <p:pic>
        <p:nvPicPr>
          <p:cNvPr id="39" name="图片 38">
            <a:extLst>
              <a:ext uri="{FF2B5EF4-FFF2-40B4-BE49-F238E27FC236}">
                <a16:creationId xmlns:a16="http://schemas.microsoft.com/office/drawing/2014/main" id="{4009AA96-7346-4194-ADBD-4DAF2FC423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5" t="4509" r="57750" b="15412"/>
          <a:stretch/>
        </p:blipFill>
        <p:spPr>
          <a:xfrm>
            <a:off x="7676354" y="2261076"/>
            <a:ext cx="2711345" cy="2461057"/>
          </a:xfrm>
          <a:prstGeom prst="rect">
            <a:avLst/>
          </a:prstGeom>
        </p:spPr>
      </p:pic>
      <p:sp>
        <p:nvSpPr>
          <p:cNvPr id="4" name="椭圆 3">
            <a:extLst>
              <a:ext uri="{FF2B5EF4-FFF2-40B4-BE49-F238E27FC236}">
                <a16:creationId xmlns:a16="http://schemas.microsoft.com/office/drawing/2014/main" id="{84205D57-5F20-49B1-8737-5F2026FD5905}"/>
              </a:ext>
            </a:extLst>
          </p:cNvPr>
          <p:cNvSpPr/>
          <p:nvPr/>
        </p:nvSpPr>
        <p:spPr>
          <a:xfrm rot="2368671">
            <a:off x="7358530" y="2796177"/>
            <a:ext cx="2705631" cy="8086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a:extLst>
              <a:ext uri="{FF2B5EF4-FFF2-40B4-BE49-F238E27FC236}">
                <a16:creationId xmlns:a16="http://schemas.microsoft.com/office/drawing/2014/main" id="{EFF2A0E6-D3FC-4DCE-B663-09B48020E41B}"/>
              </a:ext>
            </a:extLst>
          </p:cNvPr>
          <p:cNvCxnSpPr>
            <a:stCxn id="3" idx="3"/>
          </p:cNvCxnSpPr>
          <p:nvPr/>
        </p:nvCxnSpPr>
        <p:spPr>
          <a:xfrm flipV="1">
            <a:off x="6566637" y="3193143"/>
            <a:ext cx="1525803" cy="22566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图片 10">
            <a:extLst>
              <a:ext uri="{FF2B5EF4-FFF2-40B4-BE49-F238E27FC236}">
                <a16:creationId xmlns:a16="http://schemas.microsoft.com/office/drawing/2014/main" id="{EDE88F75-6657-490C-9518-E2504A0D8E29}"/>
              </a:ext>
            </a:extLst>
          </p:cNvPr>
          <p:cNvPicPr>
            <a:picLocks noChangeAspect="1"/>
          </p:cNvPicPr>
          <p:nvPr/>
        </p:nvPicPr>
        <p:blipFill>
          <a:blip r:embed="rId5"/>
          <a:stretch>
            <a:fillRect/>
          </a:stretch>
        </p:blipFill>
        <p:spPr>
          <a:xfrm>
            <a:off x="4822031" y="5274385"/>
            <a:ext cx="5164138" cy="863170"/>
          </a:xfrm>
          <a:prstGeom prst="rect">
            <a:avLst/>
          </a:prstGeom>
        </p:spPr>
      </p:pic>
      <p:sp>
        <p:nvSpPr>
          <p:cNvPr id="18" name="矩形 17">
            <a:extLst>
              <a:ext uri="{FF2B5EF4-FFF2-40B4-BE49-F238E27FC236}">
                <a16:creationId xmlns:a16="http://schemas.microsoft.com/office/drawing/2014/main" id="{C0342D24-205F-4E06-8901-B932F16E810C}"/>
              </a:ext>
            </a:extLst>
          </p:cNvPr>
          <p:cNvSpPr/>
          <p:nvPr/>
        </p:nvSpPr>
        <p:spPr>
          <a:xfrm>
            <a:off x="2474826" y="5435054"/>
            <a:ext cx="2232833" cy="498663"/>
          </a:xfrm>
          <a:prstGeom prst="rect">
            <a:avLst/>
          </a:prstGeom>
        </p:spPr>
        <p:txBody>
          <a:bodyPr wrap="square">
            <a:spAutoFit/>
          </a:bodyPr>
          <a:lstStyle/>
          <a:p>
            <a:pPr algn="just">
              <a:lnSpc>
                <a:spcPct val="150000"/>
              </a:lnSpc>
            </a:pPr>
            <a:r>
              <a:rPr lang="en-US" altLang="zh-CN" sz="2000" dirty="0">
                <a:latin typeface="Times New Roman" panose="02020603050405020304" pitchFamily="18" charset="0"/>
                <a:cs typeface="Times New Roman" panose="02020603050405020304" pitchFamily="18" charset="0"/>
              </a:rPr>
              <a:t>Correction equation:</a:t>
            </a:r>
          </a:p>
        </p:txBody>
      </p:sp>
      <p:sp>
        <p:nvSpPr>
          <p:cNvPr id="2" name="矩形 1">
            <a:extLst>
              <a:ext uri="{FF2B5EF4-FFF2-40B4-BE49-F238E27FC236}">
                <a16:creationId xmlns:a16="http://schemas.microsoft.com/office/drawing/2014/main" id="{90A64312-9EDC-488F-B744-5262FCFE6E21}"/>
              </a:ext>
            </a:extLst>
          </p:cNvPr>
          <p:cNvSpPr/>
          <p:nvPr/>
        </p:nvSpPr>
        <p:spPr>
          <a:xfrm>
            <a:off x="2311400" y="5236285"/>
            <a:ext cx="7785100" cy="94405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a:extLst>
              <a:ext uri="{FF2B5EF4-FFF2-40B4-BE49-F238E27FC236}">
                <a16:creationId xmlns:a16="http://schemas.microsoft.com/office/drawing/2014/main" id="{86CFDA63-2810-4D55-A0F5-CED9450F5467}"/>
              </a:ext>
            </a:extLst>
          </p:cNvPr>
          <p:cNvGrpSpPr/>
          <p:nvPr/>
        </p:nvGrpSpPr>
        <p:grpSpPr>
          <a:xfrm>
            <a:off x="3448050" y="2152459"/>
            <a:ext cx="3181134" cy="2532702"/>
            <a:chOff x="3448050" y="2152459"/>
            <a:chExt cx="3181134" cy="2532702"/>
          </a:xfrm>
        </p:grpSpPr>
        <p:sp>
          <p:nvSpPr>
            <p:cNvPr id="20" name="矩形 19">
              <a:extLst>
                <a:ext uri="{FF2B5EF4-FFF2-40B4-BE49-F238E27FC236}">
                  <a16:creationId xmlns:a16="http://schemas.microsoft.com/office/drawing/2014/main" id="{E0263B70-E995-45BE-8444-379FE0626170}"/>
                </a:ext>
              </a:extLst>
            </p:cNvPr>
            <p:cNvSpPr/>
            <p:nvPr/>
          </p:nvSpPr>
          <p:spPr>
            <a:xfrm>
              <a:off x="3448050" y="2152459"/>
              <a:ext cx="3181134" cy="2532702"/>
            </a:xfrm>
            <a:prstGeom prst="rect">
              <a:avLst/>
            </a:prstGeom>
            <a:solidFill>
              <a:schemeClr val="bg2">
                <a:lumMod val="90000"/>
                <a:alpha val="80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a:extLst>
                <a:ext uri="{FF2B5EF4-FFF2-40B4-BE49-F238E27FC236}">
                  <a16:creationId xmlns:a16="http://schemas.microsoft.com/office/drawing/2014/main" id="{EC46B02E-D363-4B4E-871B-2E366ED890CD}"/>
                </a:ext>
              </a:extLst>
            </p:cNvPr>
            <p:cNvCxnSpPr>
              <a:cxnSpLocks/>
            </p:cNvCxnSpPr>
            <p:nvPr/>
          </p:nvCxnSpPr>
          <p:spPr>
            <a:xfrm>
              <a:off x="3448050" y="2152459"/>
              <a:ext cx="3181134" cy="2532702"/>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0" name="直接连接符 9">
              <a:extLst>
                <a:ext uri="{FF2B5EF4-FFF2-40B4-BE49-F238E27FC236}">
                  <a16:creationId xmlns:a16="http://schemas.microsoft.com/office/drawing/2014/main" id="{3557AFF6-1968-4156-9578-5AF82626B74B}"/>
                </a:ext>
              </a:extLst>
            </p:cNvPr>
            <p:cNvCxnSpPr/>
            <p:nvPr/>
          </p:nvCxnSpPr>
          <p:spPr>
            <a:xfrm flipV="1">
              <a:off x="3448050" y="2152459"/>
              <a:ext cx="3181134" cy="2532702"/>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spTree>
    <p:custDataLst>
      <p:tags r:id="rId1"/>
    </p:custDataLst>
    <p:extLst>
      <p:ext uri="{BB962C8B-B14F-4D97-AF65-F5344CB8AC3E}">
        <p14:creationId xmlns:p14="http://schemas.microsoft.com/office/powerpoint/2010/main" val="1783030255"/>
      </p:ext>
    </p:extLst>
  </p:cSld>
  <p:clrMapOvr>
    <a:masterClrMapping/>
  </p:clrMapOvr>
  <mc:AlternateContent xmlns:mc="http://schemas.openxmlformats.org/markup-compatibility/2006" xmlns:p14="http://schemas.microsoft.com/office/powerpoint/2010/main">
    <mc:Choice Requires="p14">
      <p:transition spd="slow" p14:dur="2000" advTm="27120"/>
    </mc:Choice>
    <mc:Fallback xmlns="">
      <p:transition spd="slow" advTm="271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flipV="1">
            <a:off x="128" y="1"/>
            <a:ext cx="12191744" cy="955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Times New Roman" panose="02020603050405020304" pitchFamily="18" charset="0"/>
              <a:cs typeface="Times New Roman" panose="02020603050405020304" pitchFamily="18" charset="0"/>
            </a:endParaRPr>
          </a:p>
        </p:txBody>
      </p:sp>
      <p:grpSp>
        <p:nvGrpSpPr>
          <p:cNvPr id="17" name="组合 16"/>
          <p:cNvGrpSpPr/>
          <p:nvPr/>
        </p:nvGrpSpPr>
        <p:grpSpPr>
          <a:xfrm>
            <a:off x="389890" y="-78105"/>
            <a:ext cx="986790" cy="1188720"/>
            <a:chOff x="614" y="-123"/>
            <a:chExt cx="1554" cy="1872"/>
          </a:xfrm>
          <a:solidFill>
            <a:srgbClr val="C00000"/>
          </a:solidFill>
        </p:grpSpPr>
        <p:grpSp>
          <p:nvGrpSpPr>
            <p:cNvPr id="25" name="组合 24"/>
            <p:cNvGrpSpPr/>
            <p:nvPr/>
          </p:nvGrpSpPr>
          <p:grpSpPr>
            <a:xfrm>
              <a:off x="614" y="-123"/>
              <a:ext cx="1555" cy="1872"/>
              <a:chOff x="336692" y="-179502"/>
              <a:chExt cx="987163" cy="1189012"/>
            </a:xfrm>
            <a:grpFill/>
          </p:grpSpPr>
          <p:sp>
            <p:nvSpPr>
              <p:cNvPr id="28" name="Diamond 13"/>
              <p:cNvSpPr/>
              <p:nvPr/>
            </p:nvSpPr>
            <p:spPr>
              <a:xfrm rot="2747839">
                <a:off x="336692" y="-150750"/>
                <a:ext cx="283103" cy="283103"/>
              </a:xfrm>
              <a:prstGeom prst="diamond">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solidFill>
                    <a:schemeClr val="bg1"/>
                  </a:solidFill>
                  <a:latin typeface="Times New Roman" panose="02020603050405020304" pitchFamily="18" charset="0"/>
                  <a:cs typeface="Times New Roman" panose="02020603050405020304" pitchFamily="18" charset="0"/>
                </a:endParaRPr>
              </a:p>
            </p:txBody>
          </p:sp>
          <p:sp>
            <p:nvSpPr>
              <p:cNvPr id="29" name="Diamond 16"/>
              <p:cNvSpPr/>
              <p:nvPr/>
            </p:nvSpPr>
            <p:spPr>
              <a:xfrm rot="8147839">
                <a:off x="496416" y="-179502"/>
                <a:ext cx="508031" cy="508031"/>
              </a:xfrm>
              <a:prstGeom prst="diamond">
                <a:avLst/>
              </a:prstGeom>
              <a:grpFill/>
              <a:ln>
                <a:noFill/>
              </a:ln>
              <a:effectLst>
                <a:outerShdw blurRad="50800" dist="38100" dir="10800000" algn="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solidFill>
                    <a:schemeClr val="bg1"/>
                  </a:solidFill>
                  <a:latin typeface="Times New Roman" panose="02020603050405020304" pitchFamily="18" charset="0"/>
                  <a:cs typeface="Times New Roman" panose="02020603050405020304" pitchFamily="18" charset="0"/>
                </a:endParaRPr>
              </a:p>
            </p:txBody>
          </p:sp>
          <p:sp>
            <p:nvSpPr>
              <p:cNvPr id="30" name="Diamond 14"/>
              <p:cNvSpPr/>
              <p:nvPr/>
            </p:nvSpPr>
            <p:spPr>
              <a:xfrm rot="18947839">
                <a:off x="437330" y="122985"/>
                <a:ext cx="886525" cy="886525"/>
              </a:xfrm>
              <a:prstGeom prst="diamond">
                <a:avLst/>
              </a:prstGeom>
              <a:grpFill/>
              <a:ln>
                <a:noFill/>
              </a:ln>
              <a:effectLst>
                <a:outerShdw blurRad="50800" dist="38100" dir="16200000"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sz="2400">
                  <a:solidFill>
                    <a:schemeClr val="bg1"/>
                  </a:solidFill>
                  <a:latin typeface="Times New Roman" panose="02020603050405020304" pitchFamily="18" charset="0"/>
                  <a:cs typeface="Times New Roman" panose="02020603050405020304" pitchFamily="18" charset="0"/>
                </a:endParaRPr>
              </a:p>
            </p:txBody>
          </p:sp>
        </p:grpSp>
        <p:sp>
          <p:nvSpPr>
            <p:cNvPr id="31" name="文本框 30"/>
            <p:cNvSpPr txBox="1"/>
            <p:nvPr/>
          </p:nvSpPr>
          <p:spPr>
            <a:xfrm>
              <a:off x="952" y="640"/>
              <a:ext cx="1037" cy="824"/>
            </a:xfrm>
            <a:prstGeom prst="rect">
              <a:avLst/>
            </a:prstGeom>
            <a:grpFill/>
          </p:spPr>
          <p:txBody>
            <a:bodyPr wrap="square" rtlCol="0">
              <a:spAutoFit/>
            </a:bodyPr>
            <a:lstStyle/>
            <a:p>
              <a:pPr algn="ctr"/>
              <a:r>
                <a:rPr lang="en-US" altLang="zh-CN" sz="2800" b="1" dirty="0">
                  <a:ln w="28575">
                    <a:noFill/>
                  </a:ln>
                  <a:solidFill>
                    <a:schemeClr val="bg1"/>
                  </a:solidFill>
                  <a:latin typeface="Times New Roman" panose="02020603050405020304" pitchFamily="18" charset="0"/>
                  <a:ea typeface="微软雅黑" panose="020B0503020204020204" charset="-122"/>
                  <a:cs typeface="Times New Roman" panose="02020603050405020304" pitchFamily="18" charset="0"/>
                </a:rPr>
                <a:t>03</a:t>
              </a:r>
              <a:endParaRPr lang="zh-CN" altLang="en-US" sz="4400" b="1" dirty="0">
                <a:ln w="28575">
                  <a:noFill/>
                </a:ln>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32" name="矩形 31"/>
          <p:cNvSpPr/>
          <p:nvPr/>
        </p:nvSpPr>
        <p:spPr>
          <a:xfrm>
            <a:off x="1322877" y="231325"/>
            <a:ext cx="8087855" cy="742511"/>
          </a:xfrm>
          <a:prstGeom prst="rect">
            <a:avLst/>
          </a:prstGeom>
          <a:solidFill>
            <a:srgbClr val="C00000"/>
          </a:solidFill>
        </p:spPr>
        <p:txBody>
          <a:bodyPr wrap="none">
            <a:spAutoFit/>
          </a:bodyPr>
          <a:lstStyle/>
          <a:p>
            <a:pPr>
              <a:lnSpc>
                <a:spcPct val="150000"/>
              </a:lnSpc>
            </a:pPr>
            <a:r>
              <a:rPr lang="en-US" altLang="zh-CN" sz="3200" b="1"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mn-ea"/>
              </a:rPr>
              <a:t> Parallel Arclength Method Using BBD Form</a:t>
            </a:r>
          </a:p>
        </p:txBody>
      </p:sp>
      <p:sp>
        <p:nvSpPr>
          <p:cNvPr id="11" name="灯片编号占位符 10"/>
          <p:cNvSpPr>
            <a:spLocks noGrp="1"/>
          </p:cNvSpPr>
          <p:nvPr>
            <p:ph type="sldNum" sz="quarter" idx="12"/>
          </p:nvPr>
        </p:nvSpPr>
        <p:spPr/>
        <p:txBody>
          <a:bodyPr/>
          <a:lstStyle/>
          <a:p>
            <a:fld id="{BF6E62FD-5E28-4210-A5AE-13594E204FEF}" type="slidenum">
              <a:rPr lang="zh-CN" altLang="en-US" smtClean="0">
                <a:latin typeface="Times New Roman" panose="02020603050405020304" pitchFamily="18" charset="0"/>
                <a:cs typeface="Times New Roman" panose="02020603050405020304" pitchFamily="18" charset="0"/>
              </a:rPr>
              <a:t>9</a:t>
            </a:fld>
            <a:endParaRPr lang="zh-CN" altLang="en-US">
              <a:latin typeface="Times New Roman" panose="02020603050405020304" pitchFamily="18" charset="0"/>
              <a:cs typeface="Times New Roman" panose="02020603050405020304" pitchFamily="18" charset="0"/>
            </a:endParaRPr>
          </a:p>
        </p:txBody>
      </p:sp>
      <p:grpSp>
        <p:nvGrpSpPr>
          <p:cNvPr id="104" name="组合 103">
            <a:extLst>
              <a:ext uri="{FF2B5EF4-FFF2-40B4-BE49-F238E27FC236}">
                <a16:creationId xmlns:a16="http://schemas.microsoft.com/office/drawing/2014/main" id="{4F93032B-FC42-4E8F-955F-0C41A498E93C}"/>
              </a:ext>
            </a:extLst>
          </p:cNvPr>
          <p:cNvGrpSpPr/>
          <p:nvPr/>
        </p:nvGrpSpPr>
        <p:grpSpPr>
          <a:xfrm>
            <a:off x="8267" y="1023557"/>
            <a:ext cx="12191744" cy="5820088"/>
            <a:chOff x="8267" y="1023557"/>
            <a:chExt cx="12191744" cy="5820088"/>
          </a:xfrm>
        </p:grpSpPr>
        <p:sp>
          <p:nvSpPr>
            <p:cNvPr id="34" name="矩形 33"/>
            <p:cNvSpPr/>
            <p:nvPr/>
          </p:nvSpPr>
          <p:spPr>
            <a:xfrm flipV="1">
              <a:off x="8267" y="6748141"/>
              <a:ext cx="12191744" cy="955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Times New Roman" panose="02020603050405020304" pitchFamily="18" charset="0"/>
                <a:cs typeface="Times New Roman" panose="02020603050405020304" pitchFamily="18" charset="0"/>
              </a:endParaRPr>
            </a:p>
          </p:txBody>
        </p:sp>
        <p:pic>
          <p:nvPicPr>
            <p:cNvPr id="10" name="图片 9">
              <a:extLst>
                <a:ext uri="{FF2B5EF4-FFF2-40B4-BE49-F238E27FC236}">
                  <a16:creationId xmlns:a16="http://schemas.microsoft.com/office/drawing/2014/main" id="{8F0277C9-7BD5-4140-AB0E-5635191475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71156" y="1023557"/>
              <a:ext cx="10227547" cy="5515544"/>
            </a:xfrm>
            <a:prstGeom prst="rect">
              <a:avLst/>
            </a:prstGeom>
          </p:spPr>
        </p:pic>
        <p:cxnSp>
          <p:nvCxnSpPr>
            <p:cNvPr id="3" name="直接连接符 2">
              <a:extLst>
                <a:ext uri="{FF2B5EF4-FFF2-40B4-BE49-F238E27FC236}">
                  <a16:creationId xmlns:a16="http://schemas.microsoft.com/office/drawing/2014/main" id="{8E3458FE-DED2-41D2-84F1-FC5D433BE6E5}"/>
                </a:ext>
              </a:extLst>
            </p:cNvPr>
            <p:cNvCxnSpPr/>
            <p:nvPr/>
          </p:nvCxnSpPr>
          <p:spPr>
            <a:xfrm>
              <a:off x="2778125" y="4995862"/>
              <a:ext cx="0" cy="1195388"/>
            </a:xfrm>
            <a:prstGeom prst="line">
              <a:avLst/>
            </a:prstGeom>
            <a:ln w="3175"/>
          </p:spPr>
          <p:style>
            <a:lnRef idx="1">
              <a:schemeClr val="dk1"/>
            </a:lnRef>
            <a:fillRef idx="0">
              <a:schemeClr val="dk1"/>
            </a:fillRef>
            <a:effectRef idx="0">
              <a:schemeClr val="dk1"/>
            </a:effectRef>
            <a:fontRef idx="minor">
              <a:schemeClr val="tx1"/>
            </a:fontRef>
          </p:style>
        </p:cxnSp>
        <p:cxnSp>
          <p:nvCxnSpPr>
            <p:cNvPr id="15" name="直接连接符 14">
              <a:extLst>
                <a:ext uri="{FF2B5EF4-FFF2-40B4-BE49-F238E27FC236}">
                  <a16:creationId xmlns:a16="http://schemas.microsoft.com/office/drawing/2014/main" id="{02538D01-D9C5-4ADE-8006-913057056432}"/>
                </a:ext>
              </a:extLst>
            </p:cNvPr>
            <p:cNvCxnSpPr/>
            <p:nvPr/>
          </p:nvCxnSpPr>
          <p:spPr>
            <a:xfrm>
              <a:off x="3352800" y="4995862"/>
              <a:ext cx="0" cy="1195388"/>
            </a:xfrm>
            <a:prstGeom prst="line">
              <a:avLst/>
            </a:prstGeom>
            <a:ln w="3175"/>
          </p:spPr>
          <p:style>
            <a:lnRef idx="1">
              <a:schemeClr val="dk1"/>
            </a:lnRef>
            <a:fillRef idx="0">
              <a:schemeClr val="dk1"/>
            </a:fillRef>
            <a:effectRef idx="0">
              <a:schemeClr val="dk1"/>
            </a:effectRef>
            <a:fontRef idx="minor">
              <a:schemeClr val="tx1"/>
            </a:fontRef>
          </p:style>
        </p:cxnSp>
        <p:cxnSp>
          <p:nvCxnSpPr>
            <p:cNvPr id="16" name="直接连接符 15">
              <a:extLst>
                <a:ext uri="{FF2B5EF4-FFF2-40B4-BE49-F238E27FC236}">
                  <a16:creationId xmlns:a16="http://schemas.microsoft.com/office/drawing/2014/main" id="{8D05A8CE-9A7B-4730-B17D-95E0E6904E1F}"/>
                </a:ext>
              </a:extLst>
            </p:cNvPr>
            <p:cNvCxnSpPr/>
            <p:nvPr/>
          </p:nvCxnSpPr>
          <p:spPr>
            <a:xfrm>
              <a:off x="4151313" y="4995862"/>
              <a:ext cx="0" cy="1195388"/>
            </a:xfrm>
            <a:prstGeom prst="line">
              <a:avLst/>
            </a:prstGeom>
            <a:ln w="3175"/>
          </p:spPr>
          <p:style>
            <a:lnRef idx="1">
              <a:schemeClr val="dk1"/>
            </a:lnRef>
            <a:fillRef idx="0">
              <a:schemeClr val="dk1"/>
            </a:fillRef>
            <a:effectRef idx="0">
              <a:schemeClr val="dk1"/>
            </a:effectRef>
            <a:fontRef idx="minor">
              <a:schemeClr val="tx1"/>
            </a:fontRef>
          </p:style>
        </p:cxnSp>
        <p:cxnSp>
          <p:nvCxnSpPr>
            <p:cNvPr id="18" name="直接连接符 17">
              <a:extLst>
                <a:ext uri="{FF2B5EF4-FFF2-40B4-BE49-F238E27FC236}">
                  <a16:creationId xmlns:a16="http://schemas.microsoft.com/office/drawing/2014/main" id="{35B01C0D-9BFC-4A8C-831D-F2DC92D452BF}"/>
                </a:ext>
              </a:extLst>
            </p:cNvPr>
            <p:cNvCxnSpPr/>
            <p:nvPr/>
          </p:nvCxnSpPr>
          <p:spPr>
            <a:xfrm>
              <a:off x="6174783" y="4995862"/>
              <a:ext cx="0" cy="1195388"/>
            </a:xfrm>
            <a:prstGeom prst="line">
              <a:avLst/>
            </a:prstGeom>
            <a:ln w="3175"/>
          </p:spPr>
          <p:style>
            <a:lnRef idx="1">
              <a:schemeClr val="dk1"/>
            </a:lnRef>
            <a:fillRef idx="0">
              <a:schemeClr val="dk1"/>
            </a:fillRef>
            <a:effectRef idx="0">
              <a:schemeClr val="dk1"/>
            </a:effectRef>
            <a:fontRef idx="minor">
              <a:schemeClr val="tx1"/>
            </a:fontRef>
          </p:style>
        </p:cxnSp>
        <p:cxnSp>
          <p:nvCxnSpPr>
            <p:cNvPr id="5" name="直接连接符 4">
              <a:extLst>
                <a:ext uri="{FF2B5EF4-FFF2-40B4-BE49-F238E27FC236}">
                  <a16:creationId xmlns:a16="http://schemas.microsoft.com/office/drawing/2014/main" id="{701031E9-E447-4D7F-BB53-FE796B7F7B2B}"/>
                </a:ext>
              </a:extLst>
            </p:cNvPr>
            <p:cNvCxnSpPr/>
            <p:nvPr/>
          </p:nvCxnSpPr>
          <p:spPr>
            <a:xfrm>
              <a:off x="3351212" y="4995862"/>
              <a:ext cx="798513" cy="0"/>
            </a:xfrm>
            <a:prstGeom prst="line">
              <a:avLst/>
            </a:prstGeom>
            <a:ln w="3175"/>
          </p:spPr>
          <p:style>
            <a:lnRef idx="1">
              <a:schemeClr val="dk1"/>
            </a:lnRef>
            <a:fillRef idx="0">
              <a:schemeClr val="dk1"/>
            </a:fillRef>
            <a:effectRef idx="0">
              <a:schemeClr val="dk1"/>
            </a:effectRef>
            <a:fontRef idx="minor">
              <a:schemeClr val="tx1"/>
            </a:fontRef>
          </p:style>
        </p:cxnSp>
        <p:cxnSp>
          <p:nvCxnSpPr>
            <p:cNvPr id="20" name="直接连接符 19">
              <a:extLst>
                <a:ext uri="{FF2B5EF4-FFF2-40B4-BE49-F238E27FC236}">
                  <a16:creationId xmlns:a16="http://schemas.microsoft.com/office/drawing/2014/main" id="{C192A90A-CE28-4FC6-B82A-F06437EA4655}"/>
                </a:ext>
              </a:extLst>
            </p:cNvPr>
            <p:cNvCxnSpPr/>
            <p:nvPr/>
          </p:nvCxnSpPr>
          <p:spPr>
            <a:xfrm>
              <a:off x="4840287" y="4995860"/>
              <a:ext cx="798513" cy="0"/>
            </a:xfrm>
            <a:prstGeom prst="line">
              <a:avLst/>
            </a:prstGeom>
            <a:ln w="3175"/>
          </p:spPr>
          <p:style>
            <a:lnRef idx="1">
              <a:schemeClr val="dk1"/>
            </a:lnRef>
            <a:fillRef idx="0">
              <a:schemeClr val="dk1"/>
            </a:fillRef>
            <a:effectRef idx="0">
              <a:schemeClr val="dk1"/>
            </a:effectRef>
            <a:fontRef idx="minor">
              <a:schemeClr val="tx1"/>
            </a:fontRef>
          </p:style>
        </p:cxnSp>
        <p:cxnSp>
          <p:nvCxnSpPr>
            <p:cNvPr id="21" name="直接连接符 20">
              <a:extLst>
                <a:ext uri="{FF2B5EF4-FFF2-40B4-BE49-F238E27FC236}">
                  <a16:creationId xmlns:a16="http://schemas.microsoft.com/office/drawing/2014/main" id="{68F6C515-8EB0-4E3E-BBAF-B8A0AFA437BC}"/>
                </a:ext>
              </a:extLst>
            </p:cNvPr>
            <p:cNvCxnSpPr/>
            <p:nvPr/>
          </p:nvCxnSpPr>
          <p:spPr>
            <a:xfrm>
              <a:off x="3351212" y="6191250"/>
              <a:ext cx="798513" cy="0"/>
            </a:xfrm>
            <a:prstGeom prst="line">
              <a:avLst/>
            </a:prstGeom>
            <a:ln w="3175"/>
          </p:spPr>
          <p:style>
            <a:lnRef idx="1">
              <a:schemeClr val="dk1"/>
            </a:lnRef>
            <a:fillRef idx="0">
              <a:schemeClr val="dk1"/>
            </a:fillRef>
            <a:effectRef idx="0">
              <a:schemeClr val="dk1"/>
            </a:effectRef>
            <a:fontRef idx="minor">
              <a:schemeClr val="tx1"/>
            </a:fontRef>
          </p:style>
        </p:cxnSp>
        <p:cxnSp>
          <p:nvCxnSpPr>
            <p:cNvPr id="22" name="直接连接符 21">
              <a:extLst>
                <a:ext uri="{FF2B5EF4-FFF2-40B4-BE49-F238E27FC236}">
                  <a16:creationId xmlns:a16="http://schemas.microsoft.com/office/drawing/2014/main" id="{AE251718-4F2C-4365-88E0-AB41FAEE9595}"/>
                </a:ext>
              </a:extLst>
            </p:cNvPr>
            <p:cNvCxnSpPr/>
            <p:nvPr/>
          </p:nvCxnSpPr>
          <p:spPr>
            <a:xfrm>
              <a:off x="6173194" y="4995860"/>
              <a:ext cx="979200" cy="0"/>
            </a:xfrm>
            <a:prstGeom prst="line">
              <a:avLst/>
            </a:prstGeom>
            <a:ln w="3175"/>
          </p:spPr>
          <p:style>
            <a:lnRef idx="1">
              <a:schemeClr val="dk1"/>
            </a:lnRef>
            <a:fillRef idx="0">
              <a:schemeClr val="dk1"/>
            </a:fillRef>
            <a:effectRef idx="0">
              <a:schemeClr val="dk1"/>
            </a:effectRef>
            <a:fontRef idx="minor">
              <a:schemeClr val="tx1"/>
            </a:fontRef>
          </p:style>
        </p:cxnSp>
        <p:cxnSp>
          <p:nvCxnSpPr>
            <p:cNvPr id="24" name="直接连接符 23">
              <a:extLst>
                <a:ext uri="{FF2B5EF4-FFF2-40B4-BE49-F238E27FC236}">
                  <a16:creationId xmlns:a16="http://schemas.microsoft.com/office/drawing/2014/main" id="{D80BD630-37DF-4504-BAF8-A9ABEEB1BA82}"/>
                </a:ext>
              </a:extLst>
            </p:cNvPr>
            <p:cNvCxnSpPr/>
            <p:nvPr/>
          </p:nvCxnSpPr>
          <p:spPr>
            <a:xfrm>
              <a:off x="4841875" y="6196010"/>
              <a:ext cx="792000" cy="0"/>
            </a:xfrm>
            <a:prstGeom prst="line">
              <a:avLst/>
            </a:prstGeom>
            <a:ln w="3175"/>
          </p:spPr>
          <p:style>
            <a:lnRef idx="1">
              <a:schemeClr val="dk1"/>
            </a:lnRef>
            <a:fillRef idx="0">
              <a:schemeClr val="dk1"/>
            </a:fillRef>
            <a:effectRef idx="0">
              <a:schemeClr val="dk1"/>
            </a:effectRef>
            <a:fontRef idx="minor">
              <a:schemeClr val="tx1"/>
            </a:fontRef>
          </p:style>
        </p:cxnSp>
        <p:cxnSp>
          <p:nvCxnSpPr>
            <p:cNvPr id="26" name="直接连接符 25">
              <a:extLst>
                <a:ext uri="{FF2B5EF4-FFF2-40B4-BE49-F238E27FC236}">
                  <a16:creationId xmlns:a16="http://schemas.microsoft.com/office/drawing/2014/main" id="{389E9DAE-D203-444D-A17F-EF5683BE7034}"/>
                </a:ext>
              </a:extLst>
            </p:cNvPr>
            <p:cNvCxnSpPr/>
            <p:nvPr/>
          </p:nvCxnSpPr>
          <p:spPr>
            <a:xfrm>
              <a:off x="6174782" y="6189660"/>
              <a:ext cx="979200" cy="0"/>
            </a:xfrm>
            <a:prstGeom prst="line">
              <a:avLst/>
            </a:prstGeom>
            <a:ln w="3175"/>
          </p:spPr>
          <p:style>
            <a:lnRef idx="1">
              <a:schemeClr val="dk1"/>
            </a:lnRef>
            <a:fillRef idx="0">
              <a:schemeClr val="dk1"/>
            </a:fillRef>
            <a:effectRef idx="0">
              <a:schemeClr val="dk1"/>
            </a:effectRef>
            <a:fontRef idx="minor">
              <a:schemeClr val="tx1"/>
            </a:fontRef>
          </p:style>
        </p:cxnSp>
        <p:cxnSp>
          <p:nvCxnSpPr>
            <p:cNvPr id="27" name="直接连接符 26">
              <a:extLst>
                <a:ext uri="{FF2B5EF4-FFF2-40B4-BE49-F238E27FC236}">
                  <a16:creationId xmlns:a16="http://schemas.microsoft.com/office/drawing/2014/main" id="{CD608074-F77A-4DF7-A85F-37FB58A7D3AE}"/>
                </a:ext>
              </a:extLst>
            </p:cNvPr>
            <p:cNvCxnSpPr/>
            <p:nvPr/>
          </p:nvCxnSpPr>
          <p:spPr>
            <a:xfrm>
              <a:off x="7150952" y="4994272"/>
              <a:ext cx="0" cy="1195388"/>
            </a:xfrm>
            <a:prstGeom prst="line">
              <a:avLst/>
            </a:prstGeom>
            <a:ln w="3175"/>
          </p:spPr>
          <p:style>
            <a:lnRef idx="1">
              <a:schemeClr val="dk1"/>
            </a:lnRef>
            <a:fillRef idx="0">
              <a:schemeClr val="dk1"/>
            </a:fillRef>
            <a:effectRef idx="0">
              <a:schemeClr val="dk1"/>
            </a:effectRef>
            <a:fontRef idx="minor">
              <a:schemeClr val="tx1"/>
            </a:fontRef>
          </p:style>
        </p:cxnSp>
        <p:cxnSp>
          <p:nvCxnSpPr>
            <p:cNvPr id="33" name="直接连接符 32">
              <a:extLst>
                <a:ext uri="{FF2B5EF4-FFF2-40B4-BE49-F238E27FC236}">
                  <a16:creationId xmlns:a16="http://schemas.microsoft.com/office/drawing/2014/main" id="{E9FA8182-70EA-476C-ACF9-DF33EB1341A7}"/>
                </a:ext>
              </a:extLst>
            </p:cNvPr>
            <p:cNvCxnSpPr/>
            <p:nvPr/>
          </p:nvCxnSpPr>
          <p:spPr>
            <a:xfrm>
              <a:off x="4845051" y="5000622"/>
              <a:ext cx="0" cy="1195388"/>
            </a:xfrm>
            <a:prstGeom prst="line">
              <a:avLst/>
            </a:prstGeom>
            <a:ln w="3175"/>
          </p:spPr>
          <p:style>
            <a:lnRef idx="1">
              <a:schemeClr val="dk1"/>
            </a:lnRef>
            <a:fillRef idx="0">
              <a:schemeClr val="dk1"/>
            </a:fillRef>
            <a:effectRef idx="0">
              <a:schemeClr val="dk1"/>
            </a:effectRef>
            <a:fontRef idx="minor">
              <a:schemeClr val="tx1"/>
            </a:fontRef>
          </p:style>
        </p:cxnSp>
        <p:cxnSp>
          <p:nvCxnSpPr>
            <p:cNvPr id="35" name="直接连接符 34">
              <a:extLst>
                <a:ext uri="{FF2B5EF4-FFF2-40B4-BE49-F238E27FC236}">
                  <a16:creationId xmlns:a16="http://schemas.microsoft.com/office/drawing/2014/main" id="{E3AA92CB-D418-4DFA-88B6-BEDA3EE05B2B}"/>
                </a:ext>
              </a:extLst>
            </p:cNvPr>
            <p:cNvCxnSpPr/>
            <p:nvPr/>
          </p:nvCxnSpPr>
          <p:spPr>
            <a:xfrm>
              <a:off x="1799633" y="4992684"/>
              <a:ext cx="0" cy="1206000"/>
            </a:xfrm>
            <a:prstGeom prst="line">
              <a:avLst/>
            </a:prstGeom>
            <a:ln w="3175"/>
          </p:spPr>
          <p:style>
            <a:lnRef idx="1">
              <a:schemeClr val="dk1"/>
            </a:lnRef>
            <a:fillRef idx="0">
              <a:schemeClr val="dk1"/>
            </a:fillRef>
            <a:effectRef idx="0">
              <a:schemeClr val="dk1"/>
            </a:effectRef>
            <a:fontRef idx="minor">
              <a:schemeClr val="tx1"/>
            </a:fontRef>
          </p:style>
        </p:cxnSp>
        <p:cxnSp>
          <p:nvCxnSpPr>
            <p:cNvPr id="36" name="直接连接符 35">
              <a:extLst>
                <a:ext uri="{FF2B5EF4-FFF2-40B4-BE49-F238E27FC236}">
                  <a16:creationId xmlns:a16="http://schemas.microsoft.com/office/drawing/2014/main" id="{2C51160F-27EF-4769-908F-B554A11B3F97}"/>
                </a:ext>
              </a:extLst>
            </p:cNvPr>
            <p:cNvCxnSpPr/>
            <p:nvPr/>
          </p:nvCxnSpPr>
          <p:spPr>
            <a:xfrm>
              <a:off x="1799633" y="5170485"/>
              <a:ext cx="979200" cy="0"/>
            </a:xfrm>
            <a:prstGeom prst="line">
              <a:avLst/>
            </a:prstGeom>
            <a:ln w="3175"/>
          </p:spPr>
          <p:style>
            <a:lnRef idx="1">
              <a:schemeClr val="dk1"/>
            </a:lnRef>
            <a:fillRef idx="0">
              <a:schemeClr val="dk1"/>
            </a:fillRef>
            <a:effectRef idx="0">
              <a:schemeClr val="dk1"/>
            </a:effectRef>
            <a:fontRef idx="minor">
              <a:schemeClr val="tx1"/>
            </a:fontRef>
          </p:style>
        </p:cxnSp>
        <p:cxnSp>
          <p:nvCxnSpPr>
            <p:cNvPr id="37" name="直接连接符 36">
              <a:extLst>
                <a:ext uri="{FF2B5EF4-FFF2-40B4-BE49-F238E27FC236}">
                  <a16:creationId xmlns:a16="http://schemas.microsoft.com/office/drawing/2014/main" id="{E6A661B0-9C91-4249-B489-B83981976C9E}"/>
                </a:ext>
              </a:extLst>
            </p:cNvPr>
            <p:cNvCxnSpPr/>
            <p:nvPr/>
          </p:nvCxnSpPr>
          <p:spPr>
            <a:xfrm>
              <a:off x="1798925" y="5379335"/>
              <a:ext cx="979200" cy="0"/>
            </a:xfrm>
            <a:prstGeom prst="line">
              <a:avLst/>
            </a:prstGeom>
            <a:ln w="3175"/>
          </p:spPr>
          <p:style>
            <a:lnRef idx="1">
              <a:schemeClr val="dk1"/>
            </a:lnRef>
            <a:fillRef idx="0">
              <a:schemeClr val="dk1"/>
            </a:fillRef>
            <a:effectRef idx="0">
              <a:schemeClr val="dk1"/>
            </a:effectRef>
            <a:fontRef idx="minor">
              <a:schemeClr val="tx1"/>
            </a:fontRef>
          </p:style>
        </p:cxnSp>
        <p:cxnSp>
          <p:nvCxnSpPr>
            <p:cNvPr id="38" name="直接连接符 37">
              <a:extLst>
                <a:ext uri="{FF2B5EF4-FFF2-40B4-BE49-F238E27FC236}">
                  <a16:creationId xmlns:a16="http://schemas.microsoft.com/office/drawing/2014/main" id="{523F9510-8C2E-4785-B40B-4EBFB79D386B}"/>
                </a:ext>
              </a:extLst>
            </p:cNvPr>
            <p:cNvCxnSpPr/>
            <p:nvPr/>
          </p:nvCxnSpPr>
          <p:spPr>
            <a:xfrm>
              <a:off x="1798925" y="5637210"/>
              <a:ext cx="979200" cy="0"/>
            </a:xfrm>
            <a:prstGeom prst="line">
              <a:avLst/>
            </a:prstGeom>
            <a:ln w="3175"/>
          </p:spPr>
          <p:style>
            <a:lnRef idx="1">
              <a:schemeClr val="dk1"/>
            </a:lnRef>
            <a:fillRef idx="0">
              <a:schemeClr val="dk1"/>
            </a:fillRef>
            <a:effectRef idx="0">
              <a:schemeClr val="dk1"/>
            </a:effectRef>
            <a:fontRef idx="minor">
              <a:schemeClr val="tx1"/>
            </a:fontRef>
          </p:style>
        </p:cxnSp>
        <p:cxnSp>
          <p:nvCxnSpPr>
            <p:cNvPr id="39" name="直接连接符 38">
              <a:extLst>
                <a:ext uri="{FF2B5EF4-FFF2-40B4-BE49-F238E27FC236}">
                  <a16:creationId xmlns:a16="http://schemas.microsoft.com/office/drawing/2014/main" id="{9FF5C799-EE79-4A9B-BD2A-2523942B0AAD}"/>
                </a:ext>
              </a:extLst>
            </p:cNvPr>
            <p:cNvCxnSpPr/>
            <p:nvPr/>
          </p:nvCxnSpPr>
          <p:spPr>
            <a:xfrm>
              <a:off x="6176369" y="5175245"/>
              <a:ext cx="979200" cy="0"/>
            </a:xfrm>
            <a:prstGeom prst="line">
              <a:avLst/>
            </a:prstGeom>
            <a:ln w="3175"/>
          </p:spPr>
          <p:style>
            <a:lnRef idx="1">
              <a:schemeClr val="dk1"/>
            </a:lnRef>
            <a:fillRef idx="0">
              <a:schemeClr val="dk1"/>
            </a:fillRef>
            <a:effectRef idx="0">
              <a:schemeClr val="dk1"/>
            </a:effectRef>
            <a:fontRef idx="minor">
              <a:schemeClr val="tx1"/>
            </a:fontRef>
          </p:style>
        </p:cxnSp>
        <p:cxnSp>
          <p:nvCxnSpPr>
            <p:cNvPr id="40" name="直接连接符 39">
              <a:extLst>
                <a:ext uri="{FF2B5EF4-FFF2-40B4-BE49-F238E27FC236}">
                  <a16:creationId xmlns:a16="http://schemas.microsoft.com/office/drawing/2014/main" id="{E54EC427-E0B6-49DE-B821-5AED14AEE2E3}"/>
                </a:ext>
              </a:extLst>
            </p:cNvPr>
            <p:cNvCxnSpPr/>
            <p:nvPr/>
          </p:nvCxnSpPr>
          <p:spPr>
            <a:xfrm>
              <a:off x="6176369" y="5929310"/>
              <a:ext cx="979200" cy="0"/>
            </a:xfrm>
            <a:prstGeom prst="line">
              <a:avLst/>
            </a:prstGeom>
            <a:ln w="3175"/>
          </p:spPr>
          <p:style>
            <a:lnRef idx="1">
              <a:schemeClr val="dk1"/>
            </a:lnRef>
            <a:fillRef idx="0">
              <a:schemeClr val="dk1"/>
            </a:fillRef>
            <a:effectRef idx="0">
              <a:schemeClr val="dk1"/>
            </a:effectRef>
            <a:fontRef idx="minor">
              <a:schemeClr val="tx1"/>
            </a:fontRef>
          </p:style>
        </p:cxnSp>
        <p:cxnSp>
          <p:nvCxnSpPr>
            <p:cNvPr id="41" name="直接连接符 40">
              <a:extLst>
                <a:ext uri="{FF2B5EF4-FFF2-40B4-BE49-F238E27FC236}">
                  <a16:creationId xmlns:a16="http://schemas.microsoft.com/office/drawing/2014/main" id="{B827AC4D-628A-40B3-A2FC-56CB08B1CD4D}"/>
                </a:ext>
              </a:extLst>
            </p:cNvPr>
            <p:cNvCxnSpPr>
              <a:cxnSpLocks/>
            </p:cNvCxnSpPr>
            <p:nvPr/>
          </p:nvCxnSpPr>
          <p:spPr>
            <a:xfrm>
              <a:off x="3354387" y="5178420"/>
              <a:ext cx="798513" cy="0"/>
            </a:xfrm>
            <a:prstGeom prst="line">
              <a:avLst/>
            </a:prstGeom>
            <a:ln w="3175"/>
          </p:spPr>
          <p:style>
            <a:lnRef idx="1">
              <a:schemeClr val="dk1"/>
            </a:lnRef>
            <a:fillRef idx="0">
              <a:schemeClr val="dk1"/>
            </a:fillRef>
            <a:effectRef idx="0">
              <a:schemeClr val="dk1"/>
            </a:effectRef>
            <a:fontRef idx="minor">
              <a:schemeClr val="tx1"/>
            </a:fontRef>
          </p:style>
        </p:cxnSp>
        <p:cxnSp>
          <p:nvCxnSpPr>
            <p:cNvPr id="42" name="直接连接符 41">
              <a:extLst>
                <a:ext uri="{FF2B5EF4-FFF2-40B4-BE49-F238E27FC236}">
                  <a16:creationId xmlns:a16="http://schemas.microsoft.com/office/drawing/2014/main" id="{5E49C959-A7A4-4A37-AF01-AB3E18692E27}"/>
                </a:ext>
              </a:extLst>
            </p:cNvPr>
            <p:cNvCxnSpPr>
              <a:cxnSpLocks/>
            </p:cNvCxnSpPr>
            <p:nvPr/>
          </p:nvCxnSpPr>
          <p:spPr>
            <a:xfrm>
              <a:off x="3354387" y="5930895"/>
              <a:ext cx="798513" cy="0"/>
            </a:xfrm>
            <a:prstGeom prst="line">
              <a:avLst/>
            </a:prstGeom>
            <a:ln w="3175"/>
          </p:spPr>
          <p:style>
            <a:lnRef idx="1">
              <a:schemeClr val="dk1"/>
            </a:lnRef>
            <a:fillRef idx="0">
              <a:schemeClr val="dk1"/>
            </a:fillRef>
            <a:effectRef idx="0">
              <a:schemeClr val="dk1"/>
            </a:effectRef>
            <a:fontRef idx="minor">
              <a:schemeClr val="tx1"/>
            </a:fontRef>
          </p:style>
        </p:cxnSp>
        <p:cxnSp>
          <p:nvCxnSpPr>
            <p:cNvPr id="43" name="直接连接符 42">
              <a:extLst>
                <a:ext uri="{FF2B5EF4-FFF2-40B4-BE49-F238E27FC236}">
                  <a16:creationId xmlns:a16="http://schemas.microsoft.com/office/drawing/2014/main" id="{D2771C4E-02DC-4FD1-A684-70CC24CB39AA}"/>
                </a:ext>
              </a:extLst>
            </p:cNvPr>
            <p:cNvCxnSpPr>
              <a:cxnSpLocks/>
            </p:cNvCxnSpPr>
            <p:nvPr/>
          </p:nvCxnSpPr>
          <p:spPr>
            <a:xfrm>
              <a:off x="4843462" y="5178420"/>
              <a:ext cx="798513" cy="0"/>
            </a:xfrm>
            <a:prstGeom prst="line">
              <a:avLst/>
            </a:prstGeom>
            <a:ln w="3175"/>
          </p:spPr>
          <p:style>
            <a:lnRef idx="1">
              <a:schemeClr val="dk1"/>
            </a:lnRef>
            <a:fillRef idx="0">
              <a:schemeClr val="dk1"/>
            </a:fillRef>
            <a:effectRef idx="0">
              <a:schemeClr val="dk1"/>
            </a:effectRef>
            <a:fontRef idx="minor">
              <a:schemeClr val="tx1"/>
            </a:fontRef>
          </p:style>
        </p:cxnSp>
        <p:cxnSp>
          <p:nvCxnSpPr>
            <p:cNvPr id="44" name="直接连接符 43">
              <a:extLst>
                <a:ext uri="{FF2B5EF4-FFF2-40B4-BE49-F238E27FC236}">
                  <a16:creationId xmlns:a16="http://schemas.microsoft.com/office/drawing/2014/main" id="{F6F4B62E-1DFF-4113-94D5-40773D095E11}"/>
                </a:ext>
              </a:extLst>
            </p:cNvPr>
            <p:cNvCxnSpPr>
              <a:cxnSpLocks/>
            </p:cNvCxnSpPr>
            <p:nvPr/>
          </p:nvCxnSpPr>
          <p:spPr>
            <a:xfrm>
              <a:off x="4487862" y="3476620"/>
              <a:ext cx="798513" cy="0"/>
            </a:xfrm>
            <a:prstGeom prst="line">
              <a:avLst/>
            </a:prstGeom>
            <a:ln w="3175"/>
          </p:spPr>
          <p:style>
            <a:lnRef idx="1">
              <a:schemeClr val="dk1"/>
            </a:lnRef>
            <a:fillRef idx="0">
              <a:schemeClr val="dk1"/>
            </a:fillRef>
            <a:effectRef idx="0">
              <a:schemeClr val="dk1"/>
            </a:effectRef>
            <a:fontRef idx="minor">
              <a:schemeClr val="tx1"/>
            </a:fontRef>
          </p:style>
        </p:cxnSp>
        <p:cxnSp>
          <p:nvCxnSpPr>
            <p:cNvPr id="45" name="直接连接符 44">
              <a:extLst>
                <a:ext uri="{FF2B5EF4-FFF2-40B4-BE49-F238E27FC236}">
                  <a16:creationId xmlns:a16="http://schemas.microsoft.com/office/drawing/2014/main" id="{EEED3B5F-2132-414E-A0D6-C87029137A7D}"/>
                </a:ext>
              </a:extLst>
            </p:cNvPr>
            <p:cNvCxnSpPr>
              <a:cxnSpLocks/>
            </p:cNvCxnSpPr>
            <p:nvPr/>
          </p:nvCxnSpPr>
          <p:spPr>
            <a:xfrm>
              <a:off x="2285470" y="1648879"/>
              <a:ext cx="961497" cy="0"/>
            </a:xfrm>
            <a:prstGeom prst="line">
              <a:avLst/>
            </a:prstGeom>
            <a:ln w="3175"/>
          </p:spPr>
          <p:style>
            <a:lnRef idx="1">
              <a:schemeClr val="dk1"/>
            </a:lnRef>
            <a:fillRef idx="0">
              <a:schemeClr val="dk1"/>
            </a:fillRef>
            <a:effectRef idx="0">
              <a:schemeClr val="dk1"/>
            </a:effectRef>
            <a:fontRef idx="minor">
              <a:schemeClr val="tx1"/>
            </a:fontRef>
          </p:style>
        </p:cxnSp>
        <p:cxnSp>
          <p:nvCxnSpPr>
            <p:cNvPr id="47" name="直接连接符 46">
              <a:extLst>
                <a:ext uri="{FF2B5EF4-FFF2-40B4-BE49-F238E27FC236}">
                  <a16:creationId xmlns:a16="http://schemas.microsoft.com/office/drawing/2014/main" id="{45273A2E-51B5-493F-9FCB-7572B89A1ABA}"/>
                </a:ext>
              </a:extLst>
            </p:cNvPr>
            <p:cNvCxnSpPr>
              <a:cxnSpLocks/>
            </p:cNvCxnSpPr>
            <p:nvPr/>
          </p:nvCxnSpPr>
          <p:spPr>
            <a:xfrm>
              <a:off x="2281595" y="1948513"/>
              <a:ext cx="969247" cy="0"/>
            </a:xfrm>
            <a:prstGeom prst="line">
              <a:avLst/>
            </a:prstGeom>
            <a:ln w="3175"/>
          </p:spPr>
          <p:style>
            <a:lnRef idx="1">
              <a:schemeClr val="dk1"/>
            </a:lnRef>
            <a:fillRef idx="0">
              <a:schemeClr val="dk1"/>
            </a:fillRef>
            <a:effectRef idx="0">
              <a:schemeClr val="dk1"/>
            </a:effectRef>
            <a:fontRef idx="minor">
              <a:schemeClr val="tx1"/>
            </a:fontRef>
          </p:style>
        </p:cxnSp>
        <p:cxnSp>
          <p:nvCxnSpPr>
            <p:cNvPr id="48" name="直接连接符 47">
              <a:extLst>
                <a:ext uri="{FF2B5EF4-FFF2-40B4-BE49-F238E27FC236}">
                  <a16:creationId xmlns:a16="http://schemas.microsoft.com/office/drawing/2014/main" id="{38DBEEC5-5D80-438E-9EDE-9AEC946B653F}"/>
                </a:ext>
              </a:extLst>
            </p:cNvPr>
            <p:cNvCxnSpPr>
              <a:cxnSpLocks/>
            </p:cNvCxnSpPr>
            <p:nvPr/>
          </p:nvCxnSpPr>
          <p:spPr>
            <a:xfrm>
              <a:off x="3472382" y="1648879"/>
              <a:ext cx="792000" cy="0"/>
            </a:xfrm>
            <a:prstGeom prst="line">
              <a:avLst/>
            </a:prstGeom>
            <a:ln w="3175"/>
          </p:spPr>
          <p:style>
            <a:lnRef idx="1">
              <a:schemeClr val="dk1"/>
            </a:lnRef>
            <a:fillRef idx="0">
              <a:schemeClr val="dk1"/>
            </a:fillRef>
            <a:effectRef idx="0">
              <a:schemeClr val="dk1"/>
            </a:effectRef>
            <a:fontRef idx="minor">
              <a:schemeClr val="tx1"/>
            </a:fontRef>
          </p:style>
        </p:cxnSp>
        <p:cxnSp>
          <p:nvCxnSpPr>
            <p:cNvPr id="49" name="直接连接符 48">
              <a:extLst>
                <a:ext uri="{FF2B5EF4-FFF2-40B4-BE49-F238E27FC236}">
                  <a16:creationId xmlns:a16="http://schemas.microsoft.com/office/drawing/2014/main" id="{8D35D539-7C0C-443A-8F89-559A88D1E8BF}"/>
                </a:ext>
              </a:extLst>
            </p:cNvPr>
            <p:cNvCxnSpPr>
              <a:cxnSpLocks/>
            </p:cNvCxnSpPr>
            <p:nvPr/>
          </p:nvCxnSpPr>
          <p:spPr>
            <a:xfrm>
              <a:off x="3472382" y="1948513"/>
              <a:ext cx="792000" cy="0"/>
            </a:xfrm>
            <a:prstGeom prst="line">
              <a:avLst/>
            </a:prstGeom>
            <a:ln w="3175"/>
          </p:spPr>
          <p:style>
            <a:lnRef idx="1">
              <a:schemeClr val="dk1"/>
            </a:lnRef>
            <a:fillRef idx="0">
              <a:schemeClr val="dk1"/>
            </a:fillRef>
            <a:effectRef idx="0">
              <a:schemeClr val="dk1"/>
            </a:effectRef>
            <a:fontRef idx="minor">
              <a:schemeClr val="tx1"/>
            </a:fontRef>
          </p:style>
        </p:cxnSp>
        <p:cxnSp>
          <p:nvCxnSpPr>
            <p:cNvPr id="50" name="直接连接符 49">
              <a:extLst>
                <a:ext uri="{FF2B5EF4-FFF2-40B4-BE49-F238E27FC236}">
                  <a16:creationId xmlns:a16="http://schemas.microsoft.com/office/drawing/2014/main" id="{6898A6B3-3832-4789-A16C-BD6B56DA7E56}"/>
                </a:ext>
              </a:extLst>
            </p:cNvPr>
            <p:cNvCxnSpPr>
              <a:cxnSpLocks/>
            </p:cNvCxnSpPr>
            <p:nvPr/>
          </p:nvCxnSpPr>
          <p:spPr>
            <a:xfrm>
              <a:off x="5470074" y="1648879"/>
              <a:ext cx="973346" cy="0"/>
            </a:xfrm>
            <a:prstGeom prst="line">
              <a:avLst/>
            </a:prstGeom>
            <a:ln w="3175"/>
          </p:spPr>
          <p:style>
            <a:lnRef idx="1">
              <a:schemeClr val="dk1"/>
            </a:lnRef>
            <a:fillRef idx="0">
              <a:schemeClr val="dk1"/>
            </a:fillRef>
            <a:effectRef idx="0">
              <a:schemeClr val="dk1"/>
            </a:effectRef>
            <a:fontRef idx="minor">
              <a:schemeClr val="tx1"/>
            </a:fontRef>
          </p:style>
        </p:cxnSp>
        <p:cxnSp>
          <p:nvCxnSpPr>
            <p:cNvPr id="51" name="直接连接符 50">
              <a:extLst>
                <a:ext uri="{FF2B5EF4-FFF2-40B4-BE49-F238E27FC236}">
                  <a16:creationId xmlns:a16="http://schemas.microsoft.com/office/drawing/2014/main" id="{C322722C-F36C-42FD-8927-5F7F74D49AC9}"/>
                </a:ext>
              </a:extLst>
            </p:cNvPr>
            <p:cNvCxnSpPr>
              <a:cxnSpLocks/>
            </p:cNvCxnSpPr>
            <p:nvPr/>
          </p:nvCxnSpPr>
          <p:spPr>
            <a:xfrm>
              <a:off x="5470074" y="1948513"/>
              <a:ext cx="973346" cy="0"/>
            </a:xfrm>
            <a:prstGeom prst="line">
              <a:avLst/>
            </a:prstGeom>
            <a:ln w="3175"/>
          </p:spPr>
          <p:style>
            <a:lnRef idx="1">
              <a:schemeClr val="dk1"/>
            </a:lnRef>
            <a:fillRef idx="0">
              <a:schemeClr val="dk1"/>
            </a:fillRef>
            <a:effectRef idx="0">
              <a:schemeClr val="dk1"/>
            </a:effectRef>
            <a:fontRef idx="minor">
              <a:schemeClr val="tx1"/>
            </a:fontRef>
          </p:style>
        </p:cxnSp>
        <p:cxnSp>
          <p:nvCxnSpPr>
            <p:cNvPr id="52" name="直接连接符 51">
              <a:extLst>
                <a:ext uri="{FF2B5EF4-FFF2-40B4-BE49-F238E27FC236}">
                  <a16:creationId xmlns:a16="http://schemas.microsoft.com/office/drawing/2014/main" id="{EFC1F4F8-EBAE-4D3E-BEE3-3551C8A02AE2}"/>
                </a:ext>
              </a:extLst>
            </p:cNvPr>
            <p:cNvCxnSpPr>
              <a:cxnSpLocks/>
            </p:cNvCxnSpPr>
            <p:nvPr/>
          </p:nvCxnSpPr>
          <p:spPr>
            <a:xfrm>
              <a:off x="2277720" y="3007150"/>
              <a:ext cx="0" cy="1003036"/>
            </a:xfrm>
            <a:prstGeom prst="line">
              <a:avLst/>
            </a:prstGeom>
            <a:ln w="3175"/>
          </p:spPr>
          <p:style>
            <a:lnRef idx="1">
              <a:schemeClr val="dk1"/>
            </a:lnRef>
            <a:fillRef idx="0">
              <a:schemeClr val="dk1"/>
            </a:fillRef>
            <a:effectRef idx="0">
              <a:schemeClr val="dk1"/>
            </a:effectRef>
            <a:fontRef idx="minor">
              <a:schemeClr val="tx1"/>
            </a:fontRef>
          </p:style>
        </p:cxnSp>
        <p:cxnSp>
          <p:nvCxnSpPr>
            <p:cNvPr id="53" name="直接连接符 52">
              <a:extLst>
                <a:ext uri="{FF2B5EF4-FFF2-40B4-BE49-F238E27FC236}">
                  <a16:creationId xmlns:a16="http://schemas.microsoft.com/office/drawing/2014/main" id="{D6E6EE4C-A2D8-4B6D-AE61-AB19E0F8556C}"/>
                </a:ext>
              </a:extLst>
            </p:cNvPr>
            <p:cNvCxnSpPr>
              <a:cxnSpLocks/>
            </p:cNvCxnSpPr>
            <p:nvPr/>
          </p:nvCxnSpPr>
          <p:spPr>
            <a:xfrm>
              <a:off x="2277720" y="1391214"/>
              <a:ext cx="0" cy="809545"/>
            </a:xfrm>
            <a:prstGeom prst="line">
              <a:avLst/>
            </a:prstGeom>
            <a:ln w="3175"/>
          </p:spPr>
          <p:style>
            <a:lnRef idx="1">
              <a:schemeClr val="dk1"/>
            </a:lnRef>
            <a:fillRef idx="0">
              <a:schemeClr val="dk1"/>
            </a:fillRef>
            <a:effectRef idx="0">
              <a:schemeClr val="dk1"/>
            </a:effectRef>
            <a:fontRef idx="minor">
              <a:schemeClr val="tx1"/>
            </a:fontRef>
          </p:style>
        </p:cxnSp>
        <p:cxnSp>
          <p:nvCxnSpPr>
            <p:cNvPr id="54" name="直接连接符 53">
              <a:extLst>
                <a:ext uri="{FF2B5EF4-FFF2-40B4-BE49-F238E27FC236}">
                  <a16:creationId xmlns:a16="http://schemas.microsoft.com/office/drawing/2014/main" id="{794F8484-1EF9-4F7F-9A38-C7FB4D474A52}"/>
                </a:ext>
              </a:extLst>
            </p:cNvPr>
            <p:cNvCxnSpPr>
              <a:cxnSpLocks/>
            </p:cNvCxnSpPr>
            <p:nvPr/>
          </p:nvCxnSpPr>
          <p:spPr>
            <a:xfrm>
              <a:off x="3821095" y="1391214"/>
              <a:ext cx="0" cy="257665"/>
            </a:xfrm>
            <a:prstGeom prst="line">
              <a:avLst/>
            </a:prstGeom>
            <a:ln w="3175"/>
          </p:spPr>
          <p:style>
            <a:lnRef idx="1">
              <a:schemeClr val="dk1"/>
            </a:lnRef>
            <a:fillRef idx="0">
              <a:schemeClr val="dk1"/>
            </a:fillRef>
            <a:effectRef idx="0">
              <a:schemeClr val="dk1"/>
            </a:effectRef>
            <a:fontRef idx="minor">
              <a:schemeClr val="tx1"/>
            </a:fontRef>
          </p:style>
        </p:cxnSp>
        <p:cxnSp>
          <p:nvCxnSpPr>
            <p:cNvPr id="56" name="直接连接符 55">
              <a:extLst>
                <a:ext uri="{FF2B5EF4-FFF2-40B4-BE49-F238E27FC236}">
                  <a16:creationId xmlns:a16="http://schemas.microsoft.com/office/drawing/2014/main" id="{DCF30071-94A1-46B8-97F4-C34CCD6485D7}"/>
                </a:ext>
              </a:extLst>
            </p:cNvPr>
            <p:cNvCxnSpPr>
              <a:cxnSpLocks/>
            </p:cNvCxnSpPr>
            <p:nvPr/>
          </p:nvCxnSpPr>
          <p:spPr>
            <a:xfrm>
              <a:off x="4810404" y="1391214"/>
              <a:ext cx="0" cy="257665"/>
            </a:xfrm>
            <a:prstGeom prst="line">
              <a:avLst/>
            </a:prstGeom>
            <a:ln w="3175"/>
          </p:spPr>
          <p:style>
            <a:lnRef idx="1">
              <a:schemeClr val="dk1"/>
            </a:lnRef>
            <a:fillRef idx="0">
              <a:schemeClr val="dk1"/>
            </a:fillRef>
            <a:effectRef idx="0">
              <a:schemeClr val="dk1"/>
            </a:effectRef>
            <a:fontRef idx="minor">
              <a:schemeClr val="tx1"/>
            </a:fontRef>
          </p:style>
        </p:cxnSp>
        <p:cxnSp>
          <p:nvCxnSpPr>
            <p:cNvPr id="57" name="直接连接符 56">
              <a:extLst>
                <a:ext uri="{FF2B5EF4-FFF2-40B4-BE49-F238E27FC236}">
                  <a16:creationId xmlns:a16="http://schemas.microsoft.com/office/drawing/2014/main" id="{D4E47520-44C1-4211-A10B-5C51CD838577}"/>
                </a:ext>
              </a:extLst>
            </p:cNvPr>
            <p:cNvCxnSpPr>
              <a:cxnSpLocks/>
            </p:cNvCxnSpPr>
            <p:nvPr/>
          </p:nvCxnSpPr>
          <p:spPr>
            <a:xfrm>
              <a:off x="4810404" y="1948513"/>
              <a:ext cx="0" cy="257665"/>
            </a:xfrm>
            <a:prstGeom prst="line">
              <a:avLst/>
            </a:prstGeom>
            <a:ln w="3175"/>
          </p:spPr>
          <p:style>
            <a:lnRef idx="1">
              <a:schemeClr val="dk1"/>
            </a:lnRef>
            <a:fillRef idx="0">
              <a:schemeClr val="dk1"/>
            </a:fillRef>
            <a:effectRef idx="0">
              <a:schemeClr val="dk1"/>
            </a:effectRef>
            <a:fontRef idx="minor">
              <a:schemeClr val="tx1"/>
            </a:fontRef>
          </p:style>
        </p:cxnSp>
        <p:cxnSp>
          <p:nvCxnSpPr>
            <p:cNvPr id="58" name="直接连接符 57">
              <a:extLst>
                <a:ext uri="{FF2B5EF4-FFF2-40B4-BE49-F238E27FC236}">
                  <a16:creationId xmlns:a16="http://schemas.microsoft.com/office/drawing/2014/main" id="{48AC3B43-7B0A-4D90-9F7B-AE9EAD526F9C}"/>
                </a:ext>
              </a:extLst>
            </p:cNvPr>
            <p:cNvCxnSpPr>
              <a:cxnSpLocks/>
            </p:cNvCxnSpPr>
            <p:nvPr/>
          </p:nvCxnSpPr>
          <p:spPr>
            <a:xfrm>
              <a:off x="3768142" y="1944638"/>
              <a:ext cx="0" cy="257665"/>
            </a:xfrm>
            <a:prstGeom prst="line">
              <a:avLst/>
            </a:prstGeom>
            <a:ln w="3175"/>
          </p:spPr>
          <p:style>
            <a:lnRef idx="1">
              <a:schemeClr val="dk1"/>
            </a:lnRef>
            <a:fillRef idx="0">
              <a:schemeClr val="dk1"/>
            </a:fillRef>
            <a:effectRef idx="0">
              <a:schemeClr val="dk1"/>
            </a:effectRef>
            <a:fontRef idx="minor">
              <a:schemeClr val="tx1"/>
            </a:fontRef>
          </p:style>
        </p:cxnSp>
        <p:cxnSp>
          <p:nvCxnSpPr>
            <p:cNvPr id="59" name="直接连接符 58">
              <a:extLst>
                <a:ext uri="{FF2B5EF4-FFF2-40B4-BE49-F238E27FC236}">
                  <a16:creationId xmlns:a16="http://schemas.microsoft.com/office/drawing/2014/main" id="{D08F54C1-5A1A-48E1-8A37-36E4D410FB5A}"/>
                </a:ext>
              </a:extLst>
            </p:cNvPr>
            <p:cNvCxnSpPr>
              <a:cxnSpLocks/>
            </p:cNvCxnSpPr>
            <p:nvPr/>
          </p:nvCxnSpPr>
          <p:spPr>
            <a:xfrm>
              <a:off x="3768142" y="3218955"/>
              <a:ext cx="0" cy="257665"/>
            </a:xfrm>
            <a:prstGeom prst="line">
              <a:avLst/>
            </a:prstGeom>
            <a:ln w="3175"/>
          </p:spPr>
          <p:style>
            <a:lnRef idx="1">
              <a:schemeClr val="dk1"/>
            </a:lnRef>
            <a:fillRef idx="0">
              <a:schemeClr val="dk1"/>
            </a:fillRef>
            <a:effectRef idx="0">
              <a:schemeClr val="dk1"/>
            </a:effectRef>
            <a:fontRef idx="minor">
              <a:schemeClr val="tx1"/>
            </a:fontRef>
          </p:style>
        </p:cxnSp>
        <p:cxnSp>
          <p:nvCxnSpPr>
            <p:cNvPr id="60" name="直接连接符 59">
              <a:extLst>
                <a:ext uri="{FF2B5EF4-FFF2-40B4-BE49-F238E27FC236}">
                  <a16:creationId xmlns:a16="http://schemas.microsoft.com/office/drawing/2014/main" id="{6C1CEEB9-3FF6-442B-9F80-77E4B8DA282E}"/>
                </a:ext>
              </a:extLst>
            </p:cNvPr>
            <p:cNvCxnSpPr>
              <a:cxnSpLocks/>
            </p:cNvCxnSpPr>
            <p:nvPr/>
          </p:nvCxnSpPr>
          <p:spPr>
            <a:xfrm>
              <a:off x="3480132" y="3218955"/>
              <a:ext cx="781200" cy="0"/>
            </a:xfrm>
            <a:prstGeom prst="line">
              <a:avLst/>
            </a:prstGeom>
            <a:ln w="3175"/>
          </p:spPr>
          <p:style>
            <a:lnRef idx="1">
              <a:schemeClr val="dk1"/>
            </a:lnRef>
            <a:fillRef idx="0">
              <a:schemeClr val="dk1"/>
            </a:fillRef>
            <a:effectRef idx="0">
              <a:schemeClr val="dk1"/>
            </a:effectRef>
            <a:fontRef idx="minor">
              <a:schemeClr val="tx1"/>
            </a:fontRef>
          </p:style>
        </p:cxnSp>
        <p:cxnSp>
          <p:nvCxnSpPr>
            <p:cNvPr id="61" name="直接连接符 60">
              <a:extLst>
                <a:ext uri="{FF2B5EF4-FFF2-40B4-BE49-F238E27FC236}">
                  <a16:creationId xmlns:a16="http://schemas.microsoft.com/office/drawing/2014/main" id="{7F7D0AEE-EB66-4E4C-AB51-A0A55354AC34}"/>
                </a:ext>
              </a:extLst>
            </p:cNvPr>
            <p:cNvCxnSpPr>
              <a:cxnSpLocks/>
            </p:cNvCxnSpPr>
            <p:nvPr/>
          </p:nvCxnSpPr>
          <p:spPr>
            <a:xfrm>
              <a:off x="3480132" y="3472745"/>
              <a:ext cx="781200" cy="0"/>
            </a:xfrm>
            <a:prstGeom prst="line">
              <a:avLst/>
            </a:prstGeom>
            <a:ln w="3175"/>
          </p:spPr>
          <p:style>
            <a:lnRef idx="1">
              <a:schemeClr val="dk1"/>
            </a:lnRef>
            <a:fillRef idx="0">
              <a:schemeClr val="dk1"/>
            </a:fillRef>
            <a:effectRef idx="0">
              <a:schemeClr val="dk1"/>
            </a:effectRef>
            <a:fontRef idx="minor">
              <a:schemeClr val="tx1"/>
            </a:fontRef>
          </p:style>
        </p:cxnSp>
        <p:cxnSp>
          <p:nvCxnSpPr>
            <p:cNvPr id="62" name="直接连接符 61">
              <a:extLst>
                <a:ext uri="{FF2B5EF4-FFF2-40B4-BE49-F238E27FC236}">
                  <a16:creationId xmlns:a16="http://schemas.microsoft.com/office/drawing/2014/main" id="{10D09450-82B7-4970-AD1F-14D135049959}"/>
                </a:ext>
              </a:extLst>
            </p:cNvPr>
            <p:cNvCxnSpPr>
              <a:cxnSpLocks/>
            </p:cNvCxnSpPr>
            <p:nvPr/>
          </p:nvCxnSpPr>
          <p:spPr>
            <a:xfrm>
              <a:off x="3480132" y="3764630"/>
              <a:ext cx="781200" cy="0"/>
            </a:xfrm>
            <a:prstGeom prst="line">
              <a:avLst/>
            </a:prstGeom>
            <a:ln w="3175"/>
          </p:spPr>
          <p:style>
            <a:lnRef idx="1">
              <a:schemeClr val="dk1"/>
            </a:lnRef>
            <a:fillRef idx="0">
              <a:schemeClr val="dk1"/>
            </a:fillRef>
            <a:effectRef idx="0">
              <a:schemeClr val="dk1"/>
            </a:effectRef>
            <a:fontRef idx="minor">
              <a:schemeClr val="tx1"/>
            </a:fontRef>
          </p:style>
        </p:cxnSp>
        <p:cxnSp>
          <p:nvCxnSpPr>
            <p:cNvPr id="63" name="直接连接符 62">
              <a:extLst>
                <a:ext uri="{FF2B5EF4-FFF2-40B4-BE49-F238E27FC236}">
                  <a16:creationId xmlns:a16="http://schemas.microsoft.com/office/drawing/2014/main" id="{2FDE41A7-2E4C-461F-94D6-4CEE85CC73D4}"/>
                </a:ext>
              </a:extLst>
            </p:cNvPr>
            <p:cNvCxnSpPr>
              <a:cxnSpLocks/>
            </p:cNvCxnSpPr>
            <p:nvPr/>
          </p:nvCxnSpPr>
          <p:spPr>
            <a:xfrm>
              <a:off x="2285470" y="3764463"/>
              <a:ext cx="961497" cy="167"/>
            </a:xfrm>
            <a:prstGeom prst="line">
              <a:avLst/>
            </a:prstGeom>
            <a:ln w="3175"/>
          </p:spPr>
          <p:style>
            <a:lnRef idx="1">
              <a:schemeClr val="dk1"/>
            </a:lnRef>
            <a:fillRef idx="0">
              <a:schemeClr val="dk1"/>
            </a:fillRef>
            <a:effectRef idx="0">
              <a:schemeClr val="dk1"/>
            </a:effectRef>
            <a:fontRef idx="minor">
              <a:schemeClr val="tx1"/>
            </a:fontRef>
          </p:style>
        </p:cxnSp>
        <p:cxnSp>
          <p:nvCxnSpPr>
            <p:cNvPr id="65" name="直接连接符 64">
              <a:extLst>
                <a:ext uri="{FF2B5EF4-FFF2-40B4-BE49-F238E27FC236}">
                  <a16:creationId xmlns:a16="http://schemas.microsoft.com/office/drawing/2014/main" id="{AF8EF4EA-37BB-49D1-A3E0-5A59008BE508}"/>
                </a:ext>
              </a:extLst>
            </p:cNvPr>
            <p:cNvCxnSpPr>
              <a:cxnSpLocks/>
            </p:cNvCxnSpPr>
            <p:nvPr/>
          </p:nvCxnSpPr>
          <p:spPr>
            <a:xfrm>
              <a:off x="2279663" y="3472578"/>
              <a:ext cx="972000" cy="167"/>
            </a:xfrm>
            <a:prstGeom prst="line">
              <a:avLst/>
            </a:prstGeom>
            <a:ln w="3175"/>
          </p:spPr>
          <p:style>
            <a:lnRef idx="1">
              <a:schemeClr val="dk1"/>
            </a:lnRef>
            <a:fillRef idx="0">
              <a:schemeClr val="dk1"/>
            </a:fillRef>
            <a:effectRef idx="0">
              <a:schemeClr val="dk1"/>
            </a:effectRef>
            <a:fontRef idx="minor">
              <a:schemeClr val="tx1"/>
            </a:fontRef>
          </p:style>
        </p:cxnSp>
        <p:cxnSp>
          <p:nvCxnSpPr>
            <p:cNvPr id="66" name="直接连接符 65">
              <a:extLst>
                <a:ext uri="{FF2B5EF4-FFF2-40B4-BE49-F238E27FC236}">
                  <a16:creationId xmlns:a16="http://schemas.microsoft.com/office/drawing/2014/main" id="{6CF17038-62B9-49E7-A7A6-09FB250F67FA}"/>
                </a:ext>
              </a:extLst>
            </p:cNvPr>
            <p:cNvCxnSpPr>
              <a:cxnSpLocks/>
            </p:cNvCxnSpPr>
            <p:nvPr/>
          </p:nvCxnSpPr>
          <p:spPr>
            <a:xfrm>
              <a:off x="2277720" y="3216281"/>
              <a:ext cx="972000" cy="167"/>
            </a:xfrm>
            <a:prstGeom prst="line">
              <a:avLst/>
            </a:prstGeom>
            <a:ln w="3175"/>
          </p:spPr>
          <p:style>
            <a:lnRef idx="1">
              <a:schemeClr val="dk1"/>
            </a:lnRef>
            <a:fillRef idx="0">
              <a:schemeClr val="dk1"/>
            </a:fillRef>
            <a:effectRef idx="0">
              <a:schemeClr val="dk1"/>
            </a:effectRef>
            <a:fontRef idx="minor">
              <a:schemeClr val="tx1"/>
            </a:fontRef>
          </p:style>
        </p:cxnSp>
        <p:cxnSp>
          <p:nvCxnSpPr>
            <p:cNvPr id="67" name="直接连接符 66">
              <a:extLst>
                <a:ext uri="{FF2B5EF4-FFF2-40B4-BE49-F238E27FC236}">
                  <a16:creationId xmlns:a16="http://schemas.microsoft.com/office/drawing/2014/main" id="{E450E614-C70D-4AE9-9724-683C4DB9424E}"/>
                </a:ext>
              </a:extLst>
            </p:cNvPr>
            <p:cNvCxnSpPr>
              <a:cxnSpLocks/>
            </p:cNvCxnSpPr>
            <p:nvPr/>
          </p:nvCxnSpPr>
          <p:spPr>
            <a:xfrm>
              <a:off x="5479170" y="3218411"/>
              <a:ext cx="972000" cy="167"/>
            </a:xfrm>
            <a:prstGeom prst="line">
              <a:avLst/>
            </a:prstGeom>
            <a:ln w="3175"/>
          </p:spPr>
          <p:style>
            <a:lnRef idx="1">
              <a:schemeClr val="dk1"/>
            </a:lnRef>
            <a:fillRef idx="0">
              <a:schemeClr val="dk1"/>
            </a:fillRef>
            <a:effectRef idx="0">
              <a:schemeClr val="dk1"/>
            </a:effectRef>
            <a:fontRef idx="minor">
              <a:schemeClr val="tx1"/>
            </a:fontRef>
          </p:style>
        </p:cxnSp>
        <p:cxnSp>
          <p:nvCxnSpPr>
            <p:cNvPr id="68" name="直接连接符 67">
              <a:extLst>
                <a:ext uri="{FF2B5EF4-FFF2-40B4-BE49-F238E27FC236}">
                  <a16:creationId xmlns:a16="http://schemas.microsoft.com/office/drawing/2014/main" id="{17C2DFB2-85EE-4BEC-8A89-436C15884984}"/>
                </a:ext>
              </a:extLst>
            </p:cNvPr>
            <p:cNvCxnSpPr>
              <a:cxnSpLocks/>
            </p:cNvCxnSpPr>
            <p:nvPr/>
          </p:nvCxnSpPr>
          <p:spPr>
            <a:xfrm>
              <a:off x="5479170" y="3468993"/>
              <a:ext cx="972000" cy="167"/>
            </a:xfrm>
            <a:prstGeom prst="line">
              <a:avLst/>
            </a:prstGeom>
            <a:ln w="3175"/>
          </p:spPr>
          <p:style>
            <a:lnRef idx="1">
              <a:schemeClr val="dk1"/>
            </a:lnRef>
            <a:fillRef idx="0">
              <a:schemeClr val="dk1"/>
            </a:fillRef>
            <a:effectRef idx="0">
              <a:schemeClr val="dk1"/>
            </a:effectRef>
            <a:fontRef idx="minor">
              <a:schemeClr val="tx1"/>
            </a:fontRef>
          </p:style>
        </p:cxnSp>
        <p:cxnSp>
          <p:nvCxnSpPr>
            <p:cNvPr id="69" name="直接连接符 68">
              <a:extLst>
                <a:ext uri="{FF2B5EF4-FFF2-40B4-BE49-F238E27FC236}">
                  <a16:creationId xmlns:a16="http://schemas.microsoft.com/office/drawing/2014/main" id="{F4F52294-2514-4D4D-AAEF-7C39556F5619}"/>
                </a:ext>
              </a:extLst>
            </p:cNvPr>
            <p:cNvCxnSpPr>
              <a:cxnSpLocks/>
            </p:cNvCxnSpPr>
            <p:nvPr/>
          </p:nvCxnSpPr>
          <p:spPr>
            <a:xfrm>
              <a:off x="5479170" y="3760421"/>
              <a:ext cx="972000" cy="167"/>
            </a:xfrm>
            <a:prstGeom prst="line">
              <a:avLst/>
            </a:prstGeom>
            <a:ln w="3175"/>
          </p:spPr>
          <p:style>
            <a:lnRef idx="1">
              <a:schemeClr val="dk1"/>
            </a:lnRef>
            <a:fillRef idx="0">
              <a:schemeClr val="dk1"/>
            </a:fillRef>
            <a:effectRef idx="0">
              <a:schemeClr val="dk1"/>
            </a:effectRef>
            <a:fontRef idx="minor">
              <a:schemeClr val="tx1"/>
            </a:fontRef>
          </p:style>
        </p:cxnSp>
        <p:cxnSp>
          <p:nvCxnSpPr>
            <p:cNvPr id="70" name="直接连接符 69">
              <a:extLst>
                <a:ext uri="{FF2B5EF4-FFF2-40B4-BE49-F238E27FC236}">
                  <a16:creationId xmlns:a16="http://schemas.microsoft.com/office/drawing/2014/main" id="{8AE36B01-7AE7-4E73-AB32-367EFAB4BC86}"/>
                </a:ext>
              </a:extLst>
            </p:cNvPr>
            <p:cNvCxnSpPr>
              <a:cxnSpLocks/>
            </p:cNvCxnSpPr>
            <p:nvPr/>
          </p:nvCxnSpPr>
          <p:spPr>
            <a:xfrm>
              <a:off x="2700051" y="3764296"/>
              <a:ext cx="0" cy="257665"/>
            </a:xfrm>
            <a:prstGeom prst="line">
              <a:avLst/>
            </a:prstGeom>
            <a:ln w="3175"/>
          </p:spPr>
          <p:style>
            <a:lnRef idx="1">
              <a:schemeClr val="dk1"/>
            </a:lnRef>
            <a:fillRef idx="0">
              <a:schemeClr val="dk1"/>
            </a:fillRef>
            <a:effectRef idx="0">
              <a:schemeClr val="dk1"/>
            </a:effectRef>
            <a:fontRef idx="minor">
              <a:schemeClr val="tx1"/>
            </a:fontRef>
          </p:style>
        </p:cxnSp>
        <p:cxnSp>
          <p:nvCxnSpPr>
            <p:cNvPr id="71" name="直接连接符 70">
              <a:extLst>
                <a:ext uri="{FF2B5EF4-FFF2-40B4-BE49-F238E27FC236}">
                  <a16:creationId xmlns:a16="http://schemas.microsoft.com/office/drawing/2014/main" id="{1EC65FBA-6A61-4949-BAC9-8EC8561DC08A}"/>
                </a:ext>
              </a:extLst>
            </p:cNvPr>
            <p:cNvCxnSpPr>
              <a:cxnSpLocks/>
            </p:cNvCxnSpPr>
            <p:nvPr/>
          </p:nvCxnSpPr>
          <p:spPr>
            <a:xfrm>
              <a:off x="4483987" y="3220156"/>
              <a:ext cx="792000" cy="0"/>
            </a:xfrm>
            <a:prstGeom prst="line">
              <a:avLst/>
            </a:prstGeom>
            <a:ln w="3175"/>
          </p:spPr>
          <p:style>
            <a:lnRef idx="1">
              <a:schemeClr val="dk1"/>
            </a:lnRef>
            <a:fillRef idx="0">
              <a:schemeClr val="dk1"/>
            </a:fillRef>
            <a:effectRef idx="0">
              <a:schemeClr val="dk1"/>
            </a:effectRef>
            <a:fontRef idx="minor">
              <a:schemeClr val="tx1"/>
            </a:fontRef>
          </p:style>
        </p:cxnSp>
        <p:cxnSp>
          <p:nvCxnSpPr>
            <p:cNvPr id="72" name="直接连接符 71">
              <a:extLst>
                <a:ext uri="{FF2B5EF4-FFF2-40B4-BE49-F238E27FC236}">
                  <a16:creationId xmlns:a16="http://schemas.microsoft.com/office/drawing/2014/main" id="{0011E421-96DC-456C-8DF4-B3D9B9112736}"/>
                </a:ext>
              </a:extLst>
            </p:cNvPr>
            <p:cNvCxnSpPr>
              <a:cxnSpLocks/>
            </p:cNvCxnSpPr>
            <p:nvPr/>
          </p:nvCxnSpPr>
          <p:spPr>
            <a:xfrm>
              <a:off x="2696176" y="1391213"/>
              <a:ext cx="0" cy="257665"/>
            </a:xfrm>
            <a:prstGeom prst="line">
              <a:avLst/>
            </a:prstGeom>
            <a:ln w="3175"/>
          </p:spPr>
          <p:style>
            <a:lnRef idx="1">
              <a:schemeClr val="dk1"/>
            </a:lnRef>
            <a:fillRef idx="0">
              <a:schemeClr val="dk1"/>
            </a:fillRef>
            <a:effectRef idx="0">
              <a:schemeClr val="dk1"/>
            </a:effectRef>
            <a:fontRef idx="minor">
              <a:schemeClr val="tx1"/>
            </a:fontRef>
          </p:style>
        </p:cxnSp>
        <p:cxnSp>
          <p:nvCxnSpPr>
            <p:cNvPr id="73" name="直接连接符 72">
              <a:extLst>
                <a:ext uri="{FF2B5EF4-FFF2-40B4-BE49-F238E27FC236}">
                  <a16:creationId xmlns:a16="http://schemas.microsoft.com/office/drawing/2014/main" id="{A946B789-DE2F-4A0D-8245-ACDDCDF656CE}"/>
                </a:ext>
              </a:extLst>
            </p:cNvPr>
            <p:cNvCxnSpPr>
              <a:cxnSpLocks/>
            </p:cNvCxnSpPr>
            <p:nvPr/>
          </p:nvCxnSpPr>
          <p:spPr>
            <a:xfrm>
              <a:off x="2696176" y="1946969"/>
              <a:ext cx="0" cy="257665"/>
            </a:xfrm>
            <a:prstGeom prst="line">
              <a:avLst/>
            </a:prstGeom>
            <a:ln w="3175"/>
          </p:spPr>
          <p:style>
            <a:lnRef idx="1">
              <a:schemeClr val="dk1"/>
            </a:lnRef>
            <a:fillRef idx="0">
              <a:schemeClr val="dk1"/>
            </a:fillRef>
            <a:effectRef idx="0">
              <a:schemeClr val="dk1"/>
            </a:effectRef>
            <a:fontRef idx="minor">
              <a:schemeClr val="tx1"/>
            </a:fontRef>
          </p:style>
        </p:cxnSp>
        <p:cxnSp>
          <p:nvCxnSpPr>
            <p:cNvPr id="74" name="直接连接符 73">
              <a:extLst>
                <a:ext uri="{FF2B5EF4-FFF2-40B4-BE49-F238E27FC236}">
                  <a16:creationId xmlns:a16="http://schemas.microsoft.com/office/drawing/2014/main" id="{B758CD08-DCAF-4E25-BFCE-42FFF0379C86}"/>
                </a:ext>
              </a:extLst>
            </p:cNvPr>
            <p:cNvCxnSpPr>
              <a:cxnSpLocks/>
            </p:cNvCxnSpPr>
            <p:nvPr/>
          </p:nvCxnSpPr>
          <p:spPr>
            <a:xfrm>
              <a:off x="5850081" y="1391212"/>
              <a:ext cx="0" cy="257665"/>
            </a:xfrm>
            <a:prstGeom prst="line">
              <a:avLst/>
            </a:prstGeom>
            <a:ln w="3175"/>
          </p:spPr>
          <p:style>
            <a:lnRef idx="1">
              <a:schemeClr val="dk1"/>
            </a:lnRef>
            <a:fillRef idx="0">
              <a:schemeClr val="dk1"/>
            </a:fillRef>
            <a:effectRef idx="0">
              <a:schemeClr val="dk1"/>
            </a:effectRef>
            <a:fontRef idx="minor">
              <a:schemeClr val="tx1"/>
            </a:fontRef>
          </p:style>
        </p:cxnSp>
        <p:cxnSp>
          <p:nvCxnSpPr>
            <p:cNvPr id="75" name="直接连接符 74">
              <a:extLst>
                <a:ext uri="{FF2B5EF4-FFF2-40B4-BE49-F238E27FC236}">
                  <a16:creationId xmlns:a16="http://schemas.microsoft.com/office/drawing/2014/main" id="{00F0C9B9-15D9-49AA-AAD2-D61ACAA0DFEA}"/>
                </a:ext>
              </a:extLst>
            </p:cNvPr>
            <p:cNvCxnSpPr>
              <a:cxnSpLocks/>
            </p:cNvCxnSpPr>
            <p:nvPr/>
          </p:nvCxnSpPr>
          <p:spPr>
            <a:xfrm>
              <a:off x="5849552" y="1944638"/>
              <a:ext cx="0" cy="257665"/>
            </a:xfrm>
            <a:prstGeom prst="line">
              <a:avLst/>
            </a:prstGeom>
            <a:ln w="3175"/>
          </p:spPr>
          <p:style>
            <a:lnRef idx="1">
              <a:schemeClr val="dk1"/>
            </a:lnRef>
            <a:fillRef idx="0">
              <a:schemeClr val="dk1"/>
            </a:fillRef>
            <a:effectRef idx="0">
              <a:schemeClr val="dk1"/>
            </a:effectRef>
            <a:fontRef idx="minor">
              <a:schemeClr val="tx1"/>
            </a:fontRef>
          </p:style>
        </p:cxnSp>
        <p:cxnSp>
          <p:nvCxnSpPr>
            <p:cNvPr id="76" name="直接连接符 75">
              <a:extLst>
                <a:ext uri="{FF2B5EF4-FFF2-40B4-BE49-F238E27FC236}">
                  <a16:creationId xmlns:a16="http://schemas.microsoft.com/office/drawing/2014/main" id="{0ED7D579-80D5-4AE0-9AE1-1AB832447A67}"/>
                </a:ext>
              </a:extLst>
            </p:cNvPr>
            <p:cNvCxnSpPr>
              <a:cxnSpLocks/>
            </p:cNvCxnSpPr>
            <p:nvPr/>
          </p:nvCxnSpPr>
          <p:spPr>
            <a:xfrm>
              <a:off x="6169319" y="1391212"/>
              <a:ext cx="0" cy="257665"/>
            </a:xfrm>
            <a:prstGeom prst="line">
              <a:avLst/>
            </a:prstGeom>
            <a:ln w="3175"/>
          </p:spPr>
          <p:style>
            <a:lnRef idx="1">
              <a:schemeClr val="dk1"/>
            </a:lnRef>
            <a:fillRef idx="0">
              <a:schemeClr val="dk1"/>
            </a:fillRef>
            <a:effectRef idx="0">
              <a:schemeClr val="dk1"/>
            </a:effectRef>
            <a:fontRef idx="minor">
              <a:schemeClr val="tx1"/>
            </a:fontRef>
          </p:style>
        </p:cxnSp>
        <p:cxnSp>
          <p:nvCxnSpPr>
            <p:cNvPr id="77" name="直接连接符 76">
              <a:extLst>
                <a:ext uri="{FF2B5EF4-FFF2-40B4-BE49-F238E27FC236}">
                  <a16:creationId xmlns:a16="http://schemas.microsoft.com/office/drawing/2014/main" id="{83272D15-2A5D-4470-BB78-9195957650F5}"/>
                </a:ext>
              </a:extLst>
            </p:cNvPr>
            <p:cNvCxnSpPr>
              <a:cxnSpLocks/>
            </p:cNvCxnSpPr>
            <p:nvPr/>
          </p:nvCxnSpPr>
          <p:spPr>
            <a:xfrm>
              <a:off x="6570752" y="5375670"/>
              <a:ext cx="0" cy="257665"/>
            </a:xfrm>
            <a:prstGeom prst="line">
              <a:avLst/>
            </a:prstGeom>
            <a:ln w="3175"/>
          </p:spPr>
          <p:style>
            <a:lnRef idx="1">
              <a:schemeClr val="dk1"/>
            </a:lnRef>
            <a:fillRef idx="0">
              <a:schemeClr val="dk1"/>
            </a:fillRef>
            <a:effectRef idx="0">
              <a:schemeClr val="dk1"/>
            </a:effectRef>
            <a:fontRef idx="minor">
              <a:schemeClr val="tx1"/>
            </a:fontRef>
          </p:style>
        </p:cxnSp>
        <p:cxnSp>
          <p:nvCxnSpPr>
            <p:cNvPr id="78" name="直接连接符 77">
              <a:extLst>
                <a:ext uri="{FF2B5EF4-FFF2-40B4-BE49-F238E27FC236}">
                  <a16:creationId xmlns:a16="http://schemas.microsoft.com/office/drawing/2014/main" id="{504CCEF4-AF64-49D0-AD78-16FB96578008}"/>
                </a:ext>
              </a:extLst>
            </p:cNvPr>
            <p:cNvCxnSpPr>
              <a:cxnSpLocks/>
            </p:cNvCxnSpPr>
            <p:nvPr/>
          </p:nvCxnSpPr>
          <p:spPr>
            <a:xfrm>
              <a:off x="6574627" y="5931995"/>
              <a:ext cx="0" cy="257665"/>
            </a:xfrm>
            <a:prstGeom prst="line">
              <a:avLst/>
            </a:prstGeom>
            <a:ln w="3175"/>
          </p:spPr>
          <p:style>
            <a:lnRef idx="1">
              <a:schemeClr val="dk1"/>
            </a:lnRef>
            <a:fillRef idx="0">
              <a:schemeClr val="dk1"/>
            </a:fillRef>
            <a:effectRef idx="0">
              <a:schemeClr val="dk1"/>
            </a:effectRef>
            <a:fontRef idx="minor">
              <a:schemeClr val="tx1"/>
            </a:fontRef>
          </p:style>
        </p:cxnSp>
        <p:cxnSp>
          <p:nvCxnSpPr>
            <p:cNvPr id="79" name="直接连接符 78">
              <a:extLst>
                <a:ext uri="{FF2B5EF4-FFF2-40B4-BE49-F238E27FC236}">
                  <a16:creationId xmlns:a16="http://schemas.microsoft.com/office/drawing/2014/main" id="{44DDF50B-6883-40ED-A492-6C30B4403ADF}"/>
                </a:ext>
              </a:extLst>
            </p:cNvPr>
            <p:cNvCxnSpPr>
              <a:cxnSpLocks/>
            </p:cNvCxnSpPr>
            <p:nvPr/>
          </p:nvCxnSpPr>
          <p:spPr>
            <a:xfrm>
              <a:off x="2215728" y="5934470"/>
              <a:ext cx="0" cy="257665"/>
            </a:xfrm>
            <a:prstGeom prst="line">
              <a:avLst/>
            </a:prstGeom>
            <a:ln w="3175"/>
          </p:spPr>
          <p:style>
            <a:lnRef idx="1">
              <a:schemeClr val="dk1"/>
            </a:lnRef>
            <a:fillRef idx="0">
              <a:schemeClr val="dk1"/>
            </a:fillRef>
            <a:effectRef idx="0">
              <a:schemeClr val="dk1"/>
            </a:effectRef>
            <a:fontRef idx="minor">
              <a:schemeClr val="tx1"/>
            </a:fontRef>
          </p:style>
        </p:cxnSp>
        <p:cxnSp>
          <p:nvCxnSpPr>
            <p:cNvPr id="80" name="直接连接符 79">
              <a:extLst>
                <a:ext uri="{FF2B5EF4-FFF2-40B4-BE49-F238E27FC236}">
                  <a16:creationId xmlns:a16="http://schemas.microsoft.com/office/drawing/2014/main" id="{B77F0AE3-7B1D-4007-9896-C85BB3BBF85E}"/>
                </a:ext>
              </a:extLst>
            </p:cNvPr>
            <p:cNvCxnSpPr>
              <a:cxnSpLocks/>
            </p:cNvCxnSpPr>
            <p:nvPr/>
          </p:nvCxnSpPr>
          <p:spPr>
            <a:xfrm>
              <a:off x="2215728" y="5383419"/>
              <a:ext cx="0" cy="257665"/>
            </a:xfrm>
            <a:prstGeom prst="line">
              <a:avLst/>
            </a:prstGeom>
            <a:ln w="3175"/>
          </p:spPr>
          <p:style>
            <a:lnRef idx="1">
              <a:schemeClr val="dk1"/>
            </a:lnRef>
            <a:fillRef idx="0">
              <a:schemeClr val="dk1"/>
            </a:fillRef>
            <a:effectRef idx="0">
              <a:schemeClr val="dk1"/>
            </a:effectRef>
            <a:fontRef idx="minor">
              <a:schemeClr val="tx1"/>
            </a:fontRef>
          </p:style>
        </p:cxnSp>
        <p:cxnSp>
          <p:nvCxnSpPr>
            <p:cNvPr id="82" name="直接连接符 81">
              <a:extLst>
                <a:ext uri="{FF2B5EF4-FFF2-40B4-BE49-F238E27FC236}">
                  <a16:creationId xmlns:a16="http://schemas.microsoft.com/office/drawing/2014/main" id="{4196F64A-9778-461C-9473-F4835B6BBF10}"/>
                </a:ext>
              </a:extLst>
            </p:cNvPr>
            <p:cNvCxnSpPr>
              <a:cxnSpLocks/>
            </p:cNvCxnSpPr>
            <p:nvPr/>
          </p:nvCxnSpPr>
          <p:spPr>
            <a:xfrm>
              <a:off x="3685484" y="5375690"/>
              <a:ext cx="0" cy="257665"/>
            </a:xfrm>
            <a:prstGeom prst="line">
              <a:avLst/>
            </a:prstGeom>
            <a:ln w="3175"/>
          </p:spPr>
          <p:style>
            <a:lnRef idx="1">
              <a:schemeClr val="dk1"/>
            </a:lnRef>
            <a:fillRef idx="0">
              <a:schemeClr val="dk1"/>
            </a:fillRef>
            <a:effectRef idx="0">
              <a:schemeClr val="dk1"/>
            </a:effectRef>
            <a:fontRef idx="minor">
              <a:schemeClr val="tx1"/>
            </a:fontRef>
          </p:style>
        </p:cxnSp>
        <p:cxnSp>
          <p:nvCxnSpPr>
            <p:cNvPr id="83" name="直接连接符 82">
              <a:extLst>
                <a:ext uri="{FF2B5EF4-FFF2-40B4-BE49-F238E27FC236}">
                  <a16:creationId xmlns:a16="http://schemas.microsoft.com/office/drawing/2014/main" id="{EA7DD120-A2CA-4E4D-8065-91BA9163B3B3}"/>
                </a:ext>
              </a:extLst>
            </p:cNvPr>
            <p:cNvCxnSpPr>
              <a:cxnSpLocks/>
            </p:cNvCxnSpPr>
            <p:nvPr/>
          </p:nvCxnSpPr>
          <p:spPr>
            <a:xfrm>
              <a:off x="3683662" y="5931994"/>
              <a:ext cx="0" cy="257665"/>
            </a:xfrm>
            <a:prstGeom prst="line">
              <a:avLst/>
            </a:prstGeom>
            <a:ln w="3175"/>
          </p:spPr>
          <p:style>
            <a:lnRef idx="1">
              <a:schemeClr val="dk1"/>
            </a:lnRef>
            <a:fillRef idx="0">
              <a:schemeClr val="dk1"/>
            </a:fillRef>
            <a:effectRef idx="0">
              <a:schemeClr val="dk1"/>
            </a:effectRef>
            <a:fontRef idx="minor">
              <a:schemeClr val="tx1"/>
            </a:fontRef>
          </p:style>
        </p:cxnSp>
        <p:cxnSp>
          <p:nvCxnSpPr>
            <p:cNvPr id="84" name="直接连接符 83">
              <a:extLst>
                <a:ext uri="{FF2B5EF4-FFF2-40B4-BE49-F238E27FC236}">
                  <a16:creationId xmlns:a16="http://schemas.microsoft.com/office/drawing/2014/main" id="{5DC4904F-4446-4509-876C-0268B87A932E}"/>
                </a:ext>
              </a:extLst>
            </p:cNvPr>
            <p:cNvCxnSpPr>
              <a:cxnSpLocks/>
            </p:cNvCxnSpPr>
            <p:nvPr/>
          </p:nvCxnSpPr>
          <p:spPr>
            <a:xfrm>
              <a:off x="5199913" y="5938345"/>
              <a:ext cx="0" cy="257665"/>
            </a:xfrm>
            <a:prstGeom prst="line">
              <a:avLst/>
            </a:prstGeom>
            <a:ln w="3175"/>
          </p:spPr>
          <p:style>
            <a:lnRef idx="1">
              <a:schemeClr val="dk1"/>
            </a:lnRef>
            <a:fillRef idx="0">
              <a:schemeClr val="dk1"/>
            </a:fillRef>
            <a:effectRef idx="0">
              <a:schemeClr val="dk1"/>
            </a:effectRef>
            <a:fontRef idx="minor">
              <a:schemeClr val="tx1"/>
            </a:fontRef>
          </p:style>
        </p:cxnSp>
        <p:cxnSp>
          <p:nvCxnSpPr>
            <p:cNvPr id="85" name="直接连接符 84">
              <a:extLst>
                <a:ext uri="{FF2B5EF4-FFF2-40B4-BE49-F238E27FC236}">
                  <a16:creationId xmlns:a16="http://schemas.microsoft.com/office/drawing/2014/main" id="{4B6403F8-52B7-43D5-9D0C-9E01A2D53EB7}"/>
                </a:ext>
              </a:extLst>
            </p:cNvPr>
            <p:cNvCxnSpPr>
              <a:cxnSpLocks/>
            </p:cNvCxnSpPr>
            <p:nvPr/>
          </p:nvCxnSpPr>
          <p:spPr>
            <a:xfrm>
              <a:off x="4843462" y="5934470"/>
              <a:ext cx="798513" cy="0"/>
            </a:xfrm>
            <a:prstGeom prst="line">
              <a:avLst/>
            </a:prstGeom>
            <a:ln w="3175"/>
          </p:spPr>
          <p:style>
            <a:lnRef idx="1">
              <a:schemeClr val="dk1"/>
            </a:lnRef>
            <a:fillRef idx="0">
              <a:schemeClr val="dk1"/>
            </a:fillRef>
            <a:effectRef idx="0">
              <a:schemeClr val="dk1"/>
            </a:effectRef>
            <a:fontRef idx="minor">
              <a:schemeClr val="tx1"/>
            </a:fontRef>
          </p:style>
        </p:cxnSp>
        <p:cxnSp>
          <p:nvCxnSpPr>
            <p:cNvPr id="86" name="直接连接符 85">
              <a:extLst>
                <a:ext uri="{FF2B5EF4-FFF2-40B4-BE49-F238E27FC236}">
                  <a16:creationId xmlns:a16="http://schemas.microsoft.com/office/drawing/2014/main" id="{375528B1-7822-452E-A18B-939E4E8DB2DB}"/>
                </a:ext>
              </a:extLst>
            </p:cNvPr>
            <p:cNvCxnSpPr>
              <a:cxnSpLocks/>
            </p:cNvCxnSpPr>
            <p:nvPr/>
          </p:nvCxnSpPr>
          <p:spPr>
            <a:xfrm>
              <a:off x="4840287" y="5637209"/>
              <a:ext cx="798513" cy="0"/>
            </a:xfrm>
            <a:prstGeom prst="line">
              <a:avLst/>
            </a:prstGeom>
            <a:ln w="3175"/>
          </p:spPr>
          <p:style>
            <a:lnRef idx="1">
              <a:schemeClr val="dk1"/>
            </a:lnRef>
            <a:fillRef idx="0">
              <a:schemeClr val="dk1"/>
            </a:fillRef>
            <a:effectRef idx="0">
              <a:schemeClr val="dk1"/>
            </a:effectRef>
            <a:fontRef idx="minor">
              <a:schemeClr val="tx1"/>
            </a:fontRef>
          </p:style>
        </p:cxnSp>
        <p:cxnSp>
          <p:nvCxnSpPr>
            <p:cNvPr id="87" name="直接连接符 86">
              <a:extLst>
                <a:ext uri="{FF2B5EF4-FFF2-40B4-BE49-F238E27FC236}">
                  <a16:creationId xmlns:a16="http://schemas.microsoft.com/office/drawing/2014/main" id="{085AE7A6-E9F4-4F45-9E96-8292FACB0E4B}"/>
                </a:ext>
              </a:extLst>
            </p:cNvPr>
            <p:cNvCxnSpPr/>
            <p:nvPr/>
          </p:nvCxnSpPr>
          <p:spPr>
            <a:xfrm>
              <a:off x="3469125" y="1391212"/>
              <a:ext cx="798513" cy="0"/>
            </a:xfrm>
            <a:prstGeom prst="line">
              <a:avLst/>
            </a:prstGeom>
            <a:ln w="3175"/>
          </p:spPr>
          <p:style>
            <a:lnRef idx="1">
              <a:schemeClr val="dk1"/>
            </a:lnRef>
            <a:fillRef idx="0">
              <a:schemeClr val="dk1"/>
            </a:fillRef>
            <a:effectRef idx="0">
              <a:schemeClr val="dk1"/>
            </a:effectRef>
            <a:fontRef idx="minor">
              <a:schemeClr val="tx1"/>
            </a:fontRef>
          </p:style>
        </p:cxnSp>
        <p:cxnSp>
          <p:nvCxnSpPr>
            <p:cNvPr id="88" name="直接连接符 87">
              <a:extLst>
                <a:ext uri="{FF2B5EF4-FFF2-40B4-BE49-F238E27FC236}">
                  <a16:creationId xmlns:a16="http://schemas.microsoft.com/office/drawing/2014/main" id="{6F5763F7-7B01-4C7C-B010-FC02DE89167C}"/>
                </a:ext>
              </a:extLst>
            </p:cNvPr>
            <p:cNvCxnSpPr>
              <a:cxnSpLocks/>
            </p:cNvCxnSpPr>
            <p:nvPr/>
          </p:nvCxnSpPr>
          <p:spPr>
            <a:xfrm>
              <a:off x="4474165" y="1395087"/>
              <a:ext cx="798513" cy="0"/>
            </a:xfrm>
            <a:prstGeom prst="line">
              <a:avLst/>
            </a:prstGeom>
            <a:ln w="3175"/>
          </p:spPr>
          <p:style>
            <a:lnRef idx="1">
              <a:schemeClr val="dk1"/>
            </a:lnRef>
            <a:fillRef idx="0">
              <a:schemeClr val="dk1"/>
            </a:fillRef>
            <a:effectRef idx="0">
              <a:schemeClr val="dk1"/>
            </a:effectRef>
            <a:fontRef idx="minor">
              <a:schemeClr val="tx1"/>
            </a:fontRef>
          </p:style>
        </p:cxnSp>
        <p:cxnSp>
          <p:nvCxnSpPr>
            <p:cNvPr id="90" name="直接连接符 89">
              <a:extLst>
                <a:ext uri="{FF2B5EF4-FFF2-40B4-BE49-F238E27FC236}">
                  <a16:creationId xmlns:a16="http://schemas.microsoft.com/office/drawing/2014/main" id="{5836B8DC-68A2-4BB0-8ABB-59E9BB6F5E11}"/>
                </a:ext>
              </a:extLst>
            </p:cNvPr>
            <p:cNvCxnSpPr/>
            <p:nvPr/>
          </p:nvCxnSpPr>
          <p:spPr>
            <a:xfrm>
              <a:off x="2277720" y="1387337"/>
              <a:ext cx="979200" cy="0"/>
            </a:xfrm>
            <a:prstGeom prst="line">
              <a:avLst/>
            </a:prstGeom>
            <a:ln w="3175"/>
          </p:spPr>
          <p:style>
            <a:lnRef idx="1">
              <a:schemeClr val="dk1"/>
            </a:lnRef>
            <a:fillRef idx="0">
              <a:schemeClr val="dk1"/>
            </a:fillRef>
            <a:effectRef idx="0">
              <a:schemeClr val="dk1"/>
            </a:effectRef>
            <a:fontRef idx="minor">
              <a:schemeClr val="tx1"/>
            </a:fontRef>
          </p:style>
        </p:cxnSp>
        <p:cxnSp>
          <p:nvCxnSpPr>
            <p:cNvPr id="91" name="直接连接符 90">
              <a:extLst>
                <a:ext uri="{FF2B5EF4-FFF2-40B4-BE49-F238E27FC236}">
                  <a16:creationId xmlns:a16="http://schemas.microsoft.com/office/drawing/2014/main" id="{045D267E-06AF-4B87-BD9B-AC6C65B17913}"/>
                </a:ext>
              </a:extLst>
            </p:cNvPr>
            <p:cNvCxnSpPr/>
            <p:nvPr/>
          </p:nvCxnSpPr>
          <p:spPr>
            <a:xfrm>
              <a:off x="5471970" y="1387337"/>
              <a:ext cx="979200" cy="0"/>
            </a:xfrm>
            <a:prstGeom prst="line">
              <a:avLst/>
            </a:prstGeom>
            <a:ln w="3175"/>
          </p:spPr>
          <p:style>
            <a:lnRef idx="1">
              <a:schemeClr val="dk1"/>
            </a:lnRef>
            <a:fillRef idx="0">
              <a:schemeClr val="dk1"/>
            </a:fillRef>
            <a:effectRef idx="0">
              <a:schemeClr val="dk1"/>
            </a:effectRef>
            <a:fontRef idx="minor">
              <a:schemeClr val="tx1"/>
            </a:fontRef>
          </p:style>
        </p:cxnSp>
        <p:cxnSp>
          <p:nvCxnSpPr>
            <p:cNvPr id="92" name="直接连接符 91">
              <a:extLst>
                <a:ext uri="{FF2B5EF4-FFF2-40B4-BE49-F238E27FC236}">
                  <a16:creationId xmlns:a16="http://schemas.microsoft.com/office/drawing/2014/main" id="{67DB594C-3B75-4F70-AD30-CD07C3230E5F}"/>
                </a:ext>
              </a:extLst>
            </p:cNvPr>
            <p:cNvCxnSpPr/>
            <p:nvPr/>
          </p:nvCxnSpPr>
          <p:spPr>
            <a:xfrm>
              <a:off x="5475295" y="3021119"/>
              <a:ext cx="979200" cy="0"/>
            </a:xfrm>
            <a:prstGeom prst="line">
              <a:avLst/>
            </a:prstGeom>
            <a:ln w="3175"/>
          </p:spPr>
          <p:style>
            <a:lnRef idx="1">
              <a:schemeClr val="dk1"/>
            </a:lnRef>
            <a:fillRef idx="0">
              <a:schemeClr val="dk1"/>
            </a:fillRef>
            <a:effectRef idx="0">
              <a:schemeClr val="dk1"/>
            </a:effectRef>
            <a:fontRef idx="minor">
              <a:schemeClr val="tx1"/>
            </a:fontRef>
          </p:style>
        </p:cxnSp>
        <p:cxnSp>
          <p:nvCxnSpPr>
            <p:cNvPr id="93" name="直接连接符 92">
              <a:extLst>
                <a:ext uri="{FF2B5EF4-FFF2-40B4-BE49-F238E27FC236}">
                  <a16:creationId xmlns:a16="http://schemas.microsoft.com/office/drawing/2014/main" id="{063C6899-61CA-4A90-931B-F9C4A185DF31}"/>
                </a:ext>
              </a:extLst>
            </p:cNvPr>
            <p:cNvCxnSpPr>
              <a:cxnSpLocks/>
            </p:cNvCxnSpPr>
            <p:nvPr/>
          </p:nvCxnSpPr>
          <p:spPr>
            <a:xfrm>
              <a:off x="4480730" y="3018775"/>
              <a:ext cx="798513" cy="0"/>
            </a:xfrm>
            <a:prstGeom prst="line">
              <a:avLst/>
            </a:prstGeom>
            <a:ln w="3175"/>
          </p:spPr>
          <p:style>
            <a:lnRef idx="1">
              <a:schemeClr val="dk1"/>
            </a:lnRef>
            <a:fillRef idx="0">
              <a:schemeClr val="dk1"/>
            </a:fillRef>
            <a:effectRef idx="0">
              <a:schemeClr val="dk1"/>
            </a:effectRef>
            <a:fontRef idx="minor">
              <a:schemeClr val="tx1"/>
            </a:fontRef>
          </p:style>
        </p:cxnSp>
        <p:cxnSp>
          <p:nvCxnSpPr>
            <p:cNvPr id="94" name="直接连接符 93">
              <a:extLst>
                <a:ext uri="{FF2B5EF4-FFF2-40B4-BE49-F238E27FC236}">
                  <a16:creationId xmlns:a16="http://schemas.microsoft.com/office/drawing/2014/main" id="{9F7B06F7-DD30-4241-B110-ED4C1D3208CD}"/>
                </a:ext>
              </a:extLst>
            </p:cNvPr>
            <p:cNvCxnSpPr/>
            <p:nvPr/>
          </p:nvCxnSpPr>
          <p:spPr>
            <a:xfrm>
              <a:off x="2276900" y="3007150"/>
              <a:ext cx="979200" cy="0"/>
            </a:xfrm>
            <a:prstGeom prst="line">
              <a:avLst/>
            </a:prstGeom>
            <a:ln w="3175"/>
          </p:spPr>
          <p:style>
            <a:lnRef idx="1">
              <a:schemeClr val="dk1"/>
            </a:lnRef>
            <a:fillRef idx="0">
              <a:schemeClr val="dk1"/>
            </a:fillRef>
            <a:effectRef idx="0">
              <a:schemeClr val="dk1"/>
            </a:effectRef>
            <a:fontRef idx="minor">
              <a:schemeClr val="tx1"/>
            </a:fontRef>
          </p:style>
        </p:cxnSp>
        <p:cxnSp>
          <p:nvCxnSpPr>
            <p:cNvPr id="96" name="直接连接符 95">
              <a:extLst>
                <a:ext uri="{FF2B5EF4-FFF2-40B4-BE49-F238E27FC236}">
                  <a16:creationId xmlns:a16="http://schemas.microsoft.com/office/drawing/2014/main" id="{4787BE7F-6AFF-43BA-A488-6625DA50A8B3}"/>
                </a:ext>
              </a:extLst>
            </p:cNvPr>
            <p:cNvCxnSpPr>
              <a:cxnSpLocks/>
            </p:cNvCxnSpPr>
            <p:nvPr/>
          </p:nvCxnSpPr>
          <p:spPr>
            <a:xfrm>
              <a:off x="3476875" y="3018925"/>
              <a:ext cx="0" cy="1003036"/>
            </a:xfrm>
            <a:prstGeom prst="line">
              <a:avLst/>
            </a:prstGeom>
            <a:ln w="3175"/>
          </p:spPr>
          <p:style>
            <a:lnRef idx="1">
              <a:schemeClr val="dk1"/>
            </a:lnRef>
            <a:fillRef idx="0">
              <a:schemeClr val="dk1"/>
            </a:fillRef>
            <a:effectRef idx="0">
              <a:schemeClr val="dk1"/>
            </a:effectRef>
            <a:fontRef idx="minor">
              <a:schemeClr val="tx1"/>
            </a:fontRef>
          </p:style>
        </p:cxnSp>
        <p:cxnSp>
          <p:nvCxnSpPr>
            <p:cNvPr id="97" name="直接连接符 96">
              <a:extLst>
                <a:ext uri="{FF2B5EF4-FFF2-40B4-BE49-F238E27FC236}">
                  <a16:creationId xmlns:a16="http://schemas.microsoft.com/office/drawing/2014/main" id="{99A38D73-E7AF-4C4F-BFB2-DCCC06DE348E}"/>
                </a:ext>
              </a:extLst>
            </p:cNvPr>
            <p:cNvCxnSpPr>
              <a:cxnSpLocks/>
            </p:cNvCxnSpPr>
            <p:nvPr/>
          </p:nvCxnSpPr>
          <p:spPr>
            <a:xfrm>
              <a:off x="3476875" y="3018775"/>
              <a:ext cx="784457" cy="0"/>
            </a:xfrm>
            <a:prstGeom prst="line">
              <a:avLst/>
            </a:prstGeom>
            <a:ln w="3175"/>
          </p:spPr>
          <p:style>
            <a:lnRef idx="1">
              <a:schemeClr val="dk1"/>
            </a:lnRef>
            <a:fillRef idx="0">
              <a:schemeClr val="dk1"/>
            </a:fillRef>
            <a:effectRef idx="0">
              <a:schemeClr val="dk1"/>
            </a:effectRef>
            <a:fontRef idx="minor">
              <a:schemeClr val="tx1"/>
            </a:fontRef>
          </p:style>
        </p:cxnSp>
        <p:cxnSp>
          <p:nvCxnSpPr>
            <p:cNvPr id="99" name="直接连接符 98">
              <a:extLst>
                <a:ext uri="{FF2B5EF4-FFF2-40B4-BE49-F238E27FC236}">
                  <a16:creationId xmlns:a16="http://schemas.microsoft.com/office/drawing/2014/main" id="{DDF5228F-DB50-4A12-8ABD-39CE3842290E}"/>
                </a:ext>
              </a:extLst>
            </p:cNvPr>
            <p:cNvCxnSpPr>
              <a:cxnSpLocks/>
            </p:cNvCxnSpPr>
            <p:nvPr/>
          </p:nvCxnSpPr>
          <p:spPr>
            <a:xfrm>
              <a:off x="3476152" y="4019860"/>
              <a:ext cx="784457" cy="0"/>
            </a:xfrm>
            <a:prstGeom prst="line">
              <a:avLst/>
            </a:prstGeom>
            <a:ln w="3175"/>
          </p:spPr>
          <p:style>
            <a:lnRef idx="1">
              <a:schemeClr val="dk1"/>
            </a:lnRef>
            <a:fillRef idx="0">
              <a:schemeClr val="dk1"/>
            </a:fillRef>
            <a:effectRef idx="0">
              <a:schemeClr val="dk1"/>
            </a:effectRef>
            <a:fontRef idx="minor">
              <a:schemeClr val="tx1"/>
            </a:fontRef>
          </p:style>
        </p:cxnSp>
        <p:cxnSp>
          <p:nvCxnSpPr>
            <p:cNvPr id="100" name="直接连接符 99">
              <a:extLst>
                <a:ext uri="{FF2B5EF4-FFF2-40B4-BE49-F238E27FC236}">
                  <a16:creationId xmlns:a16="http://schemas.microsoft.com/office/drawing/2014/main" id="{7158F751-EAC7-49A1-93E1-96D542DC1555}"/>
                </a:ext>
              </a:extLst>
            </p:cNvPr>
            <p:cNvCxnSpPr>
              <a:cxnSpLocks/>
            </p:cNvCxnSpPr>
            <p:nvPr/>
          </p:nvCxnSpPr>
          <p:spPr>
            <a:xfrm>
              <a:off x="4266435" y="3018925"/>
              <a:ext cx="0" cy="1003036"/>
            </a:xfrm>
            <a:prstGeom prst="line">
              <a:avLst/>
            </a:prstGeom>
            <a:ln w="3175"/>
          </p:spPr>
          <p:style>
            <a:lnRef idx="1">
              <a:schemeClr val="dk1"/>
            </a:lnRef>
            <a:fillRef idx="0">
              <a:schemeClr val="dk1"/>
            </a:fillRef>
            <a:effectRef idx="0">
              <a:schemeClr val="dk1"/>
            </a:effectRef>
            <a:fontRef idx="minor">
              <a:schemeClr val="tx1"/>
            </a:fontRef>
          </p:style>
        </p:cxnSp>
        <p:cxnSp>
          <p:nvCxnSpPr>
            <p:cNvPr id="101" name="直接连接符 100">
              <a:extLst>
                <a:ext uri="{FF2B5EF4-FFF2-40B4-BE49-F238E27FC236}">
                  <a16:creationId xmlns:a16="http://schemas.microsoft.com/office/drawing/2014/main" id="{38506928-4744-4FFB-BCC5-94C7006204B9}"/>
                </a:ext>
              </a:extLst>
            </p:cNvPr>
            <p:cNvCxnSpPr>
              <a:cxnSpLocks/>
            </p:cNvCxnSpPr>
            <p:nvPr/>
          </p:nvCxnSpPr>
          <p:spPr>
            <a:xfrm>
              <a:off x="4480112" y="3016824"/>
              <a:ext cx="0" cy="1003036"/>
            </a:xfrm>
            <a:prstGeom prst="line">
              <a:avLst/>
            </a:prstGeom>
            <a:ln w="3175"/>
          </p:spPr>
          <p:style>
            <a:lnRef idx="1">
              <a:schemeClr val="dk1"/>
            </a:lnRef>
            <a:fillRef idx="0">
              <a:schemeClr val="dk1"/>
            </a:fillRef>
            <a:effectRef idx="0">
              <a:schemeClr val="dk1"/>
            </a:effectRef>
            <a:fontRef idx="minor">
              <a:schemeClr val="tx1"/>
            </a:fontRef>
          </p:style>
        </p:cxnSp>
        <p:cxnSp>
          <p:nvCxnSpPr>
            <p:cNvPr id="102" name="直接连接符 101">
              <a:extLst>
                <a:ext uri="{FF2B5EF4-FFF2-40B4-BE49-F238E27FC236}">
                  <a16:creationId xmlns:a16="http://schemas.microsoft.com/office/drawing/2014/main" id="{BD73FBC9-9A2A-4BCF-B4F6-58D3AC5DA6A5}"/>
                </a:ext>
              </a:extLst>
            </p:cNvPr>
            <p:cNvCxnSpPr>
              <a:cxnSpLocks/>
            </p:cNvCxnSpPr>
            <p:nvPr/>
          </p:nvCxnSpPr>
          <p:spPr>
            <a:xfrm>
              <a:off x="5284318" y="3016824"/>
              <a:ext cx="0" cy="1003036"/>
            </a:xfrm>
            <a:prstGeom prst="line">
              <a:avLst/>
            </a:prstGeom>
            <a:ln w="3175"/>
          </p:spPr>
          <p:style>
            <a:lnRef idx="1">
              <a:schemeClr val="dk1"/>
            </a:lnRef>
            <a:fillRef idx="0">
              <a:schemeClr val="dk1"/>
            </a:fillRef>
            <a:effectRef idx="0">
              <a:schemeClr val="dk1"/>
            </a:effectRef>
            <a:fontRef idx="minor">
              <a:schemeClr val="tx1"/>
            </a:fontRef>
          </p:style>
        </p:cxnSp>
        <p:cxnSp>
          <p:nvCxnSpPr>
            <p:cNvPr id="103" name="直接连接符 102">
              <a:extLst>
                <a:ext uri="{FF2B5EF4-FFF2-40B4-BE49-F238E27FC236}">
                  <a16:creationId xmlns:a16="http://schemas.microsoft.com/office/drawing/2014/main" id="{076E2E54-9D57-4A86-B67C-EE2F1D9E053D}"/>
                </a:ext>
              </a:extLst>
            </p:cNvPr>
            <p:cNvCxnSpPr>
              <a:cxnSpLocks/>
            </p:cNvCxnSpPr>
            <p:nvPr/>
          </p:nvCxnSpPr>
          <p:spPr>
            <a:xfrm>
              <a:off x="4482962" y="4021811"/>
              <a:ext cx="798513" cy="0"/>
            </a:xfrm>
            <a:prstGeom prst="line">
              <a:avLst/>
            </a:prstGeom>
            <a:ln w="317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439111550"/>
      </p:ext>
    </p:extLst>
  </p:cSld>
  <p:clrMapOvr>
    <a:masterClrMapping/>
  </p:clrMapOvr>
  <mc:AlternateContent xmlns:mc="http://schemas.openxmlformats.org/markup-compatibility/2006" xmlns:p14="http://schemas.microsoft.com/office/powerpoint/2010/main">
    <mc:Choice Requires="p14">
      <p:transition spd="slow" p14:dur="2000" advTm="4985"/>
    </mc:Choice>
    <mc:Fallback xmlns="">
      <p:transition spd="slow" advTm="4985"/>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10"/>
</p:tagLst>
</file>

<file path=ppt/tags/tag2.xml><?xml version="1.0" encoding="utf-8"?>
<p:tagLst xmlns:a="http://schemas.openxmlformats.org/drawingml/2006/main" xmlns:r="http://schemas.openxmlformats.org/officeDocument/2006/relationships" xmlns:p="http://schemas.openxmlformats.org/presentationml/2006/main">
  <p:tag name="TIMING" val="|24.1"/>
</p:tagLst>
</file>

<file path=ppt/tags/tag3.xml><?xml version="1.0" encoding="utf-8"?>
<p:tagLst xmlns:a="http://schemas.openxmlformats.org/drawingml/2006/main" xmlns:r="http://schemas.openxmlformats.org/officeDocument/2006/relationships" xmlns:p="http://schemas.openxmlformats.org/presentationml/2006/main">
  <p:tag name="TIMING" val="|17.4|2.7|6.2|2"/>
</p:tagLst>
</file>

<file path=ppt/tags/tag4.xml><?xml version="1.0" encoding="utf-8"?>
<p:tagLst xmlns:a="http://schemas.openxmlformats.org/drawingml/2006/main" xmlns:r="http://schemas.openxmlformats.org/officeDocument/2006/relationships" xmlns:p="http://schemas.openxmlformats.org/presentationml/2006/main">
  <p:tag name="TIMING" val="|10.3"/>
</p:tagLst>
</file>

<file path=ppt/tags/tag5.xml><?xml version="1.0" encoding="utf-8"?>
<p:tagLst xmlns:a="http://schemas.openxmlformats.org/drawingml/2006/main" xmlns:r="http://schemas.openxmlformats.org/officeDocument/2006/relationships" xmlns:p="http://schemas.openxmlformats.org/presentationml/2006/main">
  <p:tag name="TIMING" val="|5.2|16.6"/>
</p:tagLst>
</file>

<file path=ppt/tags/tag6.xml><?xml version="1.0" encoding="utf-8"?>
<p:tagLst xmlns:a="http://schemas.openxmlformats.org/drawingml/2006/main" xmlns:r="http://schemas.openxmlformats.org/officeDocument/2006/relationships" xmlns:p="http://schemas.openxmlformats.org/presentationml/2006/main">
  <p:tag name="TIMING" val="|9.1|16.1|22.2|11.5"/>
</p:tagLst>
</file>

<file path=ppt/tags/tag7.xml><?xml version="1.0" encoding="utf-8"?>
<p:tagLst xmlns:a="http://schemas.openxmlformats.org/drawingml/2006/main" xmlns:r="http://schemas.openxmlformats.org/officeDocument/2006/relationships" xmlns:p="http://schemas.openxmlformats.org/presentationml/2006/main">
  <p:tag name="TIMING" val="|13.2|12.9"/>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4175</TotalTime>
  <Words>1497</Words>
  <Application>Microsoft Office PowerPoint</Application>
  <PresentationFormat>宽屏</PresentationFormat>
  <Paragraphs>146</Paragraphs>
  <Slides>14</Slides>
  <Notes>14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14</vt:i4>
      </vt:variant>
    </vt:vector>
  </HeadingPairs>
  <TitlesOfParts>
    <vt:vector size="25" baseType="lpstr">
      <vt:lpstr>LinLibertineT</vt:lpstr>
      <vt:lpstr>等线</vt:lpstr>
      <vt:lpstr>微软雅黑</vt:lpstr>
      <vt:lpstr>Arial</vt:lpstr>
      <vt:lpstr>Calibri</vt:lpstr>
      <vt:lpstr>Calibri Light</vt:lpstr>
      <vt:lpstr>Cambria Math</vt:lpstr>
      <vt:lpstr>Impact</vt:lpstr>
      <vt:lpstr>Times New Roman</vt:lpstr>
      <vt:lpstr>Wingdings</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Leo_ feng</cp:lastModifiedBy>
  <cp:revision>309</cp:revision>
  <dcterms:created xsi:type="dcterms:W3CDTF">2017-11-02T08:43:00Z</dcterms:created>
  <dcterms:modified xsi:type="dcterms:W3CDTF">2021-06-24T17:31:35Z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