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81" r:id="rId5"/>
    <p:sldId id="262" r:id="rId6"/>
    <p:sldId id="263" r:id="rId7"/>
    <p:sldId id="264" r:id="rId8"/>
    <p:sldId id="265" r:id="rId9"/>
    <p:sldId id="279" r:id="rId10"/>
    <p:sldId id="276" r:id="rId11"/>
    <p:sldId id="267" r:id="rId12"/>
    <p:sldId id="269" r:id="rId13"/>
    <p:sldId id="270" r:id="rId14"/>
    <p:sldId id="271" r:id="rId15"/>
    <p:sldId id="272" r:id="rId16"/>
    <p:sldId id="275" r:id="rId17"/>
    <p:sldId id="280" r:id="rId18"/>
    <p:sldId id="273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D4"/>
    <a:srgbClr val="F2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77" autoAdjust="0"/>
  </p:normalViewPr>
  <p:slideViewPr>
    <p:cSldViewPr snapToGrid="0" snapToObjects="1">
      <p:cViewPr varScale="1">
        <p:scale>
          <a:sx n="77" d="100"/>
          <a:sy n="77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52491-73C3-48CF-B52E-DEE906E48195}" type="doc">
      <dgm:prSet loTypeId="urn:microsoft.com/office/officeart/2005/8/layout/cycle4#1" loCatId="matrix" qsTypeId="urn:microsoft.com/office/officeart/2005/8/quickstyle/3d4#1" qsCatId="3D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4648446C-DDF4-4D80-B2B8-4E7A015100C6}">
      <dgm:prSet phldrT="[文本]" custT="1"/>
      <dgm:spPr/>
      <dgm:t>
        <a:bodyPr/>
        <a:lstStyle/>
        <a:p>
          <a:r>
            <a:rPr lang="en-US" altLang="zh-CN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Original Circuit</a:t>
          </a:r>
          <a:endParaRPr lang="zh-CN" altLang="en-US" sz="15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黑体" panose="02010609060101010101" pitchFamily="49" charset="-122"/>
            <a:cs typeface="+mn-cs"/>
          </a:endParaRPr>
        </a:p>
      </dgm:t>
    </dgm:pt>
    <dgm:pt modelId="{9E5573B7-CAD6-47BA-987C-D68907155B2E}" type="parTrans" cxnId="{9547AB9E-86CC-490F-ABE6-214722F143E4}">
      <dgm:prSet/>
      <dgm:spPr/>
      <dgm:t>
        <a:bodyPr/>
        <a:lstStyle/>
        <a:p>
          <a:endParaRPr lang="zh-CN" altLang="en-US" b="1"/>
        </a:p>
      </dgm:t>
    </dgm:pt>
    <dgm:pt modelId="{DDCFAF5D-457F-43E3-A743-7A66CB3384B1}" type="sibTrans" cxnId="{9547AB9E-86CC-490F-ABE6-214722F143E4}">
      <dgm:prSet/>
      <dgm:spPr/>
      <dgm:t>
        <a:bodyPr/>
        <a:lstStyle/>
        <a:p>
          <a:endParaRPr lang="zh-CN" altLang="en-US" b="1"/>
        </a:p>
      </dgm:t>
    </dgm:pt>
    <dgm:pt modelId="{A3CA3091-94B2-49FE-A91A-C7D6BDCA4091}">
      <dgm:prSet phldrT="[文本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 dirty="0">
              <a:noFill/>
            </a:rPr>
            <a:t> </a:t>
          </a:r>
        </a:p>
      </dgm:t>
    </dgm:pt>
    <dgm:pt modelId="{FB37F8BC-A3C7-4CC5-B541-FD72816C50EF}" type="parTrans" cxnId="{C39B93DB-4093-46B3-8338-FC1AC7B850C4}">
      <dgm:prSet/>
      <dgm:spPr/>
      <dgm:t>
        <a:bodyPr/>
        <a:lstStyle/>
        <a:p>
          <a:endParaRPr lang="zh-CN" altLang="en-US" b="1"/>
        </a:p>
      </dgm:t>
    </dgm:pt>
    <dgm:pt modelId="{F1FF4B40-E49E-43DF-899A-0717BFB807E1}" type="sibTrans" cxnId="{C39B93DB-4093-46B3-8338-FC1AC7B850C4}">
      <dgm:prSet/>
      <dgm:spPr/>
      <dgm:t>
        <a:bodyPr/>
        <a:lstStyle/>
        <a:p>
          <a:endParaRPr lang="zh-CN" altLang="en-US" b="1"/>
        </a:p>
      </dgm:t>
    </dgm:pt>
    <dgm:pt modelId="{DE782A08-2FA5-4BDC-B7FC-EE7CE53A1BE7}">
      <dgm:prSet phldrT="[文本]"/>
      <dgm:spPr/>
      <dgm:t>
        <a:bodyPr/>
        <a:lstStyle/>
        <a:p>
          <a:r>
            <a:rPr lang="en-US" altLang="zh-CN" b="1" dirty="0"/>
            <a:t>Pseudo Circuit</a:t>
          </a:r>
          <a:endParaRPr lang="zh-CN" altLang="en-US" b="1" dirty="0"/>
        </a:p>
      </dgm:t>
    </dgm:pt>
    <dgm:pt modelId="{94F9BEF7-549E-443A-B11D-392A236B4E20}" type="parTrans" cxnId="{DE40DB46-5F5E-46F0-9E61-19116EB3F132}">
      <dgm:prSet/>
      <dgm:spPr/>
      <dgm:t>
        <a:bodyPr/>
        <a:lstStyle/>
        <a:p>
          <a:endParaRPr lang="zh-CN" altLang="en-US" b="1"/>
        </a:p>
      </dgm:t>
    </dgm:pt>
    <dgm:pt modelId="{82FD71B6-9CEA-4BBE-B2B6-1CEACF1ECEAB}" type="sibTrans" cxnId="{DE40DB46-5F5E-46F0-9E61-19116EB3F132}">
      <dgm:prSet/>
      <dgm:spPr/>
      <dgm:t>
        <a:bodyPr/>
        <a:lstStyle/>
        <a:p>
          <a:endParaRPr lang="zh-CN" altLang="en-US" b="1"/>
        </a:p>
      </dgm:t>
    </dgm:pt>
    <dgm:pt modelId="{88B55BF9-3566-4725-8432-8417E58084FB}">
      <dgm:prSet phldrT="[文本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6A1798B6-C13C-44D7-8189-7022EC5157B5}" type="parTrans" cxnId="{77D26BE9-010C-401C-9B89-FD7217C9B321}">
      <dgm:prSet/>
      <dgm:spPr/>
      <dgm:t>
        <a:bodyPr/>
        <a:lstStyle/>
        <a:p>
          <a:endParaRPr lang="zh-CN" altLang="en-US" b="1"/>
        </a:p>
      </dgm:t>
    </dgm:pt>
    <dgm:pt modelId="{D31AB521-CF25-433B-BC7D-415B3D791A35}" type="sibTrans" cxnId="{77D26BE9-010C-401C-9B89-FD7217C9B321}">
      <dgm:prSet/>
      <dgm:spPr/>
      <dgm:t>
        <a:bodyPr/>
        <a:lstStyle/>
        <a:p>
          <a:endParaRPr lang="zh-CN" altLang="en-US" b="1"/>
        </a:p>
      </dgm:t>
    </dgm:pt>
    <dgm:pt modelId="{E0AB6FB0-F2DE-4CB9-87DF-BFCC4C1E955B}">
      <dgm:prSet phldrT="[文本]"/>
      <dgm:spPr/>
      <dgm:t>
        <a:bodyPr/>
        <a:lstStyle/>
        <a:p>
          <a:r>
            <a:rPr lang="en-US" altLang="zh-CN" b="1" dirty="0"/>
            <a:t>PTA Solution</a:t>
          </a:r>
          <a:endParaRPr lang="zh-CN" altLang="en-US" b="1" dirty="0"/>
        </a:p>
      </dgm:t>
    </dgm:pt>
    <dgm:pt modelId="{47B54701-8BA0-4628-851E-991F807CE0C3}" type="parTrans" cxnId="{9ADE71F5-727E-4775-A5DB-B1761A40BF3D}">
      <dgm:prSet/>
      <dgm:spPr/>
      <dgm:t>
        <a:bodyPr/>
        <a:lstStyle/>
        <a:p>
          <a:endParaRPr lang="zh-CN" altLang="en-US" b="1"/>
        </a:p>
      </dgm:t>
    </dgm:pt>
    <dgm:pt modelId="{ED809277-B14F-4AC1-A22B-81D12DB0D93F}" type="sibTrans" cxnId="{9ADE71F5-727E-4775-A5DB-B1761A40BF3D}">
      <dgm:prSet/>
      <dgm:spPr/>
      <dgm:t>
        <a:bodyPr/>
        <a:lstStyle/>
        <a:p>
          <a:endParaRPr lang="zh-CN" altLang="en-US" b="1"/>
        </a:p>
      </dgm:t>
    </dgm:pt>
    <dgm:pt modelId="{6C0BBD7F-3817-4FA5-AA34-229B187FF301}">
      <dgm:prSet phldrT="[文本]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F1740746-AA06-4532-998E-9E23580D16A8}" type="parTrans" cxnId="{DC445F52-7BA4-4CE8-8AA7-C50BD2BEF2E5}">
      <dgm:prSet/>
      <dgm:spPr/>
      <dgm:t>
        <a:bodyPr/>
        <a:lstStyle/>
        <a:p>
          <a:endParaRPr lang="zh-CN" altLang="en-US" b="1"/>
        </a:p>
      </dgm:t>
    </dgm:pt>
    <dgm:pt modelId="{4929D2FE-9AC5-4067-91F4-3BCD43E8CBBF}" type="sibTrans" cxnId="{DC445F52-7BA4-4CE8-8AA7-C50BD2BEF2E5}">
      <dgm:prSet/>
      <dgm:spPr/>
      <dgm:t>
        <a:bodyPr/>
        <a:lstStyle/>
        <a:p>
          <a:endParaRPr lang="zh-CN" altLang="en-US" b="1"/>
        </a:p>
      </dgm:t>
    </dgm:pt>
    <dgm:pt modelId="{634A1553-E9B3-4D3A-B345-A9FA380805CA}">
      <dgm:prSet phldrT="[文本]"/>
      <dgm:spPr/>
      <dgm:t>
        <a:bodyPr/>
        <a:lstStyle/>
        <a:p>
          <a:r>
            <a:rPr lang="en-US" altLang="zh-CN" b="1" dirty="0"/>
            <a:t>DC Solution</a:t>
          </a:r>
          <a:endParaRPr lang="zh-CN" altLang="en-US" b="1" dirty="0"/>
        </a:p>
      </dgm:t>
    </dgm:pt>
    <dgm:pt modelId="{8430647F-E2EB-4DB4-B0BA-CD9CDECA0825}" type="parTrans" cxnId="{3768C08A-0165-4DD1-837A-5459BBB2562F}">
      <dgm:prSet/>
      <dgm:spPr/>
      <dgm:t>
        <a:bodyPr/>
        <a:lstStyle/>
        <a:p>
          <a:endParaRPr lang="zh-CN" altLang="en-US" b="1"/>
        </a:p>
      </dgm:t>
    </dgm:pt>
    <dgm:pt modelId="{27C724C7-41AC-4D69-BBB8-77411C377765}" type="sibTrans" cxnId="{3768C08A-0165-4DD1-837A-5459BBB2562F}">
      <dgm:prSet/>
      <dgm:spPr/>
      <dgm:t>
        <a:bodyPr/>
        <a:lstStyle/>
        <a:p>
          <a:endParaRPr lang="zh-CN" altLang="en-US" b="1"/>
        </a:p>
      </dgm:t>
    </dgm:pt>
    <dgm:pt modelId="{CDFC3464-13B3-4B77-BB82-45607D32CB58}">
      <dgm:prSet phldrT="[文本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D6F2DEC8-F4A4-4426-87D1-697AD58E054F}" type="parTrans" cxnId="{7F34FD9B-C801-4777-BE88-FD6B43D09763}">
      <dgm:prSet/>
      <dgm:spPr/>
      <dgm:t>
        <a:bodyPr/>
        <a:lstStyle/>
        <a:p>
          <a:endParaRPr lang="zh-CN" altLang="en-US" b="1"/>
        </a:p>
      </dgm:t>
    </dgm:pt>
    <dgm:pt modelId="{B1FAA355-BABF-4E86-8C3E-F9A4BA6659EB}" type="sibTrans" cxnId="{7F34FD9B-C801-4777-BE88-FD6B43D09763}">
      <dgm:prSet/>
      <dgm:spPr/>
      <dgm:t>
        <a:bodyPr/>
        <a:lstStyle/>
        <a:p>
          <a:endParaRPr lang="zh-CN" altLang="en-US" b="1"/>
        </a:p>
      </dgm:t>
    </dgm:pt>
    <dgm:pt modelId="{7373C109-983D-4C90-BFD2-A8B2F8C3615D}">
      <dgm:prSet phldrT="[文本]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CF5A3EA4-CB5A-4CA6-8EEC-E11D1F15E761}" type="parTrans" cxnId="{B8EEDF7B-BC44-4EFF-88F9-57477F716815}">
      <dgm:prSet/>
      <dgm:spPr/>
      <dgm:t>
        <a:bodyPr/>
        <a:lstStyle/>
        <a:p>
          <a:endParaRPr lang="zh-CN" altLang="en-US" b="1"/>
        </a:p>
      </dgm:t>
    </dgm:pt>
    <dgm:pt modelId="{2640B7DF-A040-4547-9DCB-46BC3C603F75}" type="sibTrans" cxnId="{B8EEDF7B-BC44-4EFF-88F9-57477F716815}">
      <dgm:prSet/>
      <dgm:spPr/>
      <dgm:t>
        <a:bodyPr/>
        <a:lstStyle/>
        <a:p>
          <a:endParaRPr lang="zh-CN" altLang="en-US" b="1"/>
        </a:p>
      </dgm:t>
    </dgm:pt>
    <dgm:pt modelId="{7169B26D-E6CB-4B52-8023-F83BF655127B}">
      <dgm:prSet phldrT="[文本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AFC51E72-3F1E-42A7-8A7D-CCC0905211B4}" type="parTrans" cxnId="{996EB4ED-2C23-472C-B430-534BC53AECDA}">
      <dgm:prSet/>
      <dgm:spPr/>
      <dgm:t>
        <a:bodyPr/>
        <a:lstStyle/>
        <a:p>
          <a:endParaRPr lang="zh-CN" altLang="en-US" b="1"/>
        </a:p>
      </dgm:t>
    </dgm:pt>
    <dgm:pt modelId="{FE1472ED-0F23-4F80-A975-466035E9883D}" type="sibTrans" cxnId="{996EB4ED-2C23-472C-B430-534BC53AECDA}">
      <dgm:prSet/>
      <dgm:spPr/>
      <dgm:t>
        <a:bodyPr/>
        <a:lstStyle/>
        <a:p>
          <a:endParaRPr lang="zh-CN" altLang="en-US" b="1"/>
        </a:p>
      </dgm:t>
    </dgm:pt>
    <dgm:pt modelId="{39BD1F4E-22F6-489F-938F-1F9745E5B1A9}">
      <dgm:prSet phldrT="[文本]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7FEA7259-49F4-42DE-BC9A-EDD3C021D018}" type="parTrans" cxnId="{0999AFEC-E67C-4A86-9B94-AB5190832F3C}">
      <dgm:prSet/>
      <dgm:spPr/>
      <dgm:t>
        <a:bodyPr/>
        <a:lstStyle/>
        <a:p>
          <a:endParaRPr lang="zh-CN" altLang="en-US" b="1"/>
        </a:p>
      </dgm:t>
    </dgm:pt>
    <dgm:pt modelId="{66F4CCEE-2F87-41E3-8D7D-DE3674A266D4}" type="sibTrans" cxnId="{0999AFEC-E67C-4A86-9B94-AB5190832F3C}">
      <dgm:prSet/>
      <dgm:spPr/>
      <dgm:t>
        <a:bodyPr/>
        <a:lstStyle/>
        <a:p>
          <a:endParaRPr lang="zh-CN" altLang="en-US" b="1"/>
        </a:p>
      </dgm:t>
    </dgm:pt>
    <dgm:pt modelId="{79407EB6-F19F-4663-A9F8-6BC9952CB374}">
      <dgm:prSet phldrT="[文本]"/>
      <dgm:spPr/>
      <dgm:t>
        <a:bodyPr/>
        <a:lstStyle/>
        <a:p>
          <a:r>
            <a:rPr lang="zh-CN" altLang="en-US" dirty="0">
              <a:noFill/>
            </a:rPr>
            <a:t> </a:t>
          </a:r>
        </a:p>
      </dgm:t>
    </dgm:pt>
    <dgm:pt modelId="{6B8CB8DD-467D-42EF-A0B6-5AD1E7B4F338}" type="parTrans" cxnId="{4CF9DC26-C437-4CDF-8751-175B4C8EEA4E}">
      <dgm:prSet/>
      <dgm:spPr/>
      <dgm:t>
        <a:bodyPr/>
        <a:lstStyle/>
        <a:p>
          <a:endParaRPr lang="zh-CN" altLang="en-US"/>
        </a:p>
      </dgm:t>
    </dgm:pt>
    <dgm:pt modelId="{04A09E86-952A-4693-8461-EF462130D50A}" type="sibTrans" cxnId="{4CF9DC26-C437-4CDF-8751-175B4C8EEA4E}">
      <dgm:prSet/>
      <dgm:spPr/>
      <dgm:t>
        <a:bodyPr/>
        <a:lstStyle/>
        <a:p>
          <a:endParaRPr lang="zh-CN" altLang="en-US"/>
        </a:p>
      </dgm:t>
    </dgm:pt>
    <dgm:pt modelId="{11663E27-EC52-40AC-BE3E-6AAF99F78611}" type="pres">
      <dgm:prSet presAssocID="{BD452491-73C3-48CF-B52E-DEE906E481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FC6B9BC-E468-48E2-A5F9-37A6D7D84336}" type="pres">
      <dgm:prSet presAssocID="{BD452491-73C3-48CF-B52E-DEE906E48195}" presName="children" presStyleCnt="0"/>
      <dgm:spPr/>
    </dgm:pt>
    <dgm:pt modelId="{8D4126CB-575C-4C04-BC45-91AD8EE9D712}" type="pres">
      <dgm:prSet presAssocID="{BD452491-73C3-48CF-B52E-DEE906E48195}" presName="child1group" presStyleCnt="0"/>
      <dgm:spPr/>
    </dgm:pt>
    <dgm:pt modelId="{F4250605-B253-4831-91FC-857D599605DA}" type="pres">
      <dgm:prSet presAssocID="{BD452491-73C3-48CF-B52E-DEE906E48195}" presName="child1" presStyleLbl="bgAcc1" presStyleIdx="0" presStyleCnt="4" custLinFactNeighborX="-38791"/>
      <dgm:spPr/>
    </dgm:pt>
    <dgm:pt modelId="{31E23AED-B661-435C-8F7B-55998A1B0C74}" type="pres">
      <dgm:prSet presAssocID="{BD452491-73C3-48CF-B52E-DEE906E48195}" presName="child1Text" presStyleLbl="bgAcc1" presStyleIdx="0" presStyleCnt="4">
        <dgm:presLayoutVars>
          <dgm:bulletEnabled val="1"/>
        </dgm:presLayoutVars>
      </dgm:prSet>
      <dgm:spPr/>
    </dgm:pt>
    <dgm:pt modelId="{D04D5B9E-C0E7-4FDA-8E63-94190B3DC4C2}" type="pres">
      <dgm:prSet presAssocID="{BD452491-73C3-48CF-B52E-DEE906E48195}" presName="child2group" presStyleCnt="0"/>
      <dgm:spPr/>
    </dgm:pt>
    <dgm:pt modelId="{CA7D765E-29E4-4910-9AE5-5C5C5AD4D2EB}" type="pres">
      <dgm:prSet presAssocID="{BD452491-73C3-48CF-B52E-DEE906E48195}" presName="child2" presStyleLbl="bgAcc1" presStyleIdx="1" presStyleCnt="4" custLinFactNeighborX="34995"/>
      <dgm:spPr/>
    </dgm:pt>
    <dgm:pt modelId="{636F6363-46C5-403F-B2D5-4086B0FCEFE0}" type="pres">
      <dgm:prSet presAssocID="{BD452491-73C3-48CF-B52E-DEE906E48195}" presName="child2Text" presStyleLbl="bgAcc1" presStyleIdx="1" presStyleCnt="4">
        <dgm:presLayoutVars>
          <dgm:bulletEnabled val="1"/>
        </dgm:presLayoutVars>
      </dgm:prSet>
      <dgm:spPr/>
    </dgm:pt>
    <dgm:pt modelId="{468B4E7E-7AF1-4A93-8BCE-8B5FEB7573A0}" type="pres">
      <dgm:prSet presAssocID="{BD452491-73C3-48CF-B52E-DEE906E48195}" presName="child3group" presStyleCnt="0"/>
      <dgm:spPr/>
    </dgm:pt>
    <dgm:pt modelId="{1671D738-B4B4-4206-A687-AA187FDCD714}" type="pres">
      <dgm:prSet presAssocID="{BD452491-73C3-48CF-B52E-DEE906E48195}" presName="child3" presStyleLbl="bgAcc1" presStyleIdx="2" presStyleCnt="4" custLinFactNeighborX="38977" custLinFactNeighborY="-3540"/>
      <dgm:spPr/>
    </dgm:pt>
    <dgm:pt modelId="{4EA05CE8-AD0F-4A9F-88C8-0BD5E3449358}" type="pres">
      <dgm:prSet presAssocID="{BD452491-73C3-48CF-B52E-DEE906E48195}" presName="child3Text" presStyleLbl="bgAcc1" presStyleIdx="2" presStyleCnt="4">
        <dgm:presLayoutVars>
          <dgm:bulletEnabled val="1"/>
        </dgm:presLayoutVars>
      </dgm:prSet>
      <dgm:spPr/>
    </dgm:pt>
    <dgm:pt modelId="{7FBAA401-673D-4E96-B10D-413BD0AA94B2}" type="pres">
      <dgm:prSet presAssocID="{BD452491-73C3-48CF-B52E-DEE906E48195}" presName="child4group" presStyleCnt="0"/>
      <dgm:spPr/>
    </dgm:pt>
    <dgm:pt modelId="{947910F4-FCEF-4240-9287-1A7B243F0BD0}" type="pres">
      <dgm:prSet presAssocID="{BD452491-73C3-48CF-B52E-DEE906E48195}" presName="child4" presStyleLbl="bgAcc1" presStyleIdx="3" presStyleCnt="4" custLinFactNeighborX="-38791" custLinFactNeighborY="-3540"/>
      <dgm:spPr/>
    </dgm:pt>
    <dgm:pt modelId="{76C42FDA-A947-4E4E-9EBD-0BD955380F80}" type="pres">
      <dgm:prSet presAssocID="{BD452491-73C3-48CF-B52E-DEE906E48195}" presName="child4Text" presStyleLbl="bgAcc1" presStyleIdx="3" presStyleCnt="4">
        <dgm:presLayoutVars>
          <dgm:bulletEnabled val="1"/>
        </dgm:presLayoutVars>
      </dgm:prSet>
      <dgm:spPr/>
    </dgm:pt>
    <dgm:pt modelId="{EDDCFC5E-75A6-499B-BE02-6D193237C474}" type="pres">
      <dgm:prSet presAssocID="{BD452491-73C3-48CF-B52E-DEE906E48195}" presName="childPlaceholder" presStyleCnt="0"/>
      <dgm:spPr/>
    </dgm:pt>
    <dgm:pt modelId="{21A806D7-454D-4DDE-81A6-95ECB564EEAF}" type="pres">
      <dgm:prSet presAssocID="{BD452491-73C3-48CF-B52E-DEE906E48195}" presName="circle" presStyleCnt="0"/>
      <dgm:spPr/>
    </dgm:pt>
    <dgm:pt modelId="{F5C783CD-3CED-4C65-9223-B3CCEB7839F9}" type="pres">
      <dgm:prSet presAssocID="{BD452491-73C3-48CF-B52E-DEE906E48195}" presName="quadrant1" presStyleLbl="node1" presStyleIdx="0" presStyleCnt="4" custLinFactNeighborX="-38164" custLinFactNeighborY="-923">
        <dgm:presLayoutVars>
          <dgm:chMax val="1"/>
          <dgm:bulletEnabled val="1"/>
        </dgm:presLayoutVars>
      </dgm:prSet>
      <dgm:spPr/>
    </dgm:pt>
    <dgm:pt modelId="{7DF8FC90-1CEF-4F50-B336-6B51D377201A}" type="pres">
      <dgm:prSet presAssocID="{BD452491-73C3-48CF-B52E-DEE906E48195}" presName="quadrant2" presStyleLbl="node1" presStyleIdx="1" presStyleCnt="4" custLinFactNeighborX="33174" custLinFactNeighborY="-923">
        <dgm:presLayoutVars>
          <dgm:chMax val="1"/>
          <dgm:bulletEnabled val="1"/>
        </dgm:presLayoutVars>
      </dgm:prSet>
      <dgm:spPr/>
    </dgm:pt>
    <dgm:pt modelId="{07EAB4BA-04C0-425D-A082-E21C96569B76}" type="pres">
      <dgm:prSet presAssocID="{BD452491-73C3-48CF-B52E-DEE906E48195}" presName="quadrant3" presStyleLbl="node1" presStyleIdx="2" presStyleCnt="4" custLinFactNeighborX="33174" custLinFactNeighborY="714">
        <dgm:presLayoutVars>
          <dgm:chMax val="1"/>
          <dgm:bulletEnabled val="1"/>
        </dgm:presLayoutVars>
      </dgm:prSet>
      <dgm:spPr/>
    </dgm:pt>
    <dgm:pt modelId="{7DFEA5CC-C48D-4926-8B81-9FF33BD5F23C}" type="pres">
      <dgm:prSet presAssocID="{BD452491-73C3-48CF-B52E-DEE906E48195}" presName="quadrant4" presStyleLbl="node1" presStyleIdx="3" presStyleCnt="4" custLinFactNeighborX="-38164" custLinFactNeighborY="519">
        <dgm:presLayoutVars>
          <dgm:chMax val="1"/>
          <dgm:bulletEnabled val="1"/>
        </dgm:presLayoutVars>
      </dgm:prSet>
      <dgm:spPr/>
    </dgm:pt>
    <dgm:pt modelId="{8477468C-2290-4CD2-96A4-8A2C37FAE09C}" type="pres">
      <dgm:prSet presAssocID="{BD452491-73C3-48CF-B52E-DEE906E48195}" presName="quadrantPlaceholder" presStyleCnt="0"/>
      <dgm:spPr/>
    </dgm:pt>
    <dgm:pt modelId="{D4A76A45-0A9E-44E3-AE79-AFCFCA412D01}" type="pres">
      <dgm:prSet presAssocID="{BD452491-73C3-48CF-B52E-DEE906E48195}" presName="center1" presStyleLbl="fgShp" presStyleIdx="0" presStyleCnt="2" custAng="5400000" custLinFactX="200000" custLinFactNeighborX="203013" custLinFactNeighborY="5479"/>
      <dgm:spPr/>
    </dgm:pt>
    <dgm:pt modelId="{FCF4FFAE-00D8-43BE-A15A-47F46B2D9203}" type="pres">
      <dgm:prSet presAssocID="{BD452491-73C3-48CF-B52E-DEE906E48195}" presName="center2" presStyleLbl="fgShp" presStyleIdx="1" presStyleCnt="2" custAng="5400000" custLinFactX="-200000" custLinFactNeighborX="-241102" custLinFactNeighborY="-19353"/>
      <dgm:spPr/>
    </dgm:pt>
  </dgm:ptLst>
  <dgm:cxnLst>
    <dgm:cxn modelId="{7DE0E104-D8F9-422B-8894-1A745C8C7543}" type="presOf" srcId="{39BD1F4E-22F6-489F-938F-1F9745E5B1A9}" destId="{4EA05CE8-AD0F-4A9F-88C8-0BD5E3449358}" srcOrd="1" destOrd="2" presId="urn:microsoft.com/office/officeart/2005/8/layout/cycle4#1"/>
    <dgm:cxn modelId="{B0652A07-DFB5-43ED-BE4B-22C554F40CF0}" type="presOf" srcId="{A3CA3091-94B2-49FE-A91A-C7D6BDCA4091}" destId="{31E23AED-B661-435C-8F7B-55998A1B0C74}" srcOrd="1" destOrd="0" presId="urn:microsoft.com/office/officeart/2005/8/layout/cycle4#1"/>
    <dgm:cxn modelId="{09044311-C787-489E-BDF3-116CE3AF17E1}" type="presOf" srcId="{634A1553-E9B3-4D3A-B345-A9FA380805CA}" destId="{7DFEA5CC-C48D-4926-8B81-9FF33BD5F23C}" srcOrd="0" destOrd="0" presId="urn:microsoft.com/office/officeart/2005/8/layout/cycle4#1"/>
    <dgm:cxn modelId="{4CF9DC26-C437-4CDF-8751-175B4C8EEA4E}" srcId="{4648446C-DDF4-4D80-B2B8-4E7A015100C6}" destId="{79407EB6-F19F-4663-A9F8-6BC9952CB374}" srcOrd="1" destOrd="0" parTransId="{6B8CB8DD-467D-42EF-A0B6-5AD1E7B4F338}" sibTransId="{04A09E86-952A-4693-8461-EF462130D50A}"/>
    <dgm:cxn modelId="{0621682F-BA2F-4977-A91E-69C0993440C5}" type="presOf" srcId="{7169B26D-E6CB-4B52-8023-F83BF655127B}" destId="{4EA05CE8-AD0F-4A9F-88C8-0BD5E3449358}" srcOrd="1" destOrd="0" presId="urn:microsoft.com/office/officeart/2005/8/layout/cycle4#1"/>
    <dgm:cxn modelId="{CB17623D-D159-4A32-9B30-5E8D3837A799}" type="presOf" srcId="{79407EB6-F19F-4663-A9F8-6BC9952CB374}" destId="{F4250605-B253-4831-91FC-857D599605DA}" srcOrd="0" destOrd="1" presId="urn:microsoft.com/office/officeart/2005/8/layout/cycle4#1"/>
    <dgm:cxn modelId="{DE40DB46-5F5E-46F0-9E61-19116EB3F132}" srcId="{BD452491-73C3-48CF-B52E-DEE906E48195}" destId="{DE782A08-2FA5-4BDC-B7FC-EE7CE53A1BE7}" srcOrd="1" destOrd="0" parTransId="{94F9BEF7-549E-443A-B11D-392A236B4E20}" sibTransId="{82FD71B6-9CEA-4BBE-B2B6-1CEACF1ECEAB}"/>
    <dgm:cxn modelId="{DC445F52-7BA4-4CE8-8AA7-C50BD2BEF2E5}" srcId="{E0AB6FB0-F2DE-4CB9-87DF-BFCC4C1E955B}" destId="{6C0BBD7F-3817-4FA5-AA34-229B187FF301}" srcOrd="1" destOrd="0" parTransId="{F1740746-AA06-4532-998E-9E23580D16A8}" sibTransId="{4929D2FE-9AC5-4067-91F4-3BCD43E8CBBF}"/>
    <dgm:cxn modelId="{93758373-8EF9-400B-9196-820AE46C7B9E}" type="presOf" srcId="{7373C109-983D-4C90-BFD2-A8B2F8C3615D}" destId="{CA7D765E-29E4-4910-9AE5-5C5C5AD4D2EB}" srcOrd="0" destOrd="1" presId="urn:microsoft.com/office/officeart/2005/8/layout/cycle4#1"/>
    <dgm:cxn modelId="{3A18CF54-11D6-4459-B361-2BDD310CC8B7}" type="presOf" srcId="{4648446C-DDF4-4D80-B2B8-4E7A015100C6}" destId="{F5C783CD-3CED-4C65-9223-B3CCEB7839F9}" srcOrd="0" destOrd="0" presId="urn:microsoft.com/office/officeart/2005/8/layout/cycle4#1"/>
    <dgm:cxn modelId="{EF83E378-9473-4067-B992-FB075AD81FB6}" type="presOf" srcId="{88B55BF9-3566-4725-8432-8417E58084FB}" destId="{636F6363-46C5-403F-B2D5-4086B0FCEFE0}" srcOrd="1" destOrd="0" presId="urn:microsoft.com/office/officeart/2005/8/layout/cycle4#1"/>
    <dgm:cxn modelId="{B8EEDF7B-BC44-4EFF-88F9-57477F716815}" srcId="{DE782A08-2FA5-4BDC-B7FC-EE7CE53A1BE7}" destId="{7373C109-983D-4C90-BFD2-A8B2F8C3615D}" srcOrd="1" destOrd="0" parTransId="{CF5A3EA4-CB5A-4CA6-8EEC-E11D1F15E761}" sibTransId="{2640B7DF-A040-4547-9DCB-46BC3C603F75}"/>
    <dgm:cxn modelId="{3768C08A-0165-4DD1-837A-5459BBB2562F}" srcId="{BD452491-73C3-48CF-B52E-DEE906E48195}" destId="{634A1553-E9B3-4D3A-B345-A9FA380805CA}" srcOrd="3" destOrd="0" parTransId="{8430647F-E2EB-4DB4-B0BA-CD9CDECA0825}" sibTransId="{27C724C7-41AC-4D69-BBB8-77411C377765}"/>
    <dgm:cxn modelId="{7F34FD9B-C801-4777-BE88-FD6B43D09763}" srcId="{634A1553-E9B3-4D3A-B345-A9FA380805CA}" destId="{CDFC3464-13B3-4B77-BB82-45607D32CB58}" srcOrd="0" destOrd="0" parTransId="{D6F2DEC8-F4A4-4426-87D1-697AD58E054F}" sibTransId="{B1FAA355-BABF-4E86-8C3E-F9A4BA6659EB}"/>
    <dgm:cxn modelId="{9547AB9E-86CC-490F-ABE6-214722F143E4}" srcId="{BD452491-73C3-48CF-B52E-DEE906E48195}" destId="{4648446C-DDF4-4D80-B2B8-4E7A015100C6}" srcOrd="0" destOrd="0" parTransId="{9E5573B7-CAD6-47BA-987C-D68907155B2E}" sibTransId="{DDCFAF5D-457F-43E3-A743-7A66CB3384B1}"/>
    <dgm:cxn modelId="{8D4F89A4-2A59-4DD2-B3B1-E7551B9BA822}" type="presOf" srcId="{6C0BBD7F-3817-4FA5-AA34-229B187FF301}" destId="{4EA05CE8-AD0F-4A9F-88C8-0BD5E3449358}" srcOrd="1" destOrd="1" presId="urn:microsoft.com/office/officeart/2005/8/layout/cycle4#1"/>
    <dgm:cxn modelId="{28C9DCA7-BA2A-4657-BA59-786EA7F37F7C}" type="presOf" srcId="{88B55BF9-3566-4725-8432-8417E58084FB}" destId="{CA7D765E-29E4-4910-9AE5-5C5C5AD4D2EB}" srcOrd="0" destOrd="0" presId="urn:microsoft.com/office/officeart/2005/8/layout/cycle4#1"/>
    <dgm:cxn modelId="{60B7AEAD-66F0-43F5-94CB-C4CD09FA51D5}" type="presOf" srcId="{79407EB6-F19F-4663-A9F8-6BC9952CB374}" destId="{31E23AED-B661-435C-8F7B-55998A1B0C74}" srcOrd="1" destOrd="1" presId="urn:microsoft.com/office/officeart/2005/8/layout/cycle4#1"/>
    <dgm:cxn modelId="{B9FFF4AF-AAF8-4B7B-AC0E-3416DEC6A74E}" type="presOf" srcId="{BD452491-73C3-48CF-B52E-DEE906E48195}" destId="{11663E27-EC52-40AC-BE3E-6AAF99F78611}" srcOrd="0" destOrd="0" presId="urn:microsoft.com/office/officeart/2005/8/layout/cycle4#1"/>
    <dgm:cxn modelId="{E8B958B2-BD7E-4EBD-8270-851FE0535F5E}" type="presOf" srcId="{E0AB6FB0-F2DE-4CB9-87DF-BFCC4C1E955B}" destId="{07EAB4BA-04C0-425D-A082-E21C96569B76}" srcOrd="0" destOrd="0" presId="urn:microsoft.com/office/officeart/2005/8/layout/cycle4#1"/>
    <dgm:cxn modelId="{301E20B8-818B-4DE0-B533-F6E82E957067}" type="presOf" srcId="{CDFC3464-13B3-4B77-BB82-45607D32CB58}" destId="{947910F4-FCEF-4240-9287-1A7B243F0BD0}" srcOrd="0" destOrd="0" presId="urn:microsoft.com/office/officeart/2005/8/layout/cycle4#1"/>
    <dgm:cxn modelId="{844C12BC-3E2A-4C99-8A39-0D8E4BBF26A2}" type="presOf" srcId="{CDFC3464-13B3-4B77-BB82-45607D32CB58}" destId="{76C42FDA-A947-4E4E-9EBD-0BD955380F80}" srcOrd="1" destOrd="0" presId="urn:microsoft.com/office/officeart/2005/8/layout/cycle4#1"/>
    <dgm:cxn modelId="{B95F4DBD-88C5-47B4-BFDF-932CDCEF1E38}" type="presOf" srcId="{39BD1F4E-22F6-489F-938F-1F9745E5B1A9}" destId="{1671D738-B4B4-4206-A687-AA187FDCD714}" srcOrd="0" destOrd="2" presId="urn:microsoft.com/office/officeart/2005/8/layout/cycle4#1"/>
    <dgm:cxn modelId="{AEE8D3C3-3C5D-424C-9999-CBD15B530899}" type="presOf" srcId="{7373C109-983D-4C90-BFD2-A8B2F8C3615D}" destId="{636F6363-46C5-403F-B2D5-4086B0FCEFE0}" srcOrd="1" destOrd="1" presId="urn:microsoft.com/office/officeart/2005/8/layout/cycle4#1"/>
    <dgm:cxn modelId="{DC59C0CB-5975-45D5-AE13-E11AFB21B18B}" type="presOf" srcId="{6C0BBD7F-3817-4FA5-AA34-229B187FF301}" destId="{1671D738-B4B4-4206-A687-AA187FDCD714}" srcOrd="0" destOrd="1" presId="urn:microsoft.com/office/officeart/2005/8/layout/cycle4#1"/>
    <dgm:cxn modelId="{C39B93DB-4093-46B3-8338-FC1AC7B850C4}" srcId="{4648446C-DDF4-4D80-B2B8-4E7A015100C6}" destId="{A3CA3091-94B2-49FE-A91A-C7D6BDCA4091}" srcOrd="0" destOrd="0" parTransId="{FB37F8BC-A3C7-4CC5-B541-FD72816C50EF}" sibTransId="{F1FF4B40-E49E-43DF-899A-0717BFB807E1}"/>
    <dgm:cxn modelId="{77D26BE9-010C-401C-9B89-FD7217C9B321}" srcId="{DE782A08-2FA5-4BDC-B7FC-EE7CE53A1BE7}" destId="{88B55BF9-3566-4725-8432-8417E58084FB}" srcOrd="0" destOrd="0" parTransId="{6A1798B6-C13C-44D7-8189-7022EC5157B5}" sibTransId="{D31AB521-CF25-433B-BC7D-415B3D791A35}"/>
    <dgm:cxn modelId="{4DB80FEA-03B9-4C6E-87DD-0FF976DCBF10}" type="presOf" srcId="{DE782A08-2FA5-4BDC-B7FC-EE7CE53A1BE7}" destId="{7DF8FC90-1CEF-4F50-B336-6B51D377201A}" srcOrd="0" destOrd="0" presId="urn:microsoft.com/office/officeart/2005/8/layout/cycle4#1"/>
    <dgm:cxn modelId="{0999AFEC-E67C-4A86-9B94-AB5190832F3C}" srcId="{E0AB6FB0-F2DE-4CB9-87DF-BFCC4C1E955B}" destId="{39BD1F4E-22F6-489F-938F-1F9745E5B1A9}" srcOrd="2" destOrd="0" parTransId="{7FEA7259-49F4-42DE-BC9A-EDD3C021D018}" sibTransId="{66F4CCEE-2F87-41E3-8D7D-DE3674A266D4}"/>
    <dgm:cxn modelId="{996EB4ED-2C23-472C-B430-534BC53AECDA}" srcId="{E0AB6FB0-F2DE-4CB9-87DF-BFCC4C1E955B}" destId="{7169B26D-E6CB-4B52-8023-F83BF655127B}" srcOrd="0" destOrd="0" parTransId="{AFC51E72-3F1E-42A7-8A7D-CCC0905211B4}" sibTransId="{FE1472ED-0F23-4F80-A975-466035E9883D}"/>
    <dgm:cxn modelId="{6D807CEE-E8D7-4C79-902A-EB26F484E844}" type="presOf" srcId="{A3CA3091-94B2-49FE-A91A-C7D6BDCA4091}" destId="{F4250605-B253-4831-91FC-857D599605DA}" srcOrd="0" destOrd="0" presId="urn:microsoft.com/office/officeart/2005/8/layout/cycle4#1"/>
    <dgm:cxn modelId="{9ADE71F5-727E-4775-A5DB-B1761A40BF3D}" srcId="{BD452491-73C3-48CF-B52E-DEE906E48195}" destId="{E0AB6FB0-F2DE-4CB9-87DF-BFCC4C1E955B}" srcOrd="2" destOrd="0" parTransId="{47B54701-8BA0-4628-851E-991F807CE0C3}" sibTransId="{ED809277-B14F-4AC1-A22B-81D12DB0D93F}"/>
    <dgm:cxn modelId="{FDEF34F9-FA55-4A56-B3BB-C4528710799A}" type="presOf" srcId="{7169B26D-E6CB-4B52-8023-F83BF655127B}" destId="{1671D738-B4B4-4206-A687-AA187FDCD714}" srcOrd="0" destOrd="0" presId="urn:microsoft.com/office/officeart/2005/8/layout/cycle4#1"/>
    <dgm:cxn modelId="{C6CFC06C-97B6-47A1-A702-D8E07FF77512}" type="presParOf" srcId="{11663E27-EC52-40AC-BE3E-6AAF99F78611}" destId="{CFC6B9BC-E468-48E2-A5F9-37A6D7D84336}" srcOrd="0" destOrd="0" presId="urn:microsoft.com/office/officeart/2005/8/layout/cycle4#1"/>
    <dgm:cxn modelId="{9D1819AA-A5CC-4CB2-BF36-88300E80B477}" type="presParOf" srcId="{CFC6B9BC-E468-48E2-A5F9-37A6D7D84336}" destId="{8D4126CB-575C-4C04-BC45-91AD8EE9D712}" srcOrd="0" destOrd="0" presId="urn:microsoft.com/office/officeart/2005/8/layout/cycle4#1"/>
    <dgm:cxn modelId="{596B1E18-6894-4FAC-8FD9-FCC3D5DD247F}" type="presParOf" srcId="{8D4126CB-575C-4C04-BC45-91AD8EE9D712}" destId="{F4250605-B253-4831-91FC-857D599605DA}" srcOrd="0" destOrd="0" presId="urn:microsoft.com/office/officeart/2005/8/layout/cycle4#1"/>
    <dgm:cxn modelId="{A10977A4-49F2-443D-99FE-6B790036D3D7}" type="presParOf" srcId="{8D4126CB-575C-4C04-BC45-91AD8EE9D712}" destId="{31E23AED-B661-435C-8F7B-55998A1B0C74}" srcOrd="1" destOrd="0" presId="urn:microsoft.com/office/officeart/2005/8/layout/cycle4#1"/>
    <dgm:cxn modelId="{D9365F34-9903-4A19-A6AD-5A053A8FB97C}" type="presParOf" srcId="{CFC6B9BC-E468-48E2-A5F9-37A6D7D84336}" destId="{D04D5B9E-C0E7-4FDA-8E63-94190B3DC4C2}" srcOrd="1" destOrd="0" presId="urn:microsoft.com/office/officeart/2005/8/layout/cycle4#1"/>
    <dgm:cxn modelId="{B1C3A200-483E-47C9-B8E2-B965A2CD657D}" type="presParOf" srcId="{D04D5B9E-C0E7-4FDA-8E63-94190B3DC4C2}" destId="{CA7D765E-29E4-4910-9AE5-5C5C5AD4D2EB}" srcOrd="0" destOrd="0" presId="urn:microsoft.com/office/officeart/2005/8/layout/cycle4#1"/>
    <dgm:cxn modelId="{C6E06A13-157E-41E0-9075-31EEA2D0805C}" type="presParOf" srcId="{D04D5B9E-C0E7-4FDA-8E63-94190B3DC4C2}" destId="{636F6363-46C5-403F-B2D5-4086B0FCEFE0}" srcOrd="1" destOrd="0" presId="urn:microsoft.com/office/officeart/2005/8/layout/cycle4#1"/>
    <dgm:cxn modelId="{9C8870CB-D60D-4E53-A286-E4FE1FBA6858}" type="presParOf" srcId="{CFC6B9BC-E468-48E2-A5F9-37A6D7D84336}" destId="{468B4E7E-7AF1-4A93-8BCE-8B5FEB7573A0}" srcOrd="2" destOrd="0" presId="urn:microsoft.com/office/officeart/2005/8/layout/cycle4#1"/>
    <dgm:cxn modelId="{2A1EB3FA-7841-4AC1-B8AE-32AA38C88051}" type="presParOf" srcId="{468B4E7E-7AF1-4A93-8BCE-8B5FEB7573A0}" destId="{1671D738-B4B4-4206-A687-AA187FDCD714}" srcOrd="0" destOrd="0" presId="urn:microsoft.com/office/officeart/2005/8/layout/cycle4#1"/>
    <dgm:cxn modelId="{170AD12E-E9FC-4FEA-87A3-74D0BF7F24DB}" type="presParOf" srcId="{468B4E7E-7AF1-4A93-8BCE-8B5FEB7573A0}" destId="{4EA05CE8-AD0F-4A9F-88C8-0BD5E3449358}" srcOrd="1" destOrd="0" presId="urn:microsoft.com/office/officeart/2005/8/layout/cycle4#1"/>
    <dgm:cxn modelId="{E30CDA7B-869E-4128-BE83-178EC2CFED1A}" type="presParOf" srcId="{CFC6B9BC-E468-48E2-A5F9-37A6D7D84336}" destId="{7FBAA401-673D-4E96-B10D-413BD0AA94B2}" srcOrd="3" destOrd="0" presId="urn:microsoft.com/office/officeart/2005/8/layout/cycle4#1"/>
    <dgm:cxn modelId="{70418E12-BD11-49F7-B7D1-3DBE1313C322}" type="presParOf" srcId="{7FBAA401-673D-4E96-B10D-413BD0AA94B2}" destId="{947910F4-FCEF-4240-9287-1A7B243F0BD0}" srcOrd="0" destOrd="0" presId="urn:microsoft.com/office/officeart/2005/8/layout/cycle4#1"/>
    <dgm:cxn modelId="{6C68FD6E-6B7F-44A6-8174-CC4B66389F27}" type="presParOf" srcId="{7FBAA401-673D-4E96-B10D-413BD0AA94B2}" destId="{76C42FDA-A947-4E4E-9EBD-0BD955380F80}" srcOrd="1" destOrd="0" presId="urn:microsoft.com/office/officeart/2005/8/layout/cycle4#1"/>
    <dgm:cxn modelId="{3704764A-2021-4A5C-BB6A-757BC78C5500}" type="presParOf" srcId="{CFC6B9BC-E468-48E2-A5F9-37A6D7D84336}" destId="{EDDCFC5E-75A6-499B-BE02-6D193237C474}" srcOrd="4" destOrd="0" presId="urn:microsoft.com/office/officeart/2005/8/layout/cycle4#1"/>
    <dgm:cxn modelId="{D405DEBD-13C7-4707-8CF2-F67FCAEB5A2F}" type="presParOf" srcId="{11663E27-EC52-40AC-BE3E-6AAF99F78611}" destId="{21A806D7-454D-4DDE-81A6-95ECB564EEAF}" srcOrd="1" destOrd="0" presId="urn:microsoft.com/office/officeart/2005/8/layout/cycle4#1"/>
    <dgm:cxn modelId="{C4600FE3-6520-460C-8C14-0126BDA8820B}" type="presParOf" srcId="{21A806D7-454D-4DDE-81A6-95ECB564EEAF}" destId="{F5C783CD-3CED-4C65-9223-B3CCEB7839F9}" srcOrd="0" destOrd="0" presId="urn:microsoft.com/office/officeart/2005/8/layout/cycle4#1"/>
    <dgm:cxn modelId="{1CDA6661-1184-421A-9B51-6C4D271540E0}" type="presParOf" srcId="{21A806D7-454D-4DDE-81A6-95ECB564EEAF}" destId="{7DF8FC90-1CEF-4F50-B336-6B51D377201A}" srcOrd="1" destOrd="0" presId="urn:microsoft.com/office/officeart/2005/8/layout/cycle4#1"/>
    <dgm:cxn modelId="{AC5D25A3-7132-4CE8-AE4A-45B1FD6C7178}" type="presParOf" srcId="{21A806D7-454D-4DDE-81A6-95ECB564EEAF}" destId="{07EAB4BA-04C0-425D-A082-E21C96569B76}" srcOrd="2" destOrd="0" presId="urn:microsoft.com/office/officeart/2005/8/layout/cycle4#1"/>
    <dgm:cxn modelId="{2198A462-B76A-411C-B6F6-AE90A7F97EDC}" type="presParOf" srcId="{21A806D7-454D-4DDE-81A6-95ECB564EEAF}" destId="{7DFEA5CC-C48D-4926-8B81-9FF33BD5F23C}" srcOrd="3" destOrd="0" presId="urn:microsoft.com/office/officeart/2005/8/layout/cycle4#1"/>
    <dgm:cxn modelId="{9DF21EEF-815C-4F11-92A1-44BF5ED992F0}" type="presParOf" srcId="{21A806D7-454D-4DDE-81A6-95ECB564EEAF}" destId="{8477468C-2290-4CD2-96A4-8A2C37FAE09C}" srcOrd="4" destOrd="0" presId="urn:microsoft.com/office/officeart/2005/8/layout/cycle4#1"/>
    <dgm:cxn modelId="{1C333D18-0DEE-42DF-9152-B4557CE21F38}" type="presParOf" srcId="{11663E27-EC52-40AC-BE3E-6AAF99F78611}" destId="{D4A76A45-0A9E-44E3-AE79-AFCFCA412D01}" srcOrd="2" destOrd="0" presId="urn:microsoft.com/office/officeart/2005/8/layout/cycle4#1"/>
    <dgm:cxn modelId="{85541237-683C-4310-88D4-90768A640407}" type="presParOf" srcId="{11663E27-EC52-40AC-BE3E-6AAF99F78611}" destId="{FCF4FFAE-00D8-43BE-A15A-47F46B2D920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1D738-B4B4-4206-A687-AA187FDCD714}">
      <dsp:nvSpPr>
        <dsp:cNvPr id="0" name=""/>
        <dsp:cNvSpPr/>
      </dsp:nvSpPr>
      <dsp:spPr>
        <a:xfrm>
          <a:off x="4169223" y="2224232"/>
          <a:ext cx="1643213" cy="10644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>
              <a:noFill/>
            </a:rPr>
            <a:t>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>
              <a:noFill/>
            </a:rPr>
            <a:t>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>
              <a:noFill/>
            </a:rPr>
            <a:t> </a:t>
          </a:r>
        </a:p>
      </dsp:txBody>
      <dsp:txXfrm>
        <a:off x="4685569" y="2513721"/>
        <a:ext cx="1103485" cy="751558"/>
      </dsp:txXfrm>
    </dsp:sp>
    <dsp:sp modelId="{947910F4-FCEF-4240-9287-1A7B243F0BD0}">
      <dsp:nvSpPr>
        <dsp:cNvPr id="0" name=""/>
        <dsp:cNvSpPr/>
      </dsp:nvSpPr>
      <dsp:spPr>
        <a:xfrm>
          <a:off x="210296" y="2224232"/>
          <a:ext cx="1643213" cy="10644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>
              <a:noFill/>
            </a:rPr>
            <a:t> </a:t>
          </a:r>
        </a:p>
      </dsp:txBody>
      <dsp:txXfrm>
        <a:off x="233678" y="2513721"/>
        <a:ext cx="1103485" cy="751558"/>
      </dsp:txXfrm>
    </dsp:sp>
    <dsp:sp modelId="{CA7D765E-29E4-4910-9AE5-5C5C5AD4D2EB}">
      <dsp:nvSpPr>
        <dsp:cNvPr id="0" name=""/>
        <dsp:cNvSpPr/>
      </dsp:nvSpPr>
      <dsp:spPr>
        <a:xfrm>
          <a:off x="4103790" y="0"/>
          <a:ext cx="1643213" cy="10644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>
              <a:noFill/>
            </a:rPr>
            <a:t>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>
              <a:noFill/>
            </a:rPr>
            <a:t> </a:t>
          </a:r>
        </a:p>
      </dsp:txBody>
      <dsp:txXfrm>
        <a:off x="4620136" y="23382"/>
        <a:ext cx="1103485" cy="751558"/>
      </dsp:txXfrm>
    </dsp:sp>
    <dsp:sp modelId="{F4250605-B253-4831-91FC-857D599605DA}">
      <dsp:nvSpPr>
        <dsp:cNvPr id="0" name=""/>
        <dsp:cNvSpPr/>
      </dsp:nvSpPr>
      <dsp:spPr>
        <a:xfrm>
          <a:off x="210296" y="0"/>
          <a:ext cx="1643213" cy="10644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noFill/>
            </a:rPr>
            <a:t>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noFill/>
            </a:rPr>
            <a:t> </a:t>
          </a:r>
        </a:p>
      </dsp:txBody>
      <dsp:txXfrm>
        <a:off x="233678" y="23382"/>
        <a:ext cx="1103485" cy="751558"/>
      </dsp:txXfrm>
    </dsp:sp>
    <dsp:sp modelId="{F5C783CD-3CED-4C65-9223-B3CCEB7839F9}">
      <dsp:nvSpPr>
        <dsp:cNvPr id="0" name=""/>
        <dsp:cNvSpPr/>
      </dsp:nvSpPr>
      <dsp:spPr>
        <a:xfrm>
          <a:off x="986589" y="176307"/>
          <a:ext cx="1440306" cy="144030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Original Circuit</a:t>
          </a:r>
          <a:endParaRPr lang="zh-CN" altLang="en-US" sz="15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黑体" panose="02010609060101010101" pitchFamily="49" charset="-122"/>
            <a:cs typeface="+mn-cs"/>
          </a:endParaRPr>
        </a:p>
      </dsp:txBody>
      <dsp:txXfrm>
        <a:off x="1408445" y="598163"/>
        <a:ext cx="1018450" cy="1018450"/>
      </dsp:txXfrm>
    </dsp:sp>
    <dsp:sp modelId="{7DF8FC90-1CEF-4F50-B336-6B51D377201A}">
      <dsp:nvSpPr>
        <dsp:cNvPr id="0" name=""/>
        <dsp:cNvSpPr/>
      </dsp:nvSpPr>
      <dsp:spPr>
        <a:xfrm rot="5400000">
          <a:off x="3520909" y="176307"/>
          <a:ext cx="1440306" cy="144030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b="1" kern="1200" dirty="0"/>
            <a:t>Pseudo Circuit</a:t>
          </a:r>
          <a:endParaRPr lang="zh-CN" altLang="en-US" sz="1500" b="1" kern="1200" dirty="0"/>
        </a:p>
      </dsp:txBody>
      <dsp:txXfrm rot="-5400000">
        <a:off x="3520909" y="598163"/>
        <a:ext cx="1018450" cy="1018450"/>
      </dsp:txXfrm>
    </dsp:sp>
    <dsp:sp modelId="{07EAB4BA-04C0-425D-A082-E21C96569B76}">
      <dsp:nvSpPr>
        <dsp:cNvPr id="0" name=""/>
        <dsp:cNvSpPr/>
      </dsp:nvSpPr>
      <dsp:spPr>
        <a:xfrm rot="10800000">
          <a:off x="3520909" y="1706718"/>
          <a:ext cx="1440306" cy="144030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b="1" kern="1200" dirty="0"/>
            <a:t>PTA Solution</a:t>
          </a:r>
          <a:endParaRPr lang="zh-CN" altLang="en-US" sz="1500" b="1" kern="1200" dirty="0"/>
        </a:p>
      </dsp:txBody>
      <dsp:txXfrm rot="10800000">
        <a:off x="3520909" y="1706718"/>
        <a:ext cx="1018450" cy="1018450"/>
      </dsp:txXfrm>
    </dsp:sp>
    <dsp:sp modelId="{7DFEA5CC-C48D-4926-8B81-9FF33BD5F23C}">
      <dsp:nvSpPr>
        <dsp:cNvPr id="0" name=""/>
        <dsp:cNvSpPr/>
      </dsp:nvSpPr>
      <dsp:spPr>
        <a:xfrm rot="16200000">
          <a:off x="986589" y="1703910"/>
          <a:ext cx="1440306" cy="144030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b="1" kern="1200" dirty="0"/>
            <a:t>DC Solution</a:t>
          </a:r>
          <a:endParaRPr lang="zh-CN" altLang="en-US" sz="1500" b="1" kern="1200" dirty="0"/>
        </a:p>
      </dsp:txBody>
      <dsp:txXfrm rot="5400000">
        <a:off x="1408445" y="1703910"/>
        <a:ext cx="1018450" cy="1018450"/>
      </dsp:txXfrm>
    </dsp:sp>
    <dsp:sp modelId="{D4A76A45-0A9E-44E3-AE79-AFCFCA412D01}">
      <dsp:nvSpPr>
        <dsp:cNvPr id="0" name=""/>
        <dsp:cNvSpPr/>
      </dsp:nvSpPr>
      <dsp:spPr>
        <a:xfrm rot="5400000">
          <a:off x="4765330" y="1387493"/>
          <a:ext cx="497288" cy="432424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4FFAE-00D8-43BE-A15A-47F46B2D9203}">
      <dsp:nvSpPr>
        <dsp:cNvPr id="0" name=""/>
        <dsp:cNvSpPr/>
      </dsp:nvSpPr>
      <dsp:spPr>
        <a:xfrm rot="16200000">
          <a:off x="567645" y="1446430"/>
          <a:ext cx="497288" cy="432424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BECFD-A9AD-45DA-AB6C-710E9931051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849B0-832D-43DB-94B5-9E7BA58D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64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Despite the quick advancements in PTA methods for DC analysis, the gains from many prior heuristics quickly fall behind the demands of simulations because of growth of device non-linearity and number of </a:t>
            </a:r>
            <a:r>
              <a:rPr lang="en-US" altLang="zh-CN" dirty="0" err="1"/>
              <a:t>parasitics</a:t>
            </a:r>
            <a:r>
              <a:rPr lang="en-US" altLang="zh-CN" dirty="0"/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49B0-832D-43DB-94B5-9E7BA58D5A9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60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this is not an optimization problem because we are not allowed to run </a:t>
            </a:r>
            <a:r>
              <a:rPr lang="zh-CN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𝜂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(z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CN" alt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𝝃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an unseen circuit. Instead, our goal is to find the mapping z∗ (</a:t>
            </a:r>
            <a:r>
              <a:rPr lang="zh-CN" alt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𝝃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which is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straightforward supervised learning problem given that we have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sufficient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49B0-832D-43DB-94B5-9E7BA58D5A9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59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Considering the whole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endParaRPr lang="en-US" altLang="zh-CN" dirty="0"/>
          </a:p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environment, aiming at fast convergence, RL-S explores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fast stepping strategy so that the ODE system reaches the steady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sufficiently fast. Regarding the iterative solution trace process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PTA as MDPs, at each time-point </a:t>
            </a:r>
            <a:r>
              <a:rPr lang="zh-CN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𝑡𝑛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can get a simulation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</a:t>
            </a:r>
            <a:r>
              <a:rPr lang="zh-CN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𝑆𝑛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defined by the number of NR iterations, residual of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endParaRPr lang="en-US" altLang="zh-CN" dirty="0"/>
          </a:p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𝑭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𝒙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relative change of solution compared with previous step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two flags to demonstrate the convergence performance of NR it</a:t>
            </a:r>
            <a:endParaRPr lang="en-US" altLang="zh-CN" dirty="0"/>
          </a:p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erations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PTA iterations, respectively, as shown in Table. 1. Such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state could help evaluate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wheather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simulation trends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convergence gradually or not, representing a “convergence dis</a:t>
            </a:r>
            <a:endParaRPr lang="en-US" altLang="zh-CN" dirty="0"/>
          </a:p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tance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Then an action </a:t>
            </a:r>
            <a:r>
              <a:rPr lang="zh-CN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𝑎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determined by an actor network to give a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time-step size </a:t>
            </a:r>
            <a:r>
              <a:rPr lang="en-US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ℎ</a:t>
            </a:r>
            <a:r>
              <a:rPr lang="zh-CN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𝑛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 for next time-point iteration as shown in Fig.3. Considering sufficiently fast convergence is our final goal, any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leads to better simulation state, defined as better trends to fi</a:t>
            </a:r>
            <a:endParaRPr lang="en-US" altLang="zh-CN" dirty="0"/>
          </a:p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solution, deserves higher reward. The most powerful indicator of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circuit simulation strategy is the time spent in simulation.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49B0-832D-43DB-94B5-9E7BA58D5A9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9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200" dirty="0"/>
              <a:t>inefficient utilization of key samples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1200" dirty="0"/>
              <a:t>network converges slow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chemeClr val="accent3">
                    <a:lumMod val="75000"/>
                  </a:schemeClr>
                </a:solidFill>
              </a:rPr>
              <a:t>Solution3</a:t>
            </a:r>
            <a:r>
              <a:rPr lang="en-US" altLang="zh-CN" sz="1200" dirty="0"/>
              <a:t>: priority sampling</a:t>
            </a:r>
            <a:endParaRPr lang="zh-CN" altLang="en-US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849B0-832D-43DB-94B5-9E7BA58D5A9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16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19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FE39-1A48-6549-9FA4-F63646706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015" y="2159317"/>
            <a:ext cx="11519731" cy="1772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B0F4C-3D05-D646-96CC-CA05FC019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47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76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17-91CE-0946-808C-7D572F44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4D3F-2137-7640-ADED-FBA9B39E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0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6BE-4DD0-664B-A108-953F09E9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E5F4-A58F-BE43-8C59-144872461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23" y="1825625"/>
            <a:ext cx="5865977" cy="4011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8D21-6498-5546-A2F1-CB9CE6B7B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60278" cy="4011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45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B4DC3-784B-354A-B3BC-8754F0B38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365125"/>
            <a:ext cx="118792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5F84BB-B478-4148-81B3-29E1A26CC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1825625"/>
            <a:ext cx="118792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7200" indent="-4572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7D1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A9A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7D1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2E23C32E-4D11-4215-9E74-F75F9E92E8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36550" y="2021594"/>
            <a:ext cx="115189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defTabSz="1219200"/>
            <a:r>
              <a:rPr lang="en-US" altLang="zh-CN" sz="4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Accelerating Nonlinear DC Circuit Simulation with Reinforcement Learning</a:t>
            </a:r>
            <a:endParaRPr lang="zh-CN" altLang="en-US" sz="4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E229CEE-BA12-4321-9FD0-3B565FC8D1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6550" y="3636756"/>
            <a:ext cx="11684382" cy="88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/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Zhou Jin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Haojie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 Pei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Yichao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 Dong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, Xiang Jin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, Xiao Wu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, Wei W.Xing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 and Dan Niu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2</a:t>
            </a:r>
          </a:p>
          <a:p>
            <a:pPr algn="ctr" defTabSz="1219200"/>
            <a:endParaRPr lang="zh-CN" alt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5A2605-25A0-457C-848D-EB43DBBAB0B1}"/>
              </a:ext>
            </a:extLst>
          </p:cNvPr>
          <p:cNvSpPr/>
          <p:nvPr/>
        </p:nvSpPr>
        <p:spPr>
          <a:xfrm>
            <a:off x="2282584" y="4267150"/>
            <a:ext cx="76268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 1. Super Scientific Software Laboratory, China University of Petroleum-Beijing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School of Automation, Southeast University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Beihang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4.Huada Empyrean Software Co. Ltd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FDECBDD0-B738-4040-B535-982F748B7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9" y="81557"/>
            <a:ext cx="11879262" cy="1325563"/>
          </a:xfrm>
        </p:spPr>
        <p:txBody>
          <a:bodyPr/>
          <a:lstStyle/>
          <a:p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 Accelerating DC analysis with reinforcement learning</a:t>
            </a:r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311383-F667-4016-8ADA-766A3E89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52" y="1690688"/>
            <a:ext cx="4453973" cy="480218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D4AE02E-0370-4154-8BA8-BA390E3EFEC6}"/>
              </a:ext>
            </a:extLst>
          </p:cNvPr>
          <p:cNvSpPr/>
          <p:nvPr/>
        </p:nvSpPr>
        <p:spPr>
          <a:xfrm>
            <a:off x="1168400" y="2794000"/>
            <a:ext cx="34417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Set optimally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initial parameters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25D5125-E24F-4473-98BA-CE14704DF668}"/>
              </a:ext>
            </a:extLst>
          </p:cNvPr>
          <p:cNvSpPr/>
          <p:nvPr/>
        </p:nvSpPr>
        <p:spPr>
          <a:xfrm>
            <a:off x="9702799" y="2995069"/>
            <a:ext cx="728277" cy="77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10F8EBC-843E-44CD-A00E-FEFF956694AB}"/>
              </a:ext>
            </a:extLst>
          </p:cNvPr>
          <p:cNvSpPr txBox="1"/>
          <p:nvPr/>
        </p:nvSpPr>
        <p:spPr>
          <a:xfrm>
            <a:off x="4416551" y="2088147"/>
            <a:ext cx="81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three sub-challenges are needed to resolve.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B904D1BB-28FC-481F-9C3F-7943819BE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2564"/>
              </p:ext>
            </p:extLst>
          </p:nvPr>
        </p:nvGraphicFramePr>
        <p:xfrm>
          <a:off x="4781825" y="3041573"/>
          <a:ext cx="7205431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622">
                  <a:extLst>
                    <a:ext uri="{9D8B030D-6E8A-4147-A177-3AD203B41FA5}">
                      <a16:colId xmlns:a16="http://schemas.microsoft.com/office/drawing/2014/main" val="2371622501"/>
                    </a:ext>
                  </a:extLst>
                </a:gridCol>
                <a:gridCol w="2330600">
                  <a:extLst>
                    <a:ext uri="{9D8B030D-6E8A-4147-A177-3AD203B41FA5}">
                      <a16:colId xmlns:a16="http://schemas.microsoft.com/office/drawing/2014/main" val="1349630718"/>
                    </a:ext>
                  </a:extLst>
                </a:gridCol>
                <a:gridCol w="2085209">
                  <a:extLst>
                    <a:ext uri="{9D8B030D-6E8A-4147-A177-3AD203B41FA5}">
                      <a16:colId xmlns:a16="http://schemas.microsoft.com/office/drawing/2014/main" val="1763943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Sub-challenge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Reason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Solution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16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dirty="0"/>
                        <a:t>Samples are unbalanced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Simulation feature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Dual agents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52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altLang="zh-CN" dirty="0"/>
                        <a:t>Samples become sparse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 agents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Collaborative learning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13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Network converges slow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Insufficient utilization of key samples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Priority sampling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849724"/>
                  </a:ext>
                </a:extLst>
              </a:tr>
            </a:tbl>
          </a:graphicData>
        </a:graphic>
      </p:graphicFrame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AD31351-161D-4031-AAD8-C5F6CA40C60B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CE1CEAAE-FF43-4EB6-B355-2DB37DFE4540}"/>
              </a:ext>
            </a:extLst>
          </p:cNvPr>
          <p:cNvSpPr txBox="1"/>
          <p:nvPr/>
        </p:nvSpPr>
        <p:spPr>
          <a:xfrm>
            <a:off x="722057" y="1104900"/>
            <a:ext cx="949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TD3-based Reinforcement Learning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767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BF08DB5-3D03-4EE0-B72C-1B575A2318B6}"/>
              </a:ext>
            </a:extLst>
          </p:cNvPr>
          <p:cNvSpPr txBox="1"/>
          <p:nvPr/>
        </p:nvSpPr>
        <p:spPr>
          <a:xfrm>
            <a:off x="362743" y="2097522"/>
            <a:ext cx="726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/>
              <a:t>samples are unbalanced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7CDC66F-AEC5-4D63-80C4-CB90AEBF7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199" y="2059009"/>
            <a:ext cx="4327525" cy="3655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BE46DE6-B9E4-4B79-906B-32991215FC54}"/>
              </a:ext>
            </a:extLst>
          </p:cNvPr>
          <p:cNvSpPr txBox="1"/>
          <p:nvPr/>
        </p:nvSpPr>
        <p:spPr>
          <a:xfrm>
            <a:off x="266700" y="3683676"/>
            <a:ext cx="490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simulation, </a:t>
            </a:r>
            <a:r>
              <a:rPr lang="en-US" altLang="zh-CN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training data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collected from the converged phase with larger time steps. However, in 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cases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small step size is required to ensure its convergence, i.e. circuits with high loop gain. Unfortunately, it happens to be very limited.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D373DBA-2042-414B-B2B9-8B0EF5909D4E}"/>
              </a:ext>
            </a:extLst>
          </p:cNvPr>
          <p:cNvSpPr/>
          <p:nvPr/>
        </p:nvSpPr>
        <p:spPr>
          <a:xfrm>
            <a:off x="6426199" y="2059009"/>
            <a:ext cx="4327525" cy="1887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A527FE2-1A6A-4403-B83E-97D6B8D11CA0}"/>
              </a:ext>
            </a:extLst>
          </p:cNvPr>
          <p:cNvSpPr/>
          <p:nvPr/>
        </p:nvSpPr>
        <p:spPr>
          <a:xfrm>
            <a:off x="9652000" y="3946062"/>
            <a:ext cx="1101724" cy="58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29C9216-4607-43FE-8326-ED919827D1F0}"/>
              </a:ext>
            </a:extLst>
          </p:cNvPr>
          <p:cNvSpPr/>
          <p:nvPr/>
        </p:nvSpPr>
        <p:spPr>
          <a:xfrm>
            <a:off x="6978390" y="3871075"/>
            <a:ext cx="1413651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B6F43C1-A53C-4BB1-8F80-87EEBE5EE597}"/>
              </a:ext>
            </a:extLst>
          </p:cNvPr>
          <p:cNvSpPr/>
          <p:nvPr/>
        </p:nvSpPr>
        <p:spPr>
          <a:xfrm>
            <a:off x="6705599" y="3937415"/>
            <a:ext cx="272789" cy="53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7A40CCA-CC77-44C0-8D11-0D919EC7A617}"/>
              </a:ext>
            </a:extLst>
          </p:cNvPr>
          <p:cNvSpPr/>
          <p:nvPr/>
        </p:nvSpPr>
        <p:spPr>
          <a:xfrm>
            <a:off x="2032000" y="3683676"/>
            <a:ext cx="1866900" cy="3803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9A2CC12-FFB0-4767-A1D0-2626B7C45C24}"/>
              </a:ext>
            </a:extLst>
          </p:cNvPr>
          <p:cNvSpPr/>
          <p:nvPr/>
        </p:nvSpPr>
        <p:spPr>
          <a:xfrm>
            <a:off x="1438276" y="4286926"/>
            <a:ext cx="1266824" cy="3803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1EA7025-8BCE-4D5C-8B77-74D7CEA9D8E6}"/>
              </a:ext>
            </a:extLst>
          </p:cNvPr>
          <p:cNvCxnSpPr/>
          <p:nvPr/>
        </p:nvCxnSpPr>
        <p:spPr>
          <a:xfrm>
            <a:off x="3898900" y="3871075"/>
            <a:ext cx="3629023" cy="469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7136984C-0D11-4D0F-99AC-DC8359E5F9C6}"/>
              </a:ext>
            </a:extLst>
          </p:cNvPr>
          <p:cNvSpPr/>
          <p:nvPr/>
        </p:nvSpPr>
        <p:spPr>
          <a:xfrm>
            <a:off x="7527922" y="4284501"/>
            <a:ext cx="314587" cy="24939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721E1E5-C543-4305-B5C1-44A35326181E}"/>
              </a:ext>
            </a:extLst>
          </p:cNvPr>
          <p:cNvSpPr/>
          <p:nvPr/>
        </p:nvSpPr>
        <p:spPr>
          <a:xfrm>
            <a:off x="8315058" y="4343738"/>
            <a:ext cx="314588" cy="24939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8C04421-0AB2-4DB0-959D-2C7DC0682AA2}"/>
              </a:ext>
            </a:extLst>
          </p:cNvPr>
          <p:cNvCxnSpPr>
            <a:cxnSpLocks/>
          </p:cNvCxnSpPr>
          <p:nvPr/>
        </p:nvCxnSpPr>
        <p:spPr>
          <a:xfrm flipV="1">
            <a:off x="2717800" y="4477088"/>
            <a:ext cx="5674241" cy="435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箭头: 右 27">
            <a:extLst>
              <a:ext uri="{FF2B5EF4-FFF2-40B4-BE49-F238E27FC236}">
                <a16:creationId xmlns:a16="http://schemas.microsoft.com/office/drawing/2014/main" id="{498DD4E1-17E2-44D5-9A8D-77FDE7301911}"/>
              </a:ext>
            </a:extLst>
          </p:cNvPr>
          <p:cNvSpPr/>
          <p:nvPr/>
        </p:nvSpPr>
        <p:spPr>
          <a:xfrm>
            <a:off x="5045535" y="2290600"/>
            <a:ext cx="1335752" cy="80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10B8346-3914-43CC-9A21-4A21DDBD80B4}"/>
              </a:ext>
            </a:extLst>
          </p:cNvPr>
          <p:cNvSpPr/>
          <p:nvPr/>
        </p:nvSpPr>
        <p:spPr>
          <a:xfrm>
            <a:off x="6386514" y="2059009"/>
            <a:ext cx="4327525" cy="188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EF32E56-BED5-455C-B205-BA580AC11ADF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B293FEDC-33B7-4B55-A9E2-639083C7BC5A}"/>
              </a:ext>
            </a:extLst>
          </p:cNvPr>
          <p:cNvSpPr txBox="1"/>
          <p:nvPr/>
        </p:nvSpPr>
        <p:spPr>
          <a:xfrm>
            <a:off x="266700" y="1064825"/>
            <a:ext cx="949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Dual agents for forward/backward stepping</a:t>
            </a:r>
            <a:endParaRPr lang="zh-CN" altLang="en-US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9B596E3-6C62-42B7-85E5-AD68B9E56CB9}"/>
              </a:ext>
            </a:extLst>
          </p:cNvPr>
          <p:cNvSpPr/>
          <p:nvPr/>
        </p:nvSpPr>
        <p:spPr>
          <a:xfrm>
            <a:off x="7956550" y="2080412"/>
            <a:ext cx="1847850" cy="859788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92D8990-4A23-4C1F-B9A2-F61E5315D47A}"/>
              </a:ext>
            </a:extLst>
          </p:cNvPr>
          <p:cNvSpPr/>
          <p:nvPr/>
        </p:nvSpPr>
        <p:spPr>
          <a:xfrm>
            <a:off x="7949296" y="3036929"/>
            <a:ext cx="1847850" cy="859788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3746591-5B17-4EFC-A8EE-E40DF17AE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" y="80963"/>
            <a:ext cx="12750800" cy="1325562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 Accelerating DC analysis with reinforcement learning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 animBg="1"/>
      <p:bldP spid="17" grpId="0" animBg="1"/>
      <p:bldP spid="17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31" grpId="0" animBg="1"/>
      <p:bldP spid="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BF08DB5-3D03-4EE0-B72C-1B575A2318B6}"/>
              </a:ext>
            </a:extLst>
          </p:cNvPr>
          <p:cNvSpPr txBox="1"/>
          <p:nvPr/>
        </p:nvSpPr>
        <p:spPr>
          <a:xfrm>
            <a:off x="266700" y="1581955"/>
            <a:ext cx="726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/>
              <a:t>Due to dual agents, samples become sparse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341759-B627-4F60-9EF5-009C87BF618D}"/>
              </a:ext>
            </a:extLst>
          </p:cNvPr>
          <p:cNvSpPr txBox="1"/>
          <p:nvPr/>
        </p:nvSpPr>
        <p:spPr>
          <a:xfrm>
            <a:off x="266700" y="3297585"/>
            <a:ext cx="490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dual agents mentioned in the previous section can improve the professionalism of handling different circumstances, but also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sample buffer since it divided the past experiences into two parts.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E507C8-A18C-4675-96DD-67E9E8F0FCE0}"/>
              </a:ext>
            </a:extLst>
          </p:cNvPr>
          <p:cNvSpPr/>
          <p:nvPr/>
        </p:nvSpPr>
        <p:spPr>
          <a:xfrm>
            <a:off x="163934" y="2348173"/>
            <a:ext cx="5054859" cy="803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3" name="爆炸形: 8 pt  2">
            <a:extLst>
              <a:ext uri="{FF2B5EF4-FFF2-40B4-BE49-F238E27FC236}">
                <a16:creationId xmlns:a16="http://schemas.microsoft.com/office/drawing/2014/main" id="{87913008-C587-4308-BB7D-F381712DC630}"/>
              </a:ext>
            </a:extLst>
          </p:cNvPr>
          <p:cNvSpPr/>
          <p:nvPr/>
        </p:nvSpPr>
        <p:spPr>
          <a:xfrm>
            <a:off x="1103976" y="5003037"/>
            <a:ext cx="3772824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Fortunately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0826A0-7304-4487-AB7B-EBEC21B4E3AB}"/>
              </a:ext>
            </a:extLst>
          </p:cNvPr>
          <p:cNvSpPr txBox="1"/>
          <p:nvPr/>
        </p:nvSpPr>
        <p:spPr>
          <a:xfrm>
            <a:off x="309563" y="3299947"/>
            <a:ext cx="49022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found that this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forward agent causes the convergence failure of next NR iteration</a:t>
            </a: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also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backward agent, which makes it more radically shorten the original step size to avoid such kind of low reward action.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11A209-80AC-4F02-BFD2-1F2F1866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3" y="2082800"/>
            <a:ext cx="3906838" cy="367506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BE0682C-8F38-4395-AF92-B0F8B855CB84}"/>
              </a:ext>
            </a:extLst>
          </p:cNvPr>
          <p:cNvSpPr/>
          <p:nvPr/>
        </p:nvSpPr>
        <p:spPr>
          <a:xfrm>
            <a:off x="7581900" y="4749512"/>
            <a:ext cx="939800" cy="546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60496AD-65CF-4559-BAA0-85E4256AA30D}"/>
              </a:ext>
            </a:extLst>
          </p:cNvPr>
          <p:cNvSpPr/>
          <p:nvPr/>
        </p:nvSpPr>
        <p:spPr>
          <a:xfrm>
            <a:off x="9893300" y="2430257"/>
            <a:ext cx="939800" cy="546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EF1F29-7D83-49EA-B8FE-5EEBEDEE05C8}"/>
              </a:ext>
            </a:extLst>
          </p:cNvPr>
          <p:cNvSpPr/>
          <p:nvPr/>
        </p:nvSpPr>
        <p:spPr>
          <a:xfrm>
            <a:off x="9906000" y="4729843"/>
            <a:ext cx="939800" cy="546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8DD81049-B227-4E59-A8CC-3296FE3A5C35}"/>
              </a:ext>
            </a:extLst>
          </p:cNvPr>
          <p:cNvSpPr/>
          <p:nvPr/>
        </p:nvSpPr>
        <p:spPr>
          <a:xfrm>
            <a:off x="5371841" y="2401292"/>
            <a:ext cx="927100" cy="68080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D9423C4-3F3C-4468-9CDD-B45F22BA96A5}"/>
              </a:ext>
            </a:extLst>
          </p:cNvPr>
          <p:cNvSpPr/>
          <p:nvPr/>
        </p:nvSpPr>
        <p:spPr>
          <a:xfrm>
            <a:off x="9169401" y="3258932"/>
            <a:ext cx="965200" cy="242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4EA121D-FA5B-4B73-AB68-8166D02227DC}"/>
              </a:ext>
            </a:extLst>
          </p:cNvPr>
          <p:cNvSpPr/>
          <p:nvPr/>
        </p:nvSpPr>
        <p:spPr>
          <a:xfrm>
            <a:off x="9169401" y="4353880"/>
            <a:ext cx="965200" cy="255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CB4AF6-3104-44BA-8F59-3B4053F3F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9" y="81557"/>
            <a:ext cx="11879262" cy="1325563"/>
          </a:xfrm>
        </p:spPr>
        <p:txBody>
          <a:bodyPr/>
          <a:lstStyle/>
          <a:p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 Accelerating DC analysis with reinforcement learning</a:t>
            </a:r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094C9A0-602C-4582-9AC5-BFDB9BAEDC3E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3A0ED8DA-EDC4-41B2-BF5E-4DB8B9880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12380"/>
              </p:ext>
            </p:extLst>
          </p:nvPr>
        </p:nvGraphicFramePr>
        <p:xfrm>
          <a:off x="10123810" y="2034483"/>
          <a:ext cx="169989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90">
                  <a:extLst>
                    <a:ext uri="{9D8B030D-6E8A-4147-A177-3AD203B41FA5}">
                      <a16:colId xmlns:a16="http://schemas.microsoft.com/office/drawing/2014/main" val="2414757905"/>
                    </a:ext>
                  </a:extLst>
                </a:gridCol>
              </a:tblGrid>
              <a:tr h="2069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Forward agent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681192"/>
                  </a:ext>
                </a:extLst>
              </a:tr>
              <a:tr h="2069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Converge state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68714"/>
                  </a:ext>
                </a:extLst>
              </a:tr>
            </a:tbl>
          </a:graphicData>
        </a:graphic>
      </p:graphicFrame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CA8D1FC3-7C32-427E-9F7E-D6DAABE0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59827"/>
              </p:ext>
            </p:extLst>
          </p:nvPr>
        </p:nvGraphicFramePr>
        <p:xfrm>
          <a:off x="10134601" y="3005067"/>
          <a:ext cx="169989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90">
                  <a:extLst>
                    <a:ext uri="{9D8B030D-6E8A-4147-A177-3AD203B41FA5}">
                      <a16:colId xmlns:a16="http://schemas.microsoft.com/office/drawing/2014/main" val="2414757905"/>
                    </a:ext>
                  </a:extLst>
                </a:gridCol>
              </a:tblGrid>
              <a:tr h="2588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Forward agent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681192"/>
                  </a:ext>
                </a:extLst>
              </a:tr>
              <a:tr h="2588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Non-converge state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68714"/>
                  </a:ext>
                </a:extLst>
              </a:tr>
            </a:tbl>
          </a:graphicData>
        </a:graphic>
      </p:graphicFrame>
      <p:graphicFrame>
        <p:nvGraphicFramePr>
          <p:cNvPr id="42" name="表格 41">
            <a:extLst>
              <a:ext uri="{FF2B5EF4-FFF2-40B4-BE49-F238E27FC236}">
                <a16:creationId xmlns:a16="http://schemas.microsoft.com/office/drawing/2014/main" id="{4A5F94C5-E1CB-4A77-99FF-ACE612020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24345"/>
              </p:ext>
            </p:extLst>
          </p:nvPr>
        </p:nvGraphicFramePr>
        <p:xfrm>
          <a:off x="10134601" y="4312677"/>
          <a:ext cx="169989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90">
                  <a:extLst>
                    <a:ext uri="{9D8B030D-6E8A-4147-A177-3AD203B41FA5}">
                      <a16:colId xmlns:a16="http://schemas.microsoft.com/office/drawing/2014/main" val="2414757905"/>
                    </a:ext>
                  </a:extLst>
                </a:gridCol>
              </a:tblGrid>
              <a:tr h="2626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Back agent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681192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Converge state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68714"/>
                  </a:ext>
                </a:extLst>
              </a:tr>
            </a:tbl>
          </a:graphicData>
        </a:graphic>
      </p:graphicFrame>
      <p:graphicFrame>
        <p:nvGraphicFramePr>
          <p:cNvPr id="43" name="表格 42">
            <a:extLst>
              <a:ext uri="{FF2B5EF4-FFF2-40B4-BE49-F238E27FC236}">
                <a16:creationId xmlns:a16="http://schemas.microsoft.com/office/drawing/2014/main" id="{13CF96B6-E2FA-4B57-B340-22C554571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039"/>
              </p:ext>
            </p:extLst>
          </p:nvPr>
        </p:nvGraphicFramePr>
        <p:xfrm>
          <a:off x="10123810" y="5276930"/>
          <a:ext cx="169989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90">
                  <a:extLst>
                    <a:ext uri="{9D8B030D-6E8A-4147-A177-3AD203B41FA5}">
                      <a16:colId xmlns:a16="http://schemas.microsoft.com/office/drawing/2014/main" val="2414757905"/>
                    </a:ext>
                  </a:extLst>
                </a:gridCol>
              </a:tblGrid>
              <a:tr h="2004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Forward agent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681192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Non-converge state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68714"/>
                  </a:ext>
                </a:extLst>
              </a:tr>
            </a:tbl>
          </a:graphicData>
        </a:graphic>
      </p:graphicFrame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8949A710-2391-456F-A7A1-4B20F0F098A1}"/>
              </a:ext>
            </a:extLst>
          </p:cNvPr>
          <p:cNvCxnSpPr>
            <a:stCxn id="12" idx="1"/>
          </p:cNvCxnSpPr>
          <p:nvPr/>
        </p:nvCxnSpPr>
        <p:spPr>
          <a:xfrm flipV="1">
            <a:off x="9893300" y="2583123"/>
            <a:ext cx="254001" cy="1203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4F51CB40-70DA-4714-800E-E060A1A0496B}"/>
              </a:ext>
            </a:extLst>
          </p:cNvPr>
          <p:cNvCxnSpPr>
            <a:cxnSpLocks/>
          </p:cNvCxnSpPr>
          <p:nvPr/>
        </p:nvCxnSpPr>
        <p:spPr>
          <a:xfrm>
            <a:off x="9906000" y="2870552"/>
            <a:ext cx="241301" cy="12973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A04115C5-8AC2-401B-B653-70A3CDB9BC08}"/>
              </a:ext>
            </a:extLst>
          </p:cNvPr>
          <p:cNvCxnSpPr/>
          <p:nvPr/>
        </p:nvCxnSpPr>
        <p:spPr>
          <a:xfrm flipV="1">
            <a:off x="9863137" y="4861317"/>
            <a:ext cx="254001" cy="1203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C927CE85-4308-47BB-8797-8AFBA411125F}"/>
              </a:ext>
            </a:extLst>
          </p:cNvPr>
          <p:cNvCxnSpPr>
            <a:cxnSpLocks/>
          </p:cNvCxnSpPr>
          <p:nvPr/>
        </p:nvCxnSpPr>
        <p:spPr>
          <a:xfrm>
            <a:off x="9893300" y="5166162"/>
            <a:ext cx="241301" cy="12973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264148C7-A66A-4FD5-ABBB-B5DBBC3B5FA6}"/>
              </a:ext>
            </a:extLst>
          </p:cNvPr>
          <p:cNvSpPr/>
          <p:nvPr/>
        </p:nvSpPr>
        <p:spPr>
          <a:xfrm>
            <a:off x="9893300" y="3672080"/>
            <a:ext cx="962698" cy="52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1A3C242-F735-4338-890D-910B1D175160}"/>
              </a:ext>
            </a:extLst>
          </p:cNvPr>
          <p:cNvSpPr/>
          <p:nvPr/>
        </p:nvSpPr>
        <p:spPr>
          <a:xfrm>
            <a:off x="8519416" y="3253562"/>
            <a:ext cx="1390926" cy="135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4E755A5-F28F-4DD1-BF36-EB82B98B0E96}"/>
              </a:ext>
            </a:extLst>
          </p:cNvPr>
          <p:cNvSpPr/>
          <p:nvPr/>
        </p:nvSpPr>
        <p:spPr>
          <a:xfrm>
            <a:off x="8193883" y="3627787"/>
            <a:ext cx="327818" cy="58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DA18415-F041-4406-99C4-4765389C05A3}"/>
              </a:ext>
            </a:extLst>
          </p:cNvPr>
          <p:cNvSpPr/>
          <p:nvPr/>
        </p:nvSpPr>
        <p:spPr>
          <a:xfrm>
            <a:off x="9906000" y="2034482"/>
            <a:ext cx="1928491" cy="1617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922BBB3A-E0B6-4CD4-AED3-12ADF7436F84}"/>
              </a:ext>
            </a:extLst>
          </p:cNvPr>
          <p:cNvCxnSpPr>
            <a:cxnSpLocks/>
            <a:stCxn id="2" idx="1"/>
          </p:cNvCxnSpPr>
          <p:nvPr/>
        </p:nvCxnSpPr>
        <p:spPr>
          <a:xfrm flipV="1">
            <a:off x="9893300" y="3556199"/>
            <a:ext cx="266701" cy="37659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1D9D244-5136-424C-B1A6-1AD8ED180AAE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9893300" y="3932789"/>
            <a:ext cx="254001" cy="34711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6F5539D9-7CE7-445D-B588-C299C710FAB7}"/>
              </a:ext>
            </a:extLst>
          </p:cNvPr>
          <p:cNvSpPr/>
          <p:nvPr/>
        </p:nvSpPr>
        <p:spPr>
          <a:xfrm>
            <a:off x="9893299" y="3561854"/>
            <a:ext cx="1941191" cy="717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30E2CC6-35DD-488A-970E-8B2502A7BF74}"/>
              </a:ext>
            </a:extLst>
          </p:cNvPr>
          <p:cNvSpPr/>
          <p:nvPr/>
        </p:nvSpPr>
        <p:spPr>
          <a:xfrm>
            <a:off x="9908058" y="4287903"/>
            <a:ext cx="1928491" cy="1537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EB652C14-5C45-4F46-A9AB-2245DC3445F2}"/>
              </a:ext>
            </a:extLst>
          </p:cNvPr>
          <p:cNvSpPr/>
          <p:nvPr/>
        </p:nvSpPr>
        <p:spPr>
          <a:xfrm>
            <a:off x="8445353" y="3477489"/>
            <a:ext cx="1484869" cy="92186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B2C97E8-FCCD-4CD8-86AC-ED3154C14DAC}"/>
              </a:ext>
            </a:extLst>
          </p:cNvPr>
          <p:cNvSpPr txBox="1"/>
          <p:nvPr/>
        </p:nvSpPr>
        <p:spPr>
          <a:xfrm>
            <a:off x="277052" y="1104900"/>
            <a:ext cx="11648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Collaborative learning via public sample buffer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329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" grpId="0" animBg="1"/>
      <p:bldP spid="9" grpId="0" animBg="1"/>
      <p:bldP spid="8" grpId="0" animBg="1"/>
      <p:bldP spid="32" grpId="0" animBg="1"/>
      <p:bldP spid="34" grpId="0" animBg="1"/>
      <p:bldP spid="40" grpId="0" animBg="1"/>
      <p:bldP spid="4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F545E0B-7835-4AE4-931F-B3A057346DD8}"/>
              </a:ext>
            </a:extLst>
          </p:cNvPr>
          <p:cNvSpPr txBox="1"/>
          <p:nvPr/>
        </p:nvSpPr>
        <p:spPr>
          <a:xfrm>
            <a:off x="446181" y="2186937"/>
            <a:ext cx="410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convergence speed of the model during online training is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FF164D0-5AB3-43DE-8893-08F515449BB6}"/>
              </a:ext>
            </a:extLst>
          </p:cNvPr>
          <p:cNvSpPr txBox="1"/>
          <p:nvPr/>
        </p:nvSpPr>
        <p:spPr>
          <a:xfrm>
            <a:off x="446181" y="3321210"/>
            <a:ext cx="3136033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gradient update of the Critic network and the Actor network in the TD3 algorithm, larger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 error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(Temporal-Difference error) will contribute more for the Critic network update.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9A996BD-893C-4520-9834-77ED1171838F}"/>
              </a:ext>
            </a:extLst>
          </p:cNvPr>
          <p:cNvSpPr/>
          <p:nvPr/>
        </p:nvSpPr>
        <p:spPr>
          <a:xfrm>
            <a:off x="11000856" y="2607185"/>
            <a:ext cx="792422" cy="95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1C9266-F5B9-4EB7-8162-E29ADB6B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569" y="2861482"/>
            <a:ext cx="813189" cy="419881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3BD8BC5-21D2-4CAE-85A3-0DA960AE7E0F}"/>
              </a:ext>
            </a:extLst>
          </p:cNvPr>
          <p:cNvCxnSpPr>
            <a:cxnSpLocks/>
            <a:stCxn id="12" idx="1"/>
            <a:endCxn id="5" idx="1"/>
          </p:cNvCxnSpPr>
          <p:nvPr/>
        </p:nvCxnSpPr>
        <p:spPr>
          <a:xfrm flipV="1">
            <a:off x="11000856" y="3071423"/>
            <a:ext cx="187713" cy="12350"/>
          </a:xfrm>
          <a:prstGeom prst="line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DF1612C8-D381-443E-B9A2-C1B7C5305C5E}"/>
              </a:ext>
            </a:extLst>
          </p:cNvPr>
          <p:cNvSpPr/>
          <p:nvPr/>
        </p:nvSpPr>
        <p:spPr>
          <a:xfrm>
            <a:off x="11000856" y="2656782"/>
            <a:ext cx="1047071" cy="72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B6E7EF-E8F8-47E8-BFDA-CAF7A6168CB5}"/>
              </a:ext>
            </a:extLst>
          </p:cNvPr>
          <p:cNvSpPr/>
          <p:nvPr/>
        </p:nvSpPr>
        <p:spPr>
          <a:xfrm>
            <a:off x="11158537" y="3525708"/>
            <a:ext cx="792422" cy="169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1D25E26-52B5-4002-992C-82FDFA0C2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9" y="81557"/>
            <a:ext cx="11879262" cy="1325563"/>
          </a:xfrm>
        </p:spPr>
        <p:txBody>
          <a:bodyPr/>
          <a:lstStyle/>
          <a:p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 Accelerating DC analysis with reinforcement learning</a:t>
            </a:r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57F22BCA-B643-4031-991F-F62423E5D11E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687184E4-26EC-45AA-A768-0771FFDCB0B8}"/>
              </a:ext>
            </a:extLst>
          </p:cNvPr>
          <p:cNvSpPr/>
          <p:nvPr/>
        </p:nvSpPr>
        <p:spPr>
          <a:xfrm>
            <a:off x="4109887" y="3306206"/>
            <a:ext cx="5054859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0DF50DC-0CD3-4A40-BF7D-0184D18DBF78}"/>
              </a:ext>
            </a:extLst>
          </p:cNvPr>
          <p:cNvSpPr txBox="1"/>
          <p:nvPr/>
        </p:nvSpPr>
        <p:spPr>
          <a:xfrm>
            <a:off x="190241" y="1131428"/>
            <a:ext cx="949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 Priority sampling for fast convergence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059048-44E2-40C2-A90E-0F67D5BF2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920" y="1713517"/>
            <a:ext cx="6942448" cy="4623515"/>
          </a:xfrm>
          <a:prstGeom prst="rect">
            <a:avLst/>
          </a:prstGeom>
        </p:spPr>
      </p:pic>
      <p:sp>
        <p:nvSpPr>
          <p:cNvPr id="20" name="爆炸形: 8 pt  19">
            <a:extLst>
              <a:ext uri="{FF2B5EF4-FFF2-40B4-BE49-F238E27FC236}">
                <a16:creationId xmlns:a16="http://schemas.microsoft.com/office/drawing/2014/main" id="{E4665CB7-B118-4A40-9BE0-046EE5B32843}"/>
              </a:ext>
            </a:extLst>
          </p:cNvPr>
          <p:cNvSpPr/>
          <p:nvPr/>
        </p:nvSpPr>
        <p:spPr>
          <a:xfrm>
            <a:off x="8657290" y="3441447"/>
            <a:ext cx="3042784" cy="1368575"/>
          </a:xfrm>
          <a:prstGeom prst="irregularSeal1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DAE3B4-275B-4F57-AB6F-2A46FE2F6547}"/>
              </a:ext>
            </a:extLst>
          </p:cNvPr>
          <p:cNvSpPr/>
          <p:nvPr/>
        </p:nvSpPr>
        <p:spPr>
          <a:xfrm>
            <a:off x="5842022" y="5100785"/>
            <a:ext cx="1331423" cy="70402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22" grpId="0" animBg="1"/>
      <p:bldP spid="8" grpId="0" animBg="1"/>
      <p:bldP spid="20" grpId="0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1A2D46-8A7A-4CEB-AC56-C0B92005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48" y="3211583"/>
            <a:ext cx="5946165" cy="19062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94AF9BA-8E43-48EE-A529-0210798A2F96}"/>
              </a:ext>
            </a:extLst>
          </p:cNvPr>
          <p:cNvSpPr txBox="1"/>
          <p:nvPr/>
        </p:nvSpPr>
        <p:spPr>
          <a:xfrm>
            <a:off x="419100" y="1295589"/>
            <a:ext cx="759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Parameters Prediction(IPP)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C583008-F4FA-4AF2-9B09-D76AB357DE54}"/>
              </a:ext>
            </a:extLst>
          </p:cNvPr>
          <p:cNvSpPr txBox="1"/>
          <p:nvPr/>
        </p:nvSpPr>
        <p:spPr>
          <a:xfrm>
            <a:off x="7815142" y="2813251"/>
            <a:ext cx="3080792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Steady 1.5X-3X speedup!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8ABEF0E-CE13-4E5E-8B4E-187CC39609B0}"/>
              </a:ext>
            </a:extLst>
          </p:cNvPr>
          <p:cNvSpPr/>
          <p:nvPr/>
        </p:nvSpPr>
        <p:spPr>
          <a:xfrm>
            <a:off x="4536831" y="4823645"/>
            <a:ext cx="1274884" cy="208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爆炸形: 8 pt  14">
            <a:extLst>
              <a:ext uri="{FF2B5EF4-FFF2-40B4-BE49-F238E27FC236}">
                <a16:creationId xmlns:a16="http://schemas.microsoft.com/office/drawing/2014/main" id="{4CB77375-104C-4F78-82AA-572A7AABB530}"/>
              </a:ext>
            </a:extLst>
          </p:cNvPr>
          <p:cNvSpPr/>
          <p:nvPr/>
        </p:nvSpPr>
        <p:spPr>
          <a:xfrm>
            <a:off x="7315323" y="4515869"/>
            <a:ext cx="3733800" cy="13982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Convergence improvement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D1841C2-C4FD-4478-B730-472884AB3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9" y="81557"/>
            <a:ext cx="11879262" cy="1325563"/>
          </a:xfrm>
        </p:spPr>
        <p:txBody>
          <a:bodyPr/>
          <a:lstStyle/>
          <a:p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04 Performance</a:t>
            </a:r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E7D534-53C0-4AB6-92CE-B621968318B2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2BBBE6B-379F-4D88-8865-EEC4DC73040B}"/>
              </a:ext>
            </a:extLst>
          </p:cNvPr>
          <p:cNvSpPr txBox="1"/>
          <p:nvPr/>
        </p:nvSpPr>
        <p:spPr>
          <a:xfrm>
            <a:off x="822448" y="2804404"/>
            <a:ext cx="649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efficiency of initial parameters prediction.(# of NR)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0117194-27F9-4E75-BC59-CCA0C80B8085}"/>
              </a:ext>
            </a:extLst>
          </p:cNvPr>
          <p:cNvSpPr txBox="1"/>
          <p:nvPr/>
        </p:nvSpPr>
        <p:spPr>
          <a:xfrm>
            <a:off x="782515" y="1881554"/>
            <a:ext cx="10480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Training data: 43 circuits from benchmark suite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00"/>
                </a:solidFill>
                <a:latin typeface="LinLibertineO"/>
              </a:rPr>
              <a:t>7 practical circuits (including two MOS circuits and five bipolar junction transistor circuits) are tested</a:t>
            </a:r>
            <a:endParaRPr lang="zh-CN" altLang="en-US" dirty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48548B3-C4DC-426D-A8C5-0EDF12B8912B}"/>
              </a:ext>
            </a:extLst>
          </p:cNvPr>
          <p:cNvSpPr/>
          <p:nvPr/>
        </p:nvSpPr>
        <p:spPr>
          <a:xfrm>
            <a:off x="782514" y="5401399"/>
            <a:ext cx="862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steady 1.5X-3X NR iterations speedup without performance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IPP can make non-convergence case converge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1E7BB8A-9077-49E2-8510-5C4723C3272D}"/>
              </a:ext>
            </a:extLst>
          </p:cNvPr>
          <p:cNvSpPr/>
          <p:nvPr/>
        </p:nvSpPr>
        <p:spPr>
          <a:xfrm>
            <a:off x="5897199" y="3276751"/>
            <a:ext cx="776164" cy="1773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2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4761B1B-F32D-455D-81F8-E8407A01361F}"/>
              </a:ext>
            </a:extLst>
          </p:cNvPr>
          <p:cNvSpPr txBox="1"/>
          <p:nvPr/>
        </p:nvSpPr>
        <p:spPr>
          <a:xfrm>
            <a:off x="419100" y="1266126"/>
            <a:ext cx="1004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Learning Stepping(RL-S) under CEPTA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3325EA2-BB6F-4CE7-A68E-26D06C0D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22" y="2165074"/>
            <a:ext cx="5629588" cy="3525967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FDEF080E-3912-4CCD-8889-7DFEFCB58BED}"/>
              </a:ext>
            </a:extLst>
          </p:cNvPr>
          <p:cNvSpPr/>
          <p:nvPr/>
        </p:nvSpPr>
        <p:spPr>
          <a:xfrm>
            <a:off x="3694166" y="2209122"/>
            <a:ext cx="419100" cy="304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F83FD4A-2311-4DBD-8729-0E7AB2C063A7}"/>
              </a:ext>
            </a:extLst>
          </p:cNvPr>
          <p:cNvSpPr/>
          <p:nvPr/>
        </p:nvSpPr>
        <p:spPr>
          <a:xfrm>
            <a:off x="3823086" y="3270186"/>
            <a:ext cx="419100" cy="304376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2E83278-4B36-4907-B8B6-3CB3433E1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9" y="81557"/>
            <a:ext cx="11879262" cy="1325563"/>
          </a:xfrm>
        </p:spPr>
        <p:txBody>
          <a:bodyPr/>
          <a:lstStyle/>
          <a:p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04 Performance</a:t>
            </a:r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6CD274D-8C66-4559-A33D-6FE8F4789FB4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CFB5D350-1881-4F68-B447-5924594AD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410" y="2310636"/>
            <a:ext cx="853514" cy="4938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7384FE-CA2A-4275-B5BC-944BA5C50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367" y="3175464"/>
            <a:ext cx="853514" cy="49381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D3A13E1-9EE0-42F4-A228-D15BC695B5E1}"/>
              </a:ext>
            </a:extLst>
          </p:cNvPr>
          <p:cNvSpPr/>
          <p:nvPr/>
        </p:nvSpPr>
        <p:spPr>
          <a:xfrm>
            <a:off x="6574536" y="2127054"/>
            <a:ext cx="4682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adaptive stepping (widely used SOTA PTA stepping) and the simple stepping, RL-S scheme consistently outperforms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stepping up to 3.77X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stepping 2.71X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NR iterations in CEPTA. </a:t>
            </a:r>
          </a:p>
          <a:p>
            <a:pPr marL="285750" indent="-285750" algn="just"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speedups are observed for the numbers of PTA steps, indicating that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RL-S method can achieve both inter- and outer-NR loops speedup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will not cause degeneration.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4761B1B-F32D-455D-81F8-E8407A01361F}"/>
              </a:ext>
            </a:extLst>
          </p:cNvPr>
          <p:cNvSpPr txBox="1"/>
          <p:nvPr/>
        </p:nvSpPr>
        <p:spPr>
          <a:xfrm>
            <a:off x="419100" y="1266126"/>
            <a:ext cx="99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Learning Stepping(RL-S) under DPTA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98762A-4A23-40B8-9F47-416C9A5D4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5" y="1906517"/>
            <a:ext cx="5262387" cy="45616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AA7834B-5590-4867-A6B5-9F671E0E4419}"/>
              </a:ext>
            </a:extLst>
          </p:cNvPr>
          <p:cNvSpPr/>
          <p:nvPr/>
        </p:nvSpPr>
        <p:spPr>
          <a:xfrm>
            <a:off x="4682676" y="6099906"/>
            <a:ext cx="6985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3A3393B-DACC-4A00-B3F3-2F443216BE8E}"/>
              </a:ext>
            </a:extLst>
          </p:cNvPr>
          <p:cNvSpPr/>
          <p:nvPr/>
        </p:nvSpPr>
        <p:spPr>
          <a:xfrm>
            <a:off x="5495476" y="6099906"/>
            <a:ext cx="660400" cy="2286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60EB2A8-C6EE-45D7-A2B8-239EDC464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9" y="81557"/>
            <a:ext cx="11879262" cy="1325563"/>
          </a:xfrm>
        </p:spPr>
        <p:txBody>
          <a:bodyPr/>
          <a:lstStyle/>
          <a:p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04 Performance</a:t>
            </a:r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BE70758-7C55-444A-8E03-A756CE840620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DC1FE954-EFFD-4560-9476-65ECCB99AAFD}"/>
              </a:ext>
            </a:extLst>
          </p:cNvPr>
          <p:cNvSpPr/>
          <p:nvPr/>
        </p:nvSpPr>
        <p:spPr>
          <a:xfrm>
            <a:off x="6517390" y="2312097"/>
            <a:ext cx="515465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RL-S is compatible to all kinds of PTA solver.</a:t>
            </a: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RL-DPTA demonstrated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16.56X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speedup in average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achieved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234.23X maximum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SOTA DPTA with adaptive stepping strategy.</a:t>
            </a:r>
          </a:p>
          <a:p>
            <a:pPr marL="285750" indent="-285750" algn="just">
              <a:buFont typeface="Wingdings" panose="05000000000000000000" pitchFamily="2" charset="2"/>
              <a:buChar char="u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p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CEPTA (where discontinuity may occur), DPTA ensures continuity  and has a smoother solution curve, which shows better applicability with RL-S.</a:t>
            </a:r>
          </a:p>
          <a:p>
            <a:pPr marL="285750" indent="-285750" algn="just">
              <a:buFont typeface="Wingdings" panose="05000000000000000000" pitchFamily="2" charset="2"/>
              <a:buChar char="u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7A3487E-771C-4CC7-BDEC-5927FF84C3CE}"/>
              </a:ext>
            </a:extLst>
          </p:cNvPr>
          <p:cNvSpPr/>
          <p:nvPr/>
        </p:nvSpPr>
        <p:spPr>
          <a:xfrm>
            <a:off x="4615507" y="1863850"/>
            <a:ext cx="1776327" cy="44646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7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B456A2-2044-49A9-BE58-3D0AAD5B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8" y="0"/>
            <a:ext cx="11879262" cy="1325563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US" altLang="zh-CN" dirty="0"/>
              <a:t> 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154826-7203-4BCD-A6E6-D1D3E42BB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988" y="1423423"/>
            <a:ext cx="11443231" cy="401115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two-stage machine learning enhanced framework is proposed for accelerating DC analysis of transistor-level nonlinear circuit simulation. 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initial parameter prediction model using active learning is proposed to form better a better ODE system for PTA solver.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deep reinforcement learning approach based on TD3 is proposed for time step size controlling in numerical integration while solving the ODE system.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efficiency is demonstrated compared with SOTA CEPTA and DPTA methods.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22A83E3-8EB9-41B8-AF5E-9E2C2554CC7F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3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6A2C3E4F-25DE-4BEF-9511-62DFCA51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48525"/>
            <a:ext cx="1218847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zh-CN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 your listening!</a:t>
            </a:r>
          </a:p>
          <a:p>
            <a:pPr algn="ctr"/>
            <a:r>
              <a:rPr lang="en-US" altLang="zh-CN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716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5FB1F42-8559-429A-A982-69A97267DF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6031" y="1407120"/>
            <a:ext cx="11879262" cy="45284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indent="-457200"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Background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Motivation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Two-stage framework to accelerating DC analysis </a:t>
            </a:r>
          </a:p>
          <a:p>
            <a:pPr lvl="2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Initial parameters prediction with active learning</a:t>
            </a:r>
          </a:p>
          <a:p>
            <a:pPr lvl="2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Reinforcement learning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for time stepping in numerical integration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Performance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Conclusions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851676-837C-456E-9FA9-C80211416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9" y="81557"/>
            <a:ext cx="11879262" cy="1325563"/>
          </a:xfrm>
        </p:spPr>
        <p:txBody>
          <a:bodyPr/>
          <a:lstStyle/>
          <a:p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Outline</a:t>
            </a:r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149B730-D302-4FAB-947D-0F76302C63C5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D14BA15-E916-6B4C-A9DE-AF3820BEB1F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41975" y="2063560"/>
            <a:ext cx="7565658" cy="2911475"/>
          </a:xfrm>
        </p:spPr>
        <p:txBody>
          <a:bodyPr/>
          <a:lstStyle/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with the relentless semiconductor scaling and ever increasing device integration,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transistor-level circuit simulation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most widely used and also most important EDA tools for integrated circuit design and verification.</a:t>
            </a:r>
          </a:p>
          <a:p>
            <a:pPr algn="just"/>
            <a:endParaRPr lang="en-US" altLang="zh-CN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current (DC) analysis, which locates DC operating points, is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step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evaluate integrated circuits and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performed prior to any other analysis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SPICE-like transistor-level circuit simulators.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339661-7AF5-43DB-A4E9-CE3EF9984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238" y="2063560"/>
            <a:ext cx="3772433" cy="324564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31D5B8A-8081-4830-8A2F-5441F3ABE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9" y="81557"/>
            <a:ext cx="11879262" cy="1325563"/>
          </a:xfrm>
        </p:spPr>
        <p:txBody>
          <a:bodyPr/>
          <a:lstStyle/>
          <a:p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01 Background</a:t>
            </a:r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251535-F4AB-4B32-ADD6-E856F8A86BED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4F056895-3971-4540-B8BA-C2EFFF0D866F}"/>
              </a:ext>
            </a:extLst>
          </p:cNvPr>
          <p:cNvSpPr/>
          <p:nvPr/>
        </p:nvSpPr>
        <p:spPr>
          <a:xfrm>
            <a:off x="156369" y="1322802"/>
            <a:ext cx="9623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DC analysis for transistor-level circuit simulation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06FE8-3971-4750-B504-D3BE878A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6" y="52910"/>
            <a:ext cx="11879262" cy="1325563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01 Background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73044B-7434-4770-8464-BD67E7BF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169" y="2348919"/>
            <a:ext cx="10476545" cy="3283088"/>
          </a:xfrm>
        </p:spPr>
        <p:txBody>
          <a:bodyPr/>
          <a:lstStyle/>
          <a:p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What is Pseudo-Transient Analysis(PTA)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Solver?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82F998-F514-42A9-A90F-E12AE20B2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9567" y="2754953"/>
            <a:ext cx="5156880" cy="328308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2BC83B3-66FC-461A-8B38-BD66173A34AF}"/>
              </a:ext>
            </a:extLst>
          </p:cNvPr>
          <p:cNvSpPr>
            <a:spLocks noGrp="1"/>
          </p:cNvSpPr>
          <p:nvPr/>
        </p:nvSpPr>
        <p:spPr>
          <a:xfrm>
            <a:off x="1086434" y="862135"/>
            <a:ext cx="10972934" cy="11424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</a:defRPr>
            </a:lvl9pPr>
          </a:lstStyle>
          <a:p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BB61BCF-4DC7-43A0-B061-9D18E9DD50B5}"/>
              </a:ext>
            </a:extLst>
          </p:cNvPr>
          <p:cNvSpPr>
            <a:spLocks noGrp="1"/>
          </p:cNvSpPr>
          <p:nvPr/>
        </p:nvSpPr>
        <p:spPr>
          <a:xfrm>
            <a:off x="0" y="2261213"/>
            <a:ext cx="9655874" cy="370353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A92BEC9-66E5-499D-B5FB-7FEE933117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8" y="2826268"/>
            <a:ext cx="1401146" cy="212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9FBF6C13-3A27-4493-BDEF-F1E705D99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669323"/>
              </p:ext>
            </p:extLst>
          </p:nvPr>
        </p:nvGraphicFramePr>
        <p:xfrm>
          <a:off x="2065928" y="2826268"/>
          <a:ext cx="6019677" cy="332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右箭头 8">
            <a:extLst>
              <a:ext uri="{FF2B5EF4-FFF2-40B4-BE49-F238E27FC236}">
                <a16:creationId xmlns:a16="http://schemas.microsoft.com/office/drawing/2014/main" id="{2211A661-A344-4FF5-B841-0CCB1A5EE9F8}"/>
              </a:ext>
            </a:extLst>
          </p:cNvPr>
          <p:cNvSpPr/>
          <p:nvPr/>
        </p:nvSpPr>
        <p:spPr bwMode="auto">
          <a:xfrm>
            <a:off x="4684729" y="4039027"/>
            <a:ext cx="887110" cy="294689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200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984E36F6-065E-4828-B7C7-E50C5ED79749}"/>
              </a:ext>
            </a:extLst>
          </p:cNvPr>
          <p:cNvSpPr txBox="1"/>
          <p:nvPr/>
        </p:nvSpPr>
        <p:spPr>
          <a:xfrm>
            <a:off x="4547966" y="3117226"/>
            <a:ext cx="103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Insert pseudo elements</a:t>
            </a:r>
            <a:endParaRPr kumimoji="1"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文本框 9">
            <a:extLst>
              <a:ext uri="{FF2B5EF4-FFF2-40B4-BE49-F238E27FC236}">
                <a16:creationId xmlns:a16="http://schemas.microsoft.com/office/drawing/2014/main" id="{0473FABB-F68C-4AE8-BE34-229AEAF532FE}"/>
              </a:ext>
            </a:extLst>
          </p:cNvPr>
          <p:cNvSpPr txBox="1"/>
          <p:nvPr/>
        </p:nvSpPr>
        <p:spPr>
          <a:xfrm>
            <a:off x="4760181" y="3806469"/>
            <a:ext cx="697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C, L</a:t>
            </a:r>
            <a:endParaRPr kumimoji="1"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0">
                <a:extLst>
                  <a:ext uri="{FF2B5EF4-FFF2-40B4-BE49-F238E27FC236}">
                    <a16:creationId xmlns:a16="http://schemas.microsoft.com/office/drawing/2014/main" id="{ADD6E8FC-F00D-432C-A081-D7F49E3EBB18}"/>
                  </a:ext>
                </a:extLst>
              </p:cNvPr>
              <p:cNvSpPr txBox="1"/>
              <p:nvPr/>
            </p:nvSpPr>
            <p:spPr>
              <a:xfrm>
                <a:off x="7451722" y="4129609"/>
                <a:ext cx="3866491" cy="83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CN" sz="1600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MS PGothic" panose="020B0600070205080204" pitchFamily="34" charset="-128"/>
                  </a:rPr>
                  <a:t>Solve ODE system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CN" sz="1600" dirty="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Transient analysis with initial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a:rPr kumimoji="1" lang="en-US" altLang="zh-CN" sz="16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rPr>
                          <m:t>𝒙</m:t>
                        </m:r>
                      </m:e>
                      <m:sup>
                        <m:r>
                          <a:rPr kumimoji="1" lang="en-US" altLang="zh-CN" sz="16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MS PGothic" panose="020B0600070205080204" pitchFamily="34" charset="-128"/>
                          </a:rPr>
                          <m:t>𝟎</m:t>
                        </m:r>
                      </m:sup>
                    </m:sSup>
                  </m:oMath>
                </a14:m>
                <a:endParaRPr kumimoji="1"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mc:Choice>
        <mc:Fallback>
          <p:sp>
            <p:nvSpPr>
              <p:cNvPr id="13" name="文本框 10">
                <a:extLst>
                  <a:ext uri="{FF2B5EF4-FFF2-40B4-BE49-F238E27FC236}">
                    <a16:creationId xmlns:a16="http://schemas.microsoft.com/office/drawing/2014/main" id="{ADD6E8FC-F00D-432C-A081-D7F49E3EB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722" y="4129609"/>
                <a:ext cx="3866491" cy="836576"/>
              </a:xfrm>
              <a:prstGeom prst="rect">
                <a:avLst/>
              </a:prstGeom>
              <a:blipFill>
                <a:blip r:embed="rId9"/>
                <a:stretch>
                  <a:fillRect l="-945" t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64">
            <a:extLst>
              <a:ext uri="{FF2B5EF4-FFF2-40B4-BE49-F238E27FC236}">
                <a16:creationId xmlns:a16="http://schemas.microsoft.com/office/drawing/2014/main" id="{E7F9D47D-5EED-4AE0-9956-1C52E07CFE86}"/>
              </a:ext>
            </a:extLst>
          </p:cNvPr>
          <p:cNvSpPr/>
          <p:nvPr/>
        </p:nvSpPr>
        <p:spPr bwMode="auto">
          <a:xfrm rot="10800000">
            <a:off x="4687446" y="5365398"/>
            <a:ext cx="887110" cy="294689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200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D0F0052-2B8E-43C6-8FB7-B8F224743372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0">
            <a:extLst>
              <a:ext uri="{FF2B5EF4-FFF2-40B4-BE49-F238E27FC236}">
                <a16:creationId xmlns:a16="http://schemas.microsoft.com/office/drawing/2014/main" id="{0C44EB4A-5AEE-4528-A67A-34C183E1C649}"/>
              </a:ext>
            </a:extLst>
          </p:cNvPr>
          <p:cNvSpPr txBox="1"/>
          <p:nvPr/>
        </p:nvSpPr>
        <p:spPr>
          <a:xfrm>
            <a:off x="4590919" y="5664187"/>
            <a:ext cx="121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Steady state</a:t>
            </a:r>
            <a:endParaRPr kumimoji="1"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E9714316-7C10-43E5-80D9-090D32E78189}"/>
              </a:ext>
            </a:extLst>
          </p:cNvPr>
          <p:cNvSpPr txBox="1"/>
          <p:nvPr/>
        </p:nvSpPr>
        <p:spPr>
          <a:xfrm>
            <a:off x="1188309" y="4320133"/>
            <a:ext cx="151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Same solution</a:t>
            </a:r>
            <a:endParaRPr kumimoji="1"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567C456-CFB1-49B2-9AE7-61A818CA11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7319" y="4697563"/>
            <a:ext cx="3185058" cy="326888"/>
          </a:xfrm>
          <a:prstGeom prst="rect">
            <a:avLst/>
          </a:prstGeom>
        </p:spPr>
      </p:pic>
      <p:sp>
        <p:nvSpPr>
          <p:cNvPr id="19" name="文本框 10">
            <a:extLst>
              <a:ext uri="{FF2B5EF4-FFF2-40B4-BE49-F238E27FC236}">
                <a16:creationId xmlns:a16="http://schemas.microsoft.com/office/drawing/2014/main" id="{AB35B897-45DD-4D23-AA37-124E8B842213}"/>
              </a:ext>
            </a:extLst>
          </p:cNvPr>
          <p:cNvSpPr txBox="1"/>
          <p:nvPr/>
        </p:nvSpPr>
        <p:spPr>
          <a:xfrm>
            <a:off x="7984356" y="5075538"/>
            <a:ext cx="240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Numerical integration</a:t>
            </a:r>
            <a:endParaRPr kumimoji="1"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8D37D02-AFDE-4E99-915A-117408834B1B}"/>
              </a:ext>
            </a:extLst>
          </p:cNvPr>
          <p:cNvSpPr txBox="1"/>
          <p:nvPr/>
        </p:nvSpPr>
        <p:spPr>
          <a:xfrm>
            <a:off x="525355" y="3383833"/>
            <a:ext cx="236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Nonlinear algebraic equations</a:t>
            </a:r>
            <a:endParaRPr lang="zh-CN" alt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807E984-54BD-4AAD-8E28-00508A8FA66A}"/>
              </a:ext>
            </a:extLst>
          </p:cNvPr>
          <p:cNvSpPr/>
          <p:nvPr/>
        </p:nvSpPr>
        <p:spPr>
          <a:xfrm>
            <a:off x="4571190" y="4259627"/>
            <a:ext cx="1195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Form ODE system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D6DC766-7C9D-4E2C-8599-BBAE6E1A56BE}"/>
              </a:ext>
            </a:extLst>
          </p:cNvPr>
          <p:cNvSpPr txBox="1"/>
          <p:nvPr/>
        </p:nvSpPr>
        <p:spPr>
          <a:xfrm>
            <a:off x="7451722" y="3359892"/>
            <a:ext cx="246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Ordinary differential equations</a:t>
            </a:r>
            <a:endParaRPr lang="zh-CN" alt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4E92794-94F4-43DD-B4D1-F1498D96DCD2}"/>
              </a:ext>
            </a:extLst>
          </p:cNvPr>
          <p:cNvSpPr/>
          <p:nvPr/>
        </p:nvSpPr>
        <p:spPr>
          <a:xfrm>
            <a:off x="488411" y="1169272"/>
            <a:ext cx="10829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PTA(Pseudo Transient Analysis) is the currently most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deal with the non-convergence in DC analysis caused by discontinuity and strong non-linearity.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41E4C92-1811-4EC0-A697-4A3B3E2A9F97}"/>
              </a:ext>
            </a:extLst>
          </p:cNvPr>
          <p:cNvSpPr txBox="1"/>
          <p:nvPr/>
        </p:nvSpPr>
        <p:spPr>
          <a:xfrm>
            <a:off x="762718" y="6236746"/>
            <a:ext cx="68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Non-Convergence and time-consuming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54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  <p:bldP spid="10" grpId="0" animBg="1"/>
      <p:bldP spid="11" grpId="0"/>
      <p:bldP spid="12" grpId="0"/>
      <p:bldP spid="13" grpId="0"/>
      <p:bldP spid="14" grpId="0" animBg="1"/>
      <p:bldP spid="16" grpId="0"/>
      <p:bldP spid="17" grpId="0"/>
      <p:bldP spid="19" grpId="0"/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A8873351-77EB-48CF-AD91-B89AC529A49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2682981"/>
              </p:ext>
            </p:extLst>
          </p:nvPr>
        </p:nvGraphicFramePr>
        <p:xfrm>
          <a:off x="360646" y="1407120"/>
          <a:ext cx="10818812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0102">
                  <a:extLst>
                    <a:ext uri="{9D8B030D-6E8A-4147-A177-3AD203B41FA5}">
                      <a16:colId xmlns:a16="http://schemas.microsoft.com/office/drawing/2014/main" val="825530407"/>
                    </a:ext>
                  </a:extLst>
                </a:gridCol>
                <a:gridCol w="4978710">
                  <a:extLst>
                    <a:ext uri="{9D8B030D-6E8A-4147-A177-3AD203B41FA5}">
                      <a16:colId xmlns:a16="http://schemas.microsoft.com/office/drawing/2014/main" val="1528068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Zhou </a:t>
                      </a:r>
                      <a:r>
                        <a:rPr lang="en-US" altLang="zh-CN" sz="14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</a:t>
                      </a:r>
                      <a:r>
                        <a:rPr lang="en-US" altLang="zh-CN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CN" sz="14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Meiping</a:t>
                      </a:r>
                      <a:r>
                        <a:rPr lang="en-US" altLang="zh-CN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Liu, Xiao Wu. An adaptive dynamic-element PTA method for solving nonlinear DC operating point of transistor circuits [C]//2018 IEEE 61st International Midwest Symposium on Circuits and Systems (MWSCAS). IEEE, 2018: 37-40.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Dynamic value for pseudo elements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67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 X, </a:t>
                      </a: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Z, </a:t>
                      </a: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Niu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D, et al. An adaptive time-step control method in damped pseudo-transient analysis for solving nonlinear DC circuit equations[J]. IEICE Transactions on Fundamentals of Electronics, Communications and Computer Sciences, 2017, 100(2): 619-628.</a:t>
                      </a:r>
                      <a:endParaRPr lang="zh-CN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b="1" dirty="0"/>
                        <a:t>Stepping strategy for PTA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06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 X, </a:t>
                      </a: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Z, </a:t>
                      </a:r>
                      <a:r>
                        <a:rPr lang="en-US" altLang="zh-CN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Niu</a:t>
                      </a:r>
                      <a:r>
                        <a:rPr lang="en-US" altLang="zh-CN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D, et al. A PTA method using numerical integration algorithms with artificial damping for solving nonlinear DC circuits[J]. Nonlinear Theory and Its Applications, IEICE, 2014, 5(4): 512-522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21450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5495D12-C02D-4F72-B7B2-1ECAC1D9EDEB}"/>
              </a:ext>
            </a:extLst>
          </p:cNvPr>
          <p:cNvSpPr txBox="1"/>
          <p:nvPr/>
        </p:nvSpPr>
        <p:spPr>
          <a:xfrm>
            <a:off x="295654" y="4230547"/>
            <a:ext cx="113968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challenges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 the main obstacles for applications of PTA methods: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set optimally initial parameters for given circuit?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choose optimal stepping strategy for different circuits?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CA2592-2BA4-475F-A69D-2624598D3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9" y="81557"/>
            <a:ext cx="11879262" cy="1325563"/>
          </a:xfrm>
        </p:spPr>
        <p:txBody>
          <a:bodyPr/>
          <a:lstStyle/>
          <a:p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02 Motivation</a:t>
            </a:r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C2596C4-2460-4C11-9E5A-20542D5DAB9E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1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1DF0C5E-B2D8-2040-8BB1-6055C0E21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88" y="91533"/>
            <a:ext cx="11879262" cy="1325563"/>
          </a:xfrm>
        </p:spPr>
        <p:txBody>
          <a:bodyPr/>
          <a:lstStyle/>
          <a:p>
            <a:b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 Two-stage framework to accelerating DC analysis </a:t>
            </a:r>
            <a:b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CD84570-0F72-4377-8F69-8DBEACD59483}"/>
              </a:ext>
            </a:extLst>
          </p:cNvPr>
          <p:cNvSpPr/>
          <p:nvPr/>
        </p:nvSpPr>
        <p:spPr>
          <a:xfrm>
            <a:off x="327852" y="4593973"/>
            <a:ext cx="802448" cy="621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B3B5731-1FA7-4DAB-BE1F-8881E429D6DE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6D7C2194-6E73-4D52-90D7-7CF3C578B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1284614"/>
            <a:ext cx="5670233" cy="548185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0233A12-3DCA-49A6-B101-79E0ABF283E1}"/>
              </a:ext>
            </a:extLst>
          </p:cNvPr>
          <p:cNvSpPr/>
          <p:nvPr/>
        </p:nvSpPr>
        <p:spPr>
          <a:xfrm>
            <a:off x="5658111" y="2780505"/>
            <a:ext cx="6020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LibertineO"/>
              </a:rPr>
              <a:t>First stage</a:t>
            </a:r>
            <a:r>
              <a:rPr lang="en-US" altLang="zh-CN" dirty="0">
                <a:solidFill>
                  <a:srgbClr val="000000"/>
                </a:solidFill>
                <a:latin typeface="LinLibertineO"/>
              </a:rPr>
              <a:t>, we implement </a:t>
            </a:r>
            <a:r>
              <a:rPr lang="en-US" altLang="zh-CN" dirty="0">
                <a:solidFill>
                  <a:srgbClr val="FF0000"/>
                </a:solidFill>
                <a:latin typeface="LinLibertineO"/>
              </a:rPr>
              <a:t>an offline active learning with online prediction</a:t>
            </a:r>
            <a:r>
              <a:rPr lang="en-US" altLang="zh-CN" dirty="0">
                <a:solidFill>
                  <a:srgbClr val="000000"/>
                </a:solidFill>
                <a:latin typeface="LinLibertineO"/>
              </a:rPr>
              <a:t> to provide a solver with fine initial parameters, which forms a fine environment for our RL setup.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6B873F-2A3B-430D-BBE4-4EBAD2D24748}"/>
              </a:ext>
            </a:extLst>
          </p:cNvPr>
          <p:cNvSpPr/>
          <p:nvPr/>
        </p:nvSpPr>
        <p:spPr>
          <a:xfrm>
            <a:off x="5667076" y="4656953"/>
            <a:ext cx="6161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LibertineO"/>
              </a:rPr>
              <a:t>Second stage</a:t>
            </a:r>
            <a:r>
              <a:rPr lang="en-US" altLang="zh-CN" dirty="0">
                <a:solidFill>
                  <a:srgbClr val="000000"/>
                </a:solidFill>
                <a:latin typeface="LinLibertineO"/>
              </a:rPr>
              <a:t>, we propose </a:t>
            </a:r>
            <a:r>
              <a:rPr lang="en-US" altLang="zh-CN" dirty="0">
                <a:solidFill>
                  <a:srgbClr val="FF0000"/>
                </a:solidFill>
                <a:latin typeface="LinLibertineO"/>
              </a:rPr>
              <a:t>an RL scheme to accelerate PTA iterative process </a:t>
            </a:r>
            <a:r>
              <a:rPr lang="en-US" altLang="zh-CN" dirty="0">
                <a:solidFill>
                  <a:srgbClr val="000000"/>
                </a:solidFill>
                <a:latin typeface="LinLibertineO"/>
              </a:rPr>
              <a:t>with TD3 actor-critic agents.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8CFBE9-18F1-49F0-8BE7-9F88DAFD2697}"/>
              </a:ext>
            </a:extLst>
          </p:cNvPr>
          <p:cNvSpPr txBox="1"/>
          <p:nvPr/>
        </p:nvSpPr>
        <p:spPr>
          <a:xfrm>
            <a:off x="5640181" y="2432430"/>
            <a:ext cx="6264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Challenge1: How to set optimally initial parameters</a:t>
            </a:r>
            <a:endParaRPr lang="zh-CN" altLang="en-US" sz="2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5BFD32A-0CC5-4608-9AA7-E082E00EA7EA}"/>
              </a:ext>
            </a:extLst>
          </p:cNvPr>
          <p:cNvSpPr txBox="1"/>
          <p:nvPr/>
        </p:nvSpPr>
        <p:spPr>
          <a:xfrm>
            <a:off x="5658110" y="4295617"/>
            <a:ext cx="6264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Challenge2: How to choose optimal stepping strategy</a:t>
            </a:r>
            <a:endParaRPr lang="zh-CN" alt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97D831-81DD-46A0-810E-6F9A67B28A5B}"/>
              </a:ext>
            </a:extLst>
          </p:cNvPr>
          <p:cNvSpPr/>
          <p:nvPr/>
        </p:nvSpPr>
        <p:spPr>
          <a:xfrm>
            <a:off x="5640181" y="1461634"/>
            <a:ext cx="5996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Two-stage framework for DC analysis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593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1DF0C5E-B2D8-2040-8BB1-6055C0E21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9" y="81557"/>
            <a:ext cx="11879262" cy="1325563"/>
          </a:xfrm>
        </p:spPr>
        <p:txBody>
          <a:bodyPr/>
          <a:lstStyle/>
          <a:p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 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parameters prediction with active learning</a:t>
            </a:r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8CFBE9-18F1-49F0-8BE7-9F88DAFD2697}"/>
              </a:ext>
            </a:extLst>
          </p:cNvPr>
          <p:cNvSpPr txBox="1"/>
          <p:nvPr/>
        </p:nvSpPr>
        <p:spPr>
          <a:xfrm>
            <a:off x="300454" y="1139055"/>
            <a:ext cx="793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Bayesian Active Learning </a:t>
            </a:r>
            <a:endParaRPr lang="zh-CN" altLang="en-US" sz="2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F2370C9-C89C-4876-B941-27D929789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72" y="1191492"/>
            <a:ext cx="5709054" cy="4643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4BD03C1-D504-482F-A5D2-B2E9E95ED6AB}"/>
                  </a:ext>
                </a:extLst>
              </p:cNvPr>
              <p:cNvSpPr/>
              <p:nvPr/>
            </p:nvSpPr>
            <p:spPr>
              <a:xfrm>
                <a:off x="50800" y="1634164"/>
                <a:ext cx="4561648" cy="1580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aim to seek a function: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zh-CN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optimal PTA solver parameters for any given netlist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feasible domain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4BD03C1-D504-482F-A5D2-B2E9E95ED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" y="1634164"/>
                <a:ext cx="4561648" cy="1580325"/>
              </a:xfrm>
              <a:prstGeom prst="rect">
                <a:avLst/>
              </a:prstGeom>
              <a:blipFill>
                <a:blip r:embed="rId4"/>
                <a:stretch>
                  <a:fillRect t="-3089" b="-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F0D0C3-0052-4A45-A797-313DEAE77CE5}"/>
              </a:ext>
            </a:extLst>
          </p:cNvPr>
          <p:cNvCxnSpPr>
            <a:cxnSpLocks/>
          </p:cNvCxnSpPr>
          <p:nvPr/>
        </p:nvCxnSpPr>
        <p:spPr>
          <a:xfrm flipV="1">
            <a:off x="3324299" y="1277787"/>
            <a:ext cx="2406336" cy="21850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35EE136-F2BF-40E7-A2D5-183BA8E83CB1}"/>
              </a:ext>
            </a:extLst>
          </p:cNvPr>
          <p:cNvCxnSpPr>
            <a:cxnSpLocks/>
          </p:cNvCxnSpPr>
          <p:nvPr/>
        </p:nvCxnSpPr>
        <p:spPr>
          <a:xfrm flipV="1">
            <a:off x="3860800" y="3640001"/>
            <a:ext cx="1803053" cy="241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爆炸形: 14 pt  20">
            <a:extLst>
              <a:ext uri="{FF2B5EF4-FFF2-40B4-BE49-F238E27FC236}">
                <a16:creationId xmlns:a16="http://schemas.microsoft.com/office/drawing/2014/main" id="{80024800-90B7-44B3-B1AB-A4CBA7169BFE}"/>
              </a:ext>
            </a:extLst>
          </p:cNvPr>
          <p:cNvSpPr/>
          <p:nvPr/>
        </p:nvSpPr>
        <p:spPr>
          <a:xfrm>
            <a:off x="1540702" y="3180990"/>
            <a:ext cx="2633249" cy="10156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Offline Training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1DF90E2-4533-460D-A633-A82EDDCCEE53}"/>
              </a:ext>
            </a:extLst>
          </p:cNvPr>
          <p:cNvCxnSpPr>
            <a:cxnSpLocks/>
          </p:cNvCxnSpPr>
          <p:nvPr/>
        </p:nvCxnSpPr>
        <p:spPr>
          <a:xfrm flipV="1">
            <a:off x="3656580" y="4010665"/>
            <a:ext cx="1992740" cy="6963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6ED4F0F-5480-44AF-A52F-908F7DE1FD91}"/>
              </a:ext>
            </a:extLst>
          </p:cNvPr>
          <p:cNvCxnSpPr>
            <a:cxnSpLocks/>
          </p:cNvCxnSpPr>
          <p:nvPr/>
        </p:nvCxnSpPr>
        <p:spPr>
          <a:xfrm>
            <a:off x="3653244" y="5320262"/>
            <a:ext cx="2036356" cy="4232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爆炸形: 8 pt  29">
            <a:extLst>
              <a:ext uri="{FF2B5EF4-FFF2-40B4-BE49-F238E27FC236}">
                <a16:creationId xmlns:a16="http://schemas.microsoft.com/office/drawing/2014/main" id="{981A729F-D669-4EC2-9CE9-711416C797DE}"/>
              </a:ext>
            </a:extLst>
          </p:cNvPr>
          <p:cNvSpPr/>
          <p:nvPr/>
        </p:nvSpPr>
        <p:spPr>
          <a:xfrm>
            <a:off x="1603327" y="4480194"/>
            <a:ext cx="2405255" cy="10156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Predicting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86F4F82-47FB-4566-86FE-003EFEF0CD69}"/>
                  </a:ext>
                </a:extLst>
              </p:cNvPr>
              <p:cNvSpPr txBox="1"/>
              <p:nvPr/>
            </p:nvSpPr>
            <p:spPr>
              <a:xfrm>
                <a:off x="6845758" y="3297822"/>
                <a:ext cx="2781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86F4F82-47FB-4566-86FE-003EFEF0C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58" y="3297822"/>
                <a:ext cx="27813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63BE272-0945-4094-8F71-0C0B49E4E306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55F568C3-32C3-4B14-954D-2A58A3B8A31B}"/>
              </a:ext>
            </a:extLst>
          </p:cNvPr>
          <p:cNvSpPr/>
          <p:nvPr/>
        </p:nvSpPr>
        <p:spPr>
          <a:xfrm>
            <a:off x="693363" y="6423668"/>
            <a:ext cx="7838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LinLibertineO"/>
              </a:rPr>
              <a:t>where </a:t>
            </a:r>
            <a:r>
              <a:rPr lang="zh-CN" altLang="en-US" i="1" dirty="0">
                <a:solidFill>
                  <a:srgbClr val="000000"/>
                </a:solidFill>
                <a:latin typeface="LibertineMathMI"/>
              </a:rPr>
              <a:t>𝜂 </a:t>
            </a:r>
            <a:r>
              <a:rPr lang="en-US" altLang="zh-CN" i="1" dirty="0"/>
              <a:t> </a:t>
            </a:r>
            <a:r>
              <a:rPr lang="en-US" altLang="zh-CN" dirty="0">
                <a:solidFill>
                  <a:srgbClr val="000000"/>
                </a:solidFill>
                <a:latin typeface="LinLibertineO"/>
              </a:rPr>
              <a:t>is a surrogate model approximating </a:t>
            </a:r>
            <a:r>
              <a:rPr lang="zh-CN" altLang="en-US" i="1" dirty="0">
                <a:solidFill>
                  <a:srgbClr val="000000"/>
                </a:solidFill>
                <a:latin typeface="LibertineMathMI"/>
              </a:rPr>
              <a:t>𝜂 </a:t>
            </a:r>
            <a:r>
              <a:rPr lang="en-US" altLang="zh-CN" dirty="0">
                <a:solidFill>
                  <a:srgbClr val="000000"/>
                </a:solidFill>
                <a:latin typeface="LinLibertineO"/>
              </a:rPr>
              <a:t>based on data </a:t>
            </a:r>
            <a:r>
              <a:rPr lang="en-US" altLang="zh-CN" dirty="0">
                <a:solidFill>
                  <a:srgbClr val="000000"/>
                </a:solidFill>
                <a:latin typeface="txsys"/>
              </a:rPr>
              <a:t>D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B2942D7-0DA6-43BC-B549-49C17E9FB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63" y="5913358"/>
            <a:ext cx="3043928" cy="5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0" grpId="0" animBg="1"/>
      <p:bldP spid="3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>
            <a:extLst>
              <a:ext uri="{FF2B5EF4-FFF2-40B4-BE49-F238E27FC236}">
                <a16:creationId xmlns:a16="http://schemas.microsoft.com/office/drawing/2014/main" id="{CDAE7DF0-5AE8-4015-87E9-8201A1022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8" y="81557"/>
            <a:ext cx="12215463" cy="1325563"/>
          </a:xfrm>
        </p:spPr>
        <p:txBody>
          <a:bodyPr/>
          <a:lstStyle/>
          <a:p>
            <a:br>
              <a:rPr lang="en-US" altLang="zh-CN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 Reinforcement learning</a:t>
            </a:r>
            <a:r>
              <a:rPr lang="en-US" altLang="zh-CN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stepping in numerical integration</a:t>
            </a:r>
            <a:br>
              <a:rPr lang="en-US" altLang="zh-CN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F08DB5-3D03-4EE0-B72C-1B575A2318B6}"/>
              </a:ext>
            </a:extLst>
          </p:cNvPr>
          <p:cNvSpPr txBox="1"/>
          <p:nvPr/>
        </p:nvSpPr>
        <p:spPr>
          <a:xfrm>
            <a:off x="722057" y="1104900"/>
            <a:ext cx="949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TD3-based Reinforcement Learning </a:t>
            </a:r>
            <a:endParaRPr lang="zh-CN" altLang="en-US" sz="2800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45F9C1E-D6E1-495F-AD31-A11FC19EA8AE}"/>
              </a:ext>
            </a:extLst>
          </p:cNvPr>
          <p:cNvGrpSpPr/>
          <p:nvPr/>
        </p:nvGrpSpPr>
        <p:grpSpPr>
          <a:xfrm>
            <a:off x="5701512" y="2082323"/>
            <a:ext cx="4895851" cy="2400777"/>
            <a:chOff x="5362575" y="2253773"/>
            <a:chExt cx="4895851" cy="24007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74FBFC8-43EE-4570-B7C9-68C0A564E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2575" y="2406650"/>
              <a:ext cx="4895850" cy="2247900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3839367-73E0-41D5-8284-608510E347D4}"/>
                </a:ext>
              </a:extLst>
            </p:cNvPr>
            <p:cNvSpPr/>
            <p:nvPr/>
          </p:nvSpPr>
          <p:spPr>
            <a:xfrm>
              <a:off x="5692394" y="2253773"/>
              <a:ext cx="1889505" cy="621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8F326F7-3EE6-43AF-8DE2-2CCE1585E214}"/>
                </a:ext>
              </a:extLst>
            </p:cNvPr>
            <p:cNvSpPr/>
            <p:nvPr/>
          </p:nvSpPr>
          <p:spPr>
            <a:xfrm>
              <a:off x="9134096" y="2334992"/>
              <a:ext cx="1124330" cy="751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0508F63-A3A3-4D15-B231-5FEEC2C7F2B4}"/>
                </a:ext>
              </a:extLst>
            </p:cNvPr>
            <p:cNvSpPr/>
            <p:nvPr/>
          </p:nvSpPr>
          <p:spPr>
            <a:xfrm>
              <a:off x="5622373" y="2489669"/>
              <a:ext cx="251206" cy="621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3D4733EB-ED5D-4E90-849E-A36B5B8BB9E9}"/>
                  </a:ext>
                </a:extLst>
              </p:cNvPr>
              <p:cNvSpPr/>
              <p:nvPr/>
            </p:nvSpPr>
            <p:spPr>
              <a:xfrm>
                <a:off x="5029200" y="4692584"/>
                <a:ext cx="139700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3D4733EB-ED5D-4E90-849E-A36B5B8BB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692584"/>
                <a:ext cx="1397000" cy="523220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B61FB16-BE61-410B-8A60-83B208CDDD52}"/>
                  </a:ext>
                </a:extLst>
              </p:cNvPr>
              <p:cNvSpPr/>
              <p:nvPr/>
            </p:nvSpPr>
            <p:spPr>
              <a:xfrm>
                <a:off x="6945796" y="4412936"/>
                <a:ext cx="1397000" cy="52322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B61FB16-BE61-410B-8A60-83B208CDD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796" y="4412936"/>
                <a:ext cx="1397000" cy="523220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344B5BFD-6EF9-4967-AAB7-F61F51AFF411}"/>
                  </a:ext>
                </a:extLst>
              </p:cNvPr>
              <p:cNvSpPr/>
              <p:nvPr/>
            </p:nvSpPr>
            <p:spPr>
              <a:xfrm>
                <a:off x="8819046" y="4692584"/>
                <a:ext cx="139700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344B5BFD-6EF9-4967-AAB7-F61F51AFF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046" y="4692584"/>
                <a:ext cx="1397000" cy="523220"/>
              </a:xfrm>
              <a:prstGeom prst="rect">
                <a:avLst/>
              </a:prstGeom>
              <a:blipFill>
                <a:blip r:embed="rId6"/>
                <a:stretch>
                  <a:fillRect b="-2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3400F07-8026-467D-9725-D5AF5B97A281}"/>
              </a:ext>
            </a:extLst>
          </p:cNvPr>
          <p:cNvCxnSpPr>
            <a:endCxn id="20" idx="0"/>
          </p:cNvCxnSpPr>
          <p:nvPr/>
        </p:nvCxnSpPr>
        <p:spPr>
          <a:xfrm flipH="1">
            <a:off x="5727700" y="2895600"/>
            <a:ext cx="1409700" cy="1796984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01D4CF1-5100-41B3-93DD-4E46ED499089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076896" y="2921000"/>
            <a:ext cx="1440650" cy="1771584"/>
          </a:xfrm>
          <a:prstGeom prst="straightConnector1">
            <a:avLst/>
          </a:prstGeom>
          <a:ln w="412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4C0DF1C-5762-46B7-81B6-B2651DA68696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>
            <a:off x="6426200" y="4954194"/>
            <a:ext cx="2392846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E28A9687-F302-4407-ABF3-A2A9A4C3DDB4}"/>
              </a:ext>
            </a:extLst>
          </p:cNvPr>
          <p:cNvCxnSpPr>
            <a:cxnSpLocks/>
          </p:cNvCxnSpPr>
          <p:nvPr/>
        </p:nvCxnSpPr>
        <p:spPr>
          <a:xfrm>
            <a:off x="7656996" y="4076701"/>
            <a:ext cx="0" cy="318197"/>
          </a:xfrm>
          <a:prstGeom prst="straightConnector1">
            <a:avLst/>
          </a:prstGeom>
          <a:ln w="412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C1F65C9-4ABE-49C6-BA1B-5C943619B7B9}"/>
              </a:ext>
            </a:extLst>
          </p:cNvPr>
          <p:cNvSpPr txBox="1"/>
          <p:nvPr/>
        </p:nvSpPr>
        <p:spPr>
          <a:xfrm>
            <a:off x="10431077" y="3124134"/>
            <a:ext cx="1791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Markov-like properties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25D5125-E24F-4473-98BA-CE14704DF668}"/>
              </a:ext>
            </a:extLst>
          </p:cNvPr>
          <p:cNvSpPr/>
          <p:nvPr/>
        </p:nvSpPr>
        <p:spPr>
          <a:xfrm>
            <a:off x="9702799" y="2995069"/>
            <a:ext cx="728277" cy="77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8C26AB1D-CD06-4030-AC9F-0B79D86C3828}"/>
              </a:ext>
            </a:extLst>
          </p:cNvPr>
          <p:cNvSpPr/>
          <p:nvPr/>
        </p:nvSpPr>
        <p:spPr>
          <a:xfrm>
            <a:off x="9759756" y="3190517"/>
            <a:ext cx="728277" cy="643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0D3BF5D-ACFE-44E4-A607-48DAAEBA9498}"/>
              </a:ext>
            </a:extLst>
          </p:cNvPr>
          <p:cNvSpPr/>
          <p:nvPr/>
        </p:nvSpPr>
        <p:spPr>
          <a:xfrm rot="19758911">
            <a:off x="3147267" y="3493466"/>
            <a:ext cx="7955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3"/>
                </a:solidFill>
                <a:effectLst/>
              </a:rPr>
              <a:t>Mapping PTA into MDP!</a:t>
            </a:r>
            <a:endParaRPr lang="zh-CN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BAC37CE8-8234-4665-9770-DF932034D7BB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75E0A69B-6EC4-4559-A767-D90251CCE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30" y="2029148"/>
            <a:ext cx="4923107" cy="28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3" grpId="0"/>
      <p:bldP spid="34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9A996BD-893C-4520-9834-77ED1171838F}"/>
              </a:ext>
            </a:extLst>
          </p:cNvPr>
          <p:cNvSpPr/>
          <p:nvPr/>
        </p:nvSpPr>
        <p:spPr>
          <a:xfrm>
            <a:off x="11000856" y="2607185"/>
            <a:ext cx="792422" cy="95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3BD8BC5-21D2-4CAE-85A3-0DA960AE7E0F}"/>
              </a:ext>
            </a:extLst>
          </p:cNvPr>
          <p:cNvCxnSpPr>
            <a:cxnSpLocks/>
            <a:stCxn id="12" idx="1"/>
          </p:cNvCxnSpPr>
          <p:nvPr/>
        </p:nvCxnSpPr>
        <p:spPr>
          <a:xfrm flipV="1">
            <a:off x="11000856" y="3071423"/>
            <a:ext cx="187713" cy="12350"/>
          </a:xfrm>
          <a:prstGeom prst="line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CB6E7EF-E8F8-47E8-BFDA-CAF7A6168CB5}"/>
              </a:ext>
            </a:extLst>
          </p:cNvPr>
          <p:cNvSpPr/>
          <p:nvPr/>
        </p:nvSpPr>
        <p:spPr>
          <a:xfrm>
            <a:off x="11158537" y="3525708"/>
            <a:ext cx="792422" cy="169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1D25E26-52B5-4002-992C-82FDFA0C2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69" y="81557"/>
            <a:ext cx="11879262" cy="1325563"/>
          </a:xfrm>
        </p:spPr>
        <p:txBody>
          <a:bodyPr/>
          <a:lstStyle/>
          <a:p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03 Accelerating DC analysis with reinforcement learning</a:t>
            </a:r>
            <a:b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57F22BCA-B643-4031-991F-F62423E5D11E}"/>
              </a:ext>
            </a:extLst>
          </p:cNvPr>
          <p:cNvCxnSpPr/>
          <p:nvPr/>
        </p:nvCxnSpPr>
        <p:spPr>
          <a:xfrm>
            <a:off x="277052" y="1072558"/>
            <a:ext cx="10986001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A91A3E12-347E-4B54-8DE2-3905244CA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11" y="1638301"/>
            <a:ext cx="7683879" cy="414268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D2A4B14-33F1-47A4-97CE-8B55C7AFF851}"/>
              </a:ext>
            </a:extLst>
          </p:cNvPr>
          <p:cNvSpPr txBox="1"/>
          <p:nvPr/>
        </p:nvSpPr>
        <p:spPr>
          <a:xfrm>
            <a:off x="190241" y="1077011"/>
            <a:ext cx="949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TD3-based Reinforcement Learning </a:t>
            </a:r>
            <a:endParaRPr lang="zh-CN" altLang="en-US" sz="28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B1C8E5F-030D-47A0-9685-2E039AFF38EE}"/>
              </a:ext>
            </a:extLst>
          </p:cNvPr>
          <p:cNvSpPr/>
          <p:nvPr/>
        </p:nvSpPr>
        <p:spPr>
          <a:xfrm>
            <a:off x="156370" y="2801703"/>
            <a:ext cx="3397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choose Actor-Critic based TD3 algorithm as reinforcement learning model to achieve this goal. </a:t>
            </a:r>
          </a:p>
          <a:p>
            <a:pPr algn="just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numerous reinforcement learning algorithms, TD3 demonstrates a more stable and smooth performance for training.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EC3E1CC-CEA2-469E-AD45-6075F3C84EDD}"/>
              </a:ext>
            </a:extLst>
          </p:cNvPr>
          <p:cNvSpPr/>
          <p:nvPr/>
        </p:nvSpPr>
        <p:spPr>
          <a:xfrm>
            <a:off x="9379397" y="1736035"/>
            <a:ext cx="1658073" cy="737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TD3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1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7AAD5"/>
      </a:accent1>
      <a:accent2>
        <a:srgbClr val="FF7C41"/>
      </a:accent2>
      <a:accent3>
        <a:srgbClr val="A7D100"/>
      </a:accent3>
      <a:accent4>
        <a:srgbClr val="FFC000"/>
      </a:accent4>
      <a:accent5>
        <a:srgbClr val="3DA9D5"/>
      </a:accent5>
      <a:accent6>
        <a:srgbClr val="A9A9A9"/>
      </a:accent6>
      <a:hlink>
        <a:srgbClr val="0052FF"/>
      </a:hlink>
      <a:folHlink>
        <a:srgbClr val="FF7C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C_794793-21_2022PPT_5" id="{EF3B9170-A1B5-E948-8455-87732B11B22A}" vid="{4C12E35C-C43C-F244-A886-6230B5C0B96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DAC_2022_PPT</Template>
  <TotalTime>5745</TotalTime>
  <Words>1581</Words>
  <Application>Microsoft Office PowerPoint</Application>
  <PresentationFormat>宽屏</PresentationFormat>
  <Paragraphs>184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Gill Sans</vt:lpstr>
      <vt:lpstr>Heiti SC Light</vt:lpstr>
      <vt:lpstr>LibertineMathMI</vt:lpstr>
      <vt:lpstr>LinLibertineO</vt:lpstr>
      <vt:lpstr>ＭＳ Ｐゴシック</vt:lpstr>
      <vt:lpstr>ＭＳ Ｐゴシック</vt:lpstr>
      <vt:lpstr>txsys</vt:lpstr>
      <vt:lpstr>等线</vt:lpstr>
      <vt:lpstr>黑体</vt:lpstr>
      <vt:lpstr>宋体</vt:lpstr>
      <vt:lpstr>微软雅黑</vt:lpstr>
      <vt:lpstr>Arial</vt:lpstr>
      <vt:lpstr>Cambria Math</vt:lpstr>
      <vt:lpstr>Times New Roman</vt:lpstr>
      <vt:lpstr>Wingdings</vt:lpstr>
      <vt:lpstr>Office Theme</vt:lpstr>
      <vt:lpstr>Accelerating Nonlinear DC Circuit Simulation with Reinforcement Learning</vt:lpstr>
      <vt:lpstr>  Outline </vt:lpstr>
      <vt:lpstr> 01 Background </vt:lpstr>
      <vt:lpstr>01 Background</vt:lpstr>
      <vt:lpstr> 02 Motivation </vt:lpstr>
      <vt:lpstr> 03 Two-stage framework to accelerating DC analysis  </vt:lpstr>
      <vt:lpstr> 03 Initial parameters prediction with active learning </vt:lpstr>
      <vt:lpstr> 03 Reinforcement learning stepping in numerical integration </vt:lpstr>
      <vt:lpstr> 03 Accelerating DC analysis with reinforcement learning </vt:lpstr>
      <vt:lpstr> 03 Accelerating DC analysis with reinforcement learning </vt:lpstr>
      <vt:lpstr>03 Accelerating DC analysis with reinforcement learning</vt:lpstr>
      <vt:lpstr> 03 Accelerating DC analysis with reinforcement learning </vt:lpstr>
      <vt:lpstr> 03 Accelerating DC analysis with reinforcement learning </vt:lpstr>
      <vt:lpstr> 04 Performance </vt:lpstr>
      <vt:lpstr> 04 Performance </vt:lpstr>
      <vt:lpstr> 04 Performance </vt:lpstr>
      <vt:lpstr>05 Conclusions</vt:lpstr>
      <vt:lpstr>PowerPoint 演示文稿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Kolak, Alexis</dc:creator>
  <cp:lastModifiedBy>Windows 用户</cp:lastModifiedBy>
  <cp:revision>386</cp:revision>
  <dcterms:created xsi:type="dcterms:W3CDTF">2022-02-21T17:01:29Z</dcterms:created>
  <dcterms:modified xsi:type="dcterms:W3CDTF">2022-06-04T07:45:35Z</dcterms:modified>
</cp:coreProperties>
</file>