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2"/>
  </p:notesMasterIdLst>
  <p:sldIdLst>
    <p:sldId id="256" r:id="rId3"/>
    <p:sldId id="973" r:id="rId4"/>
    <p:sldId id="1056" r:id="rId5"/>
    <p:sldId id="1055" r:id="rId6"/>
    <p:sldId id="1054" r:id="rId7"/>
    <p:sldId id="1053" r:id="rId8"/>
    <p:sldId id="1033" r:id="rId9"/>
    <p:sldId id="1034" r:id="rId10"/>
    <p:sldId id="1035" r:id="rId11"/>
    <p:sldId id="1057" r:id="rId12"/>
    <p:sldId id="1028" r:id="rId13"/>
    <p:sldId id="1029" r:id="rId14"/>
    <p:sldId id="1030" r:id="rId15"/>
    <p:sldId id="1031" r:id="rId16"/>
    <p:sldId id="1032" r:id="rId17"/>
    <p:sldId id="1058" r:id="rId18"/>
    <p:sldId id="989" r:id="rId19"/>
    <p:sldId id="1020" r:id="rId20"/>
    <p:sldId id="1027" r:id="rId21"/>
    <p:sldId id="1022" r:id="rId22"/>
    <p:sldId id="1023" r:id="rId23"/>
    <p:sldId id="1024" r:id="rId24"/>
    <p:sldId id="1025" r:id="rId25"/>
    <p:sldId id="1026" r:id="rId26"/>
    <p:sldId id="1059" r:id="rId27"/>
    <p:sldId id="1003" r:id="rId28"/>
    <p:sldId id="1060" r:id="rId29"/>
    <p:sldId id="900" r:id="rId30"/>
    <p:sldId id="265"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 Hailong" initials="YH" lastIdx="34" clrIdx="0">
    <p:extLst>
      <p:ext uri="{19B8F6BF-5375-455C-9EA6-DF929625EA0E}">
        <p15:presenceInfo xmlns:p15="http://schemas.microsoft.com/office/powerpoint/2012/main" userId="e22e0125df9d3d34" providerId="Windows Live"/>
      </p:ext>
    </p:extLst>
  </p:cmAuthor>
  <p:cmAuthor id="2" name="han qingchang" initials="hq" lastIdx="17" clrIdx="1">
    <p:extLst>
      <p:ext uri="{19B8F6BF-5375-455C-9EA6-DF929625EA0E}">
        <p15:presenceInfo xmlns:p15="http://schemas.microsoft.com/office/powerpoint/2012/main" userId="7eda863ea095171a" providerId="Windows Live"/>
      </p:ext>
    </p:extLst>
  </p:cmAuthor>
  <p:cmAuthor id="3" name="Sun Qingxiao" initials="SQ" lastIdx="2" clrIdx="2">
    <p:extLst>
      <p:ext uri="{19B8F6BF-5375-455C-9EA6-DF929625EA0E}">
        <p15:presenceInfo xmlns:p15="http://schemas.microsoft.com/office/powerpoint/2012/main" userId="45bf56be25cc6b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43BFF"/>
    <a:srgbClr val="C8E3FB"/>
    <a:srgbClr val="EEAD10"/>
    <a:srgbClr val="0F6FC6"/>
    <a:srgbClr val="CC9900"/>
    <a:srgbClr val="0B5396"/>
    <a:srgbClr val="EEAD0E"/>
    <a:srgbClr val="0F6FC7"/>
    <a:srgbClr val="59AAF1"/>
    <a:srgbClr val="FFB9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39" autoAdjust="0"/>
    <p:restoredTop sz="83893" autoAdjust="0"/>
  </p:normalViewPr>
  <p:slideViewPr>
    <p:cSldViewPr snapToGrid="0">
      <p:cViewPr varScale="1">
        <p:scale>
          <a:sx n="56" d="100"/>
          <a:sy n="56" d="100"/>
        </p:scale>
        <p:origin x="828" y="5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5BBBB-F645-47CF-A951-C40C4997C4D6}" type="datetimeFigureOut">
              <a:rPr lang="zh-CN" altLang="en-US" smtClean="0"/>
              <a:t>2022/11/25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4624E-E12B-4681-BBEE-06D23A21DD7E}" type="slidenum">
              <a:rPr lang="zh-CN" altLang="en-US" smtClean="0"/>
              <a:t>‹#›</a:t>
            </a:fld>
            <a:endParaRPr lang="zh-CN" altLang="en-US"/>
          </a:p>
        </p:txBody>
      </p:sp>
    </p:spTree>
    <p:extLst>
      <p:ext uri="{BB962C8B-B14F-4D97-AF65-F5344CB8AC3E}">
        <p14:creationId xmlns:p14="http://schemas.microsoft.com/office/powerpoint/2010/main" val="181897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B083CBF2-E941-34BC-0487-F2625892FC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48345A14-6B82-6B66-007B-F44FCC92DD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1200" kern="1200" dirty="0">
                <a:solidFill>
                  <a:schemeClr val="tx1"/>
                </a:solidFill>
                <a:effectLst/>
                <a:latin typeface="+mn-lt"/>
                <a:ea typeface="+mn-ea"/>
                <a:cs typeface="+mn-cs"/>
              </a:rPr>
              <a:t>Hello, everyone. Sorry to present our work remotely.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 am </a:t>
            </a:r>
            <a:r>
              <a:rPr lang="en-US" altLang="zh-CN" sz="1200" kern="1200" dirty="0" err="1">
                <a:solidFill>
                  <a:schemeClr val="tx1"/>
                </a:solidFill>
                <a:effectLst/>
                <a:latin typeface="+mn-lt"/>
                <a:ea typeface="+mn-ea"/>
                <a:cs typeface="+mn-cs"/>
              </a:rPr>
              <a:t>Qingxiao</a:t>
            </a:r>
            <a:r>
              <a:rPr lang="en-US" altLang="zh-CN" sz="1200" kern="1200" dirty="0">
                <a:solidFill>
                  <a:schemeClr val="tx1"/>
                </a:solidFill>
                <a:effectLst/>
                <a:latin typeface="+mn-lt"/>
                <a:ea typeface="+mn-ea"/>
                <a:cs typeface="+mn-cs"/>
              </a:rPr>
              <a:t> Sun from </a:t>
            </a:r>
            <a:r>
              <a:rPr lang="en-US" altLang="zh-CN" sz="1200" kern="1200" dirty="0" err="1">
                <a:solidFill>
                  <a:schemeClr val="tx1"/>
                </a:solidFill>
                <a:effectLst/>
                <a:latin typeface="+mn-lt"/>
                <a:ea typeface="+mn-ea"/>
                <a:cs typeface="+mn-cs"/>
              </a:rPr>
              <a:t>Beihang</a:t>
            </a:r>
            <a:r>
              <a:rPr lang="en-US" altLang="zh-CN" sz="1200" kern="1200" dirty="0">
                <a:solidFill>
                  <a:schemeClr val="tx1"/>
                </a:solidFill>
                <a:effectLst/>
                <a:latin typeface="+mn-lt"/>
                <a:ea typeface="+mn-ea"/>
                <a:cs typeface="+mn-cs"/>
              </a:rPr>
              <a:t> University. Now, I will introduce our work, </a:t>
            </a:r>
            <a:r>
              <a:rPr lang="en-US" altLang="zh-CN" sz="1200" b="1" dirty="0" err="1">
                <a:ea typeface="微软雅黑" panose="020B0503020204020204" pitchFamily="34" charset="-122"/>
              </a:rPr>
              <a:t>CoGNN</a:t>
            </a:r>
            <a:r>
              <a:rPr lang="en-US" altLang="zh-CN" sz="1200" b="1" dirty="0">
                <a:ea typeface="微软雅黑" panose="020B0503020204020204" pitchFamily="34" charset="-122"/>
              </a:rPr>
              <a:t>: </a:t>
            </a:r>
            <a:r>
              <a:rPr lang="en-US" altLang="zh-CN" sz="1200" dirty="0">
                <a:ea typeface="微软雅黑" panose="020B0503020204020204" pitchFamily="34" charset="-122"/>
              </a:rPr>
              <a:t>Efficient Scheduling for Concurrent GNN Training on GPUs.</a:t>
            </a:r>
            <a:endParaRPr lang="en-US" altLang="zh-CN" sz="1800" kern="1200" dirty="0">
              <a:solidFill>
                <a:schemeClr val="tx1"/>
              </a:solidFill>
              <a:effectLst/>
              <a:latin typeface="+mn-lt"/>
              <a:ea typeface="+mn-ea"/>
              <a:cs typeface="+mn-cs"/>
            </a:endParaRPr>
          </a:p>
        </p:txBody>
      </p:sp>
      <p:sp>
        <p:nvSpPr>
          <p:cNvPr id="21507" name="Slide Number Placeholder 3">
            <a:extLst>
              <a:ext uri="{FF2B5EF4-FFF2-40B4-BE49-F238E27FC236}">
                <a16:creationId xmlns:a16="http://schemas.microsoft.com/office/drawing/2014/main" id="{3B841005-2F21-5716-52DC-EE8748C854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4828F5-0143-4808-B4DB-726389E6AA34}" type="slidenum">
              <a:rPr lang="en-US" altLang="zh-CN">
                <a:ea typeface="宋体" panose="02010600030101010101" pitchFamily="2" charset="-122"/>
              </a:rPr>
              <a:pPr fontAlgn="base">
                <a:spcBef>
                  <a:spcPct val="0"/>
                </a:spcBef>
                <a:spcAft>
                  <a:spcPct val="0"/>
                </a:spcAft>
              </a:pPr>
              <a:t>1</a:t>
            </a:fld>
            <a:endParaRPr lang="en-US" altLang="zh-CN">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Next, I will present our design and methods, including task management mechanism, memory consumption estimation, scheduling policies, and implementation details.</a:t>
            </a:r>
            <a:endParaRPr lang="zh-CN" altLang="en-US" dirty="0"/>
          </a:p>
        </p:txBody>
      </p:sp>
      <p:sp>
        <p:nvSpPr>
          <p:cNvPr id="4" name="灯片编号占位符 3"/>
          <p:cNvSpPr>
            <a:spLocks noGrp="1"/>
          </p:cNvSpPr>
          <p:nvPr>
            <p:ph type="sldNum" sz="quarter" idx="10"/>
          </p:nvPr>
        </p:nvSpPr>
        <p:spPr/>
        <p:txBody>
          <a:bodyPr/>
          <a:lstStyle/>
          <a:p>
            <a:fld id="{7D64624E-E12B-4681-BBEE-06D23A21DD7E}" type="slidenum">
              <a:rPr lang="zh-CN" altLang="en-US" smtClean="0"/>
              <a:t>10</a:t>
            </a:fld>
            <a:endParaRPr lang="zh-CN" altLang="en-US"/>
          </a:p>
        </p:txBody>
      </p:sp>
    </p:spTree>
    <p:extLst>
      <p:ext uri="{BB962C8B-B14F-4D97-AF65-F5344CB8AC3E}">
        <p14:creationId xmlns:p14="http://schemas.microsoft.com/office/powerpoint/2010/main" val="2794351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altLang="zh-CN" sz="1800" b="0" i="0" dirty="0">
                <a:solidFill>
                  <a:srgbClr val="000000"/>
                </a:solidFill>
                <a:effectLst/>
                <a:latin typeface="NimbusRomNo9L-Regu"/>
              </a:rPr>
              <a:t>This figure shows the design overview of </a:t>
            </a:r>
            <a:r>
              <a:rPr lang="en-US" altLang="zh-CN" sz="1800" b="0" i="0" dirty="0" err="1">
                <a:solidFill>
                  <a:srgbClr val="000000"/>
                </a:solidFill>
                <a:effectLst/>
                <a:latin typeface="NimbusRomNo9L-Regu"/>
              </a:rPr>
              <a:t>CoGNN</a:t>
            </a:r>
            <a:r>
              <a:rPr lang="en-US" altLang="zh-CN" sz="1800" b="0" i="0" dirty="0">
                <a:solidFill>
                  <a:srgbClr val="000000"/>
                </a:solidFill>
                <a:effectLst/>
                <a:latin typeface="NimbusRomNo9L-Regu"/>
              </a:rPr>
              <a:t>. The </a:t>
            </a:r>
            <a:r>
              <a:rPr lang="en-US" altLang="zh-CN" sz="1800" b="0" i="0" dirty="0" err="1">
                <a:solidFill>
                  <a:srgbClr val="000000"/>
                </a:solidFill>
                <a:effectLst/>
                <a:latin typeface="NimbusRomNo9L-Regu"/>
              </a:rPr>
              <a:t>CoGNN</a:t>
            </a:r>
            <a:r>
              <a:rPr lang="en-US" altLang="zh-CN" sz="1800" b="0" i="0" dirty="0">
                <a:solidFill>
                  <a:srgbClr val="000000"/>
                </a:solidFill>
                <a:effectLst/>
                <a:latin typeface="NimbusRomNo9L-Regu"/>
              </a:rPr>
              <a:t> consists of four important components, including memory manager, PMC profiler, task scheduler, and worker dispatcher. The memory manager maintains a unified memory pool and allocates memory on demand. The PMC profiler extracts runtime information to estimate the memory consumption of training tasks. The task scheduler determines the grouping and task execution order according to the scheduling policies, where the task groups are submitted to GPU in a temporal-sharing manner.</a:t>
            </a:r>
            <a:r>
              <a:rPr lang="zh-CN" altLang="en-US" sz="1800" b="0" i="0" dirty="0">
                <a:solidFill>
                  <a:srgbClr val="000000"/>
                </a:solidFill>
                <a:effectLst/>
                <a:latin typeface="NimbusRomNo9L-Regu"/>
              </a:rPr>
              <a:t> </a:t>
            </a:r>
            <a:r>
              <a:rPr lang="en-US" altLang="zh-CN" sz="1800" b="0" i="0" dirty="0">
                <a:solidFill>
                  <a:srgbClr val="000000"/>
                </a:solidFill>
                <a:effectLst/>
                <a:latin typeface="NimbusRomNo9L-Regu"/>
              </a:rPr>
              <a:t>The worker dispatcher binds the training tasks to the specific workers and returns the results after execution, where the workers execute tasks within a group in a spatial-sharing manner.</a:t>
            </a:r>
            <a:endParaRPr lang="en-US" altLang="zh-CN" sz="40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0" i="0" dirty="0"/>
              <a:t>Note that </a:t>
            </a:r>
            <a:r>
              <a:rPr lang="en-US" altLang="zh-CN" sz="4000" b="0" i="0" dirty="0" err="1"/>
              <a:t>CoGNN</a:t>
            </a:r>
            <a:r>
              <a:rPr lang="en-US" altLang="zh-CN" sz="4000" b="0" i="0" dirty="0"/>
              <a:t> </a:t>
            </a:r>
            <a:r>
              <a:rPr lang="en-US" altLang="zh-CN" sz="4000" b="0" i="0" dirty="0">
                <a:solidFill>
                  <a:srgbClr val="443BFF"/>
                </a:solidFill>
              </a:rPr>
              <a:t>combines </a:t>
            </a:r>
            <a:r>
              <a:rPr lang="en-US" altLang="zh-CN" sz="4000" b="0" i="0" dirty="0"/>
              <a:t>spatial sharing and temporal sharing for more </a:t>
            </a:r>
            <a:r>
              <a:rPr lang="en-US" altLang="zh-CN" sz="4000" b="0" i="0" dirty="0">
                <a:solidFill>
                  <a:srgbClr val="443BFF"/>
                </a:solidFill>
              </a:rPr>
              <a:t>flexible task management</a:t>
            </a:r>
            <a:r>
              <a:rPr lang="en-US" altLang="zh-CN" sz="4000" b="0" i="0" dirty="0"/>
              <a:t>. On the other hand, </a:t>
            </a:r>
            <a:r>
              <a:rPr lang="en-US" altLang="zh-CN" sz="4000" b="0" i="0" dirty="0" err="1"/>
              <a:t>CoGNN</a:t>
            </a:r>
            <a:r>
              <a:rPr lang="en-US" altLang="zh-CN" sz="4000" b="0" i="0" dirty="0"/>
              <a:t> designs various scheduling policies to reduce </a:t>
            </a:r>
            <a:r>
              <a:rPr lang="en-US" altLang="zh-CN" sz="4000" b="0" i="0" dirty="0" err="1">
                <a:solidFill>
                  <a:srgbClr val="443BFF"/>
                </a:solidFill>
              </a:rPr>
              <a:t>makespan</a:t>
            </a:r>
            <a:r>
              <a:rPr lang="en-US" altLang="zh-CN" sz="4000" b="0" i="0" dirty="0"/>
              <a:t>, job completion time (</a:t>
            </a:r>
            <a:r>
              <a:rPr lang="en-US" altLang="zh-CN" sz="4000" b="0" i="0" dirty="0">
                <a:solidFill>
                  <a:srgbClr val="443BFF"/>
                </a:solidFill>
              </a:rPr>
              <a:t>JCT</a:t>
            </a:r>
            <a:r>
              <a:rPr lang="en-US" altLang="zh-CN" sz="4000" b="0" i="0" dirty="0"/>
              <a:t>) or queuing time (</a:t>
            </a:r>
            <a:r>
              <a:rPr lang="en-US" altLang="zh-CN" sz="4000" b="0" i="0" dirty="0">
                <a:solidFill>
                  <a:srgbClr val="443BFF"/>
                </a:solidFill>
              </a:rPr>
              <a:t>QT</a:t>
            </a:r>
            <a:r>
              <a:rPr lang="en-US" altLang="zh-CN" sz="4000" b="0" i="0" dirty="0"/>
              <a:t>).</a:t>
            </a: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11</a:t>
            </a:fld>
            <a:endParaRPr lang="zh-CN" altLang="en-US"/>
          </a:p>
        </p:txBody>
      </p:sp>
    </p:spTree>
    <p:extLst>
      <p:ext uri="{BB962C8B-B14F-4D97-AF65-F5344CB8AC3E}">
        <p14:creationId xmlns:p14="http://schemas.microsoft.com/office/powerpoint/2010/main" val="2739054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altLang="zh-CN" sz="1800" b="0" i="0" dirty="0">
                <a:solidFill>
                  <a:srgbClr val="000000"/>
                </a:solidFill>
                <a:effectLst/>
                <a:latin typeface="NimbusRomNo9L-Regu"/>
              </a:rPr>
              <a:t>The key to spatial sharing of concurrent tasks lies in the fine-grained management of GPU memory.</a:t>
            </a:r>
            <a:r>
              <a:rPr lang="zh-CN" altLang="en-US" sz="1800" b="0" i="0" dirty="0">
                <a:solidFill>
                  <a:srgbClr val="000000"/>
                </a:solidFill>
                <a:effectLst/>
                <a:latin typeface="NimbusRomNo9L-Regu"/>
              </a:rPr>
              <a:t> </a:t>
            </a:r>
            <a:r>
              <a:rPr lang="en-US" altLang="zh-CN" sz="1800" b="0" i="0" dirty="0">
                <a:solidFill>
                  <a:srgbClr val="000000"/>
                </a:solidFill>
                <a:effectLst/>
                <a:latin typeface="NimbusRomNo9L-Regu"/>
              </a:rPr>
              <a:t>In view of the characteristics of DL tasks, we partition the memory pool into reserved memory and allocated memory. The reserved memory stores framework-internal data such as CUDA context and model workspace, typically pre-allocated before task execution. The </a:t>
            </a:r>
            <a:r>
              <a:rPr lang="en-US" altLang="zh-CN" sz="1800" b="0" i="1" dirty="0" err="1">
                <a:solidFill>
                  <a:srgbClr val="000000"/>
                </a:solidFill>
                <a:effectLst/>
                <a:latin typeface="NimbusRomNo9L-ReguItal"/>
              </a:rPr>
              <a:t>CoGNN</a:t>
            </a:r>
            <a:r>
              <a:rPr lang="en-US" altLang="zh-CN" sz="1800" b="0" i="1" dirty="0">
                <a:solidFill>
                  <a:srgbClr val="000000"/>
                </a:solidFill>
                <a:effectLst/>
                <a:latin typeface="NimbusRomNo9L-ReguItal"/>
              </a:rPr>
              <a:t> </a:t>
            </a:r>
            <a:r>
              <a:rPr lang="en-US" altLang="zh-CN" sz="1800" b="0" i="0" dirty="0">
                <a:solidFill>
                  <a:srgbClr val="000000"/>
                </a:solidFill>
                <a:effectLst/>
                <a:latin typeface="NimbusRomNo9L-Regu"/>
              </a:rPr>
              <a:t>inserts parameter buffers and computation buffers from both ends of the allocated memory to ensure full occupancy</a:t>
            </a:r>
            <a:r>
              <a:rPr lang="en-US" altLang="zh-CN" sz="5400" b="0" i="0" dirty="0">
                <a:solidFill>
                  <a:srgbClr val="000000"/>
                </a:solidFill>
                <a:effectLst/>
                <a:latin typeface="NimbusRomNo9L-Regu"/>
              </a:rPr>
              <a:t>. Parameter buffer </a:t>
            </a:r>
            <a:r>
              <a:rPr lang="en-US" altLang="zh-CN" sz="5400" dirty="0">
                <a:ea typeface="Tahoma" panose="020B0604030504040204" pitchFamily="34" charset="0"/>
              </a:rPr>
              <a:t>stores </a:t>
            </a:r>
            <a:r>
              <a:rPr lang="en-US" altLang="zh-CN" sz="5400" dirty="0">
                <a:solidFill>
                  <a:srgbClr val="443BFF"/>
                </a:solidFill>
                <a:ea typeface="Tahoma" panose="020B0604030504040204" pitchFamily="34" charset="0"/>
              </a:rPr>
              <a:t>persistent tensors </a:t>
            </a:r>
            <a:r>
              <a:rPr lang="en-US" altLang="zh-CN" sz="5400" dirty="0">
                <a:ea typeface="Tahoma" panose="020B0604030504040204" pitchFamily="34" charset="0"/>
              </a:rPr>
              <a:t>such as weights and biases, whose dimensions are known after model loading. Computation buffer stores tensors produced at </a:t>
            </a:r>
            <a:r>
              <a:rPr lang="en-US" altLang="zh-CN" sz="5400" dirty="0">
                <a:solidFill>
                  <a:srgbClr val="443BFF"/>
                </a:solidFill>
                <a:ea typeface="Tahoma" panose="020B0604030504040204" pitchFamily="34" charset="0"/>
              </a:rPr>
              <a:t>task runtime </a:t>
            </a:r>
            <a:r>
              <a:rPr lang="en-US" altLang="zh-CN" sz="5400" dirty="0">
                <a:ea typeface="Tahoma" panose="020B0604030504040204" pitchFamily="34" charset="0"/>
              </a:rPr>
              <a:t>such as layer outputs.</a:t>
            </a:r>
          </a:p>
          <a:p>
            <a:pPr lvl="0">
              <a:defRPr/>
            </a:pPr>
            <a:r>
              <a:rPr lang="en-US" altLang="zh-CN" sz="5400" dirty="0">
                <a:ea typeface="Tahoma" panose="020B0604030504040204" pitchFamily="34" charset="0"/>
              </a:rPr>
              <a:t>This figure shows </a:t>
            </a:r>
            <a:r>
              <a:rPr lang="en-US" altLang="zh-CN" sz="1800" b="0" i="0" dirty="0">
                <a:solidFill>
                  <a:srgbClr val="000000"/>
                </a:solidFill>
                <a:effectLst/>
                <a:latin typeface="NimbusRomNo9L-Regu"/>
                <a:ea typeface="Tahoma" panose="020B0604030504040204" pitchFamily="34" charset="0"/>
              </a:rPr>
              <a:t>t</a:t>
            </a:r>
            <a:r>
              <a:rPr lang="en-US" altLang="zh-CN" sz="1800" b="0" i="0" dirty="0">
                <a:solidFill>
                  <a:srgbClr val="000000"/>
                </a:solidFill>
                <a:effectLst/>
                <a:latin typeface="NimbusRomNo9L-Regu"/>
              </a:rPr>
              <a:t>he overall workflow of task management. </a:t>
            </a:r>
            <a:r>
              <a:rPr lang="en-US" altLang="zh-CN" sz="1800" b="0" i="0" dirty="0" err="1">
                <a:solidFill>
                  <a:srgbClr val="000000"/>
                </a:solidFill>
                <a:effectLst/>
                <a:latin typeface="NimbusRomNo9L-Regu"/>
              </a:rPr>
              <a:t>CoGNN</a:t>
            </a:r>
            <a:r>
              <a:rPr lang="en-US" altLang="zh-CN" sz="1800" b="0" i="0" dirty="0">
                <a:solidFill>
                  <a:srgbClr val="000000"/>
                </a:solidFill>
                <a:effectLst/>
                <a:latin typeface="NimbusRomNo9L-Regu"/>
              </a:rPr>
              <a:t> creates two processes, where one process </a:t>
            </a:r>
            <a:r>
              <a:rPr lang="en-US" altLang="zh-CN" sz="7200" kern="0" dirty="0">
                <a:ea typeface="Tahoma" panose="020B0604030504040204" pitchFamily="34" charset="0"/>
              </a:rPr>
              <a:t>inserts </a:t>
            </a:r>
            <a:r>
              <a:rPr lang="en-US" altLang="zh-CN" sz="7200" kern="0" dirty="0">
                <a:solidFill>
                  <a:srgbClr val="443BFF"/>
                </a:solidFill>
                <a:ea typeface="Tahoma" panose="020B0604030504040204" pitchFamily="34" charset="0"/>
              </a:rPr>
              <a:t>computation buffers </a:t>
            </a:r>
            <a:r>
              <a:rPr lang="en-US" altLang="zh-CN" sz="7200" kern="0" dirty="0">
                <a:ea typeface="Tahoma" panose="020B0604030504040204" pitchFamily="34" charset="0"/>
              </a:rPr>
              <a:t>into allocated memory and </a:t>
            </a:r>
            <a:r>
              <a:rPr lang="en-US" altLang="zh-CN" sz="7200" kern="0" dirty="0">
                <a:solidFill>
                  <a:srgbClr val="443BFF"/>
                </a:solidFill>
                <a:ea typeface="Tahoma" panose="020B0604030504040204" pitchFamily="34" charset="0"/>
              </a:rPr>
              <a:t>dispatches workers </a:t>
            </a:r>
            <a:r>
              <a:rPr lang="en-US" altLang="zh-CN" sz="7200" kern="0" dirty="0">
                <a:ea typeface="Tahoma" panose="020B0604030504040204" pitchFamily="34" charset="0"/>
              </a:rPr>
              <a:t>for computations, another process inserts </a:t>
            </a:r>
            <a:r>
              <a:rPr lang="en-US" altLang="zh-CN" sz="7200" kern="0" dirty="0">
                <a:solidFill>
                  <a:srgbClr val="443BFF"/>
                </a:solidFill>
                <a:ea typeface="Tahoma" panose="020B0604030504040204" pitchFamily="34" charset="0"/>
              </a:rPr>
              <a:t>parameter buffers </a:t>
            </a:r>
            <a:r>
              <a:rPr lang="en-US" altLang="zh-CN" sz="7200" kern="0" dirty="0">
                <a:ea typeface="Tahoma" panose="020B0604030504040204" pitchFamily="34" charset="0"/>
              </a:rPr>
              <a:t>from the opposite end and conducts the </a:t>
            </a:r>
            <a:r>
              <a:rPr lang="en-US" altLang="zh-CN" sz="7200" kern="0" dirty="0">
                <a:solidFill>
                  <a:srgbClr val="443BFF"/>
                </a:solidFill>
                <a:ea typeface="Tahoma" panose="020B0604030504040204" pitchFamily="34" charset="0"/>
              </a:rPr>
              <a:t>H2D</a:t>
            </a:r>
            <a:r>
              <a:rPr lang="en-US" altLang="zh-CN" sz="7200" kern="0" dirty="0">
                <a:ea typeface="Tahoma" panose="020B0604030504040204" pitchFamily="34" charset="0"/>
              </a:rPr>
              <a:t> parameter transmission.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200" b="0" i="1" dirty="0" err="1"/>
              <a:t>CoGNN</a:t>
            </a:r>
            <a:r>
              <a:rPr lang="en-US" altLang="zh-CN" sz="7200" b="0" dirty="0"/>
              <a:t> </a:t>
            </a:r>
            <a:r>
              <a:rPr lang="en-US" altLang="zh-CN" sz="7200" b="0" dirty="0">
                <a:solidFill>
                  <a:srgbClr val="443BFF"/>
                </a:solidFill>
              </a:rPr>
              <a:t>overlaps</a:t>
            </a:r>
            <a:r>
              <a:rPr lang="en-US" altLang="zh-CN" sz="7200" b="0" dirty="0"/>
              <a:t> the processes to improve pipelining efficiency. After returning the training results, </a:t>
            </a:r>
            <a:r>
              <a:rPr lang="en-US" altLang="zh-CN" sz="7200" b="0" i="1" dirty="0" err="1"/>
              <a:t>CoGNN</a:t>
            </a:r>
            <a:r>
              <a:rPr lang="en-US" altLang="zh-CN" sz="7200" b="0" dirty="0"/>
              <a:t> clears all buffers and </a:t>
            </a:r>
            <a:r>
              <a:rPr lang="en-US" altLang="zh-CN" sz="7200" b="0" dirty="0">
                <a:solidFill>
                  <a:srgbClr val="443BFF"/>
                </a:solidFill>
              </a:rPr>
              <a:t>advances to </a:t>
            </a:r>
            <a:r>
              <a:rPr lang="en-US" altLang="zh-CN" sz="7200" b="0" dirty="0"/>
              <a:t>the next group.</a:t>
            </a:r>
            <a:endParaRPr lang="en-US" altLang="zh-CN" sz="1800" b="0" i="0" dirty="0">
              <a:solidFill>
                <a:srgbClr val="000000"/>
              </a:solidFill>
              <a:effectLst/>
              <a:latin typeface="NimbusRomNo9L-Regu"/>
            </a:endParaRP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12</a:t>
            </a:fld>
            <a:endParaRPr lang="zh-CN" altLang="en-US"/>
          </a:p>
        </p:txBody>
      </p:sp>
    </p:spTree>
    <p:extLst>
      <p:ext uri="{BB962C8B-B14F-4D97-AF65-F5344CB8AC3E}">
        <p14:creationId xmlns:p14="http://schemas.microsoft.com/office/powerpoint/2010/main" val="848036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We formulate the computation graph of GNN training as a DAG, where each node is an operator representing a mathematical invocation, and each edge specifies the execution dependency. This figure shows the DAG for training a two-layer SAGE model.</a:t>
            </a:r>
            <a:r>
              <a:rPr lang="zh-CN" altLang="en-US" sz="1800" b="0" i="0" dirty="0">
                <a:solidFill>
                  <a:srgbClr val="000000"/>
                </a:solidFill>
                <a:effectLst/>
                <a:latin typeface="NimbusRomNo9L-Regu"/>
              </a:rPr>
              <a:t> </a:t>
            </a:r>
            <a:r>
              <a:rPr lang="en-US" altLang="zh-CN" sz="1800" b="0" i="0" dirty="0">
                <a:solidFill>
                  <a:srgbClr val="000000"/>
                </a:solidFill>
                <a:effectLst/>
                <a:latin typeface="NimbusRomNo9L-Regu"/>
              </a:rPr>
              <a:t>As</a:t>
            </a:r>
            <a:r>
              <a:rPr lang="zh-CN" altLang="en-US" sz="1800" b="0" i="0" dirty="0">
                <a:solidFill>
                  <a:srgbClr val="000000"/>
                </a:solidFill>
                <a:effectLst/>
                <a:latin typeface="NimbusRomNo9L-Regu"/>
              </a:rPr>
              <a:t> </a:t>
            </a:r>
            <a:r>
              <a:rPr lang="en-US" altLang="zh-CN" sz="1800" b="0" i="0" dirty="0">
                <a:solidFill>
                  <a:srgbClr val="000000"/>
                </a:solidFill>
                <a:effectLst/>
                <a:latin typeface="NimbusRomNo9L-Regu"/>
              </a:rPr>
              <a:t>seen, The SAGE layer (</a:t>
            </a:r>
            <a:r>
              <a:rPr lang="en-US" altLang="zh-CN" sz="1800" b="0" i="1" dirty="0" err="1">
                <a:solidFill>
                  <a:srgbClr val="000000"/>
                </a:solidFill>
                <a:effectLst/>
                <a:latin typeface="NimbusRomNo9L-ReguItal"/>
              </a:rPr>
              <a:t>SAGEConv</a:t>
            </a:r>
            <a:r>
              <a:rPr lang="en-US" altLang="zh-CN" sz="1800" b="0" i="0" dirty="0">
                <a:solidFill>
                  <a:srgbClr val="000000"/>
                </a:solidFill>
                <a:effectLst/>
                <a:latin typeface="NimbusRomNo9L-Regu"/>
              </a:rPr>
              <a:t>) consists of both graph and neural operators including </a:t>
            </a:r>
            <a:r>
              <a:rPr lang="en-US" altLang="zh-CN" sz="1800" b="0" i="1" dirty="0">
                <a:solidFill>
                  <a:srgbClr val="000000"/>
                </a:solidFill>
                <a:effectLst/>
                <a:latin typeface="NimbusRomNo9L-ReguItal"/>
              </a:rPr>
              <a:t>Propagate </a:t>
            </a:r>
            <a:r>
              <a:rPr lang="en-US" altLang="zh-CN" sz="1800" b="0" i="0" dirty="0">
                <a:solidFill>
                  <a:srgbClr val="000000"/>
                </a:solidFill>
                <a:effectLst/>
                <a:latin typeface="NimbusRomNo9L-Regu"/>
              </a:rPr>
              <a:t>and </a:t>
            </a:r>
            <a:r>
              <a:rPr lang="en-US" altLang="zh-CN" sz="1800" b="0" i="1" dirty="0">
                <a:solidFill>
                  <a:srgbClr val="000000"/>
                </a:solidFill>
                <a:effectLst/>
                <a:latin typeface="NimbusRomNo9L-ReguItal"/>
              </a:rPr>
              <a:t>Linear</a:t>
            </a:r>
            <a:r>
              <a:rPr lang="en-US" altLang="zh-CN" sz="1800" b="0" i="0" dirty="0">
                <a:solidFill>
                  <a:srgbClr val="000000"/>
                </a:solidFill>
                <a:effectLst/>
                <a:latin typeface="NimbusRomNo9L-Regu"/>
              </a:rPr>
              <a:t>. During backward propagation, </a:t>
            </a:r>
            <a:r>
              <a:rPr lang="en-US" altLang="zh-CN" sz="1800" b="0" i="0" dirty="0" err="1">
                <a:solidFill>
                  <a:srgbClr val="000000"/>
                </a:solidFill>
                <a:effectLst/>
                <a:latin typeface="NimbusRomNo9L-Regu"/>
              </a:rPr>
              <a:t>S</a:t>
            </a:r>
            <a:r>
              <a:rPr lang="en-US" altLang="zh-CN" sz="1800" b="0" i="1" dirty="0" err="1">
                <a:solidFill>
                  <a:srgbClr val="000000"/>
                </a:solidFill>
                <a:effectLst/>
                <a:latin typeface="NimbusRomNo9L-ReguItal"/>
              </a:rPr>
              <a:t>AGEConvBP</a:t>
            </a:r>
            <a:r>
              <a:rPr lang="en-US" altLang="zh-CN" sz="1800" b="0" i="1" dirty="0">
                <a:solidFill>
                  <a:srgbClr val="000000"/>
                </a:solidFill>
                <a:effectLst/>
                <a:latin typeface="NimbusRomNo9L-ReguItal"/>
              </a:rPr>
              <a:t> </a:t>
            </a:r>
            <a:r>
              <a:rPr lang="en-US" altLang="zh-CN" sz="1800" b="0" i="0" dirty="0">
                <a:solidFill>
                  <a:srgbClr val="000000"/>
                </a:solidFill>
                <a:effectLst/>
                <a:latin typeface="NimbusRomNo9L-Regu"/>
              </a:rPr>
              <a:t>operators compute output gradients to update the </a:t>
            </a:r>
            <a:r>
              <a:rPr lang="en-US" altLang="zh-CN" sz="1800" b="0" i="1" dirty="0" err="1">
                <a:solidFill>
                  <a:srgbClr val="000000"/>
                </a:solidFill>
                <a:effectLst/>
                <a:latin typeface="NimbusRomNo9L-ReguItal"/>
              </a:rPr>
              <a:t>SAGEConv</a:t>
            </a:r>
            <a:r>
              <a:rPr lang="en-US" altLang="zh-CN" sz="1800" b="0" i="1" dirty="0">
                <a:solidFill>
                  <a:srgbClr val="000000"/>
                </a:solidFill>
                <a:effectLst/>
                <a:latin typeface="NimbusRomNo9L-ReguItal"/>
              </a:rPr>
              <a:t> </a:t>
            </a:r>
            <a:r>
              <a:rPr lang="en-US" altLang="zh-CN" sz="1800" b="0" i="0" dirty="0">
                <a:solidFill>
                  <a:srgbClr val="000000"/>
                </a:solidFill>
                <a:effectLst/>
                <a:latin typeface="NimbusRomNo9L-Regu"/>
              </a:rPr>
              <a:t>weights.</a:t>
            </a:r>
            <a:br>
              <a:rPr lang="en-US" altLang="zh-CN" sz="4000" dirty="0"/>
            </a:br>
            <a:r>
              <a:rPr lang="en-US" altLang="zh-CN" sz="1800" b="0" dirty="0">
                <a:ea typeface="Tahoma" panose="020B0604030504040204" pitchFamily="34" charset="0"/>
              </a:rPr>
              <a:t>Estimating GPU memory consumption can be </a:t>
            </a:r>
            <a:r>
              <a:rPr lang="en-US" altLang="zh-CN" sz="1800" b="0" dirty="0">
                <a:solidFill>
                  <a:srgbClr val="443BFF"/>
                </a:solidFill>
                <a:ea typeface="Tahoma" panose="020B0604030504040204" pitchFamily="34" charset="0"/>
              </a:rPr>
              <a:t>formalized as </a:t>
            </a:r>
            <a:r>
              <a:rPr lang="en-US" altLang="zh-CN" sz="1800" b="0" dirty="0">
                <a:ea typeface="Tahoma" panose="020B0604030504040204" pitchFamily="34" charset="0"/>
              </a:rPr>
              <a:t>the memory required for each operator (deduced by memory cost functions) on the computation graph according to the </a:t>
            </a:r>
            <a:r>
              <a:rPr lang="en-US" altLang="zh-CN" sz="1800" b="0" dirty="0">
                <a:solidFill>
                  <a:srgbClr val="443BFF"/>
                </a:solidFill>
                <a:ea typeface="Tahoma" panose="020B0604030504040204" pitchFamily="34" charset="0"/>
              </a:rPr>
              <a:t>topological traversal</a:t>
            </a:r>
            <a:r>
              <a:rPr lang="en-US" altLang="zh-CN" sz="1800" b="0" i="0" dirty="0">
                <a:solidFill>
                  <a:srgbClr val="000000"/>
                </a:solidFill>
                <a:effectLst/>
                <a:latin typeface="NimbusRomNo9L-Regu"/>
                <a:ea typeface="Tahom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a typeface="Tahoma" panose="020B0604030504040204" pitchFamily="34" charset="0"/>
              </a:rPr>
              <a:t>This table shows the allocated tensors and their sizes of operators. </a:t>
            </a:r>
            <a:r>
              <a:rPr lang="en-US" altLang="zh-CN" sz="1800" b="0" i="0" dirty="0">
                <a:solidFill>
                  <a:srgbClr val="000000"/>
                </a:solidFill>
                <a:effectLst/>
                <a:latin typeface="NimbusRomNo9L-Regu"/>
                <a:ea typeface="Tahoma" panose="020B0604030504040204" pitchFamily="34" charset="0"/>
              </a:rPr>
              <a:t>The memory cost functions return </a:t>
            </a:r>
            <a:r>
              <a:rPr lang="en-US" altLang="zh-CN" sz="1800" dirty="0">
                <a:solidFill>
                  <a:srgbClr val="443BFF"/>
                </a:solidFill>
                <a:ea typeface="Tahoma" panose="020B0604030504040204" pitchFamily="34" charset="0"/>
              </a:rPr>
              <a:t>allocated tensors </a:t>
            </a:r>
            <a:r>
              <a:rPr lang="en-US" altLang="zh-CN" sz="1800" dirty="0">
                <a:ea typeface="Tahoma" panose="020B0604030504040204" pitchFamily="34" charset="0"/>
              </a:rPr>
              <a:t>with category and shape, which are deduced by the input dimension and shape </a:t>
            </a:r>
            <a:r>
              <a:rPr lang="en-US" altLang="zh-CN" sz="1800" b="0" i="0" dirty="0">
                <a:solidFill>
                  <a:srgbClr val="000000"/>
                </a:solidFill>
                <a:effectLst/>
                <a:latin typeface="NimbusRomNo9L-Regu"/>
              </a:rPr>
              <a:t>inference</a:t>
            </a:r>
            <a:r>
              <a:rPr lang="en-US" altLang="zh-CN" sz="1800" b="0" i="0" dirty="0">
                <a:solidFill>
                  <a:srgbClr val="000000"/>
                </a:solidFill>
                <a:effectLst/>
                <a:latin typeface="NimbusRomNo9L-Regu"/>
                <a:ea typeface="Tahoma" panose="020B060403050404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1" dirty="0" err="1"/>
              <a:t>CoGNN</a:t>
            </a:r>
            <a:r>
              <a:rPr lang="en-US" altLang="zh-CN" sz="1800" b="0" dirty="0"/>
              <a:t> can be easily adapted to </a:t>
            </a:r>
            <a:r>
              <a:rPr lang="en-US" altLang="zh-CN" sz="1800" b="0" dirty="0">
                <a:solidFill>
                  <a:srgbClr val="443BFF"/>
                </a:solidFill>
              </a:rPr>
              <a:t>other GNNs </a:t>
            </a:r>
            <a:r>
              <a:rPr lang="en-US" altLang="zh-CN" sz="1800" b="0" dirty="0"/>
              <a:t>by modifying the computation graph or introducing MCFs. Refer to our paper for </a:t>
            </a:r>
            <a:r>
              <a:rPr lang="en-US" altLang="zh-CN" sz="1800" b="0" dirty="0">
                <a:solidFill>
                  <a:srgbClr val="443BFF"/>
                </a:solidFill>
              </a:rPr>
              <a:t>more details about memory consumption estimation</a:t>
            </a:r>
            <a:r>
              <a:rPr lang="en-US" altLang="zh-CN" sz="1800" b="0" dirty="0"/>
              <a:t>.</a:t>
            </a: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13</a:t>
            </a:fld>
            <a:endParaRPr lang="zh-CN" altLang="en-US"/>
          </a:p>
        </p:txBody>
      </p:sp>
    </p:spTree>
    <p:extLst>
      <p:ext uri="{BB962C8B-B14F-4D97-AF65-F5344CB8AC3E}">
        <p14:creationId xmlns:p14="http://schemas.microsoft.com/office/powerpoint/2010/main" val="3904207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altLang="zh-CN" sz="1800" b="0" i="0" dirty="0">
                <a:solidFill>
                  <a:srgbClr val="000000"/>
                </a:solidFill>
                <a:effectLst/>
                <a:latin typeface="NimbusRomNo9L-Regu"/>
              </a:rPr>
              <a:t>We implement three scheduling policies including </a:t>
            </a:r>
            <a:r>
              <a:rPr lang="en-US" altLang="zh-CN" sz="1800" b="0" i="1" dirty="0">
                <a:solidFill>
                  <a:srgbClr val="000000"/>
                </a:solidFill>
                <a:effectLst/>
                <a:latin typeface="NimbusRomNo9L-ReguItal"/>
              </a:rPr>
              <a:t>Base </a:t>
            </a:r>
            <a:r>
              <a:rPr lang="en-US" altLang="zh-CN" sz="1800" b="0" i="0" dirty="0">
                <a:solidFill>
                  <a:srgbClr val="000000"/>
                </a:solidFill>
                <a:effectLst/>
                <a:latin typeface="NimbusRomNo9L-Regu"/>
              </a:rPr>
              <a:t>policy, lowest-memory-consumption-first (</a:t>
            </a:r>
            <a:r>
              <a:rPr lang="en-US" altLang="zh-CN" sz="1800" b="0" i="1" dirty="0">
                <a:solidFill>
                  <a:srgbClr val="000000"/>
                </a:solidFill>
                <a:effectLst/>
                <a:latin typeface="NimbusRomNo9L-ReguItal"/>
              </a:rPr>
              <a:t>LMCF</a:t>
            </a:r>
            <a:r>
              <a:rPr lang="en-US" altLang="zh-CN" sz="1800" b="0" i="0" dirty="0">
                <a:solidFill>
                  <a:srgbClr val="000000"/>
                </a:solidFill>
                <a:effectLst/>
                <a:latin typeface="NimbusRomNo9L-Regu"/>
              </a:rPr>
              <a:t>) policy and balanced-memory-consumption (</a:t>
            </a:r>
            <a:r>
              <a:rPr lang="en-US" altLang="zh-CN" sz="1800" b="0" i="1" dirty="0">
                <a:solidFill>
                  <a:srgbClr val="000000"/>
                </a:solidFill>
                <a:effectLst/>
                <a:latin typeface="NimbusRomNo9L-ReguItal"/>
              </a:rPr>
              <a:t>BMC</a:t>
            </a:r>
            <a:r>
              <a:rPr lang="en-US" altLang="zh-CN" sz="1800" b="0" i="0" dirty="0">
                <a:solidFill>
                  <a:srgbClr val="000000"/>
                </a:solidFill>
                <a:effectLst/>
                <a:latin typeface="NimbusRomNo9L-Regu"/>
              </a:rPr>
              <a:t>) policy to improve memory efficiency. All policies work with “safety” condition to ensure that the memory usage of concurrent tasks does not exceed the GPU memory capacity</a:t>
            </a:r>
            <a:r>
              <a:rPr lang="en-US" altLang="zh-CN" sz="2800" b="0" i="0" dirty="0">
                <a:solidFill>
                  <a:srgbClr val="000000"/>
                </a:solidFill>
                <a:effectLst/>
                <a:latin typeface="NimbusRomNo9L-Regu"/>
              </a:rPr>
              <a:t>.</a:t>
            </a:r>
            <a:r>
              <a:rPr lang="zh-CN" altLang="en-US" sz="2800" b="0" i="0" dirty="0">
                <a:solidFill>
                  <a:srgbClr val="000000"/>
                </a:solidFill>
                <a:effectLst/>
                <a:latin typeface="NimbusRomNo9L-Regu"/>
              </a:rPr>
              <a:t> </a:t>
            </a:r>
            <a:r>
              <a:rPr lang="en-US" altLang="zh-CN" sz="1800" b="0" i="0" dirty="0">
                <a:solidFill>
                  <a:srgbClr val="000000"/>
                </a:solidFill>
                <a:effectLst/>
                <a:latin typeface="NimbusRomNo9L-Regu"/>
              </a:rPr>
              <a:t>Fortunately, the </a:t>
            </a:r>
            <a:r>
              <a:rPr lang="en-US" altLang="zh-CN" sz="1800" b="0" i="1" dirty="0" err="1">
                <a:solidFill>
                  <a:srgbClr val="000000"/>
                </a:solidFill>
                <a:effectLst/>
                <a:latin typeface="NimbusRomNo9L-ReguItal"/>
              </a:rPr>
              <a:t>CoGNN</a:t>
            </a:r>
            <a:r>
              <a:rPr lang="en-US" altLang="zh-CN" sz="1800" b="0" i="1" dirty="0">
                <a:solidFill>
                  <a:srgbClr val="000000"/>
                </a:solidFill>
                <a:effectLst/>
                <a:latin typeface="NimbusRomNo9L-ReguItal"/>
              </a:rPr>
              <a:t> </a:t>
            </a:r>
            <a:r>
              <a:rPr lang="en-US" altLang="zh-CN" sz="1800" b="0" i="0" dirty="0">
                <a:solidFill>
                  <a:srgbClr val="000000"/>
                </a:solidFill>
                <a:effectLst/>
                <a:latin typeface="NimbusRomNo9L-Regu"/>
              </a:rPr>
              <a:t>can estimate the PMCs of training tasks and accumulate them to keep each task group under “safety” condition. Moreover, the maximum size of a task group equals the number of workers. </a:t>
            </a:r>
          </a:p>
          <a:p>
            <a:pPr lvl="0">
              <a:defRPr/>
            </a:pPr>
            <a:r>
              <a:rPr lang="en-US" altLang="zh-CN" sz="1800" b="0" i="1" dirty="0">
                <a:solidFill>
                  <a:srgbClr val="000000"/>
                </a:solidFill>
                <a:effectLst/>
                <a:latin typeface="NimbusRomNo9L-ReguItal"/>
              </a:rPr>
              <a:t>The Base policy</a:t>
            </a:r>
            <a:r>
              <a:rPr lang="en-US" altLang="zh-CN" sz="1800" b="0" i="0" dirty="0">
                <a:solidFill>
                  <a:srgbClr val="000000"/>
                </a:solidFill>
                <a:effectLst/>
                <a:latin typeface="NimbusRomNo9L-Regu"/>
              </a:rPr>
              <a:t> is an extension of the first-in-first-out (FIFO) algorithm. It follows in-order scheduling and greedily packs more tasks into the same group.</a:t>
            </a:r>
            <a:r>
              <a:rPr lang="en-US" altLang="zh-CN" sz="7200" dirty="0"/>
              <a:t> </a:t>
            </a:r>
            <a:br>
              <a:rPr lang="en-US" altLang="zh-CN" sz="7200" dirty="0"/>
            </a:br>
            <a:r>
              <a:rPr lang="en-US" altLang="zh-CN" sz="7200" dirty="0"/>
              <a:t>However, </a:t>
            </a:r>
            <a:r>
              <a:rPr lang="en-US" altLang="zh-CN" sz="1800" b="0" i="0" dirty="0">
                <a:solidFill>
                  <a:srgbClr val="000000"/>
                </a:solidFill>
                <a:effectLst/>
                <a:latin typeface="NimbusRomNo9L-Regu"/>
              </a:rPr>
              <a:t>The </a:t>
            </a:r>
            <a:r>
              <a:rPr lang="en-US" altLang="zh-CN" sz="1800" b="0" i="1" dirty="0">
                <a:solidFill>
                  <a:srgbClr val="000000"/>
                </a:solidFill>
                <a:effectLst/>
                <a:latin typeface="NimbusRomNo9L-ReguItal"/>
              </a:rPr>
              <a:t>Base </a:t>
            </a:r>
            <a:r>
              <a:rPr lang="en-US" altLang="zh-CN" sz="1800" b="0" i="0" dirty="0">
                <a:solidFill>
                  <a:srgbClr val="000000"/>
                </a:solidFill>
                <a:effectLst/>
                <a:latin typeface="NimbusRomNo9L-Regu"/>
              </a:rPr>
              <a:t>policy might cause short-term tasks to suffer long queuing latencies while waiting for large ongoing tasks to complete. To address this issue, the </a:t>
            </a:r>
            <a:r>
              <a:rPr lang="en-US" altLang="zh-CN" sz="1800" b="0" i="1" dirty="0">
                <a:solidFill>
                  <a:srgbClr val="000000"/>
                </a:solidFill>
                <a:effectLst/>
                <a:latin typeface="NimbusRomNo9L-ReguItal"/>
              </a:rPr>
              <a:t>LMCF </a:t>
            </a:r>
            <a:r>
              <a:rPr lang="en-US" altLang="zh-CN" sz="1800" b="0" i="0" dirty="0">
                <a:solidFill>
                  <a:srgbClr val="000000"/>
                </a:solidFill>
                <a:effectLst/>
                <a:latin typeface="NimbusRomNo9L-Regu"/>
              </a:rPr>
              <a:t>policy adopts the non-preemptive mechanism based on out-of-order scheduling, given that the PMCs are positively correlated with computation intensity for GNN training.</a:t>
            </a:r>
            <a:r>
              <a:rPr lang="en-US" altLang="zh-CN" sz="2800" dirty="0"/>
              <a:t> </a:t>
            </a:r>
            <a:br>
              <a:rPr lang="en-US" altLang="zh-CN" sz="2800" dirty="0"/>
            </a:br>
            <a:r>
              <a:rPr lang="en-US" altLang="zh-CN" sz="1800" b="0" i="0" dirty="0">
                <a:solidFill>
                  <a:srgbClr val="000000"/>
                </a:solidFill>
                <a:effectLst/>
                <a:latin typeface="NimbusRomNo9L-Regu"/>
              </a:rPr>
              <a:t> Specifically, it sorts the task indices in the queue in ascending order of PMCs, and then traverses the sorting to generate task groups.</a:t>
            </a:r>
            <a:r>
              <a:rPr lang="en-US" altLang="zh-CN" sz="9600" dirty="0"/>
              <a:t> </a:t>
            </a:r>
          </a:p>
          <a:p>
            <a:pPr lvl="0">
              <a:defRPr/>
            </a:pPr>
            <a:r>
              <a:rPr lang="en-US" altLang="zh-CN" sz="1800" b="0" i="0" dirty="0">
                <a:solidFill>
                  <a:srgbClr val="000000"/>
                </a:solidFill>
                <a:effectLst/>
                <a:latin typeface="NimbusRomNo9L-Regu"/>
              </a:rPr>
              <a:t>Although the </a:t>
            </a:r>
            <a:r>
              <a:rPr lang="en-US" altLang="zh-CN" sz="1800" b="0" i="1" dirty="0">
                <a:solidFill>
                  <a:srgbClr val="000000"/>
                </a:solidFill>
                <a:effectLst/>
                <a:latin typeface="NimbusRomNo9L-ReguItal"/>
              </a:rPr>
              <a:t>LMCF </a:t>
            </a:r>
            <a:r>
              <a:rPr lang="en-US" altLang="zh-CN" sz="1800" b="0" i="0" dirty="0">
                <a:solidFill>
                  <a:srgbClr val="000000"/>
                </a:solidFill>
                <a:effectLst/>
                <a:latin typeface="NimbusRomNo9L-Regu"/>
              </a:rPr>
              <a:t>policy alleviates the queuing latency of short-term tasks, grouping together training tasks with high PMCs may lead to increased resource conflicts. Therefore, we propose the </a:t>
            </a:r>
            <a:r>
              <a:rPr lang="en-US" altLang="zh-CN" sz="1800" b="0" i="1" dirty="0">
                <a:solidFill>
                  <a:srgbClr val="000000"/>
                </a:solidFill>
                <a:effectLst/>
                <a:latin typeface="NimbusRomNo9L-ReguItal"/>
              </a:rPr>
              <a:t>BMC </a:t>
            </a:r>
            <a:r>
              <a:rPr lang="en-US" altLang="zh-CN" sz="1800" b="0" i="0" dirty="0">
                <a:solidFill>
                  <a:srgbClr val="000000"/>
                </a:solidFill>
                <a:effectLst/>
                <a:latin typeface="NimbusRomNo9L-Regu"/>
              </a:rPr>
              <a:t>policy to balance </a:t>
            </a:r>
            <a:r>
              <a:rPr lang="en-US" altLang="zh-CN" sz="1800" b="0" i="0" dirty="0" err="1">
                <a:solidFill>
                  <a:srgbClr val="000000"/>
                </a:solidFill>
                <a:effectLst/>
                <a:latin typeface="NimbusRomNo9L-Regu"/>
              </a:rPr>
              <a:t>makespan</a:t>
            </a:r>
            <a:r>
              <a:rPr lang="en-US" altLang="zh-CN" sz="1800" b="0" i="0" dirty="0">
                <a:solidFill>
                  <a:srgbClr val="000000"/>
                </a:solidFill>
                <a:effectLst/>
                <a:latin typeface="NimbusRomNo9L-Regu"/>
              </a:rPr>
              <a:t> and queuing time. The principle is to group tasks with high and low computation intensity into a group, thereby reducing the performance interference of concurrent execution. </a:t>
            </a: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14</a:t>
            </a:fld>
            <a:endParaRPr lang="zh-CN" altLang="en-US"/>
          </a:p>
        </p:txBody>
      </p:sp>
    </p:spTree>
    <p:extLst>
      <p:ext uri="{BB962C8B-B14F-4D97-AF65-F5344CB8AC3E}">
        <p14:creationId xmlns:p14="http://schemas.microsoft.com/office/powerpoint/2010/main" val="3668929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dirty="0">
                <a:ea typeface="Tahoma" panose="020B0604030504040204" pitchFamily="34" charset="0"/>
              </a:rPr>
              <a:t>The system prototype of </a:t>
            </a:r>
            <a:r>
              <a:rPr lang="en-US" altLang="zh-CN" sz="1800" b="0" i="1" dirty="0" err="1">
                <a:ea typeface="Tahoma" panose="020B0604030504040204" pitchFamily="34" charset="0"/>
              </a:rPr>
              <a:t>CoGNN</a:t>
            </a:r>
            <a:r>
              <a:rPr lang="en-US" altLang="zh-CN" sz="1800" b="0" dirty="0">
                <a:ea typeface="Tahoma" panose="020B0604030504040204" pitchFamily="34" charset="0"/>
              </a:rPr>
              <a:t> is built on top of </a:t>
            </a:r>
            <a:r>
              <a:rPr lang="en-US" altLang="zh-CN" sz="1800" b="0" dirty="0" err="1">
                <a:solidFill>
                  <a:srgbClr val="443BFF"/>
                </a:solidFill>
                <a:ea typeface="Tahoma" panose="020B0604030504040204" pitchFamily="34" charset="0"/>
              </a:rPr>
              <a:t>PyG</a:t>
            </a:r>
            <a:r>
              <a:rPr lang="en-US" altLang="zh-CN" sz="1800" b="0" dirty="0">
                <a:ea typeface="Tahoma" panose="020B0604030504040204" pitchFamily="34" charset="0"/>
              </a:rPr>
              <a:t> and </a:t>
            </a:r>
            <a:r>
              <a:rPr lang="en-US" altLang="zh-CN" sz="1800" b="0" dirty="0" err="1">
                <a:solidFill>
                  <a:srgbClr val="443BFF"/>
                </a:solidFill>
                <a:ea typeface="Tahoma" panose="020B0604030504040204" pitchFamily="34" charset="0"/>
              </a:rPr>
              <a:t>PyTorch</a:t>
            </a:r>
            <a:r>
              <a:rPr lang="en-US" altLang="zh-CN" sz="1800" b="0" dirty="0">
                <a:ea typeface="Tahoma" panose="020B0604030504040204" pitchFamily="34" charset="0"/>
              </a:rPr>
              <a:t>, where the </a:t>
            </a:r>
            <a:r>
              <a:rPr lang="en-US" altLang="zh-CN" sz="1800" b="0" dirty="0" err="1">
                <a:ea typeface="Tahoma" panose="020B0604030504040204" pitchFamily="34" charset="0"/>
              </a:rPr>
              <a:t>PyTorch</a:t>
            </a:r>
            <a:r>
              <a:rPr lang="en-US" altLang="zh-CN" sz="1800" b="0" dirty="0">
                <a:ea typeface="Tahoma" panose="020B0604030504040204" pitchFamily="34" charset="0"/>
              </a:rPr>
              <a:t> allocator module is extended with </a:t>
            </a:r>
            <a:r>
              <a:rPr lang="en-US" altLang="zh-CN" sz="1800" b="0" dirty="0">
                <a:solidFill>
                  <a:srgbClr val="443BFF"/>
                </a:solidFill>
                <a:ea typeface="Tahoma" panose="020B0604030504040204" pitchFamily="34" charset="0"/>
              </a:rPr>
              <a:t>CUDA IPC API </a:t>
            </a:r>
            <a:r>
              <a:rPr lang="en-US" altLang="zh-CN" sz="1800" b="0" dirty="0">
                <a:ea typeface="Tahoma" panose="020B0604030504040204" pitchFamily="34" charset="0"/>
              </a:rPr>
              <a:t>to enable explicit management of GPU memory pool. </a:t>
            </a:r>
            <a:r>
              <a:rPr lang="en-US" altLang="zh-CN" sz="1800" b="0" i="0" dirty="0">
                <a:solidFill>
                  <a:srgbClr val="000000"/>
                </a:solidFill>
                <a:effectLst/>
                <a:latin typeface="NimbusRomNo9L-Regu"/>
              </a:rPr>
              <a:t>However, the ideas behind </a:t>
            </a:r>
            <a:r>
              <a:rPr lang="en-US" altLang="zh-CN" sz="1800" b="0" i="1" dirty="0" err="1">
                <a:solidFill>
                  <a:srgbClr val="000000"/>
                </a:solidFill>
                <a:effectLst/>
                <a:latin typeface="NimbusRomNo9L-ReguItal"/>
              </a:rPr>
              <a:t>CoGNN</a:t>
            </a:r>
            <a:r>
              <a:rPr lang="en-US" altLang="zh-CN" sz="1800" b="0" i="1" dirty="0">
                <a:solidFill>
                  <a:srgbClr val="000000"/>
                </a:solidFill>
                <a:effectLst/>
                <a:latin typeface="NimbusRomNo9L-ReguItal"/>
              </a:rPr>
              <a:t> </a:t>
            </a:r>
            <a:r>
              <a:rPr lang="en-US" altLang="zh-CN" sz="1800" b="0" i="0" dirty="0">
                <a:solidFill>
                  <a:srgbClr val="000000"/>
                </a:solidFill>
                <a:effectLst/>
                <a:latin typeface="NimbusRomNo9L-Regu"/>
              </a:rPr>
              <a:t>are general to be adapted to other GNN frameworks or DL backends.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The </a:t>
            </a:r>
            <a:r>
              <a:rPr lang="en-US" altLang="zh-CN" sz="1800" b="0" i="1" dirty="0" err="1">
                <a:solidFill>
                  <a:srgbClr val="000000"/>
                </a:solidFill>
                <a:effectLst/>
                <a:latin typeface="NimbusRomNo9L-ReguItal"/>
              </a:rPr>
              <a:t>CoGNN</a:t>
            </a:r>
            <a:r>
              <a:rPr lang="en-US" altLang="zh-CN" sz="1800" b="0" i="1" dirty="0">
                <a:solidFill>
                  <a:srgbClr val="000000"/>
                </a:solidFill>
                <a:effectLst/>
                <a:latin typeface="NimbusRomNo9L-ReguItal"/>
              </a:rPr>
              <a:t> </a:t>
            </a:r>
            <a:r>
              <a:rPr lang="en-US" altLang="zh-CN" sz="1800" b="0" i="0" dirty="0">
                <a:solidFill>
                  <a:srgbClr val="000000"/>
                </a:solidFill>
                <a:effectLst/>
                <a:latin typeface="NimbusRomNo9L-Regu"/>
              </a:rPr>
              <a:t>consists of the scheduler process and worker process</a:t>
            </a:r>
            <a:r>
              <a:rPr lang="en-US" altLang="zh-CN" sz="4000" b="0" i="0" dirty="0">
                <a:solidFill>
                  <a:srgbClr val="000000"/>
                </a:solidFill>
                <a:effectLst/>
                <a:latin typeface="NimbusRomNo9L-Regu"/>
              </a:rPr>
              <a:t>. T</a:t>
            </a:r>
            <a:r>
              <a:rPr lang="en-US" altLang="zh-CN" sz="1800" b="0" i="0" dirty="0">
                <a:solidFill>
                  <a:srgbClr val="000000"/>
                </a:solidFill>
                <a:effectLst/>
                <a:latin typeface="NimbusRomNo9L-Regu"/>
              </a:rPr>
              <a:t>he scheduler process listens for task requests sent from the client through the TCP port. After that, the schedule process </a:t>
            </a:r>
            <a:r>
              <a:rPr lang="en-US" altLang="zh-CN" sz="5400" dirty="0">
                <a:ea typeface="Tahoma" panose="020B0604030504040204" pitchFamily="34" charset="0"/>
              </a:rPr>
              <a:t>loads </a:t>
            </a:r>
            <a:r>
              <a:rPr lang="en-US" altLang="zh-CN" sz="5400" dirty="0">
                <a:solidFill>
                  <a:srgbClr val="443BFF"/>
                </a:solidFill>
                <a:ea typeface="Tahoma" panose="020B0604030504040204" pitchFamily="34" charset="0"/>
              </a:rPr>
              <a:t>model structures </a:t>
            </a:r>
            <a:r>
              <a:rPr lang="en-US" altLang="zh-CN" sz="5400" dirty="0">
                <a:ea typeface="Tahoma" panose="020B0604030504040204" pitchFamily="34" charset="0"/>
              </a:rPr>
              <a:t>and profiles PMCs, groups tasks according to policies and sends the </a:t>
            </a:r>
            <a:r>
              <a:rPr lang="en-US" altLang="zh-CN" sz="5400" dirty="0">
                <a:solidFill>
                  <a:srgbClr val="443BFF"/>
                </a:solidFill>
                <a:ea typeface="Tahoma" panose="020B0604030504040204" pitchFamily="34" charset="0"/>
              </a:rPr>
              <a:t>hash indices </a:t>
            </a:r>
            <a:r>
              <a:rPr lang="en-US" altLang="zh-CN" sz="5400" dirty="0">
                <a:ea typeface="Tahoma" panose="020B0604030504040204" pitchFamily="34" charset="0"/>
              </a:rPr>
              <a:t>to worker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5400" dirty="0"/>
              <a:t>The worker process is responsible for task execution, it i</a:t>
            </a:r>
            <a:r>
              <a:rPr lang="en-US" altLang="zh-CN" sz="1800" b="0" i="0" dirty="0">
                <a:solidFill>
                  <a:srgbClr val="000000"/>
                </a:solidFill>
                <a:effectLst/>
                <a:latin typeface="NimbusRomNo9L-Regu"/>
              </a:rPr>
              <a:t>dentifies tasks according to the hash indices and dispatches them to worker threads. Each worker thread loads the corresponding GNN model and attaches it to the CUDA stream.</a:t>
            </a:r>
            <a:r>
              <a:rPr lang="en-US" altLang="zh-CN" sz="2800" dirty="0"/>
              <a:t> </a:t>
            </a:r>
            <a:br>
              <a:rPr lang="en-US" altLang="zh-CN" sz="2800" dirty="0"/>
            </a:br>
            <a:r>
              <a:rPr lang="en-US" altLang="zh-CN" sz="1800" b="0" i="0" dirty="0">
                <a:solidFill>
                  <a:srgbClr val="000000"/>
                </a:solidFill>
                <a:effectLst/>
                <a:latin typeface="NimbusRomNo9L-Regu"/>
              </a:rPr>
              <a:t>After the results of co-located tasks return, the scheduler process iterates to the execution of the next group</a:t>
            </a:r>
            <a:r>
              <a:rPr lang="en-US" altLang="zh-CN" sz="9600" dirty="0"/>
              <a:t>.</a:t>
            </a:r>
            <a:br>
              <a:rPr lang="en-US" altLang="zh-CN" sz="9600" dirty="0"/>
            </a:br>
            <a:br>
              <a:rPr lang="en-US" altLang="zh-CN" sz="7200" dirty="0"/>
            </a:br>
            <a:br>
              <a:rPr lang="en-US" altLang="zh-CN" sz="5400" dirty="0"/>
            </a:br>
            <a:br>
              <a:rPr lang="en-US" altLang="zh-CN" sz="4000" dirty="0"/>
            </a:br>
            <a:r>
              <a:rPr lang="en-US" altLang="zh-CN" sz="2800" dirty="0"/>
              <a:t> </a:t>
            </a:r>
            <a:br>
              <a:rPr lang="en-US" altLang="zh-CN" sz="2800" dirty="0"/>
            </a:br>
            <a:endParaRPr lang="en-US" altLang="zh-CN" sz="1800" b="0" dirty="0">
              <a:ea typeface="Tahoma" panose="020B0604030504040204" pitchFamily="34" charset="0"/>
            </a:endParaRPr>
          </a:p>
          <a:p>
            <a:pPr lvl="0">
              <a:defRPr/>
            </a:pPr>
            <a:endParaRPr lang="en-US" altLang="zh-CN" sz="1800" b="0" i="0" dirty="0">
              <a:solidFill>
                <a:srgbClr val="000000"/>
              </a:solidFill>
              <a:effectLst/>
              <a:latin typeface="NimbusRomNo9L-Regu"/>
            </a:endParaRP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15</a:t>
            </a:fld>
            <a:endParaRPr lang="zh-CN" altLang="en-US"/>
          </a:p>
        </p:txBody>
      </p:sp>
    </p:spTree>
    <p:extLst>
      <p:ext uri="{BB962C8B-B14F-4D97-AF65-F5344CB8AC3E}">
        <p14:creationId xmlns:p14="http://schemas.microsoft.com/office/powerpoint/2010/main" val="1549606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Next, I will introduce the evaluation of our methods, including experiment setup and performance analysis.</a:t>
            </a:r>
            <a:endParaRPr lang="zh-CN" altLang="en-US" dirty="0"/>
          </a:p>
        </p:txBody>
      </p:sp>
      <p:sp>
        <p:nvSpPr>
          <p:cNvPr id="4" name="灯片编号占位符 3"/>
          <p:cNvSpPr>
            <a:spLocks noGrp="1"/>
          </p:cNvSpPr>
          <p:nvPr>
            <p:ph type="sldNum" sz="quarter" idx="10"/>
          </p:nvPr>
        </p:nvSpPr>
        <p:spPr/>
        <p:txBody>
          <a:bodyPr/>
          <a:lstStyle/>
          <a:p>
            <a:fld id="{7D64624E-E12B-4681-BBEE-06D23A21DD7E}" type="slidenum">
              <a:rPr lang="zh-CN" altLang="en-US" smtClean="0"/>
              <a:t>16</a:t>
            </a:fld>
            <a:endParaRPr lang="zh-CN" altLang="en-US"/>
          </a:p>
        </p:txBody>
      </p:sp>
    </p:spTree>
    <p:extLst>
      <p:ext uri="{BB962C8B-B14F-4D97-AF65-F5344CB8AC3E}">
        <p14:creationId xmlns:p14="http://schemas.microsoft.com/office/powerpoint/2010/main" val="2370068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altLang="zh-CN" sz="1800" b="0" i="0" dirty="0">
                <a:solidFill>
                  <a:srgbClr val="000000"/>
                </a:solidFill>
                <a:effectLst/>
                <a:latin typeface="NimbusRomNo9L-Regu"/>
              </a:rPr>
              <a:t>The hardware specifications are presented in Table III.</a:t>
            </a:r>
            <a:r>
              <a:rPr lang="en-US" altLang="zh-CN" sz="2800" b="0" i="0" dirty="0">
                <a:solidFill>
                  <a:srgbClr val="000000"/>
                </a:solidFill>
                <a:effectLst/>
                <a:latin typeface="NimbusRomNo9L-Regu"/>
              </a:rPr>
              <a:t> </a:t>
            </a:r>
            <a:r>
              <a:rPr lang="en-US" altLang="zh-CN" sz="1800" b="0" i="0" dirty="0" err="1">
                <a:solidFill>
                  <a:srgbClr val="000000"/>
                </a:solidFill>
                <a:effectLst/>
                <a:latin typeface="NimbusRomNo9L-Regu"/>
              </a:rPr>
              <a:t>PyTorch</a:t>
            </a:r>
            <a:r>
              <a:rPr lang="en-US" altLang="zh-CN" sz="1800" b="0" i="0" dirty="0">
                <a:solidFill>
                  <a:srgbClr val="000000"/>
                </a:solidFill>
                <a:effectLst/>
                <a:latin typeface="NimbusRomNo9L-Regu"/>
              </a:rPr>
              <a:t> is modified to support explicit task colocation and memory management for </a:t>
            </a:r>
            <a:r>
              <a:rPr lang="en-US" altLang="zh-CN" sz="1800" b="0" i="0" dirty="0" err="1">
                <a:solidFill>
                  <a:srgbClr val="000000"/>
                </a:solidFill>
                <a:effectLst/>
                <a:latin typeface="NimbusRomNo9L-ReguItal"/>
              </a:rPr>
              <a:t>CoGNN</a:t>
            </a:r>
            <a:r>
              <a:rPr lang="en-US" altLang="zh-CN" sz="1800" b="0" i="0" dirty="0">
                <a:solidFill>
                  <a:srgbClr val="000000"/>
                </a:solidFill>
                <a:effectLst/>
                <a:latin typeface="NimbusRomNo9L-Regu"/>
              </a:rPr>
              <a:t>.</a:t>
            </a:r>
            <a:r>
              <a:rPr lang="en-US" altLang="zh-CN" sz="4000" i="0" dirty="0"/>
              <a:t> </a:t>
            </a:r>
          </a:p>
          <a:p>
            <a:pPr lvl="0">
              <a:defRPr/>
            </a:pPr>
            <a:r>
              <a:rPr lang="en-US" altLang="zh-CN" sz="1800" b="0" i="0" dirty="0">
                <a:solidFill>
                  <a:srgbClr val="000000"/>
                </a:solidFill>
                <a:effectLst/>
                <a:latin typeface="NimbusRomNo9L-Regu"/>
              </a:rPr>
              <a:t>The graph datasets used for experiments are presented in Table IV, which are representative and have diverse graph dimensions and feature lengths.</a:t>
            </a:r>
            <a:r>
              <a:rPr lang="en-US" altLang="zh-CN" sz="7200" i="0" dirty="0"/>
              <a:t> We set the hidden length to 64, </a:t>
            </a:r>
            <a:r>
              <a:rPr lang="en-US" altLang="zh-CN" sz="1800" b="0" i="0" dirty="0">
                <a:solidFill>
                  <a:srgbClr val="000000"/>
                </a:solidFill>
                <a:effectLst/>
                <a:latin typeface="NimbusRomNo9L-Regu"/>
              </a:rPr>
              <a:t>the number of layers in the range of </a:t>
            </a:r>
            <a:r>
              <a:rPr lang="en-US" altLang="zh-CN" sz="1800" b="0" i="0" dirty="0">
                <a:solidFill>
                  <a:srgbClr val="000000"/>
                </a:solidFill>
                <a:effectLst/>
                <a:latin typeface="CMR10"/>
              </a:rPr>
              <a:t>4</a:t>
            </a:r>
            <a:r>
              <a:rPr lang="en-US" altLang="zh-CN" sz="1800" b="0" i="0" dirty="0">
                <a:solidFill>
                  <a:srgbClr val="000000"/>
                </a:solidFill>
                <a:effectLst/>
                <a:latin typeface="CMMI10"/>
              </a:rPr>
              <a:t>~</a:t>
            </a:r>
            <a:r>
              <a:rPr lang="en-US" altLang="zh-CN" sz="1800" b="0" i="0" dirty="0">
                <a:solidFill>
                  <a:srgbClr val="000000"/>
                </a:solidFill>
                <a:effectLst/>
                <a:latin typeface="CMR10"/>
              </a:rPr>
              <a:t>10 </a:t>
            </a:r>
            <a:r>
              <a:rPr lang="en-US" altLang="zh-CN" sz="1800" b="0" i="0" dirty="0">
                <a:solidFill>
                  <a:srgbClr val="000000"/>
                </a:solidFill>
                <a:effectLst/>
                <a:latin typeface="NimbusRomNo9L-Regu"/>
              </a:rPr>
              <a:t>and train for 200 </a:t>
            </a:r>
            <a:r>
              <a:rPr lang="en-US" altLang="zh-CN" sz="1800" b="0" i="0" dirty="0" err="1">
                <a:solidFill>
                  <a:srgbClr val="000000"/>
                </a:solidFill>
                <a:effectLst/>
                <a:latin typeface="NimbusRomNo9L-Regu"/>
              </a:rPr>
              <a:t>epoches</a:t>
            </a:r>
            <a:r>
              <a:rPr lang="en-US" altLang="zh-CN" sz="1800" b="0" i="0" dirty="0">
                <a:solidFill>
                  <a:srgbClr val="000000"/>
                </a:solidFill>
                <a:effectLst/>
                <a:latin typeface="NimbusRomNo9L-Regu"/>
              </a:rPr>
              <a:t>.</a:t>
            </a:r>
            <a:r>
              <a:rPr lang="en-US" altLang="zh-CN" sz="9600" b="0" i="0" dirty="0">
                <a:solidFill>
                  <a:srgbClr val="000000"/>
                </a:solidFill>
                <a:effectLst/>
                <a:latin typeface="NimbusRomNo9L-Regu"/>
              </a:rPr>
              <a:t> </a:t>
            </a:r>
            <a:r>
              <a:rPr lang="en-US" altLang="zh-CN" sz="1800" b="0" i="0" dirty="0">
                <a:solidFill>
                  <a:srgbClr val="000000"/>
                </a:solidFill>
                <a:effectLst/>
                <a:latin typeface="NimbusRomNo9L-Regu"/>
              </a:rPr>
              <a:t>The layer number and graph dataset are </a:t>
            </a:r>
            <a:r>
              <a:rPr lang="en-US" altLang="zh-CN" sz="1800" i="0" dirty="0"/>
              <a:t>uniformly </a:t>
            </a:r>
            <a:r>
              <a:rPr lang="en-US" altLang="zh-CN" sz="1800" b="0" i="0" dirty="0">
                <a:solidFill>
                  <a:srgbClr val="000000"/>
                </a:solidFill>
                <a:effectLst/>
                <a:latin typeface="NimbusRomNo9L-Regu"/>
              </a:rPr>
              <a:t>combined to generate a task queue consisting of 20 models for each GNN including GCN, SAGE, GAT, and GIN. Furthermore, we sample 20 models from the combinations to obtain a task queue with distinct GNNs (called Mix task queue).</a:t>
            </a:r>
            <a:r>
              <a:rPr lang="en-US" altLang="zh-CN" sz="9600" i="0" dirty="0"/>
              <a:t> </a:t>
            </a:r>
            <a:br>
              <a:rPr lang="en-US" altLang="zh-CN" sz="9600" i="0" dirty="0"/>
            </a:br>
            <a:r>
              <a:rPr lang="en-US" altLang="zh-CN" sz="1800" b="0" i="0" dirty="0">
                <a:solidFill>
                  <a:srgbClr val="0000FF"/>
                </a:solidFill>
                <a:effectLst/>
                <a:latin typeface="NimbusRomNo9L-Regu"/>
              </a:rPr>
              <a:t>We compare </a:t>
            </a:r>
            <a:r>
              <a:rPr lang="en-US" altLang="zh-CN" sz="1800" b="0" i="0" dirty="0" err="1">
                <a:solidFill>
                  <a:srgbClr val="0000FF"/>
                </a:solidFill>
                <a:effectLst/>
                <a:latin typeface="NimbusRomNo9L-ReguItal"/>
              </a:rPr>
              <a:t>CoGNN</a:t>
            </a:r>
            <a:r>
              <a:rPr lang="en-US" altLang="zh-CN" sz="1800" b="0" i="0" dirty="0">
                <a:solidFill>
                  <a:srgbClr val="0000FF"/>
                </a:solidFill>
                <a:effectLst/>
                <a:latin typeface="NimbusRomNo9L-ReguItal"/>
              </a:rPr>
              <a:t> </a:t>
            </a:r>
            <a:r>
              <a:rPr lang="en-US" altLang="zh-CN" sz="1800" b="0" i="0" dirty="0">
                <a:solidFill>
                  <a:srgbClr val="0000FF"/>
                </a:solidFill>
                <a:effectLst/>
                <a:latin typeface="NimbusRomNo9L-Regu"/>
              </a:rPr>
              <a:t>with three scheduling policies including </a:t>
            </a:r>
            <a:r>
              <a:rPr lang="en-US" altLang="zh-CN" sz="1800" b="0" i="0" dirty="0">
                <a:solidFill>
                  <a:srgbClr val="0000FF"/>
                </a:solidFill>
                <a:effectLst/>
                <a:latin typeface="NimbusRomNo9L-ReguItal"/>
              </a:rPr>
              <a:t>Base</a:t>
            </a:r>
            <a:r>
              <a:rPr lang="en-US" altLang="zh-CN" sz="1800" b="0" i="0" dirty="0">
                <a:solidFill>
                  <a:srgbClr val="0000FF"/>
                </a:solidFill>
                <a:effectLst/>
                <a:latin typeface="NimbusRomNo9L-Regu"/>
              </a:rPr>
              <a:t>, </a:t>
            </a:r>
            <a:r>
              <a:rPr lang="en-US" altLang="zh-CN" sz="1800" b="0" i="0" dirty="0">
                <a:solidFill>
                  <a:srgbClr val="0000FF"/>
                </a:solidFill>
                <a:effectLst/>
                <a:latin typeface="NimbusRomNo9L-ReguItal"/>
              </a:rPr>
              <a:t>LMCF</a:t>
            </a:r>
            <a:r>
              <a:rPr lang="en-US" altLang="zh-CN" sz="1800" b="0" i="0" dirty="0">
                <a:solidFill>
                  <a:srgbClr val="0000FF"/>
                </a:solidFill>
                <a:effectLst/>
                <a:latin typeface="NimbusRomNo9L-Regu"/>
              </a:rPr>
              <a:t>, and </a:t>
            </a:r>
            <a:r>
              <a:rPr lang="en-US" altLang="zh-CN" sz="1800" b="0" i="0" dirty="0">
                <a:solidFill>
                  <a:srgbClr val="0000FF"/>
                </a:solidFill>
                <a:effectLst/>
                <a:latin typeface="NimbusRomNo9L-ReguItal"/>
              </a:rPr>
              <a:t>BMC</a:t>
            </a:r>
            <a:r>
              <a:rPr lang="en-US" altLang="zh-CN" sz="1800" b="0" i="0" dirty="0">
                <a:solidFill>
                  <a:srgbClr val="0000FF"/>
                </a:solidFill>
                <a:effectLst/>
                <a:latin typeface="NimbusRomNo9L-Regu"/>
              </a:rPr>
              <a:t> against </a:t>
            </a:r>
            <a:r>
              <a:rPr lang="en-US" altLang="zh-CN" sz="1800" b="0" i="0" dirty="0">
                <a:solidFill>
                  <a:srgbClr val="0000FF"/>
                </a:solidFill>
                <a:effectLst/>
                <a:latin typeface="NimbusRomNo9L-ReguItal"/>
              </a:rPr>
              <a:t>Default</a:t>
            </a:r>
            <a:r>
              <a:rPr lang="en-US" altLang="zh-CN" sz="1800" b="0" i="0" dirty="0">
                <a:solidFill>
                  <a:srgbClr val="0000FF"/>
                </a:solidFill>
                <a:effectLst/>
                <a:latin typeface="NimbusRomNo9L-Regu"/>
              </a:rPr>
              <a:t>, </a:t>
            </a:r>
            <a:r>
              <a:rPr lang="en-US" altLang="zh-CN" sz="1800" b="0" i="0" dirty="0">
                <a:solidFill>
                  <a:srgbClr val="0000FF"/>
                </a:solidFill>
                <a:effectLst/>
                <a:latin typeface="NimbusRomNo9L-ReguItal"/>
              </a:rPr>
              <a:t>MPS</a:t>
            </a:r>
            <a:r>
              <a:rPr lang="en-US" altLang="zh-CN" sz="1800" b="0" i="0" dirty="0">
                <a:solidFill>
                  <a:srgbClr val="0000FF"/>
                </a:solidFill>
                <a:effectLst/>
                <a:latin typeface="NimbusRomNo9L-Regu"/>
              </a:rPr>
              <a:t>, </a:t>
            </a:r>
            <a:r>
              <a:rPr lang="en-US" altLang="zh-CN" sz="1800" b="0" i="0" dirty="0">
                <a:solidFill>
                  <a:srgbClr val="0000FF"/>
                </a:solidFill>
                <a:effectLst/>
                <a:latin typeface="NimbusRomNo9L-ReguItal"/>
              </a:rPr>
              <a:t>MIG</a:t>
            </a:r>
            <a:r>
              <a:rPr lang="en-US" altLang="zh-CN" sz="1800" b="0" i="0" dirty="0">
                <a:solidFill>
                  <a:srgbClr val="0000FF"/>
                </a:solidFill>
                <a:effectLst/>
                <a:latin typeface="NimbusRomNo9L-Regu"/>
              </a:rPr>
              <a:t>, and </a:t>
            </a:r>
            <a:r>
              <a:rPr lang="en-US" altLang="zh-CN" sz="1800" b="0" i="0" dirty="0" err="1">
                <a:solidFill>
                  <a:srgbClr val="0000FF"/>
                </a:solidFill>
                <a:effectLst/>
                <a:latin typeface="NimbusRomNo9L-ReguItal"/>
              </a:rPr>
              <a:t>PipeSwitch</a:t>
            </a:r>
            <a:r>
              <a:rPr lang="en-US" altLang="zh-CN" sz="1800" b="0" i="0" dirty="0">
                <a:solidFill>
                  <a:srgbClr val="0000FF"/>
                </a:solidFill>
                <a:effectLst/>
                <a:latin typeface="NimbusRomNo9L-Regu"/>
              </a:rPr>
              <a:t>.</a:t>
            </a:r>
            <a:r>
              <a:rPr lang="en-US" altLang="zh-CN" sz="9600" i="0" dirty="0"/>
              <a:t> </a:t>
            </a:r>
            <a:r>
              <a:rPr lang="en-US" altLang="zh-CN" sz="1800" b="0" i="0" dirty="0" err="1">
                <a:solidFill>
                  <a:srgbClr val="000000"/>
                </a:solidFill>
                <a:effectLst/>
                <a:latin typeface="NimbusRomNo9L-ReguItal"/>
              </a:rPr>
              <a:t>PipeSwitch</a:t>
            </a:r>
            <a:r>
              <a:rPr lang="en-US" altLang="zh-CN" sz="1800" b="0" i="0" dirty="0">
                <a:solidFill>
                  <a:srgbClr val="000000"/>
                </a:solidFill>
                <a:effectLst/>
                <a:latin typeface="NimbusRomNo9L-ReguItal"/>
              </a:rPr>
              <a:t> </a:t>
            </a:r>
            <a:r>
              <a:rPr lang="en-US" altLang="zh-CN" sz="1800" b="0" i="0" dirty="0">
                <a:solidFill>
                  <a:srgbClr val="000000"/>
                </a:solidFill>
                <a:effectLst/>
                <a:latin typeface="NimbusRomNo9L-Regu"/>
              </a:rPr>
              <a:t>executes GNN tasks in a temporal-sharing manner. </a:t>
            </a:r>
            <a:r>
              <a:rPr lang="en-US" altLang="zh-CN" sz="1800" b="0" i="0" dirty="0">
                <a:solidFill>
                  <a:srgbClr val="0000FF"/>
                </a:solidFill>
                <a:effectLst/>
                <a:latin typeface="NimbusRomNo9L-ReguItal"/>
              </a:rPr>
              <a:t>MPS </a:t>
            </a:r>
            <a:r>
              <a:rPr lang="en-US" altLang="zh-CN" sz="1800" b="0" i="0" dirty="0">
                <a:solidFill>
                  <a:srgbClr val="0000FF"/>
                </a:solidFill>
                <a:effectLst/>
                <a:latin typeface="NimbusRomNo9L-Regu"/>
              </a:rPr>
              <a:t>and </a:t>
            </a:r>
            <a:r>
              <a:rPr lang="en-US" altLang="zh-CN" sz="1800" b="0" i="0" dirty="0">
                <a:solidFill>
                  <a:srgbClr val="0000FF"/>
                </a:solidFill>
                <a:effectLst/>
                <a:latin typeface="NimbusRomNo9L-ReguItal"/>
              </a:rPr>
              <a:t>MIG </a:t>
            </a:r>
            <a:r>
              <a:rPr lang="en-US" altLang="zh-CN" sz="1800" b="0" i="0" dirty="0">
                <a:solidFill>
                  <a:srgbClr val="0000FF"/>
                </a:solidFill>
                <a:effectLst/>
                <a:latin typeface="NimbusRomNo9L-Regu"/>
              </a:rPr>
              <a:t>execute GNN tasks in a spatial-sharing manner</a:t>
            </a:r>
            <a:r>
              <a:rPr lang="en-US" altLang="zh-CN" sz="9600" b="0" i="0" dirty="0">
                <a:solidFill>
                  <a:srgbClr val="0000FF"/>
                </a:solidFill>
                <a:effectLst/>
                <a:latin typeface="NimbusRomNo9L-Regu"/>
              </a:rPr>
              <a:t>. </a:t>
            </a:r>
          </a:p>
          <a:p>
            <a:pPr lvl="0">
              <a:defRPr/>
            </a:pPr>
            <a:r>
              <a:rPr lang="en-US" altLang="zh-CN" sz="1800" b="0" i="0" dirty="0">
                <a:solidFill>
                  <a:srgbClr val="000000"/>
                </a:solidFill>
                <a:effectLst/>
                <a:latin typeface="NimbusRomNo9L-Regu"/>
              </a:rPr>
              <a:t>To determine task execution efficiency, we select four key metrics including SM utilization, </a:t>
            </a:r>
            <a:r>
              <a:rPr lang="en-US" altLang="zh-CN" sz="1800" b="0" i="0" dirty="0" err="1">
                <a:solidFill>
                  <a:srgbClr val="000000"/>
                </a:solidFill>
                <a:effectLst/>
                <a:latin typeface="NimbusRomNo9L-Regu"/>
              </a:rPr>
              <a:t>makespan</a:t>
            </a:r>
            <a:r>
              <a:rPr lang="en-US" altLang="zh-CN" sz="1800" b="0" i="0" dirty="0">
                <a:solidFill>
                  <a:srgbClr val="000000"/>
                </a:solidFill>
                <a:effectLst/>
                <a:latin typeface="NimbusRomNo9L-Regu"/>
              </a:rPr>
              <a:t>, job completion time, and queuing time for comparison</a:t>
            </a:r>
            <a:r>
              <a:rPr lang="en-US" altLang="zh-CN" sz="9600" b="0" i="0" dirty="0">
                <a:solidFill>
                  <a:srgbClr val="000000"/>
                </a:solidFill>
                <a:effectLst/>
                <a:latin typeface="NimbusRomNo9L-Regu"/>
              </a:rPr>
              <a:t>. We use relative error to evaluate the accuracy of PMC estimation.</a:t>
            </a:r>
            <a:endParaRPr lang="en-US" altLang="zh-CN" sz="1800" b="0" i="0" dirty="0">
              <a:solidFill>
                <a:srgbClr val="000000"/>
              </a:solidFill>
              <a:effectLst/>
              <a:latin typeface="NimbusRomNo9L-Regu"/>
            </a:endParaRP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17</a:t>
            </a:fld>
            <a:endParaRPr lang="zh-CN" altLang="en-US"/>
          </a:p>
        </p:txBody>
      </p:sp>
    </p:spTree>
    <p:extLst>
      <p:ext uri="{BB962C8B-B14F-4D97-AF65-F5344CB8AC3E}">
        <p14:creationId xmlns:p14="http://schemas.microsoft.com/office/powerpoint/2010/main" val="1735973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kumimoji="1" lang="en-US" altLang="zh-CN" sz="1200" b="0" dirty="0"/>
              <a:t>This figure shows the </a:t>
            </a:r>
            <a:r>
              <a:rPr lang="en-US" altLang="zh-CN" b="0" kern="0" dirty="0">
                <a:ea typeface="Tahoma" panose="020B0604030504040204" pitchFamily="34" charset="0"/>
              </a:rPr>
              <a:t>SM utilization comparison of different methods on V100 GPU, where the </a:t>
            </a:r>
            <a:r>
              <a:rPr lang="en-US" altLang="zh-CN" sz="1200" b="0" dirty="0">
                <a:ea typeface="Tahoma" panose="020B0604030504040204" pitchFamily="34" charset="0"/>
              </a:rPr>
              <a:t>NVIDIA System Management Interface (</a:t>
            </a:r>
            <a:r>
              <a:rPr lang="en-US" altLang="zh-CN" sz="1200" b="0" dirty="0" err="1">
                <a:ea typeface="Tahoma" panose="020B0604030504040204" pitchFamily="34" charset="0"/>
              </a:rPr>
              <a:t>nvidia-smi</a:t>
            </a:r>
            <a:r>
              <a:rPr lang="en-US" altLang="zh-CN" sz="1200" b="0" dirty="0">
                <a:ea typeface="Tahoma" panose="020B0604030504040204" pitchFamily="34" charset="0"/>
              </a:rPr>
              <a:t>) is utilized to obtain the SM utilization results. As seen, </a:t>
            </a:r>
            <a:r>
              <a:rPr lang="en-US" altLang="zh-CN" sz="1200" b="0" i="1" dirty="0" err="1">
                <a:ea typeface="Tahoma" panose="020B0604030504040204" pitchFamily="34" charset="0"/>
              </a:rPr>
              <a:t>CoGNN</a:t>
            </a:r>
            <a:r>
              <a:rPr lang="en-US" altLang="zh-CN" sz="1200" b="0" dirty="0">
                <a:ea typeface="Tahoma" panose="020B0604030504040204" pitchFamily="34" charset="0"/>
              </a:rPr>
              <a:t> and </a:t>
            </a:r>
            <a:r>
              <a:rPr lang="en-US" altLang="zh-CN" sz="1200" b="0" i="1" dirty="0">
                <a:ea typeface="Tahoma" panose="020B0604030504040204" pitchFamily="34" charset="0"/>
              </a:rPr>
              <a:t>MPS</a:t>
            </a:r>
            <a:r>
              <a:rPr lang="en-US" altLang="zh-CN" sz="1200" b="0" dirty="0">
                <a:ea typeface="Tahoma" panose="020B0604030504040204" pitchFamily="34" charset="0"/>
              </a:rPr>
              <a:t> achieve </a:t>
            </a:r>
            <a:r>
              <a:rPr lang="en-US" altLang="zh-CN" sz="1200" b="0" dirty="0">
                <a:solidFill>
                  <a:srgbClr val="443BFF"/>
                </a:solidFill>
                <a:ea typeface="Tahoma" panose="020B0604030504040204" pitchFamily="34" charset="0"/>
              </a:rPr>
              <a:t>higher</a:t>
            </a:r>
            <a:r>
              <a:rPr lang="en-US" altLang="zh-CN" sz="1200" b="0" dirty="0">
                <a:ea typeface="Tahoma" panose="020B0604030504040204" pitchFamily="34" charset="0"/>
              </a:rPr>
              <a:t> SM utilization such as 88% and 77% due to the ability of </a:t>
            </a:r>
            <a:r>
              <a:rPr lang="en-US" altLang="zh-CN" sz="1200" b="0" dirty="0">
                <a:solidFill>
                  <a:srgbClr val="443BFF"/>
                </a:solidFill>
                <a:ea typeface="Tahoma" panose="020B0604030504040204" pitchFamily="34" charset="0"/>
              </a:rPr>
              <a:t>spatial sharing. </a:t>
            </a:r>
            <a:r>
              <a:rPr lang="en-US" altLang="zh-CN" sz="1200" b="0" dirty="0"/>
              <a:t>The results indicate that executing GNN training tasks in a spatial-sharing manner with </a:t>
            </a:r>
            <a:r>
              <a:rPr lang="en-US" altLang="zh-CN" sz="1200" b="0" i="1" dirty="0" err="1"/>
              <a:t>CoGNN</a:t>
            </a:r>
            <a:r>
              <a:rPr lang="en-US" altLang="zh-CN" sz="1200" b="0" dirty="0"/>
              <a:t> </a:t>
            </a:r>
            <a:r>
              <a:rPr lang="en-US" altLang="zh-CN" sz="1200" b="0" dirty="0">
                <a:solidFill>
                  <a:srgbClr val="443BFF"/>
                </a:solidFill>
              </a:rPr>
              <a:t>can fully</a:t>
            </a:r>
            <a:r>
              <a:rPr lang="en-US" altLang="zh-CN" sz="1200" b="0" dirty="0"/>
              <a:t> utilize GPU resources. </a:t>
            </a: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18</a:t>
            </a:fld>
            <a:endParaRPr lang="zh-CN" altLang="en-US"/>
          </a:p>
        </p:txBody>
      </p:sp>
    </p:spTree>
    <p:extLst>
      <p:ext uri="{BB962C8B-B14F-4D97-AF65-F5344CB8AC3E}">
        <p14:creationId xmlns:p14="http://schemas.microsoft.com/office/powerpoint/2010/main" val="3242665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t>This table shows the performance comparison of different methods on V100 GPU. As seen, </a:t>
            </a:r>
            <a:r>
              <a:rPr lang="en-US" altLang="zh-CN" sz="1200" i="1" dirty="0" err="1">
                <a:ea typeface="Tahoma" panose="020B0604030504040204" pitchFamily="34" charset="0"/>
              </a:rPr>
              <a:t>CoGNN</a:t>
            </a:r>
            <a:r>
              <a:rPr lang="en-US" altLang="zh-CN" sz="1200" i="1" dirty="0">
                <a:ea typeface="Tahoma" panose="020B0604030504040204" pitchFamily="34" charset="0"/>
              </a:rPr>
              <a:t>-BMC</a:t>
            </a:r>
            <a:r>
              <a:rPr lang="en-US" altLang="zh-CN" sz="1200" dirty="0">
                <a:ea typeface="Tahoma" panose="020B0604030504040204" pitchFamily="34" charset="0"/>
              </a:rPr>
              <a:t> achieves the </a:t>
            </a:r>
            <a:r>
              <a:rPr lang="en-US" altLang="zh-CN" sz="1200" dirty="0">
                <a:solidFill>
                  <a:srgbClr val="443BFF"/>
                </a:solidFill>
                <a:ea typeface="Tahoma" panose="020B0604030504040204" pitchFamily="34" charset="0"/>
              </a:rPr>
              <a:t>shortest </a:t>
            </a:r>
            <a:r>
              <a:rPr lang="en-US" altLang="zh-CN" sz="1200" dirty="0" err="1">
                <a:solidFill>
                  <a:srgbClr val="443BFF"/>
                </a:solidFill>
                <a:ea typeface="Tahoma" panose="020B0604030504040204" pitchFamily="34" charset="0"/>
              </a:rPr>
              <a:t>makespans</a:t>
            </a:r>
            <a:r>
              <a:rPr lang="en-US" altLang="zh-CN" sz="1200" dirty="0">
                <a:solidFill>
                  <a:srgbClr val="443BFF"/>
                </a:solidFill>
                <a:ea typeface="Tahoma" panose="020B0604030504040204" pitchFamily="34" charset="0"/>
              </a:rPr>
              <a:t> </a:t>
            </a:r>
            <a:r>
              <a:rPr lang="en-US" altLang="zh-CN" sz="1200" dirty="0">
                <a:ea typeface="Tahoma" panose="020B0604030504040204" pitchFamily="34" charset="0"/>
              </a:rPr>
              <a:t>for most task queues such as SAGE, GAT, and Mix, whereas </a:t>
            </a:r>
            <a:r>
              <a:rPr lang="en-US" altLang="zh-CN" sz="1200" i="1" dirty="0" err="1">
                <a:ea typeface="Tahoma" panose="020B0604030504040204" pitchFamily="34" charset="0"/>
              </a:rPr>
              <a:t>CoGNN</a:t>
            </a:r>
            <a:r>
              <a:rPr lang="en-US" altLang="zh-CN" sz="1200" i="1" dirty="0">
                <a:ea typeface="Tahoma" panose="020B0604030504040204" pitchFamily="34" charset="0"/>
              </a:rPr>
              <a:t>-LMCF</a:t>
            </a:r>
            <a:r>
              <a:rPr lang="en-US" altLang="zh-CN" sz="1200" dirty="0">
                <a:ea typeface="Tahoma" panose="020B0604030504040204" pitchFamily="34" charset="0"/>
              </a:rPr>
              <a:t> achieves </a:t>
            </a:r>
            <a:r>
              <a:rPr lang="en-US" altLang="zh-CN" sz="1200" dirty="0">
                <a:solidFill>
                  <a:srgbClr val="443BFF"/>
                </a:solidFill>
                <a:ea typeface="Tahoma" panose="020B0604030504040204" pitchFamily="34" charset="0"/>
              </a:rPr>
              <a:t>significant reductions </a:t>
            </a:r>
            <a:r>
              <a:rPr lang="en-US" altLang="zh-CN" sz="1200" dirty="0">
                <a:ea typeface="Tahoma" panose="020B0604030504040204" pitchFamily="34" charset="0"/>
              </a:rPr>
              <a:t>for both average JCTs and QTs. For </a:t>
            </a:r>
            <a:r>
              <a:rPr lang="en-US" altLang="zh-CN" sz="1200" dirty="0" err="1">
                <a:ea typeface="Tahoma" panose="020B0604030504040204" pitchFamily="34" charset="0"/>
              </a:rPr>
              <a:t>CoGNN</a:t>
            </a:r>
            <a:r>
              <a:rPr lang="en-US" altLang="zh-CN" sz="1200" dirty="0">
                <a:ea typeface="Tahoma" panose="020B0604030504040204" pitchFamily="34" charset="0"/>
              </a:rPr>
              <a:t>, </a:t>
            </a:r>
            <a:r>
              <a:rPr lang="en-US" altLang="zh-CN" sz="1200" dirty="0"/>
              <a:t>tasks </a:t>
            </a:r>
            <a:r>
              <a:rPr lang="en-US" altLang="zh-CN" sz="1200" dirty="0">
                <a:solidFill>
                  <a:srgbClr val="443BFF"/>
                </a:solidFill>
              </a:rPr>
              <a:t>within a group </a:t>
            </a:r>
            <a:r>
              <a:rPr lang="en-US" altLang="zh-CN" sz="1200" dirty="0"/>
              <a:t>improve overall training throughput through </a:t>
            </a:r>
            <a:r>
              <a:rPr lang="en-US" altLang="zh-CN" sz="1200" dirty="0">
                <a:solidFill>
                  <a:srgbClr val="443BFF"/>
                </a:solidFill>
              </a:rPr>
              <a:t>spatial sharing</a:t>
            </a:r>
            <a:r>
              <a:rPr lang="en-US" altLang="zh-CN" sz="1200" dirty="0"/>
              <a:t>, whereas </a:t>
            </a:r>
            <a:r>
              <a:rPr lang="en-US" altLang="zh-CN" sz="1200" dirty="0">
                <a:solidFill>
                  <a:srgbClr val="443BFF"/>
                </a:solidFill>
              </a:rPr>
              <a:t>different groups </a:t>
            </a:r>
            <a:r>
              <a:rPr lang="en-US" altLang="zh-CN" sz="1200" dirty="0"/>
              <a:t>reduce pipelining latency by </a:t>
            </a:r>
            <a:r>
              <a:rPr lang="en-US" altLang="zh-CN" sz="1200" dirty="0">
                <a:solidFill>
                  <a:srgbClr val="443BFF"/>
                </a:solidFill>
              </a:rPr>
              <a:t>overlapping</a:t>
            </a:r>
            <a:r>
              <a:rPr lang="en-US" altLang="zh-CN" sz="1200" dirty="0"/>
              <a:t> data preprocessing and computation.</a:t>
            </a:r>
            <a:endParaRPr lang="en-US" altLang="zh-CN" sz="1200" dirty="0">
              <a:ea typeface="Tahoma" panose="020B0604030504040204" pitchFamily="34" charset="0"/>
            </a:endParaRPr>
          </a:p>
          <a:p>
            <a:pPr lvl="0">
              <a:defRPr/>
            </a:pPr>
            <a:endParaRPr kumimoji="1" lang="en-US" altLang="zh-CN" sz="1200"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19</a:t>
            </a:fld>
            <a:endParaRPr lang="zh-CN" altLang="en-US"/>
          </a:p>
        </p:txBody>
      </p:sp>
    </p:spTree>
    <p:extLst>
      <p:ext uri="{BB962C8B-B14F-4D97-AF65-F5344CB8AC3E}">
        <p14:creationId xmlns:p14="http://schemas.microsoft.com/office/powerpoint/2010/main" val="1874055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presentation is organized as 5 sections. Firstly, I will introduce the background and motivation. And then, I will present our design and methods. After that, I will present the evaluation results. Finally, I will show some related works and make a conclusion.</a:t>
            </a:r>
            <a:endParaRPr lang="zh-CN" altLang="en-US" dirty="0"/>
          </a:p>
        </p:txBody>
      </p:sp>
      <p:sp>
        <p:nvSpPr>
          <p:cNvPr id="4" name="灯片编号占位符 3"/>
          <p:cNvSpPr>
            <a:spLocks noGrp="1"/>
          </p:cNvSpPr>
          <p:nvPr>
            <p:ph type="sldNum" sz="quarter" idx="10"/>
          </p:nvPr>
        </p:nvSpPr>
        <p:spPr/>
        <p:txBody>
          <a:bodyPr/>
          <a:lstStyle/>
          <a:p>
            <a:fld id="{7D64624E-E12B-4681-BBEE-06D23A21DD7E}" type="slidenum">
              <a:rPr lang="zh-CN" altLang="en-US" smtClean="0"/>
              <a:t>2</a:t>
            </a:fld>
            <a:endParaRPr lang="zh-CN" altLang="en-US"/>
          </a:p>
        </p:txBody>
      </p:sp>
    </p:spTree>
    <p:extLst>
      <p:ext uri="{BB962C8B-B14F-4D97-AF65-F5344CB8AC3E}">
        <p14:creationId xmlns:p14="http://schemas.microsoft.com/office/powerpoint/2010/main" val="3042504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kumimoji="1" lang="en-US" altLang="zh-CN" sz="1200" b="0" dirty="0"/>
              <a:t>This figure shows the relative errors of PMC estimation for GNN training tasks. As seen, </a:t>
            </a:r>
            <a:r>
              <a:rPr lang="en-US" altLang="zh-CN" sz="1200" b="0" dirty="0" err="1">
                <a:ea typeface="Tahoma" panose="020B0604030504040204" pitchFamily="34" charset="0"/>
              </a:rPr>
              <a:t>CoGNN</a:t>
            </a:r>
            <a:r>
              <a:rPr lang="en-US" altLang="zh-CN" sz="1200" b="0" dirty="0">
                <a:ea typeface="Tahoma" panose="020B0604030504040204" pitchFamily="34" charset="0"/>
              </a:rPr>
              <a:t> achieves a RE of less than </a:t>
            </a:r>
            <a:r>
              <a:rPr lang="en-US" altLang="zh-CN" sz="1200" b="0" dirty="0">
                <a:solidFill>
                  <a:srgbClr val="443BFF"/>
                </a:solidFill>
                <a:ea typeface="Tahoma" panose="020B0604030504040204" pitchFamily="34" charset="0"/>
              </a:rPr>
              <a:t>6% </a:t>
            </a:r>
            <a:r>
              <a:rPr lang="en-US" altLang="zh-CN" sz="1200" b="0" dirty="0">
                <a:ea typeface="Tahoma" panose="020B0604030504040204" pitchFamily="34" charset="0"/>
              </a:rPr>
              <a:t>for all tasks, whereas less than </a:t>
            </a:r>
            <a:r>
              <a:rPr lang="en-US" altLang="zh-CN" sz="1200" b="0" dirty="0">
                <a:solidFill>
                  <a:srgbClr val="443BFF"/>
                </a:solidFill>
                <a:ea typeface="Tahoma" panose="020B0604030504040204" pitchFamily="34" charset="0"/>
              </a:rPr>
              <a:t>1% </a:t>
            </a:r>
            <a:r>
              <a:rPr lang="en-US" altLang="zh-CN" sz="1200" b="0" dirty="0">
                <a:ea typeface="Tahoma" panose="020B0604030504040204" pitchFamily="34" charset="0"/>
              </a:rPr>
              <a:t>RE for large graph datasets. In addition, </a:t>
            </a:r>
            <a:r>
              <a:rPr lang="en-US" altLang="zh-CN" sz="1200" b="0" i="1" dirty="0" err="1">
                <a:ea typeface="Tahoma" panose="020B0604030504040204" pitchFamily="34" charset="0"/>
              </a:rPr>
              <a:t>CoGNN</a:t>
            </a:r>
            <a:r>
              <a:rPr lang="en-US" altLang="zh-CN" sz="1200" b="0" dirty="0">
                <a:ea typeface="Tahoma" panose="020B0604030504040204" pitchFamily="34" charset="0"/>
              </a:rPr>
              <a:t> achieves </a:t>
            </a:r>
            <a:r>
              <a:rPr lang="en-US" altLang="zh-CN" sz="1200" b="0" dirty="0">
                <a:solidFill>
                  <a:srgbClr val="443BFF"/>
                </a:solidFill>
                <a:ea typeface="Tahoma" panose="020B0604030504040204" pitchFamily="34" charset="0"/>
              </a:rPr>
              <a:t>stable </a:t>
            </a:r>
            <a:r>
              <a:rPr lang="en-US" altLang="zh-CN" sz="1200" b="0" dirty="0">
                <a:ea typeface="Tahoma" panose="020B0604030504040204" pitchFamily="34" charset="0"/>
              </a:rPr>
              <a:t>accuracy results with changes in the number of GNN layers. </a:t>
            </a:r>
            <a:r>
              <a:rPr lang="en-US" altLang="zh-CN" sz="1200" b="0" dirty="0"/>
              <a:t>The results indicate that </a:t>
            </a:r>
            <a:r>
              <a:rPr lang="en-US" altLang="zh-CN" sz="1200" b="0" i="1" dirty="0" err="1"/>
              <a:t>CoGNN</a:t>
            </a:r>
            <a:r>
              <a:rPr lang="en-US" altLang="zh-CN" sz="1200" b="0" dirty="0"/>
              <a:t> can </a:t>
            </a:r>
            <a:r>
              <a:rPr lang="en-US" altLang="zh-CN" sz="1200" b="0" dirty="0">
                <a:solidFill>
                  <a:srgbClr val="443BFF"/>
                </a:solidFill>
              </a:rPr>
              <a:t>accurately estimate PMCs </a:t>
            </a:r>
            <a:r>
              <a:rPr lang="en-US" altLang="zh-CN" sz="1200" b="0" dirty="0"/>
              <a:t>by traversing the </a:t>
            </a:r>
            <a:r>
              <a:rPr lang="en-US" altLang="zh-CN" sz="1200" b="0" dirty="0">
                <a:solidFill>
                  <a:srgbClr val="443BFF"/>
                </a:solidFill>
              </a:rPr>
              <a:t>DAG generated </a:t>
            </a:r>
            <a:r>
              <a:rPr lang="en-US" altLang="zh-CN" sz="1200" b="0" dirty="0"/>
              <a:t>according to the network structure with </a:t>
            </a:r>
            <a:r>
              <a:rPr lang="en-US" altLang="zh-CN" sz="1200" b="0" dirty="0">
                <a:solidFill>
                  <a:srgbClr val="443BFF"/>
                </a:solidFill>
              </a:rPr>
              <a:t>operator basis</a:t>
            </a:r>
            <a:r>
              <a:rPr lang="en-US" altLang="zh-CN" sz="1200" b="0" dirty="0"/>
              <a:t>.</a:t>
            </a:r>
          </a:p>
          <a:p>
            <a:pPr lvl="0">
              <a:defRPr/>
            </a:pPr>
            <a:endParaRPr kumimoji="1" lang="en-US" altLang="zh-CN" sz="1200"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20</a:t>
            </a:fld>
            <a:endParaRPr lang="zh-CN" altLang="en-US"/>
          </a:p>
        </p:txBody>
      </p:sp>
    </p:spTree>
    <p:extLst>
      <p:ext uri="{BB962C8B-B14F-4D97-AF65-F5344CB8AC3E}">
        <p14:creationId xmlns:p14="http://schemas.microsoft.com/office/powerpoint/2010/main" val="2363029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t>This figure shows the </a:t>
            </a:r>
            <a:r>
              <a:rPr kumimoji="1" lang="en-US" altLang="zh-CN" sz="1200" kern="0" dirty="0">
                <a:ea typeface="Tahoma" panose="020B0604030504040204" pitchFamily="34" charset="0"/>
              </a:rPr>
              <a:t>p</a:t>
            </a:r>
            <a:r>
              <a:rPr lang="en-US" altLang="zh-CN" kern="0" dirty="0">
                <a:ea typeface="Tahoma" panose="020B0604030504040204" pitchFamily="34" charset="0"/>
              </a:rPr>
              <a:t>erformance of </a:t>
            </a:r>
            <a:r>
              <a:rPr lang="en-US" altLang="zh-CN" i="1" kern="0" dirty="0" err="1">
                <a:ea typeface="Tahoma" panose="020B0604030504040204" pitchFamily="34" charset="0"/>
              </a:rPr>
              <a:t>CoGNN</a:t>
            </a:r>
            <a:r>
              <a:rPr lang="en-US" altLang="zh-CN" kern="0" dirty="0">
                <a:ea typeface="Tahoma" panose="020B0604030504040204" pitchFamily="34" charset="0"/>
              </a:rPr>
              <a:t> with three workers normalized to that with two workers. As seen, </a:t>
            </a:r>
            <a:r>
              <a:rPr lang="en-US" altLang="zh-CN" sz="1200" dirty="0">
                <a:ea typeface="Tahoma" panose="020B0604030504040204" pitchFamily="34" charset="0"/>
              </a:rPr>
              <a:t>3-workers </a:t>
            </a:r>
            <a:r>
              <a:rPr lang="en-US" altLang="zh-CN" sz="1200" i="1" dirty="0" err="1">
                <a:ea typeface="Tahoma" panose="020B0604030504040204" pitchFamily="34" charset="0"/>
              </a:rPr>
              <a:t>CoGNN</a:t>
            </a:r>
            <a:r>
              <a:rPr lang="en-US" altLang="zh-CN" sz="1200" dirty="0">
                <a:ea typeface="Tahoma" panose="020B0604030504040204" pitchFamily="34" charset="0"/>
              </a:rPr>
              <a:t> achieves </a:t>
            </a:r>
            <a:r>
              <a:rPr lang="en-US" altLang="zh-CN" sz="1200" dirty="0">
                <a:solidFill>
                  <a:srgbClr val="443BFF"/>
                </a:solidFill>
                <a:ea typeface="Tahoma" panose="020B0604030504040204" pitchFamily="34" charset="0"/>
              </a:rPr>
              <a:t>1.18×</a:t>
            </a:r>
            <a:r>
              <a:rPr lang="en-US" altLang="zh-CN" sz="1200" dirty="0">
                <a:ea typeface="Tahoma" panose="020B0604030504040204" pitchFamily="34" charset="0"/>
              </a:rPr>
              <a:t>, </a:t>
            </a:r>
            <a:r>
              <a:rPr lang="en-US" altLang="zh-CN" sz="1200" dirty="0">
                <a:solidFill>
                  <a:srgbClr val="443BFF"/>
                </a:solidFill>
                <a:ea typeface="Tahoma" panose="020B0604030504040204" pitchFamily="34" charset="0"/>
              </a:rPr>
              <a:t>1.14×</a:t>
            </a:r>
            <a:r>
              <a:rPr lang="en-US" altLang="zh-CN" sz="1200" dirty="0">
                <a:ea typeface="Tahoma" panose="020B0604030504040204" pitchFamily="34" charset="0"/>
              </a:rPr>
              <a:t>, and </a:t>
            </a:r>
            <a:r>
              <a:rPr lang="en-US" altLang="zh-CN" sz="1200" dirty="0">
                <a:solidFill>
                  <a:srgbClr val="443BFF"/>
                </a:solidFill>
                <a:ea typeface="Tahoma" panose="020B0604030504040204" pitchFamily="34" charset="0"/>
              </a:rPr>
              <a:t>1.10×</a:t>
            </a:r>
            <a:r>
              <a:rPr lang="en-US" altLang="zh-CN" sz="1200" dirty="0">
                <a:ea typeface="Tahoma" panose="020B0604030504040204" pitchFamily="34" charset="0"/>
              </a:rPr>
              <a:t> </a:t>
            </a:r>
            <a:r>
              <a:rPr lang="en-US" altLang="zh-CN" sz="1200" dirty="0" err="1">
                <a:ea typeface="Tahoma" panose="020B0604030504040204" pitchFamily="34" charset="0"/>
              </a:rPr>
              <a:t>makespan</a:t>
            </a:r>
            <a:r>
              <a:rPr lang="en-US" altLang="zh-CN" sz="1200" dirty="0">
                <a:ea typeface="Tahoma" panose="020B0604030504040204" pitchFamily="34" charset="0"/>
              </a:rPr>
              <a:t> increases for GCN, whereas achieves </a:t>
            </a:r>
            <a:r>
              <a:rPr lang="en-US" altLang="zh-CN" sz="1200" dirty="0">
                <a:solidFill>
                  <a:srgbClr val="443BFF"/>
                </a:solidFill>
                <a:ea typeface="Tahoma" panose="020B0604030504040204" pitchFamily="34" charset="0"/>
              </a:rPr>
              <a:t>1.02×</a:t>
            </a:r>
            <a:r>
              <a:rPr lang="en-US" altLang="zh-CN" sz="1200" dirty="0">
                <a:ea typeface="Tahoma" panose="020B0604030504040204" pitchFamily="34" charset="0"/>
              </a:rPr>
              <a:t>, </a:t>
            </a:r>
            <a:r>
              <a:rPr lang="en-US" altLang="zh-CN" sz="1200" dirty="0">
                <a:solidFill>
                  <a:srgbClr val="443BFF"/>
                </a:solidFill>
                <a:ea typeface="Tahoma" panose="020B0604030504040204" pitchFamily="34" charset="0"/>
              </a:rPr>
              <a:t>1.06×</a:t>
            </a:r>
            <a:r>
              <a:rPr lang="en-US" altLang="zh-CN" sz="1200" dirty="0">
                <a:ea typeface="Tahoma" panose="020B0604030504040204" pitchFamily="34" charset="0"/>
              </a:rPr>
              <a:t>, and </a:t>
            </a:r>
            <a:r>
              <a:rPr lang="en-US" altLang="zh-CN" sz="1200" dirty="0">
                <a:solidFill>
                  <a:srgbClr val="443BFF"/>
                </a:solidFill>
                <a:ea typeface="Tahoma" panose="020B0604030504040204" pitchFamily="34" charset="0"/>
              </a:rPr>
              <a:t>1.11×</a:t>
            </a:r>
            <a:r>
              <a:rPr lang="en-US" altLang="zh-CN" sz="1200" dirty="0">
                <a:ea typeface="Tahoma" panose="020B0604030504040204" pitchFamily="34" charset="0"/>
              </a:rPr>
              <a:t> </a:t>
            </a:r>
            <a:r>
              <a:rPr lang="en-US" altLang="zh-CN" sz="1200" dirty="0" err="1">
                <a:ea typeface="Tahoma" panose="020B0604030504040204" pitchFamily="34" charset="0"/>
              </a:rPr>
              <a:t>makespan</a:t>
            </a:r>
            <a:r>
              <a:rPr lang="en-US" altLang="zh-CN" sz="1200" dirty="0">
                <a:ea typeface="Tahoma" panose="020B0604030504040204" pitchFamily="34" charset="0"/>
              </a:rPr>
              <a:t> reductions for GAT.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err="1">
                <a:solidFill>
                  <a:srgbClr val="443BFF"/>
                </a:solidFill>
                <a:ea typeface="Tahoma" panose="020B0604030504040204" pitchFamily="34" charset="0"/>
              </a:rPr>
              <a:t>CoGNN</a:t>
            </a:r>
            <a:r>
              <a:rPr lang="en-US" altLang="zh-CN" sz="1200" dirty="0">
                <a:solidFill>
                  <a:srgbClr val="443BFF"/>
                </a:solidFill>
                <a:ea typeface="Tahoma" panose="020B0604030504040204" pitchFamily="34" charset="0"/>
              </a:rPr>
              <a:t> achieves 1.01×</a:t>
            </a:r>
            <a:r>
              <a:rPr lang="en-US" altLang="zh-CN" sz="1200" dirty="0">
                <a:ea typeface="Tahoma" panose="020B0604030504040204" pitchFamily="34" charset="0"/>
              </a:rPr>
              <a:t>, </a:t>
            </a:r>
            <a:r>
              <a:rPr lang="en-US" altLang="zh-CN" sz="1200" dirty="0">
                <a:solidFill>
                  <a:srgbClr val="443BFF"/>
                </a:solidFill>
                <a:ea typeface="Tahoma" panose="020B0604030504040204" pitchFamily="34" charset="0"/>
              </a:rPr>
              <a:t>1.04×</a:t>
            </a:r>
            <a:r>
              <a:rPr lang="en-US" altLang="zh-CN" sz="1200" dirty="0">
                <a:ea typeface="Tahoma" panose="020B0604030504040204" pitchFamily="34" charset="0"/>
              </a:rPr>
              <a:t>, and </a:t>
            </a:r>
            <a:r>
              <a:rPr lang="en-US" altLang="zh-CN" sz="1200" dirty="0">
                <a:solidFill>
                  <a:srgbClr val="443BFF"/>
                </a:solidFill>
                <a:ea typeface="Tahoma" panose="020B0604030504040204" pitchFamily="34" charset="0"/>
              </a:rPr>
              <a:t>1.08×</a:t>
            </a:r>
            <a:r>
              <a:rPr lang="en-US" altLang="zh-CN" sz="1200" dirty="0">
                <a:ea typeface="Tahoma" panose="020B0604030504040204" pitchFamily="34" charset="0"/>
              </a:rPr>
              <a:t> reductions for Mix in </a:t>
            </a:r>
            <a:r>
              <a:rPr lang="en-US" altLang="zh-CN" sz="1200" dirty="0" err="1">
                <a:ea typeface="Tahoma" panose="020B0604030504040204" pitchFamily="34" charset="0"/>
              </a:rPr>
              <a:t>makespan</a:t>
            </a:r>
            <a:r>
              <a:rPr lang="en-US" altLang="zh-CN" sz="1200" dirty="0">
                <a:ea typeface="Tahoma" panose="020B0604030504040204" pitchFamily="34" charset="0"/>
              </a:rPr>
              <a:t>, </a:t>
            </a:r>
            <a:r>
              <a:rPr lang="en-US" altLang="zh-CN" sz="1200" dirty="0" err="1">
                <a:ea typeface="Tahoma" panose="020B0604030504040204" pitchFamily="34" charset="0"/>
              </a:rPr>
              <a:t>ave</a:t>
            </a:r>
            <a:r>
              <a:rPr lang="en-US" altLang="zh-CN" sz="1200" dirty="0">
                <a:ea typeface="Tahoma" panose="020B0604030504040204" pitchFamily="34" charset="0"/>
              </a:rPr>
              <a:t> JCT, and </a:t>
            </a:r>
            <a:r>
              <a:rPr lang="en-US" altLang="zh-CN" sz="1200" dirty="0" err="1">
                <a:ea typeface="Tahoma" panose="020B0604030504040204" pitchFamily="34" charset="0"/>
              </a:rPr>
              <a:t>ave</a:t>
            </a:r>
            <a:r>
              <a:rPr lang="en-US" altLang="zh-CN" sz="1200" dirty="0">
                <a:ea typeface="Tahoma" panose="020B0604030504040204" pitchFamily="34" charset="0"/>
              </a:rPr>
              <a:t> QT. The reason is that </a:t>
            </a:r>
            <a:r>
              <a:rPr kumimoji="1" lang="en-US" altLang="zh-CN" sz="1200" kern="1200" dirty="0">
                <a:solidFill>
                  <a:schemeClr val="tx1"/>
                </a:solidFill>
                <a:latin typeface="+mn-lt"/>
                <a:ea typeface="+mn-ea"/>
                <a:cs typeface="+mn-cs"/>
              </a:rPr>
              <a:t>adding workers may lead to exacerbate cache thrashing (such as GCN) or make better use of memory bandwidth (such as GAT). In addition, spatial sharing of various GNNs (such as Mix) may achieve performance improvements because of different resource demands.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kern="0" dirty="0">
              <a:ea typeface="Tahoma" panose="020B0604030504040204" pitchFamily="34" charset="0"/>
            </a:endParaRPr>
          </a:p>
          <a:p>
            <a:pPr lvl="0">
              <a:defRPr/>
            </a:pPr>
            <a:endParaRPr kumimoji="1" lang="en-US" altLang="zh-CN" sz="1200"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21</a:t>
            </a:fld>
            <a:endParaRPr lang="zh-CN" altLang="en-US"/>
          </a:p>
        </p:txBody>
      </p:sp>
    </p:spTree>
    <p:extLst>
      <p:ext uri="{BB962C8B-B14F-4D97-AF65-F5344CB8AC3E}">
        <p14:creationId xmlns:p14="http://schemas.microsoft.com/office/powerpoint/2010/main" val="15786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altLang="zh-CN" sz="1800" b="0" i="0" dirty="0">
                <a:solidFill>
                  <a:srgbClr val="000000"/>
                </a:solidFill>
                <a:effectLst/>
                <a:latin typeface="NimbusRomNo9L-Regu"/>
              </a:rPr>
              <a:t>To demonstrate the generality of our approach, we evaluate </a:t>
            </a:r>
            <a:r>
              <a:rPr lang="en-US" altLang="zh-CN" sz="1800" b="0" i="1" dirty="0" err="1">
                <a:solidFill>
                  <a:srgbClr val="000000"/>
                </a:solidFill>
                <a:effectLst/>
                <a:latin typeface="NimbusRomNo9L-ReguItal"/>
              </a:rPr>
              <a:t>CoGNN</a:t>
            </a:r>
            <a:r>
              <a:rPr lang="en-US" altLang="zh-CN" sz="1800" b="0" i="1" dirty="0">
                <a:solidFill>
                  <a:srgbClr val="000000"/>
                </a:solidFill>
                <a:effectLst/>
                <a:latin typeface="NimbusRomNo9L-ReguItal"/>
              </a:rPr>
              <a:t> </a:t>
            </a:r>
            <a:r>
              <a:rPr lang="en-US" altLang="zh-CN" sz="1800" b="0" i="0" dirty="0">
                <a:solidFill>
                  <a:srgbClr val="000000"/>
                </a:solidFill>
                <a:effectLst/>
                <a:latin typeface="NimbusRomNo9L-Regu"/>
              </a:rPr>
              <a:t>on NVIDIA A100 GPU with 40GB memory.</a:t>
            </a:r>
            <a:r>
              <a:rPr lang="en-US" altLang="zh-CN" dirty="0"/>
              <a:t> </a:t>
            </a:r>
            <a:r>
              <a:rPr kumimoji="1" lang="en-US" altLang="zh-CN" sz="1200" dirty="0"/>
              <a:t>This table shows the performance comparison of different methods on A100 GPU. As seen, </a:t>
            </a:r>
            <a:r>
              <a:rPr lang="en-US" altLang="zh-CN" sz="1800" b="0" i="1" dirty="0" err="1">
                <a:solidFill>
                  <a:srgbClr val="000000"/>
                </a:solidFill>
                <a:effectLst/>
                <a:latin typeface="NimbusRomNo9L-ReguItal"/>
              </a:rPr>
              <a:t>CoGNN</a:t>
            </a:r>
            <a:r>
              <a:rPr lang="en-US" altLang="zh-CN" sz="1800" b="0" i="1" dirty="0">
                <a:solidFill>
                  <a:srgbClr val="000000"/>
                </a:solidFill>
                <a:effectLst/>
                <a:latin typeface="NimbusRomNo9L-ReguItal"/>
              </a:rPr>
              <a:t> </a:t>
            </a:r>
            <a:r>
              <a:rPr lang="en-US" altLang="zh-CN" sz="1800" b="0" i="0" dirty="0">
                <a:solidFill>
                  <a:srgbClr val="000000"/>
                </a:solidFill>
                <a:effectLst/>
                <a:latin typeface="NimbusRomNo9L-Regu"/>
              </a:rPr>
              <a:t>achieves better performance than </a:t>
            </a:r>
            <a:r>
              <a:rPr lang="en-US" altLang="zh-CN" sz="1800" b="0" i="1" dirty="0">
                <a:solidFill>
                  <a:srgbClr val="000000"/>
                </a:solidFill>
                <a:effectLst/>
                <a:latin typeface="NimbusRomNo9L-ReguItal"/>
              </a:rPr>
              <a:t>Default</a:t>
            </a:r>
            <a:r>
              <a:rPr lang="en-US" altLang="zh-CN" sz="1800" b="0" i="0" dirty="0">
                <a:solidFill>
                  <a:srgbClr val="000000"/>
                </a:solidFill>
                <a:effectLst/>
                <a:latin typeface="NimbusRomNo9L-Regu"/>
              </a:rPr>
              <a:t>, </a:t>
            </a:r>
            <a:r>
              <a:rPr lang="en-US" altLang="zh-CN" sz="1800" b="0" i="1" dirty="0">
                <a:solidFill>
                  <a:srgbClr val="000000"/>
                </a:solidFill>
                <a:effectLst/>
                <a:latin typeface="NimbusRomNo9L-ReguItal"/>
              </a:rPr>
              <a:t>MIG</a:t>
            </a:r>
            <a:r>
              <a:rPr lang="en-US" altLang="zh-CN" sz="1800" b="0" i="0" dirty="0">
                <a:solidFill>
                  <a:srgbClr val="000000"/>
                </a:solidFill>
                <a:effectLst/>
                <a:latin typeface="NimbusRomNo9L-Regu"/>
              </a:rPr>
              <a:t>, </a:t>
            </a:r>
            <a:r>
              <a:rPr lang="en-US" altLang="zh-CN" sz="1800" b="0" i="1" dirty="0">
                <a:solidFill>
                  <a:srgbClr val="000000"/>
                </a:solidFill>
                <a:effectLst/>
                <a:latin typeface="NimbusRomNo9L-ReguItal"/>
              </a:rPr>
              <a:t>MPS</a:t>
            </a:r>
            <a:r>
              <a:rPr lang="en-US" altLang="zh-CN" sz="1800" b="0" i="0" dirty="0">
                <a:solidFill>
                  <a:srgbClr val="000000"/>
                </a:solidFill>
                <a:effectLst/>
                <a:latin typeface="NimbusRomNo9L-Regu"/>
              </a:rPr>
              <a:t>, and </a:t>
            </a:r>
            <a:r>
              <a:rPr lang="en-US" altLang="zh-CN" sz="1800" b="0" i="1" dirty="0" err="1">
                <a:solidFill>
                  <a:srgbClr val="000000"/>
                </a:solidFill>
                <a:effectLst/>
                <a:latin typeface="NimbusRomNo9L-ReguItal"/>
              </a:rPr>
              <a:t>PipeSwitch</a:t>
            </a:r>
            <a:r>
              <a:rPr lang="en-US" altLang="zh-CN" sz="1800" b="0" i="1" dirty="0">
                <a:solidFill>
                  <a:srgbClr val="000000"/>
                </a:solidFill>
                <a:effectLst/>
                <a:latin typeface="NimbusRomNo9L-ReguItal"/>
              </a:rPr>
              <a:t> </a:t>
            </a:r>
            <a:r>
              <a:rPr lang="en-US" altLang="zh-CN" sz="1800" b="0" i="0" dirty="0">
                <a:solidFill>
                  <a:srgbClr val="000000"/>
                </a:solidFill>
                <a:effectLst/>
                <a:latin typeface="NimbusRomNo9L-Regu"/>
              </a:rPr>
              <a:t>on all metrics on A100 GPU. In addition, </a:t>
            </a:r>
            <a:r>
              <a:rPr lang="en-US" altLang="zh-CN" sz="1800" b="0" i="1" dirty="0" err="1">
                <a:solidFill>
                  <a:srgbClr val="000000"/>
                </a:solidFill>
                <a:effectLst/>
                <a:latin typeface="NimbusRomNo9L-ReguItal"/>
              </a:rPr>
              <a:t>CoGNN</a:t>
            </a:r>
            <a:r>
              <a:rPr lang="en-US" altLang="zh-CN" sz="1800" b="0" i="1" dirty="0">
                <a:solidFill>
                  <a:srgbClr val="000000"/>
                </a:solidFill>
                <a:effectLst/>
                <a:latin typeface="NimbusRomNo9L-ReguItal"/>
              </a:rPr>
              <a:t>-BMC </a:t>
            </a:r>
            <a:r>
              <a:rPr lang="en-US" altLang="zh-CN" sz="1800" b="0" i="0" dirty="0">
                <a:solidFill>
                  <a:srgbClr val="000000"/>
                </a:solidFill>
                <a:effectLst/>
                <a:latin typeface="NimbusRomNo9L-Regu"/>
              </a:rPr>
              <a:t>achieves 1.12</a:t>
            </a:r>
            <a:r>
              <a:rPr lang="en-US" altLang="zh-CN" sz="1800" b="0" i="1" dirty="0">
                <a:solidFill>
                  <a:srgbClr val="000000"/>
                </a:solidFill>
                <a:effectLst/>
                <a:latin typeface="CMSY10"/>
              </a:rPr>
              <a:t>× </a:t>
            </a:r>
            <a:r>
              <a:rPr lang="en-US" altLang="zh-CN" sz="1800" b="0" i="0" dirty="0" err="1">
                <a:solidFill>
                  <a:srgbClr val="000000"/>
                </a:solidFill>
                <a:effectLst/>
                <a:latin typeface="NimbusRomNo9L-Regu"/>
              </a:rPr>
              <a:t>makespan</a:t>
            </a:r>
            <a:r>
              <a:rPr lang="en-US" altLang="zh-CN" sz="1800" b="0" i="0" dirty="0">
                <a:solidFill>
                  <a:srgbClr val="000000"/>
                </a:solidFill>
                <a:effectLst/>
                <a:latin typeface="NimbusRomNo9L-Regu"/>
              </a:rPr>
              <a:t> reductions compared to </a:t>
            </a:r>
            <a:r>
              <a:rPr lang="en-US" altLang="zh-CN" sz="1800" b="0" i="1" dirty="0" err="1">
                <a:solidFill>
                  <a:srgbClr val="000000"/>
                </a:solidFill>
                <a:effectLst/>
                <a:latin typeface="NimbusRomNo9L-ReguItal"/>
              </a:rPr>
              <a:t>PipeSwitch</a:t>
            </a:r>
            <a:r>
              <a:rPr lang="en-US" altLang="zh-CN" sz="1800" b="0" i="1" dirty="0">
                <a:solidFill>
                  <a:srgbClr val="000000"/>
                </a:solidFill>
                <a:effectLst/>
                <a:latin typeface="NimbusRomNo9L-ReguItal"/>
              </a:rPr>
              <a:t> </a:t>
            </a:r>
            <a:r>
              <a:rPr lang="en-US" altLang="zh-CN" sz="1800" b="0" i="0" dirty="0">
                <a:solidFill>
                  <a:srgbClr val="000000"/>
                </a:solidFill>
                <a:effectLst/>
                <a:latin typeface="NimbusRomNo9L-Regu"/>
              </a:rPr>
              <a:t>for Mix queue on A100.</a:t>
            </a:r>
            <a:r>
              <a:rPr lang="en-US" altLang="zh-CN" dirty="0"/>
              <a:t> </a:t>
            </a:r>
          </a:p>
          <a:p>
            <a:pPr lvl="0">
              <a:defRPr/>
            </a:pPr>
            <a:r>
              <a:rPr lang="en-US" altLang="zh-CN" sz="1800" b="0" i="0" dirty="0">
                <a:solidFill>
                  <a:srgbClr val="000000"/>
                </a:solidFill>
                <a:effectLst/>
                <a:latin typeface="NimbusRomNo9L-Regu"/>
              </a:rPr>
              <a:t>The results indicate that </a:t>
            </a:r>
            <a:r>
              <a:rPr lang="en-US" altLang="zh-CN" sz="1800" b="0" i="1" dirty="0" err="1">
                <a:solidFill>
                  <a:srgbClr val="000000"/>
                </a:solidFill>
                <a:effectLst/>
                <a:latin typeface="NimbusRomNo9L-ReguItal"/>
              </a:rPr>
              <a:t>CoGNN</a:t>
            </a:r>
            <a:r>
              <a:rPr lang="en-US" altLang="zh-CN" sz="1800" b="0" i="1" dirty="0">
                <a:solidFill>
                  <a:srgbClr val="000000"/>
                </a:solidFill>
                <a:effectLst/>
                <a:latin typeface="NimbusRomNo9L-ReguItal"/>
              </a:rPr>
              <a:t>  </a:t>
            </a:r>
            <a:r>
              <a:rPr lang="en-US" altLang="zh-CN" sz="1800" b="0" i="0" dirty="0">
                <a:solidFill>
                  <a:srgbClr val="000000"/>
                </a:solidFill>
                <a:effectLst/>
                <a:latin typeface="NimbusRomNo9L-ReguItal"/>
              </a:rPr>
              <a:t>can be adapted to other GPU architectures with </a:t>
            </a:r>
            <a:r>
              <a:rPr lang="en-US" altLang="zh-CN" sz="1800" b="0" dirty="0"/>
              <a:t>stable performance improvement. In addition, we believe that </a:t>
            </a:r>
            <a:r>
              <a:rPr lang="en-US" altLang="zh-CN" sz="1800" b="0" i="1" dirty="0" err="1"/>
              <a:t>CoGNN</a:t>
            </a:r>
            <a:r>
              <a:rPr lang="en-US" altLang="zh-CN" sz="1800" b="0" dirty="0"/>
              <a:t> has </a:t>
            </a:r>
            <a:r>
              <a:rPr lang="en-US" altLang="zh-CN" sz="1800" b="0" dirty="0">
                <a:solidFill>
                  <a:srgbClr val="443BFF"/>
                </a:solidFill>
              </a:rPr>
              <a:t>greater potential</a:t>
            </a:r>
            <a:r>
              <a:rPr lang="en-US" altLang="zh-CN" sz="1800" b="0" dirty="0"/>
              <a:t> on future GPU architectures with more resources (e.g., </a:t>
            </a:r>
            <a:r>
              <a:rPr lang="en-US" altLang="zh-CN" sz="1800" b="0" dirty="0">
                <a:solidFill>
                  <a:srgbClr val="443BFF"/>
                </a:solidFill>
              </a:rPr>
              <a:t>NVIDIA H100</a:t>
            </a:r>
            <a:r>
              <a:rPr lang="en-US" altLang="zh-CN" sz="1800" b="0" dirty="0"/>
              <a:t>).</a:t>
            </a:r>
            <a:endParaRPr lang="en-US" altLang="zh-CN" sz="1800" b="0" i="0" dirty="0">
              <a:solidFill>
                <a:srgbClr val="000000"/>
              </a:solidFill>
              <a:effectLst/>
              <a:latin typeface="NimbusRomNo9L-ReguItal"/>
            </a:endParaRP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22</a:t>
            </a:fld>
            <a:endParaRPr lang="zh-CN" altLang="en-US"/>
          </a:p>
        </p:txBody>
      </p:sp>
    </p:spTree>
    <p:extLst>
      <p:ext uri="{BB962C8B-B14F-4D97-AF65-F5344CB8AC3E}">
        <p14:creationId xmlns:p14="http://schemas.microsoft.com/office/powerpoint/2010/main" val="1708184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t>This figure shows the </a:t>
            </a:r>
            <a:r>
              <a:rPr kumimoji="1" lang="en-US" altLang="zh-CN" sz="1200" kern="0" dirty="0">
                <a:ea typeface="Tahoma" panose="020B0604030504040204" pitchFamily="34" charset="0"/>
              </a:rPr>
              <a:t>p</a:t>
            </a:r>
            <a:r>
              <a:rPr lang="en-US" altLang="zh-CN" kern="0" dirty="0">
                <a:ea typeface="Tahoma" panose="020B0604030504040204" pitchFamily="34" charset="0"/>
              </a:rPr>
              <a:t>erformance breakdown of </a:t>
            </a:r>
            <a:r>
              <a:rPr lang="en-US" altLang="zh-CN" i="1" kern="0" dirty="0" err="1">
                <a:ea typeface="Tahoma" panose="020B0604030504040204" pitchFamily="34" charset="0"/>
              </a:rPr>
              <a:t>CoGNN</a:t>
            </a:r>
            <a:r>
              <a:rPr lang="en-US" altLang="zh-CN" kern="0" dirty="0">
                <a:ea typeface="Tahoma" panose="020B0604030504040204" pitchFamily="34" charset="0"/>
              </a:rPr>
              <a:t> processing normalized to one-epoch execution time. </a:t>
            </a:r>
            <a:r>
              <a:rPr lang="en-US" altLang="zh-CN" sz="1800" b="0" i="0" dirty="0">
                <a:solidFill>
                  <a:srgbClr val="000000"/>
                </a:solidFill>
                <a:effectLst/>
                <a:latin typeface="NimbusRomNo9L-Regu"/>
              </a:rPr>
              <a:t>The </a:t>
            </a:r>
            <a:r>
              <a:rPr lang="en-US" altLang="zh-CN" sz="1800" b="0" i="1" dirty="0" err="1">
                <a:solidFill>
                  <a:srgbClr val="000000"/>
                </a:solidFill>
                <a:effectLst/>
                <a:latin typeface="NimbusRomNo9L-ReguItal"/>
              </a:rPr>
              <a:t>CoGNN</a:t>
            </a:r>
            <a:r>
              <a:rPr lang="en-US" altLang="zh-CN" sz="1800" b="0" i="1" dirty="0">
                <a:solidFill>
                  <a:srgbClr val="000000"/>
                </a:solidFill>
                <a:effectLst/>
                <a:latin typeface="NimbusRomNo9L-ReguItal"/>
              </a:rPr>
              <a:t> </a:t>
            </a:r>
            <a:r>
              <a:rPr lang="en-US" altLang="zh-CN" sz="1800" b="0" i="0" dirty="0">
                <a:solidFill>
                  <a:srgbClr val="000000"/>
                </a:solidFill>
                <a:effectLst/>
                <a:latin typeface="NimbusRomNo9L-Regu"/>
              </a:rPr>
              <a:t>overhead</a:t>
            </a:r>
            <a:br>
              <a:rPr lang="en-US" altLang="zh-CN" sz="1800" b="0" i="0" dirty="0">
                <a:solidFill>
                  <a:srgbClr val="000000"/>
                </a:solidFill>
                <a:effectLst/>
                <a:latin typeface="NimbusRomNo9L-Regu"/>
              </a:rPr>
            </a:br>
            <a:r>
              <a:rPr lang="en-US" altLang="zh-CN" sz="1800" b="0" i="0" dirty="0">
                <a:solidFill>
                  <a:srgbClr val="000000"/>
                </a:solidFill>
                <a:effectLst/>
                <a:latin typeface="NimbusRomNo9L-Regu"/>
              </a:rPr>
              <a:t>can be divided into three parts including PMC estimation, task grouping, and task scheduling. </a:t>
            </a:r>
            <a:r>
              <a:rPr lang="en-US" altLang="zh-CN" kern="0" dirty="0">
                <a:ea typeface="Tahoma" panose="020B0604030504040204" pitchFamily="34" charset="0"/>
              </a:rPr>
              <a:t>Task </a:t>
            </a:r>
            <a:r>
              <a:rPr lang="en-US" altLang="zh-CN" sz="1200" dirty="0">
                <a:ea typeface="Tahoma" panose="020B0604030504040204" pitchFamily="34" charset="0"/>
              </a:rPr>
              <a:t>grouping time is less than </a:t>
            </a:r>
            <a:r>
              <a:rPr lang="en-US" altLang="zh-CN" sz="1200" dirty="0">
                <a:solidFill>
                  <a:srgbClr val="443BFF"/>
                </a:solidFill>
                <a:ea typeface="Tahoma" panose="020B0604030504040204" pitchFamily="34" charset="0"/>
              </a:rPr>
              <a:t>0.001</a:t>
            </a:r>
            <a:r>
              <a:rPr lang="en-US" altLang="zh-CN" sz="1200" dirty="0">
                <a:ea typeface="Tahoma" panose="020B0604030504040204" pitchFamily="34" charset="0"/>
              </a:rPr>
              <a:t> </a:t>
            </a:r>
            <a:r>
              <a:rPr lang="en-US" altLang="zh-CN" sz="1200" dirty="0" err="1">
                <a:ea typeface="Tahoma" panose="020B0604030504040204" pitchFamily="34" charset="0"/>
              </a:rPr>
              <a:t>epoches</a:t>
            </a:r>
            <a:r>
              <a:rPr lang="en-US" altLang="zh-CN" sz="1200" dirty="0">
                <a:ea typeface="Tahoma" panose="020B0604030504040204" pitchFamily="34" charset="0"/>
              </a:rPr>
              <a:t>, which is negligible compared to GNN training, therefore not shown in this figure. PMC estimation and task scheduling take an average of </a:t>
            </a:r>
            <a:r>
              <a:rPr lang="en-US" altLang="zh-CN" sz="1200" dirty="0">
                <a:solidFill>
                  <a:srgbClr val="443BFF"/>
                </a:solidFill>
                <a:ea typeface="Tahoma" panose="020B0604030504040204" pitchFamily="34" charset="0"/>
              </a:rPr>
              <a:t>2.1</a:t>
            </a:r>
            <a:r>
              <a:rPr lang="en-US" altLang="zh-CN" sz="1200" dirty="0">
                <a:ea typeface="Tahoma" panose="020B0604030504040204" pitchFamily="34" charset="0"/>
              </a:rPr>
              <a:t> and </a:t>
            </a:r>
            <a:r>
              <a:rPr lang="en-US" altLang="zh-CN" sz="1200" dirty="0">
                <a:solidFill>
                  <a:srgbClr val="443BFF"/>
                </a:solidFill>
                <a:ea typeface="Tahoma" panose="020B0604030504040204" pitchFamily="34" charset="0"/>
              </a:rPr>
              <a:t>3.9</a:t>
            </a:r>
            <a:r>
              <a:rPr lang="en-US" altLang="zh-CN" sz="1200" dirty="0">
                <a:ea typeface="Tahoma" panose="020B0604030504040204" pitchFamily="34" charset="0"/>
              </a:rPr>
              <a:t> </a:t>
            </a:r>
            <a:r>
              <a:rPr lang="en-US" altLang="zh-CN" sz="1200" dirty="0" err="1">
                <a:ea typeface="Tahoma" panose="020B0604030504040204" pitchFamily="34" charset="0"/>
              </a:rPr>
              <a:t>epoches</a:t>
            </a:r>
            <a:r>
              <a:rPr lang="en-US" altLang="zh-CN" sz="1200" dirty="0">
                <a:ea typeface="Tahoma" panose="020B0604030504040204" pitchFamily="34" charset="0"/>
              </a:rPr>
              <a:t> across all task queues. </a:t>
            </a:r>
            <a:r>
              <a:rPr kumimoji="1" lang="en-US" altLang="zh-CN" sz="1200" kern="1200" dirty="0">
                <a:solidFill>
                  <a:schemeClr val="tx1"/>
                </a:solidFill>
                <a:latin typeface="+mn-lt"/>
                <a:ea typeface="+mn-ea"/>
                <a:cs typeface="+mn-cs"/>
              </a:rPr>
              <a:t>In production scenarios, thousands of </a:t>
            </a:r>
            <a:r>
              <a:rPr kumimoji="1" lang="en-US" altLang="zh-CN" sz="1200" kern="1200" dirty="0" err="1">
                <a:solidFill>
                  <a:schemeClr val="tx1"/>
                </a:solidFill>
                <a:latin typeface="+mn-lt"/>
                <a:ea typeface="+mn-ea"/>
                <a:cs typeface="+mn-cs"/>
              </a:rPr>
              <a:t>epoches</a:t>
            </a:r>
            <a:r>
              <a:rPr kumimoji="1" lang="en-US" altLang="zh-CN" sz="1200" kern="1200" dirty="0">
                <a:solidFill>
                  <a:schemeClr val="tx1"/>
                </a:solidFill>
                <a:latin typeface="+mn-lt"/>
                <a:ea typeface="+mn-ea"/>
                <a:cs typeface="+mn-cs"/>
              </a:rPr>
              <a:t> are often required to improve prediction accuracy, indicating the </a:t>
            </a:r>
            <a:r>
              <a:rPr kumimoji="1" lang="en-US" altLang="zh-CN" sz="1200" kern="1200" dirty="0" err="1">
                <a:solidFill>
                  <a:schemeClr val="tx1"/>
                </a:solidFill>
                <a:latin typeface="+mn-lt"/>
                <a:ea typeface="+mn-ea"/>
                <a:cs typeface="+mn-cs"/>
              </a:rPr>
              <a:t>CoGNN</a:t>
            </a:r>
            <a:r>
              <a:rPr kumimoji="1" lang="en-US" altLang="zh-CN" sz="1200" kern="1200" dirty="0">
                <a:solidFill>
                  <a:schemeClr val="tx1"/>
                </a:solidFill>
                <a:latin typeface="+mn-lt"/>
                <a:ea typeface="+mn-ea"/>
                <a:cs typeface="+mn-cs"/>
              </a:rPr>
              <a:t> overhead is acceptable.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kern="0" dirty="0">
              <a:ea typeface="Tahoma" panose="020B0604030504040204" pitchFamily="34" charset="0"/>
            </a:endParaRPr>
          </a:p>
          <a:p>
            <a:pPr lvl="0">
              <a:defRPr/>
            </a:pPr>
            <a:endParaRPr kumimoji="1" lang="en-US" altLang="zh-CN" sz="1200"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23</a:t>
            </a:fld>
            <a:endParaRPr lang="zh-CN" altLang="en-US"/>
          </a:p>
        </p:txBody>
      </p:sp>
    </p:spTree>
    <p:extLst>
      <p:ext uri="{BB962C8B-B14F-4D97-AF65-F5344CB8AC3E}">
        <p14:creationId xmlns:p14="http://schemas.microsoft.com/office/powerpoint/2010/main" val="4161939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kumimoji="1" lang="en-US" altLang="zh-CN" sz="1200" b="0" dirty="0"/>
              <a:t>The left figure shows the runtime memory consumption of </a:t>
            </a:r>
            <a:r>
              <a:rPr kumimoji="1" lang="en-US" altLang="zh-CN" sz="1200" b="0" dirty="0" err="1"/>
              <a:t>CoGNN</a:t>
            </a:r>
            <a:r>
              <a:rPr kumimoji="1" lang="en-US" altLang="zh-CN" sz="1200" b="0" dirty="0"/>
              <a:t>. </a:t>
            </a:r>
            <a:r>
              <a:rPr lang="en-US" altLang="zh-CN" sz="1200" b="0" dirty="0">
                <a:ea typeface="Tahoma" panose="020B0604030504040204" pitchFamily="34" charset="0"/>
              </a:rPr>
              <a:t>The PMCs of certain task groups are </a:t>
            </a:r>
            <a:r>
              <a:rPr lang="en-US" altLang="zh-CN" sz="1200" b="0" dirty="0">
                <a:solidFill>
                  <a:srgbClr val="443BFF"/>
                </a:solidFill>
                <a:ea typeface="Tahoma" panose="020B0604030504040204" pitchFamily="34" charset="0"/>
              </a:rPr>
              <a:t>close to </a:t>
            </a:r>
            <a:r>
              <a:rPr lang="en-US" altLang="zh-CN" sz="1200" b="0" dirty="0">
                <a:ea typeface="Tahoma" panose="020B0604030504040204" pitchFamily="34" charset="0"/>
              </a:rPr>
              <a:t>the V100 capacity, indicating the GPU memory is fully utilized. The right figure shows the correlation of PMC and execution time. The PMC is </a:t>
            </a:r>
            <a:r>
              <a:rPr lang="en-US" altLang="zh-CN" sz="1200" b="0" dirty="0">
                <a:solidFill>
                  <a:srgbClr val="443BFF"/>
                </a:solidFill>
                <a:ea typeface="Tahoma" panose="020B0604030504040204" pitchFamily="34" charset="0"/>
              </a:rPr>
              <a:t>positively correlated </a:t>
            </a:r>
            <a:r>
              <a:rPr lang="en-US" altLang="zh-CN" sz="1200" b="0" dirty="0">
                <a:ea typeface="Tahoma" panose="020B0604030504040204" pitchFamily="34" charset="0"/>
              </a:rPr>
              <a:t>with execution time, which is consistent with our assumption. </a:t>
            </a:r>
          </a:p>
          <a:p>
            <a:pPr lvl="0">
              <a:defRPr/>
            </a:pPr>
            <a:r>
              <a:rPr lang="en-US" altLang="zh-CN" sz="1200" b="0" dirty="0">
                <a:ea typeface="Tahoma" panose="020B0604030504040204" pitchFamily="34" charset="0"/>
              </a:rPr>
              <a:t>The results indicate that </a:t>
            </a:r>
            <a:r>
              <a:rPr lang="en-US" altLang="zh-CN" sz="1200" b="0" dirty="0" err="1">
                <a:ea typeface="Tahoma" panose="020B0604030504040204" pitchFamily="34" charset="0"/>
              </a:rPr>
              <a:t>CoGNN</a:t>
            </a:r>
            <a:r>
              <a:rPr lang="en-US" altLang="zh-CN" sz="1200" b="0" dirty="0">
                <a:ea typeface="Tahoma" panose="020B0604030504040204" pitchFamily="34" charset="0"/>
              </a:rPr>
              <a:t> </a:t>
            </a:r>
            <a:r>
              <a:rPr lang="en-US" altLang="zh-CN" sz="1200" b="0" dirty="0"/>
              <a:t>generates groups adaptively to </a:t>
            </a:r>
            <a:r>
              <a:rPr lang="en-US" altLang="zh-CN" sz="1200" b="0" dirty="0">
                <a:solidFill>
                  <a:srgbClr val="443BFF"/>
                </a:solidFill>
              </a:rPr>
              <a:t>avoid exceeding </a:t>
            </a:r>
            <a:r>
              <a:rPr lang="en-US" altLang="zh-CN" sz="1200" b="0" dirty="0"/>
              <a:t>GPU memory capacity. Also, the positive correlation is because that larger input sizes generally </a:t>
            </a:r>
            <a:r>
              <a:rPr lang="en-US" altLang="zh-CN" sz="1200" b="0" dirty="0">
                <a:solidFill>
                  <a:srgbClr val="443BFF"/>
                </a:solidFill>
              </a:rPr>
              <a:t>result in </a:t>
            </a:r>
            <a:r>
              <a:rPr lang="en-US" altLang="zh-CN" sz="1200" b="0" dirty="0"/>
              <a:t>larger output tensors and more arithmetic operations, leading to larger PMC and longer execution time.</a:t>
            </a:r>
            <a:endParaRPr kumimoji="1" lang="en-US" altLang="zh-CN" sz="1200" b="0"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24</a:t>
            </a:fld>
            <a:endParaRPr lang="zh-CN" altLang="en-US"/>
          </a:p>
        </p:txBody>
      </p:sp>
    </p:spTree>
    <p:extLst>
      <p:ext uri="{BB962C8B-B14F-4D97-AF65-F5344CB8AC3E}">
        <p14:creationId xmlns:p14="http://schemas.microsoft.com/office/powerpoint/2010/main" val="2130341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Next, I will show some previous works related to our paper.</a:t>
            </a:r>
            <a:endParaRPr lang="zh-CN" altLang="en-US" dirty="0"/>
          </a:p>
        </p:txBody>
      </p:sp>
      <p:sp>
        <p:nvSpPr>
          <p:cNvPr id="4" name="灯片编号占位符 3"/>
          <p:cNvSpPr>
            <a:spLocks noGrp="1"/>
          </p:cNvSpPr>
          <p:nvPr>
            <p:ph type="sldNum" sz="quarter" idx="10"/>
          </p:nvPr>
        </p:nvSpPr>
        <p:spPr/>
        <p:txBody>
          <a:bodyPr/>
          <a:lstStyle/>
          <a:p>
            <a:fld id="{7D64624E-E12B-4681-BBEE-06D23A21DD7E}" type="slidenum">
              <a:rPr lang="zh-CN" altLang="en-US" smtClean="0"/>
              <a:t>25</a:t>
            </a:fld>
            <a:endParaRPr lang="zh-CN" altLang="en-US"/>
          </a:p>
        </p:txBody>
      </p:sp>
    </p:spTree>
    <p:extLst>
      <p:ext uri="{BB962C8B-B14F-4D97-AF65-F5344CB8AC3E}">
        <p14:creationId xmlns:p14="http://schemas.microsoft.com/office/powerpoint/2010/main" val="2225800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t>We divide the related works into </a:t>
            </a:r>
            <a:r>
              <a:rPr lang="en-US" altLang="zh-CN" dirty="0"/>
              <a:t>GNN acceleration on GPUs and memory management for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Recent research works deeply mine the </a:t>
            </a:r>
            <a:r>
              <a:rPr lang="en-US" altLang="zh-CN" dirty="0">
                <a:solidFill>
                  <a:srgbClr val="443BFF"/>
                </a:solidFill>
              </a:rPr>
              <a:t>computation features </a:t>
            </a:r>
            <a:r>
              <a:rPr lang="en-US" altLang="zh-CN" dirty="0"/>
              <a:t>of GNNs to enable fine-grained optimizations for GPU architectures. </a:t>
            </a:r>
            <a:r>
              <a:rPr lang="en-US" altLang="zh-CN" dirty="0">
                <a:ea typeface="Tahoma" panose="020B0604030504040204" pitchFamily="34" charset="0"/>
              </a:rPr>
              <a:t>These works are </a:t>
            </a:r>
            <a:r>
              <a:rPr lang="en-US" altLang="zh-CN" dirty="0">
                <a:solidFill>
                  <a:srgbClr val="443BFF"/>
                </a:solidFill>
                <a:ea typeface="Tahoma" panose="020B0604030504040204" pitchFamily="34" charset="0"/>
              </a:rPr>
              <a:t>orthogonal to </a:t>
            </a:r>
            <a:r>
              <a:rPr lang="en-US" altLang="zh-CN" dirty="0">
                <a:ea typeface="Tahoma" panose="020B0604030504040204" pitchFamily="34" charset="0"/>
              </a:rPr>
              <a:t>this paper that targets concurrent GNN training scheduling.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Since </a:t>
            </a:r>
            <a:r>
              <a:rPr lang="en-US" altLang="zh-CN" dirty="0">
                <a:solidFill>
                  <a:srgbClr val="443BFF"/>
                </a:solidFill>
              </a:rPr>
              <a:t>limited memory </a:t>
            </a:r>
            <a:r>
              <a:rPr lang="en-US" altLang="zh-CN" dirty="0"/>
              <a:t>capacity restricts the scale of network training, research works generally utilize </a:t>
            </a:r>
            <a:r>
              <a:rPr lang="en-US" altLang="zh-CN" dirty="0">
                <a:solidFill>
                  <a:srgbClr val="443BFF"/>
                </a:solidFill>
              </a:rPr>
              <a:t>re-computation</a:t>
            </a:r>
            <a:r>
              <a:rPr lang="en-US" altLang="zh-CN" dirty="0"/>
              <a:t> or </a:t>
            </a:r>
            <a:r>
              <a:rPr lang="en-US" altLang="zh-CN" dirty="0">
                <a:solidFill>
                  <a:srgbClr val="443BFF"/>
                </a:solidFill>
              </a:rPr>
              <a:t>swapping</a:t>
            </a:r>
            <a:r>
              <a:rPr lang="en-US" altLang="zh-CN" dirty="0"/>
              <a:t> to manage GPU memory. These approaches are effective against </a:t>
            </a:r>
            <a:r>
              <a:rPr lang="en-US" altLang="zh-CN" dirty="0">
                <a:solidFill>
                  <a:srgbClr val="443BFF"/>
                </a:solidFill>
              </a:rPr>
              <a:t>memory oversubscription </a:t>
            </a:r>
            <a:r>
              <a:rPr lang="en-US" altLang="zh-CN" dirty="0"/>
              <a:t>and serve as references for processing </a:t>
            </a:r>
            <a:r>
              <a:rPr lang="en-US" altLang="zh-CN" dirty="0">
                <a:solidFill>
                  <a:srgbClr val="443BFF"/>
                </a:solidFill>
              </a:rPr>
              <a:t>larger graph inputs </a:t>
            </a:r>
            <a:r>
              <a:rPr lang="en-US" altLang="zh-CN" dirty="0"/>
              <a:t>on GPUs.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t>To the best of our knowledge, this is </a:t>
            </a:r>
            <a:r>
              <a:rPr lang="en-US" altLang="zh-CN" sz="1200" b="0" dirty="0">
                <a:solidFill>
                  <a:srgbClr val="443BFF"/>
                </a:solidFill>
              </a:rPr>
              <a:t>the first work </a:t>
            </a:r>
            <a:r>
              <a:rPr lang="en-US" altLang="zh-CN" sz="1200" b="0" dirty="0"/>
              <a:t>that targets the scheduling optimization and memory management for </a:t>
            </a:r>
            <a:r>
              <a:rPr lang="en-US" altLang="zh-CN" sz="1200" b="0" dirty="0">
                <a:solidFill>
                  <a:srgbClr val="443BFF"/>
                </a:solidFill>
              </a:rPr>
              <a:t>concurrent GNN training</a:t>
            </a:r>
            <a:r>
              <a:rPr lang="en-US" altLang="zh-CN" sz="1200" b="0" dirty="0"/>
              <a:t>.</a:t>
            </a: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26</a:t>
            </a:fld>
            <a:endParaRPr lang="zh-CN" altLang="en-US"/>
          </a:p>
        </p:txBody>
      </p:sp>
    </p:spTree>
    <p:extLst>
      <p:ext uri="{BB962C8B-B14F-4D97-AF65-F5344CB8AC3E}">
        <p14:creationId xmlns:p14="http://schemas.microsoft.com/office/powerpoint/2010/main" val="1369633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Finally, I will make the conclusion.</a:t>
            </a:r>
            <a:endParaRPr lang="zh-CN" altLang="en-US" dirty="0"/>
          </a:p>
        </p:txBody>
      </p:sp>
      <p:sp>
        <p:nvSpPr>
          <p:cNvPr id="4" name="灯片编号占位符 3"/>
          <p:cNvSpPr>
            <a:spLocks noGrp="1"/>
          </p:cNvSpPr>
          <p:nvPr>
            <p:ph type="sldNum" sz="quarter" idx="10"/>
          </p:nvPr>
        </p:nvSpPr>
        <p:spPr/>
        <p:txBody>
          <a:bodyPr/>
          <a:lstStyle/>
          <a:p>
            <a:fld id="{7D64624E-E12B-4681-BBEE-06D23A21DD7E}" type="slidenum">
              <a:rPr lang="zh-CN" altLang="en-US" smtClean="0"/>
              <a:t>27</a:t>
            </a:fld>
            <a:endParaRPr lang="zh-CN" altLang="en-US"/>
          </a:p>
        </p:txBody>
      </p:sp>
    </p:spTree>
    <p:extLst>
      <p:ext uri="{BB962C8B-B14F-4D97-AF65-F5344CB8AC3E}">
        <p14:creationId xmlns:p14="http://schemas.microsoft.com/office/powerpoint/2010/main" val="999685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t>In this work, </a:t>
            </a:r>
            <a:r>
              <a:rPr lang="en-US" altLang="zh-CN" sz="1800" b="0" i="0" dirty="0">
                <a:solidFill>
                  <a:srgbClr val="000000"/>
                </a:solidFill>
                <a:effectLst/>
                <a:latin typeface="NimbusRomNo9L-Regu"/>
              </a:rPr>
              <a:t>we propose a concurrent GNN training framework that can efficiently manage massive GNN training tasks co-located on GPUs.</a:t>
            </a:r>
            <a:r>
              <a:rPr lang="en-US" altLang="zh-CN" b="0" dirty="0"/>
              <a:t> </a:t>
            </a:r>
            <a:r>
              <a:rPr lang="en-US" altLang="zh-CN" sz="1800" b="0" i="0" dirty="0">
                <a:solidFill>
                  <a:srgbClr val="000000"/>
                </a:solidFill>
                <a:effectLst/>
                <a:latin typeface="NimbusRomNo9L-Regu"/>
              </a:rPr>
              <a:t>Our framework </a:t>
            </a:r>
            <a:r>
              <a:rPr lang="en-US" altLang="zh-CN" sz="1800" b="0" i="0" dirty="0">
                <a:solidFill>
                  <a:srgbClr val="000000"/>
                </a:solidFill>
                <a:effectLst/>
                <a:latin typeface="NimbusRomNo9L-Medi"/>
              </a:rPr>
              <a:t>organizes the tasks in a queue and estimates the memory consumption of each task based on cost functions at operator basis. We also</a:t>
            </a:r>
            <a:r>
              <a:rPr lang="en-US" altLang="zh-CN" sz="1800" b="0" i="1" dirty="0">
                <a:solidFill>
                  <a:srgbClr val="000000"/>
                </a:solidFill>
                <a:effectLst/>
                <a:latin typeface="NimbusRomNo9L-MediItal"/>
              </a:rPr>
              <a:t> </a:t>
            </a:r>
            <a:r>
              <a:rPr lang="en-US" altLang="zh-CN" sz="1800" b="0" i="0" dirty="0">
                <a:solidFill>
                  <a:srgbClr val="000000"/>
                </a:solidFill>
                <a:effectLst/>
                <a:latin typeface="NimbusRomNo9L-Medi"/>
              </a:rPr>
              <a:t>implement various scheduling policies to generate task groups, which are iteratively submitted to GPU for execution. The experiment results show that </a:t>
            </a:r>
            <a:r>
              <a:rPr lang="en-US" altLang="zh-CN" sz="1800" b="0" i="1" dirty="0" err="1">
                <a:solidFill>
                  <a:srgbClr val="000000"/>
                </a:solidFill>
                <a:effectLst/>
                <a:latin typeface="NimbusRomNo9L-MediItal"/>
              </a:rPr>
              <a:t>CoGNN</a:t>
            </a:r>
            <a:r>
              <a:rPr lang="en-US" altLang="zh-CN" sz="1800" b="0" i="1" dirty="0">
                <a:solidFill>
                  <a:srgbClr val="000000"/>
                </a:solidFill>
                <a:effectLst/>
                <a:latin typeface="NimbusRomNo9L-MediItal"/>
              </a:rPr>
              <a:t> </a:t>
            </a:r>
            <a:r>
              <a:rPr lang="en-US" altLang="zh-CN" sz="1800" b="0" i="0" dirty="0">
                <a:solidFill>
                  <a:srgbClr val="000000"/>
                </a:solidFill>
                <a:effectLst/>
                <a:latin typeface="NimbusRomNo9L-Medi"/>
              </a:rPr>
              <a:t>can achieve higher GPU utilization and shorter </a:t>
            </a:r>
            <a:r>
              <a:rPr lang="en-US" altLang="zh-CN" sz="1800" b="0" i="0" dirty="0" err="1">
                <a:solidFill>
                  <a:srgbClr val="000000"/>
                </a:solidFill>
                <a:effectLst/>
                <a:latin typeface="NimbusRomNo9L-Medi"/>
              </a:rPr>
              <a:t>makespans</a:t>
            </a:r>
            <a:r>
              <a:rPr lang="en-US" altLang="zh-CN" sz="1800" b="0" i="0" dirty="0">
                <a:solidFill>
                  <a:srgbClr val="000000"/>
                </a:solidFill>
                <a:effectLst/>
                <a:latin typeface="NimbusRomNo9L-Medi"/>
              </a:rPr>
              <a:t> for training tasks from diverse GNN models.</a:t>
            </a:r>
            <a:r>
              <a:rPr lang="en-US" altLang="zh-CN" b="0" dirty="0"/>
              <a:t> </a:t>
            </a: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28</a:t>
            </a:fld>
            <a:endParaRPr lang="zh-CN" altLang="en-US"/>
          </a:p>
        </p:txBody>
      </p:sp>
    </p:spTree>
    <p:extLst>
      <p:ext uri="{BB962C8B-B14F-4D97-AF65-F5344CB8AC3E}">
        <p14:creationId xmlns:p14="http://schemas.microsoft.com/office/powerpoint/2010/main" val="3259674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This concludes the presentation,</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and </a:t>
            </a:r>
            <a:r>
              <a:rPr lang="en-US" altLang="zh-CN" sz="1200" kern="1200" dirty="0">
                <a:solidFill>
                  <a:schemeClr val="tx1"/>
                </a:solidFill>
                <a:effectLst/>
                <a:latin typeface="+mn-lt"/>
                <a:ea typeface="+mn-ea"/>
                <a:cs typeface="+mn-cs"/>
              </a:rPr>
              <a:t>I am available for questions.</a:t>
            </a: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A7D200-09F0-4584-B62C-5165A5836FD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03084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Next, I will present the background and motivation, including introduction to graph neural networks and GNN computational patterns, also GPU sharing for deep learning tasks, and observations on GNN computations.</a:t>
            </a:r>
          </a:p>
        </p:txBody>
      </p:sp>
      <p:sp>
        <p:nvSpPr>
          <p:cNvPr id="4" name="灯片编号占位符 3"/>
          <p:cNvSpPr>
            <a:spLocks noGrp="1"/>
          </p:cNvSpPr>
          <p:nvPr>
            <p:ph type="sldNum" sz="quarter" idx="10"/>
          </p:nvPr>
        </p:nvSpPr>
        <p:spPr/>
        <p:txBody>
          <a:bodyPr/>
          <a:lstStyle/>
          <a:p>
            <a:fld id="{7D64624E-E12B-4681-BBEE-06D23A21DD7E}" type="slidenum">
              <a:rPr lang="zh-CN" altLang="en-US" smtClean="0"/>
              <a:t>3</a:t>
            </a:fld>
            <a:endParaRPr lang="zh-CN" altLang="en-US"/>
          </a:p>
        </p:txBody>
      </p:sp>
    </p:spTree>
    <p:extLst>
      <p:ext uri="{BB962C8B-B14F-4D97-AF65-F5344CB8AC3E}">
        <p14:creationId xmlns:p14="http://schemas.microsoft.com/office/powerpoint/2010/main" val="3013036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Graph neural networks are widely adopted graph-based prediction tasks due to the powerful node representation, such as </a:t>
            </a:r>
            <a:r>
              <a:rPr lang="en-US" altLang="zh-CN" sz="1200" b="0" i="0" kern="0" dirty="0">
                <a:ln w="0">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m</a:t>
            </a:r>
            <a:r>
              <a:rPr lang="en-US" altLang="zh-CN" sz="1200" kern="0" dirty="0">
                <a:ln w="0">
                  <a:noFill/>
                </a:ln>
                <a:latin typeface="Tahoma" panose="020B0604030504040204" pitchFamily="34" charset="0"/>
                <a:ea typeface="Tahoma" panose="020B0604030504040204" pitchFamily="34" charset="0"/>
                <a:cs typeface="Tahoma" panose="020B0604030504040204" pitchFamily="34" charset="0"/>
              </a:rPr>
              <a:t>edical diagnosis, biochemistry, machine translation and recommendation system.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Unlike dense objects (such as image and text) handled by traditional</a:t>
            </a:r>
            <a:r>
              <a:rPr lang="en-US" altLang="zh-CN" sz="2800" dirty="0"/>
              <a:t> </a:t>
            </a:r>
            <a:r>
              <a:rPr lang="en-US" altLang="zh-CN" sz="1800" b="0" i="0" dirty="0">
                <a:solidFill>
                  <a:srgbClr val="000000"/>
                </a:solidFill>
                <a:effectLst/>
                <a:latin typeface="NimbusRomNo9L-Regu"/>
              </a:rPr>
              <a:t>deep learning models</a:t>
            </a:r>
            <a:r>
              <a:rPr lang="en-US" altLang="zh-CN" sz="4000" b="0" i="0" dirty="0">
                <a:solidFill>
                  <a:srgbClr val="000000"/>
                </a:solidFill>
                <a:effectLst/>
                <a:latin typeface="NimbusRomNo9L-Regu"/>
              </a:rPr>
              <a:t>,</a:t>
            </a:r>
            <a:r>
              <a:rPr lang="en-US" altLang="zh-CN" sz="2800" b="0" i="0" dirty="0">
                <a:solidFill>
                  <a:schemeClr val="tx1"/>
                </a:solidFill>
                <a:effectLst/>
                <a:latin typeface="+mn-lt"/>
              </a:rPr>
              <a:t> </a:t>
            </a:r>
            <a:r>
              <a:rPr lang="en-US" altLang="zh-CN" sz="1800" b="0" i="0" dirty="0">
                <a:solidFill>
                  <a:srgbClr val="000000"/>
                </a:solidFill>
                <a:effectLst/>
                <a:latin typeface="NimbusRomNo9L-Regu"/>
              </a:rPr>
              <a:t>GNN takes graph-structured data as input, where each node is associated with a feature vector. Edges between nodes indicate the graph topology.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This figure shows an example of graph convolution network for node classification. GCN alleviates the problem of overfitting on local neighborhood structures for graphs. GCN with sum reduction can be abstracted as the equation in the right, where X is the feature matrix, W is the weight matrix, and A is the adjacency matrix.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The equations of other popular GNNs (such as SAGE, GAT, GIN) can be found in our paper.</a:t>
            </a:r>
            <a:endParaRPr lang="en-US" altLang="zh-CN" sz="1200" kern="0" dirty="0">
              <a:ln w="0">
                <a:noFill/>
              </a:ln>
              <a:latin typeface="Tahoma" panose="020B0604030504040204" pitchFamily="34" charset="0"/>
              <a:ea typeface="Tahoma" panose="020B0604030504040204" pitchFamily="34" charset="0"/>
              <a:cs typeface="Tahoma" panose="020B0604030504040204" pitchFamily="34" charset="0"/>
            </a:endParaRPr>
          </a:p>
          <a:p>
            <a:br>
              <a:rPr lang="en-US" altLang="zh-CN" dirty="0"/>
            </a:br>
            <a:endParaRPr lang="en-US" altLang="zh-CN"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4</a:t>
            </a:fld>
            <a:endParaRPr lang="zh-CN" altLang="en-US"/>
          </a:p>
        </p:txBody>
      </p:sp>
    </p:spTree>
    <p:extLst>
      <p:ext uri="{BB962C8B-B14F-4D97-AF65-F5344CB8AC3E}">
        <p14:creationId xmlns:p14="http://schemas.microsoft.com/office/powerpoint/2010/main" val="3640167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800" b="0" i="0" dirty="0">
                <a:solidFill>
                  <a:srgbClr val="000000"/>
                </a:solidFill>
                <a:effectLst/>
                <a:latin typeface="NimbusRomNo9L-Regu"/>
              </a:rPr>
              <a:t>A GNN layer typically consists of two phases that combine graph operations and neural computations. Popular GNN frameworks process graph operations according to the graph structure, where an edge indicates data transfer.</a:t>
            </a:r>
            <a:r>
              <a:rPr lang="en-US" altLang="zh-CN" sz="2800" b="0" i="0" dirty="0">
                <a:solidFill>
                  <a:srgbClr val="000000"/>
                </a:solidFill>
                <a:effectLst/>
                <a:latin typeface="NimbusRomNo9L-Regu"/>
              </a:rPr>
              <a:t> </a:t>
            </a:r>
            <a:r>
              <a:rPr lang="en-US" altLang="zh-CN" sz="1800" b="0" i="0" dirty="0">
                <a:solidFill>
                  <a:srgbClr val="000000"/>
                </a:solidFill>
                <a:effectLst/>
                <a:latin typeface="NimbusRomNo9L-Regu"/>
              </a:rPr>
              <a:t>DGL employs node-wise parallelization with a central-neighbor pattern. It fetches data from the feature matrix and then performs reduction with </a:t>
            </a:r>
            <a:r>
              <a:rPr lang="en-US" altLang="zh-CN" sz="1800" b="0" i="0" dirty="0" err="1">
                <a:solidFill>
                  <a:srgbClr val="000000"/>
                </a:solidFill>
                <a:effectLst/>
                <a:latin typeface="NimbusRomNo9L-Regu"/>
              </a:rPr>
              <a:t>SpMM</a:t>
            </a:r>
            <a:r>
              <a:rPr lang="en-US" altLang="zh-CN" sz="1800" b="0" i="0" dirty="0">
                <a:solidFill>
                  <a:srgbClr val="000000"/>
                </a:solidFill>
                <a:effectLst/>
                <a:latin typeface="NimbusRomNo9L-Regu"/>
              </a:rPr>
              <a:t>-like operations to update the node features simultaneously. </a:t>
            </a:r>
            <a:r>
              <a:rPr lang="en-US" altLang="zh-CN" sz="1800" b="0" i="0" dirty="0" err="1">
                <a:solidFill>
                  <a:srgbClr val="000000"/>
                </a:solidFill>
                <a:effectLst/>
                <a:latin typeface="NimbusRomNo9L-Regu"/>
              </a:rPr>
              <a:t>PyG</a:t>
            </a:r>
            <a:r>
              <a:rPr lang="en-US" altLang="zh-CN" sz="1800" b="0" i="0" dirty="0">
                <a:solidFill>
                  <a:srgbClr val="000000"/>
                </a:solidFill>
                <a:effectLst/>
                <a:latin typeface="NimbusRomNo9L-Regu"/>
              </a:rPr>
              <a:t> employs edge-wise parallelization with the </a:t>
            </a:r>
            <a:r>
              <a:rPr lang="en-US" altLang="zh-CN" sz="1800" b="0" i="1" dirty="0" err="1">
                <a:solidFill>
                  <a:srgbClr val="000000"/>
                </a:solidFill>
                <a:effectLst/>
                <a:latin typeface="NimbusRomNo9L-ReguItal"/>
              </a:rPr>
              <a:t>MessagePassing</a:t>
            </a:r>
            <a:r>
              <a:rPr lang="en-US" altLang="zh-CN" sz="1800" b="0" i="1" dirty="0">
                <a:solidFill>
                  <a:srgbClr val="000000"/>
                </a:solidFill>
                <a:effectLst/>
                <a:latin typeface="NimbusRomNo9L-ReguItal"/>
              </a:rPr>
              <a:t> </a:t>
            </a:r>
            <a:r>
              <a:rPr lang="en-US" altLang="zh-CN" sz="1800" b="0" i="0" dirty="0">
                <a:solidFill>
                  <a:srgbClr val="000000"/>
                </a:solidFill>
                <a:effectLst/>
                <a:latin typeface="NimbusRomNo9L-Regu"/>
              </a:rPr>
              <a:t>abstraction. It explicitly generates messages on all edges via </a:t>
            </a:r>
            <a:r>
              <a:rPr lang="en-US" altLang="zh-CN" sz="1800" b="0" i="1" dirty="0" err="1">
                <a:solidFill>
                  <a:srgbClr val="000000"/>
                </a:solidFill>
                <a:effectLst/>
                <a:latin typeface="NimbusRomNo9L-ReguItal"/>
              </a:rPr>
              <a:t>MessagePassing</a:t>
            </a:r>
            <a:r>
              <a:rPr lang="en-US" altLang="zh-CN" sz="1800" b="0" i="1" dirty="0">
                <a:solidFill>
                  <a:srgbClr val="000000"/>
                </a:solidFill>
                <a:effectLst/>
                <a:latin typeface="NimbusRomNo9L-ReguItal"/>
              </a:rPr>
              <a:t> </a:t>
            </a:r>
            <a:r>
              <a:rPr lang="en-US" altLang="zh-CN" sz="1800" b="0" i="0" dirty="0">
                <a:solidFill>
                  <a:srgbClr val="000000"/>
                </a:solidFill>
                <a:effectLst/>
                <a:latin typeface="NimbusRomNo9L-Regu"/>
              </a:rPr>
              <a:t>and then performs separate reductions.</a:t>
            </a:r>
            <a:r>
              <a:rPr lang="en-US" altLang="zh-CN" dirty="0"/>
              <a:t> </a:t>
            </a:r>
          </a:p>
          <a:p>
            <a:r>
              <a:rPr lang="en-US" altLang="zh-CN" dirty="0"/>
              <a:t>However, </a:t>
            </a:r>
            <a:r>
              <a:rPr lang="en-US" altLang="zh-CN" sz="1800" b="0" i="0" dirty="0">
                <a:solidFill>
                  <a:srgbClr val="000000"/>
                </a:solidFill>
                <a:effectLst/>
                <a:latin typeface="NimbusRomNo9L-Regu"/>
              </a:rPr>
              <a:t>Both DGL and </a:t>
            </a:r>
            <a:r>
              <a:rPr lang="en-US" altLang="zh-CN" sz="1800" b="0" i="0" dirty="0" err="1">
                <a:solidFill>
                  <a:srgbClr val="000000"/>
                </a:solidFill>
                <a:effectLst/>
                <a:latin typeface="NimbusRomNo9L-Regu"/>
              </a:rPr>
              <a:t>PyG</a:t>
            </a:r>
            <a:r>
              <a:rPr lang="en-US" altLang="zh-CN" sz="1800" b="0" i="0" dirty="0">
                <a:solidFill>
                  <a:srgbClr val="000000"/>
                </a:solidFill>
                <a:effectLst/>
                <a:latin typeface="NimbusRomNo9L-Regu"/>
              </a:rPr>
              <a:t> are limited by insufficient utilization of GPU computation resources. DGL achieves low memory access efficiency because of the irregularity of the graph structure. </a:t>
            </a:r>
            <a:r>
              <a:rPr lang="en-US" altLang="zh-CN" sz="1800" b="0" i="0" dirty="0" err="1">
                <a:solidFill>
                  <a:srgbClr val="000000"/>
                </a:solidFill>
                <a:effectLst/>
                <a:latin typeface="NimbusRomNo9L-Regu"/>
              </a:rPr>
              <a:t>PyG</a:t>
            </a:r>
            <a:r>
              <a:rPr lang="en-US" altLang="zh-CN" sz="1800" b="0" i="0" dirty="0">
                <a:solidFill>
                  <a:srgbClr val="000000"/>
                </a:solidFill>
                <a:effectLst/>
                <a:latin typeface="NimbusRomNo9L-Regu"/>
              </a:rPr>
              <a:t> improves memory efficiency by implementing separate updates of nodes through aggregation kernels, but the time-consuming data movements cause computation stalls.</a:t>
            </a:r>
            <a:r>
              <a:rPr lang="en-US" altLang="zh-CN" dirty="0"/>
              <a:t> </a:t>
            </a:r>
          </a:p>
          <a:p>
            <a:r>
              <a:rPr lang="en-US" altLang="zh-CN" sz="1200" b="0" dirty="0"/>
              <a:t>To overcome this, the </a:t>
            </a:r>
            <a:r>
              <a:rPr lang="en-US" altLang="zh-CN" sz="1200" b="0" dirty="0">
                <a:solidFill>
                  <a:srgbClr val="443BFF"/>
                </a:solidFill>
              </a:rPr>
              <a:t>co-location mechanism </a:t>
            </a:r>
            <a:r>
              <a:rPr lang="en-US" altLang="zh-CN" sz="1200" b="0" dirty="0"/>
              <a:t>of GNN training tasks can be exploited to maximize GPU throughput. </a:t>
            </a:r>
            <a:br>
              <a:rPr lang="en-US" altLang="zh-CN" dirty="0"/>
            </a:br>
            <a:br>
              <a:rPr lang="en-US" altLang="zh-CN" dirty="0"/>
            </a:br>
            <a:br>
              <a:rPr lang="en-US" altLang="zh-CN" dirty="0"/>
            </a:br>
            <a:endParaRPr lang="en-US" altLang="zh-CN"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5</a:t>
            </a:fld>
            <a:endParaRPr lang="zh-CN" altLang="en-US"/>
          </a:p>
        </p:txBody>
      </p:sp>
    </p:spTree>
    <p:extLst>
      <p:ext uri="{BB962C8B-B14F-4D97-AF65-F5344CB8AC3E}">
        <p14:creationId xmlns:p14="http://schemas.microsoft.com/office/powerpoint/2010/main" val="1767752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800" b="0" i="0" dirty="0">
                <a:solidFill>
                  <a:srgbClr val="000000"/>
                </a:solidFill>
                <a:effectLst/>
                <a:latin typeface="NimbusRomNo9L-Regu"/>
              </a:rPr>
              <a:t>Existing works propose mechanisms based on temporal or spatial sharing to achieve co-location of deep learning tasks on GPUs. Temporal sharing </a:t>
            </a:r>
            <a:r>
              <a:rPr lang="en-US" altLang="zh-CN" sz="1200" dirty="0">
                <a:ea typeface="Tahoma" panose="020B0604030504040204" pitchFamily="34" charset="0"/>
              </a:rPr>
              <a:t>dedicating GPU memory and cores to a </a:t>
            </a:r>
            <a:r>
              <a:rPr lang="en-US" altLang="zh-CN" sz="1200" dirty="0">
                <a:solidFill>
                  <a:srgbClr val="443BFF"/>
                </a:solidFill>
                <a:ea typeface="Tahoma" panose="020B0604030504040204" pitchFamily="34" charset="0"/>
              </a:rPr>
              <a:t>single execution </a:t>
            </a:r>
            <a:r>
              <a:rPr lang="en-US" altLang="zh-CN" sz="1200" dirty="0">
                <a:ea typeface="Tahoma" panose="020B0604030504040204" pitchFamily="34" charset="0"/>
              </a:rPr>
              <a:t>of a specific duration, thereby reducing latency by </a:t>
            </a:r>
            <a:r>
              <a:rPr lang="en-US" altLang="zh-CN" sz="1200" dirty="0">
                <a:solidFill>
                  <a:srgbClr val="443BFF"/>
                </a:solidFill>
                <a:ea typeface="Tahoma" panose="020B0604030504040204" pitchFamily="34" charset="0"/>
              </a:rPr>
              <a:t>overlapping</a:t>
            </a:r>
            <a:r>
              <a:rPr lang="en-US" altLang="zh-CN" sz="1200" dirty="0">
                <a:ea typeface="Tahoma" panose="020B0604030504040204" pitchFamily="34" charset="0"/>
              </a:rPr>
              <a:t> data preprocessing and computations. However, temporal sharing </a:t>
            </a:r>
            <a:r>
              <a:rPr lang="en-US" altLang="zh-CN" sz="1800" b="0" i="0" dirty="0">
                <a:solidFill>
                  <a:srgbClr val="000000"/>
                </a:solidFill>
                <a:effectLst/>
                <a:latin typeface="NimbusRomNo9L-Regu"/>
              </a:rPr>
              <a:t>can hardly improve the training throughput on GPU, where the computation resources still tend to be idle for a long time.</a:t>
            </a:r>
          </a:p>
          <a:p>
            <a:r>
              <a:rPr lang="en-US" altLang="zh-CN" dirty="0"/>
              <a:t>Spatial sharing </a:t>
            </a:r>
            <a:r>
              <a:rPr lang="en-US" altLang="zh-CN" sz="1200" dirty="0">
                <a:ea typeface="Tahoma" panose="020B0604030504040204" pitchFamily="34" charset="0"/>
              </a:rPr>
              <a:t>can provide higher training throughput on GPU by </a:t>
            </a:r>
            <a:r>
              <a:rPr lang="en-US" altLang="zh-CN" sz="1200" dirty="0">
                <a:solidFill>
                  <a:srgbClr val="443BFF"/>
                </a:solidFill>
                <a:ea typeface="Tahoma" panose="020B0604030504040204" pitchFamily="34" charset="0"/>
              </a:rPr>
              <a:t>concurrent execution, where the representative works include Salus and Zico. However, Salus requires data of all models preloaded to GPU, </a:t>
            </a:r>
            <a:r>
              <a:rPr lang="en-US" altLang="zh-CN" sz="1800" b="0" i="0" dirty="0">
                <a:solidFill>
                  <a:srgbClr val="000000"/>
                </a:solidFill>
                <a:effectLst/>
                <a:latin typeface="NimbusRomNo9L-Regu"/>
              </a:rPr>
              <a:t>thus restricting temporal sharing opportunities. Zico only supports pairwise co-location and cannot handle massive tasks.</a:t>
            </a:r>
            <a:r>
              <a:rPr lang="en-US" altLang="zh-CN"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mn-lt"/>
                <a:ea typeface="Tahoma" panose="020B0604030504040204" pitchFamily="34" charset="0"/>
                <a:cs typeface="+mn-cs"/>
              </a:rPr>
              <a:t>The above mechanisms fail to consider the impact of irregular graphs on memory consumption. In addition, to support the co-location of massive training tasks (e.g., hyper-parameter tuning), it is necessary to combine temporal sharing and spatial sharing to achieve more efficient scheduling strategies on GPUs.</a:t>
            </a:r>
            <a:endParaRPr lang="en-US" altLang="zh-CN"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6</a:t>
            </a:fld>
            <a:endParaRPr lang="zh-CN" altLang="en-US"/>
          </a:p>
        </p:txBody>
      </p:sp>
    </p:spTree>
    <p:extLst>
      <p:ext uri="{BB962C8B-B14F-4D97-AF65-F5344CB8AC3E}">
        <p14:creationId xmlns:p14="http://schemas.microsoft.com/office/powerpoint/2010/main" val="1864230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kumimoji="1" lang="en-US" altLang="zh-CN" sz="1200" b="0" dirty="0"/>
              <a:t>These figures show the peak memory consumption and per-epoch time of GNN training with different datasets. As seen, even </a:t>
            </a:r>
            <a:r>
              <a:rPr lang="en-US" altLang="zh-CN" sz="1200" b="0" dirty="0">
                <a:ea typeface="Tahoma" panose="020B0604030504040204" pitchFamily="34" charset="0"/>
              </a:rPr>
              <a:t>with the same model structure, there is a </a:t>
            </a:r>
            <a:r>
              <a:rPr lang="en-US" altLang="zh-CN" sz="1200" b="0" dirty="0">
                <a:solidFill>
                  <a:srgbClr val="443BFF"/>
                </a:solidFill>
                <a:ea typeface="Tahoma" panose="020B0604030504040204" pitchFamily="34" charset="0"/>
              </a:rPr>
              <a:t>large discrepancy </a:t>
            </a:r>
            <a:r>
              <a:rPr lang="en-US" altLang="zh-CN" sz="1200" b="0" dirty="0">
                <a:ea typeface="Tahoma" panose="020B0604030504040204" pitchFamily="34" charset="0"/>
              </a:rPr>
              <a:t>in PMCs with different datasets, </a:t>
            </a:r>
            <a:r>
              <a:rPr lang="en-US" altLang="zh-CN" sz="1200" dirty="0">
                <a:solidFill>
                  <a:srgbClr val="443BFF"/>
                </a:solidFill>
                <a:ea typeface="Tahoma" panose="020B0604030504040204" pitchFamily="34" charset="0"/>
              </a:rPr>
              <a:t>30.7× on average</a:t>
            </a:r>
            <a:r>
              <a:rPr lang="en-US" altLang="zh-CN" sz="1200" b="0" dirty="0">
                <a:ea typeface="Tahoma" panose="020B0604030504040204" pitchFamily="34" charset="0"/>
              </a:rPr>
              <a:t>. In addition, the </a:t>
            </a:r>
            <a:r>
              <a:rPr lang="en-US" altLang="zh-CN" sz="1200" b="0" dirty="0">
                <a:solidFill>
                  <a:srgbClr val="443BFF"/>
                </a:solidFill>
                <a:ea typeface="Tahoma" panose="020B0604030504040204" pitchFamily="34" charset="0"/>
              </a:rPr>
              <a:t>irregularities</a:t>
            </a:r>
            <a:r>
              <a:rPr lang="en-US" altLang="zh-CN" sz="1200" b="0" dirty="0">
                <a:ea typeface="Tahoma" panose="020B0604030504040204" pitchFamily="34" charset="0"/>
              </a:rPr>
              <a:t> of the input graphs may </a:t>
            </a:r>
            <a:r>
              <a:rPr lang="en-US" altLang="zh-CN" sz="1200" b="0" dirty="0">
                <a:solidFill>
                  <a:srgbClr val="443BFF"/>
                </a:solidFill>
                <a:ea typeface="Tahoma" panose="020B0604030504040204" pitchFamily="34" charset="0"/>
              </a:rPr>
              <a:t>exponentially increase </a:t>
            </a:r>
            <a:r>
              <a:rPr lang="en-US" altLang="zh-CN" sz="1200" b="0" dirty="0">
                <a:ea typeface="Tahoma" panose="020B0604030504040204" pitchFamily="34" charset="0"/>
              </a:rPr>
              <a:t>the per-epoch training time, </a:t>
            </a:r>
            <a:r>
              <a:rPr lang="en-US" altLang="zh-CN" sz="1200" dirty="0">
                <a:solidFill>
                  <a:srgbClr val="443BFF"/>
                </a:solidFill>
                <a:ea typeface="Tahoma" panose="020B0604030504040204" pitchFamily="34" charset="0"/>
              </a:rPr>
              <a:t>18.5× on average.</a:t>
            </a:r>
            <a:endParaRPr lang="en-US" altLang="zh-CN" sz="1200" b="0" dirty="0">
              <a:ea typeface="Tahoma" panose="020B0604030504040204" pitchFamily="34" charset="0"/>
            </a:endParaRPr>
          </a:p>
          <a:p>
            <a:pPr algn="l"/>
            <a:r>
              <a:rPr lang="en-US" altLang="zh-CN" sz="1200" b="0" dirty="0"/>
              <a:t>The</a:t>
            </a:r>
            <a:r>
              <a:rPr lang="zh-CN" altLang="en-US" sz="1200" b="0" dirty="0"/>
              <a:t> </a:t>
            </a:r>
            <a:r>
              <a:rPr lang="en-US" altLang="zh-CN" sz="1200" b="0" dirty="0"/>
              <a:t>results indicate that GNN training can be regarded as </a:t>
            </a:r>
            <a:r>
              <a:rPr lang="en-US" altLang="zh-CN" sz="1200" b="0" dirty="0">
                <a:solidFill>
                  <a:srgbClr val="443BFF"/>
                </a:solidFill>
              </a:rPr>
              <a:t>input-sensitive</a:t>
            </a:r>
            <a:r>
              <a:rPr lang="en-US" altLang="zh-CN" sz="1200" b="0" dirty="0"/>
              <a:t>, whose working set size and execution time are </a:t>
            </a:r>
            <a:r>
              <a:rPr lang="en-US" altLang="zh-CN" sz="1200" b="0" dirty="0">
                <a:solidFill>
                  <a:srgbClr val="443BFF"/>
                </a:solidFill>
              </a:rPr>
              <a:t>closely related </a:t>
            </a:r>
            <a:r>
              <a:rPr lang="en-US" altLang="zh-CN" sz="1200" b="0" dirty="0"/>
              <a:t>to the graph input.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ea typeface="Tahoma" panose="020B0604030504040204" pitchFamily="34" charset="0"/>
            </a:endParaRPr>
          </a:p>
          <a:p>
            <a:pPr lvl="0">
              <a:defRPr/>
            </a:pPr>
            <a:endParaRPr kumimoji="1" lang="en-US" altLang="zh-CN" sz="1200" b="0"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7</a:t>
            </a:fld>
            <a:endParaRPr lang="zh-CN" altLang="en-US"/>
          </a:p>
        </p:txBody>
      </p:sp>
    </p:spTree>
    <p:extLst>
      <p:ext uri="{BB962C8B-B14F-4D97-AF65-F5344CB8AC3E}">
        <p14:creationId xmlns:p14="http://schemas.microsoft.com/office/powerpoint/2010/main" val="644668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0" dirty="0"/>
              <a:t>This figure shows the </a:t>
            </a:r>
            <a:r>
              <a:rPr kumimoji="1" lang="en-US" altLang="zh-CN" sz="1200" b="0" kern="0" dirty="0">
                <a:ea typeface="Tahoma" panose="020B0604030504040204" pitchFamily="34" charset="0"/>
              </a:rPr>
              <a:t>a</a:t>
            </a:r>
            <a:r>
              <a:rPr lang="en-US" altLang="zh-CN" kern="0" dirty="0">
                <a:ea typeface="Tahoma" panose="020B0604030504040204" pitchFamily="34" charset="0"/>
              </a:rPr>
              <a:t>chieved occupancy of GNN training with different datasets on GPU. As seen, the </a:t>
            </a:r>
            <a:r>
              <a:rPr lang="en-US" altLang="zh-CN" sz="1200" dirty="0">
                <a:ea typeface="Tahoma" panose="020B0604030504040204" pitchFamily="34" charset="0"/>
              </a:rPr>
              <a:t>achieved occupancies of GCN, SAGE, GAT, and GIN are </a:t>
            </a:r>
            <a:r>
              <a:rPr lang="en-US" altLang="zh-CN" sz="1200" dirty="0">
                <a:solidFill>
                  <a:srgbClr val="443BFF"/>
                </a:solidFill>
                <a:ea typeface="Tahoma" panose="020B0604030504040204" pitchFamily="34" charset="0"/>
              </a:rPr>
              <a:t>68.6%</a:t>
            </a:r>
            <a:r>
              <a:rPr lang="en-US" altLang="zh-CN" sz="1200" dirty="0">
                <a:ea typeface="Tahoma" panose="020B0604030504040204" pitchFamily="34" charset="0"/>
              </a:rPr>
              <a:t>, </a:t>
            </a:r>
            <a:r>
              <a:rPr lang="en-US" altLang="zh-CN" sz="1200" dirty="0">
                <a:solidFill>
                  <a:srgbClr val="443BFF"/>
                </a:solidFill>
                <a:ea typeface="Tahoma" panose="020B0604030504040204" pitchFamily="34" charset="0"/>
              </a:rPr>
              <a:t>61.9%</a:t>
            </a:r>
            <a:r>
              <a:rPr lang="en-US" altLang="zh-CN" sz="1200" dirty="0">
                <a:ea typeface="Tahoma" panose="020B0604030504040204" pitchFamily="34" charset="0"/>
              </a:rPr>
              <a:t>, </a:t>
            </a:r>
            <a:r>
              <a:rPr lang="en-US" altLang="zh-CN" sz="1200" dirty="0">
                <a:solidFill>
                  <a:srgbClr val="443BFF"/>
                </a:solidFill>
                <a:ea typeface="Tahoma" panose="020B0604030504040204" pitchFamily="34" charset="0"/>
              </a:rPr>
              <a:t>79.0%</a:t>
            </a:r>
            <a:r>
              <a:rPr lang="en-US" altLang="zh-CN" sz="1200" dirty="0">
                <a:ea typeface="Tahoma" panose="020B0604030504040204" pitchFamily="34" charset="0"/>
              </a:rPr>
              <a:t>, and </a:t>
            </a:r>
            <a:r>
              <a:rPr lang="en-US" altLang="zh-CN" sz="1200" dirty="0">
                <a:solidFill>
                  <a:srgbClr val="443BFF"/>
                </a:solidFill>
                <a:ea typeface="Tahoma" panose="020B0604030504040204" pitchFamily="34" charset="0"/>
              </a:rPr>
              <a:t>63.3%. For GAT, although the</a:t>
            </a:r>
            <a:r>
              <a:rPr lang="en-US" altLang="zh-CN" sz="1200" b="0" i="0" dirty="0">
                <a:solidFill>
                  <a:srgbClr val="000000"/>
                </a:solidFill>
                <a:effectLst/>
                <a:latin typeface="NimbusRomNo9L-Regu"/>
              </a:rPr>
              <a:t> introduction of fully connected layers to compute the attention coefficients results the relative high occupancy, it still maintains a low occupancy compared to traditional DNN training.</a:t>
            </a:r>
            <a:endParaRPr lang="en-US" altLang="zh-CN" sz="1200" dirty="0">
              <a:solidFill>
                <a:srgbClr val="443BFF"/>
              </a:solidFill>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t>The results indicate that except for optimizing a single GNN task, </a:t>
            </a:r>
            <a:r>
              <a:rPr lang="en-US" altLang="zh-CN" sz="1200" b="0" dirty="0">
                <a:solidFill>
                  <a:srgbClr val="443BFF"/>
                </a:solidFill>
              </a:rPr>
              <a:t>concurrently training </a:t>
            </a:r>
            <a:r>
              <a:rPr lang="en-US" altLang="zh-CN" sz="1200" b="0" dirty="0"/>
              <a:t>multiple GNN tasks on a single GPU is also a </a:t>
            </a:r>
            <a:r>
              <a:rPr lang="en-US" altLang="zh-CN" sz="1200" b="0" dirty="0">
                <a:solidFill>
                  <a:srgbClr val="443BFF"/>
                </a:solidFill>
              </a:rPr>
              <a:t>promising direction </a:t>
            </a:r>
            <a:r>
              <a:rPr lang="en-US" altLang="zh-CN" sz="1200" b="0" dirty="0"/>
              <a:t>to improve GPU utilization.</a:t>
            </a:r>
            <a:endParaRPr lang="en-US" altLang="zh-CN" b="0"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8</a:t>
            </a:fld>
            <a:endParaRPr lang="zh-CN" altLang="en-US"/>
          </a:p>
        </p:txBody>
      </p:sp>
    </p:spTree>
    <p:extLst>
      <p:ext uri="{BB962C8B-B14F-4D97-AF65-F5344CB8AC3E}">
        <p14:creationId xmlns:p14="http://schemas.microsoft.com/office/powerpoint/2010/main" val="842339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0" dirty="0"/>
              <a:t>This figure shows </a:t>
            </a:r>
            <a:r>
              <a:rPr lang="en-US" altLang="zh-CN" kern="0" dirty="0">
                <a:ea typeface="Tahoma" panose="020B0604030504040204" pitchFamily="34" charset="0"/>
              </a:rPr>
              <a:t>GNN training performance of </a:t>
            </a:r>
            <a:r>
              <a:rPr lang="en-US" altLang="zh-CN" i="1" kern="0" dirty="0">
                <a:ea typeface="Tahoma" panose="020B0604030504040204" pitchFamily="34" charset="0"/>
              </a:rPr>
              <a:t>MPS</a:t>
            </a:r>
            <a:r>
              <a:rPr lang="en-US" altLang="zh-CN" kern="0" dirty="0">
                <a:ea typeface="Tahoma" panose="020B0604030504040204" pitchFamily="34" charset="0"/>
              </a:rPr>
              <a:t> normalized to that of default mode on GPU. As seen, </a:t>
            </a:r>
            <a:r>
              <a:rPr lang="en-US" altLang="zh-CN" sz="1200" i="1" dirty="0">
                <a:ea typeface="Tahoma" panose="020B0604030504040204" pitchFamily="34" charset="0"/>
              </a:rPr>
              <a:t>MPS</a:t>
            </a:r>
            <a:r>
              <a:rPr lang="en-US" altLang="zh-CN" sz="1200" dirty="0">
                <a:ea typeface="Tahoma" panose="020B0604030504040204" pitchFamily="34" charset="0"/>
              </a:rPr>
              <a:t> achieves average speedups of </a:t>
            </a:r>
            <a:r>
              <a:rPr lang="en-US" altLang="zh-CN" sz="1200" dirty="0">
                <a:solidFill>
                  <a:srgbClr val="443BFF"/>
                </a:solidFill>
                <a:ea typeface="Tahoma" panose="020B0604030504040204" pitchFamily="34" charset="0"/>
              </a:rPr>
              <a:t>1.92×</a:t>
            </a:r>
            <a:r>
              <a:rPr lang="en-US" altLang="zh-CN" sz="1200" dirty="0">
                <a:ea typeface="Tahoma" panose="020B0604030504040204" pitchFamily="34" charset="0"/>
              </a:rPr>
              <a:t>, </a:t>
            </a:r>
            <a:r>
              <a:rPr lang="en-US" altLang="zh-CN" sz="1200" dirty="0">
                <a:solidFill>
                  <a:srgbClr val="443BFF"/>
                </a:solidFill>
                <a:ea typeface="Tahoma" panose="020B0604030504040204" pitchFamily="34" charset="0"/>
              </a:rPr>
              <a:t>1.06×</a:t>
            </a:r>
            <a:r>
              <a:rPr lang="en-US" altLang="zh-CN" sz="1200" dirty="0">
                <a:ea typeface="Tahoma" panose="020B0604030504040204" pitchFamily="34" charset="0"/>
              </a:rPr>
              <a:t>, and </a:t>
            </a:r>
            <a:r>
              <a:rPr lang="en-US" altLang="zh-CN" sz="1200" dirty="0">
                <a:solidFill>
                  <a:srgbClr val="443BFF"/>
                </a:solidFill>
                <a:ea typeface="Tahoma" panose="020B0604030504040204" pitchFamily="34" charset="0"/>
              </a:rPr>
              <a:t>1.09×</a:t>
            </a:r>
            <a:r>
              <a:rPr lang="en-US" altLang="zh-CN" sz="1200" dirty="0">
                <a:ea typeface="Tahoma" panose="020B0604030504040204" pitchFamily="34" charset="0"/>
              </a:rPr>
              <a:t> for GCN, SAGE, and GIN over </a:t>
            </a:r>
            <a:r>
              <a:rPr lang="en-US" altLang="zh-CN" sz="1200" i="1" dirty="0">
                <a:ea typeface="Tahoma" panose="020B0604030504040204" pitchFamily="34" charset="0"/>
              </a:rPr>
              <a:t>Default. </a:t>
            </a:r>
            <a:r>
              <a:rPr lang="en-US" altLang="zh-CN" sz="1200" i="0" dirty="0">
                <a:ea typeface="Tahoma" panose="020B0604030504040204" pitchFamily="34" charset="0"/>
              </a:rPr>
              <a:t>However, </a:t>
            </a:r>
            <a:r>
              <a:rPr lang="en-US" altLang="zh-CN" sz="1200" dirty="0">
                <a:ea typeface="Tahoma" panose="020B0604030504040204" pitchFamily="34" charset="0"/>
              </a:rPr>
              <a:t>DD-AM, AM-TW, and TW-SB of GAT obtain an average of </a:t>
            </a:r>
            <a:r>
              <a:rPr lang="en-US" altLang="zh-CN" sz="1200" dirty="0">
                <a:solidFill>
                  <a:srgbClr val="443BFF"/>
                </a:solidFill>
                <a:ea typeface="Tahoma" panose="020B0604030504040204" pitchFamily="34" charset="0"/>
              </a:rPr>
              <a:t>9.87×</a:t>
            </a:r>
            <a:r>
              <a:rPr lang="en-US" altLang="zh-CN" sz="1200" dirty="0">
                <a:ea typeface="Tahoma" panose="020B0604030504040204" pitchFamily="34" charset="0"/>
              </a:rPr>
              <a:t> slowdown due to UVM overhead.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Further, </a:t>
            </a:r>
            <a:r>
              <a:rPr lang="en-US" altLang="zh-CN" sz="1800" b="0" i="1" dirty="0">
                <a:solidFill>
                  <a:srgbClr val="000000"/>
                </a:solidFill>
                <a:effectLst/>
                <a:latin typeface="NimbusRomNo9L-ReguItal"/>
              </a:rPr>
              <a:t>MPS </a:t>
            </a:r>
            <a:r>
              <a:rPr lang="en-US" altLang="zh-CN" sz="1800" b="0" i="0" dirty="0">
                <a:solidFill>
                  <a:srgbClr val="000000"/>
                </a:solidFill>
                <a:effectLst/>
                <a:latin typeface="NimbusRomNo9L-ReguItal"/>
              </a:rPr>
              <a:t>still</a:t>
            </a:r>
            <a:r>
              <a:rPr lang="en-US" altLang="zh-CN" sz="1800" b="0" i="1" dirty="0">
                <a:solidFill>
                  <a:srgbClr val="000000"/>
                </a:solidFill>
                <a:effectLst/>
                <a:latin typeface="NimbusRomNo9L-ReguItal"/>
              </a:rPr>
              <a:t> </a:t>
            </a:r>
            <a:r>
              <a:rPr lang="en-US" altLang="zh-CN" sz="1800" b="0" i="0" dirty="0">
                <a:solidFill>
                  <a:srgbClr val="000000"/>
                </a:solidFill>
                <a:effectLst/>
                <a:latin typeface="NimbusRomNo9L-Regu"/>
              </a:rPr>
              <a:t>has highly frequent tensor allocations and deallocations, thus deteriorating the training performance. In addition, </a:t>
            </a:r>
            <a:r>
              <a:rPr lang="en-US" altLang="zh-CN" sz="1200" b="0" dirty="0"/>
              <a:t>MPS might suffer from </a:t>
            </a:r>
            <a:r>
              <a:rPr lang="en-US" altLang="zh-CN" sz="1200" b="0" dirty="0">
                <a:solidFill>
                  <a:srgbClr val="443BFF"/>
                </a:solidFill>
              </a:rPr>
              <a:t>memory oversubscription </a:t>
            </a:r>
            <a:r>
              <a:rPr lang="en-US" altLang="zh-CN" sz="1200" b="0" dirty="0"/>
              <a:t>due to UVM overhead. Therefore, estimating the PMCs </a:t>
            </a:r>
            <a:r>
              <a:rPr lang="en-US" altLang="zh-CN" sz="1200" b="0" dirty="0">
                <a:solidFill>
                  <a:srgbClr val="443BFF"/>
                </a:solidFill>
              </a:rPr>
              <a:t>in advance </a:t>
            </a:r>
            <a:r>
              <a:rPr lang="en-US" altLang="zh-CN" sz="1200" b="0" dirty="0"/>
              <a:t>is necessary for enabling concurrent training tasks.</a:t>
            </a: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9</a:t>
            </a:fld>
            <a:endParaRPr lang="zh-CN" altLang="en-US"/>
          </a:p>
        </p:txBody>
      </p:sp>
    </p:spTree>
    <p:extLst>
      <p:ext uri="{BB962C8B-B14F-4D97-AF65-F5344CB8AC3E}">
        <p14:creationId xmlns:p14="http://schemas.microsoft.com/office/powerpoint/2010/main" val="1222743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5FE665-94B1-4F91-89AB-C2E9C035AAD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54445A6-E5FF-4051-BE13-A85C4DF3E0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B6A8824-CD40-4290-B544-57ACAFAD0124}"/>
              </a:ext>
            </a:extLst>
          </p:cNvPr>
          <p:cNvSpPr>
            <a:spLocks noGrp="1"/>
          </p:cNvSpPr>
          <p:nvPr>
            <p:ph type="dt" sz="half" idx="10"/>
          </p:nvPr>
        </p:nvSpPr>
        <p:spPr/>
        <p:txBody>
          <a:bodyPr/>
          <a:lstStyle/>
          <a:p>
            <a:fld id="{03BD0F98-B668-404F-92F1-CDC57A2C1163}" type="datetimeFigureOut">
              <a:rPr lang="zh-CN" altLang="en-US" smtClean="0"/>
              <a:t>2022/11/25</a:t>
            </a:fld>
            <a:endParaRPr lang="zh-CN" altLang="en-US"/>
          </a:p>
        </p:txBody>
      </p:sp>
      <p:sp>
        <p:nvSpPr>
          <p:cNvPr id="5" name="页脚占位符 4">
            <a:extLst>
              <a:ext uri="{FF2B5EF4-FFF2-40B4-BE49-F238E27FC236}">
                <a16:creationId xmlns:a16="http://schemas.microsoft.com/office/drawing/2014/main" id="{DA38E258-946B-48DA-885D-5620BB8009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697863-3ADB-4ECE-B1B8-EBA5E7969835}"/>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859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CB116D-8493-45D8-8353-6F6F0D0F5DB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3E8C4A4-BF77-4EB0-BD15-47E063152C3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AE2A5F8-1AB9-4EC5-B2E5-476EC1539F32}"/>
              </a:ext>
            </a:extLst>
          </p:cNvPr>
          <p:cNvSpPr>
            <a:spLocks noGrp="1"/>
          </p:cNvSpPr>
          <p:nvPr>
            <p:ph type="dt" sz="half" idx="10"/>
          </p:nvPr>
        </p:nvSpPr>
        <p:spPr/>
        <p:txBody>
          <a:bodyPr/>
          <a:lstStyle/>
          <a:p>
            <a:fld id="{03BD0F98-B668-404F-92F1-CDC57A2C1163}" type="datetimeFigureOut">
              <a:rPr lang="zh-CN" altLang="en-US" smtClean="0"/>
              <a:t>2022/11/25</a:t>
            </a:fld>
            <a:endParaRPr lang="zh-CN" altLang="en-US"/>
          </a:p>
        </p:txBody>
      </p:sp>
      <p:sp>
        <p:nvSpPr>
          <p:cNvPr id="5" name="页脚占位符 4">
            <a:extLst>
              <a:ext uri="{FF2B5EF4-FFF2-40B4-BE49-F238E27FC236}">
                <a16:creationId xmlns:a16="http://schemas.microsoft.com/office/drawing/2014/main" id="{E556DF22-833C-4129-8701-5D33502057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B06A159-732A-4036-9EB6-D15855920B87}"/>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1921477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BA8BDFB-E3EB-45CC-9348-081B9CFAA51F}"/>
              </a:ext>
            </a:extLst>
          </p:cNvPr>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1BB1670-F67E-4496-B99E-AB9D46B39055}"/>
              </a:ext>
            </a:extLst>
          </p:cNvPr>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7E6B3F-AA13-4711-BF36-75FC024275A9}"/>
              </a:ext>
            </a:extLst>
          </p:cNvPr>
          <p:cNvSpPr>
            <a:spLocks noGrp="1"/>
          </p:cNvSpPr>
          <p:nvPr>
            <p:ph type="dt" sz="half" idx="10"/>
          </p:nvPr>
        </p:nvSpPr>
        <p:spPr/>
        <p:txBody>
          <a:bodyPr/>
          <a:lstStyle/>
          <a:p>
            <a:fld id="{03BD0F98-B668-404F-92F1-CDC57A2C1163}" type="datetimeFigureOut">
              <a:rPr lang="zh-CN" altLang="en-US" smtClean="0"/>
              <a:t>2022/11/25</a:t>
            </a:fld>
            <a:endParaRPr lang="zh-CN" altLang="en-US"/>
          </a:p>
        </p:txBody>
      </p:sp>
      <p:sp>
        <p:nvSpPr>
          <p:cNvPr id="5" name="页脚占位符 4">
            <a:extLst>
              <a:ext uri="{FF2B5EF4-FFF2-40B4-BE49-F238E27FC236}">
                <a16:creationId xmlns:a16="http://schemas.microsoft.com/office/drawing/2014/main" id="{DA741715-01B6-4193-AEA3-5265DED78D7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257C85-4A1D-43D9-B3C5-8C0897FF7BF8}"/>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124760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108" name="Rectangle 12"/>
          <p:cNvSpPr>
            <a:spLocks noGrp="1" noChangeArrowheads="1"/>
          </p:cNvSpPr>
          <p:nvPr>
            <p:ph type="ctrTitle" hasCustomPrompt="1"/>
          </p:nvPr>
        </p:nvSpPr>
        <p:spPr>
          <a:xfrm>
            <a:off x="911424" y="1772816"/>
            <a:ext cx="10363200" cy="1143000"/>
          </a:xfrm>
        </p:spPr>
        <p:txBody>
          <a:bodyPr/>
          <a:lstStyle>
            <a:lvl1pPr algn="ctr">
              <a:defRPr sz="4000" b="0" cap="none" spc="0">
                <a:ln w="17780" cmpd="sng">
                  <a:noFill/>
                  <a:prstDash val="solid"/>
                  <a:miter lim="800000"/>
                </a:ln>
                <a:solidFill>
                  <a:schemeClr val="tx1"/>
                </a:solidFill>
                <a:effectLst/>
                <a:latin typeface="Garamond" panose="02020404030301010803" pitchFamily="18" charset="0"/>
                <a:ea typeface="Tahoma" panose="020B0604030504040204" pitchFamily="34" charset="0"/>
                <a:cs typeface="Tahoma" panose="020B0604030504040204" pitchFamily="34" charset="0"/>
              </a:defRPr>
            </a:lvl1pPr>
          </a:lstStyle>
          <a:p>
            <a:r>
              <a:rPr lang="en-US" altLang="zh-CN" dirty="0"/>
              <a:t>title</a:t>
            </a:r>
            <a:endParaRPr lang="zh-CN" altLang="en-US" dirty="0"/>
          </a:p>
        </p:txBody>
      </p:sp>
      <p:sp>
        <p:nvSpPr>
          <p:cNvPr id="4109" name="Rectangle 13"/>
          <p:cNvSpPr>
            <a:spLocks noGrp="1" noChangeArrowheads="1"/>
          </p:cNvSpPr>
          <p:nvPr>
            <p:ph type="subTitle" idx="1" hasCustomPrompt="1"/>
          </p:nvPr>
        </p:nvSpPr>
        <p:spPr>
          <a:xfrm>
            <a:off x="1828800" y="4891608"/>
            <a:ext cx="8534400" cy="1273696"/>
          </a:xfrm>
        </p:spPr>
        <p:txBody>
          <a:bodyPr/>
          <a:lstStyle>
            <a:lvl1pPr marL="0" indent="0" algn="ctr">
              <a:buFont typeface="Wingdings" pitchFamily="2" charset="2"/>
              <a:buNone/>
              <a:defRPr sz="2400">
                <a:ln w="9000" cmpd="sng">
                  <a:noFill/>
                  <a:prstDash val="solid"/>
                </a:ln>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ltLang="zh-CN" dirty="0"/>
              <a:t>author</a:t>
            </a:r>
            <a:endParaRPr lang="zh-CN" altLang="en-US" dirty="0"/>
          </a:p>
        </p:txBody>
      </p:sp>
      <p:sp>
        <p:nvSpPr>
          <p:cNvPr id="4110" name="Rectangle 14"/>
          <p:cNvSpPr>
            <a:spLocks noGrp="1" noChangeArrowheads="1"/>
          </p:cNvSpPr>
          <p:nvPr>
            <p:ph type="dt" sz="half" idx="2"/>
          </p:nvPr>
        </p:nvSpPr>
        <p:spPr>
          <a:xfrm>
            <a:off x="1320800" y="6248400"/>
            <a:ext cx="2540000" cy="457200"/>
          </a:xfrm>
          <a:prstGeom prst="rect">
            <a:avLst/>
          </a:prstGeom>
        </p:spPr>
        <p:txBody>
          <a:bodyPr/>
          <a:lstStyle>
            <a:lvl1pPr>
              <a:defRPr>
                <a:solidFill>
                  <a:schemeClr val="bg2"/>
                </a:solidFill>
              </a:defRPr>
            </a:lvl1pPr>
          </a:lstStyle>
          <a:p>
            <a:fld id="{D54AADD2-2545-4C7F-8D9F-2B8508F9F1E4}" type="datetimeFigureOut">
              <a:rPr lang="zh-CN" altLang="en-US" smtClean="0"/>
              <a:pPr/>
              <a:t>2022/11/25</a:t>
            </a:fld>
            <a:endParaRPr lang="zh-CN" altLang="en-US"/>
          </a:p>
        </p:txBody>
      </p:sp>
      <p:sp>
        <p:nvSpPr>
          <p:cNvPr id="4111" name="Rectangle 15"/>
          <p:cNvSpPr>
            <a:spLocks noGrp="1" noChangeArrowheads="1"/>
          </p:cNvSpPr>
          <p:nvPr>
            <p:ph type="ftr" sz="quarter" idx="3"/>
          </p:nvPr>
        </p:nvSpPr>
        <p:spPr>
          <a:xfrm>
            <a:off x="4572000" y="6248400"/>
            <a:ext cx="3860800" cy="457200"/>
          </a:xfrm>
          <a:prstGeom prst="rect">
            <a:avLst/>
          </a:prstGeom>
        </p:spPr>
        <p:txBody>
          <a:bodyPr/>
          <a:lstStyle>
            <a:lvl1pPr>
              <a:defRPr>
                <a:solidFill>
                  <a:schemeClr val="bg2"/>
                </a:solidFill>
              </a:defRPr>
            </a:lvl1pPr>
          </a:lstStyle>
          <a:p>
            <a:endParaRPr lang="zh-CN" altLang="en-US"/>
          </a:p>
        </p:txBody>
      </p:sp>
      <p:sp>
        <p:nvSpPr>
          <p:cNvPr id="4112" name="Rectangle 16"/>
          <p:cNvSpPr>
            <a:spLocks noGrp="1" noChangeArrowheads="1"/>
          </p:cNvSpPr>
          <p:nvPr>
            <p:ph type="sldNum" sz="quarter" idx="4"/>
          </p:nvPr>
        </p:nvSpPr>
        <p:spPr>
          <a:xfrm>
            <a:off x="9144000" y="6248400"/>
            <a:ext cx="2540000" cy="457200"/>
          </a:xfrm>
          <a:prstGeom prst="rect">
            <a:avLst/>
          </a:prstGeom>
        </p:spPr>
        <p:txBody>
          <a:bodyPr/>
          <a:lstStyle>
            <a:lvl1pPr>
              <a:defRPr>
                <a:solidFill>
                  <a:schemeClr val="bg2"/>
                </a:solidFill>
              </a:defRPr>
            </a:lvl1pPr>
          </a:lstStyle>
          <a:p>
            <a:fld id="{E49C5216-126B-4A64-9FF2-2DCB179393E6}" type="slidenum">
              <a:rPr lang="zh-CN" altLang="en-US" smtClean="0"/>
              <a:pPr/>
              <a:t>‹#›</a:t>
            </a:fld>
            <a:endParaRPr lang="zh-CN" altLang="en-US"/>
          </a:p>
        </p:txBody>
      </p:sp>
      <p:pic>
        <p:nvPicPr>
          <p:cNvPr id="18" name="Picture 2" descr="http://old.buaa.edu.cn/images/content/2010-09/20100914173821095744.jpg"/>
          <p:cNvPicPr>
            <a:picLocks noChangeAspect="1" noChangeArrowheads="1"/>
          </p:cNvPicPr>
          <p:nvPr userDrawn="1"/>
        </p:nvPicPr>
        <p:blipFill>
          <a:blip r:embed="rId2" cstate="print"/>
          <a:srcRect/>
          <a:stretch>
            <a:fillRect/>
          </a:stretch>
        </p:blipFill>
        <p:spPr bwMode="auto">
          <a:xfrm>
            <a:off x="0" y="2416576"/>
            <a:ext cx="12192000" cy="1622323"/>
          </a:xfrm>
          <a:prstGeom prst="rect">
            <a:avLst/>
          </a:prstGeom>
          <a:noFill/>
        </p:spPr>
      </p:pic>
      <p:cxnSp>
        <p:nvCxnSpPr>
          <p:cNvPr id="19" name="直接连接符 18"/>
          <p:cNvCxnSpPr/>
          <p:nvPr userDrawn="1"/>
        </p:nvCxnSpPr>
        <p:spPr bwMode="auto">
          <a:xfrm>
            <a:off x="0" y="4122318"/>
            <a:ext cx="12192000" cy="0"/>
          </a:xfrm>
          <a:prstGeom prst="line">
            <a:avLst/>
          </a:prstGeom>
          <a:ln>
            <a:solidFill>
              <a:srgbClr val="00206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19142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b="0">
                <a:ln w="17780" cmpd="sng">
                  <a:noFill/>
                  <a:prstDash val="solid"/>
                  <a:miter lim="800000"/>
                </a:ln>
                <a:solidFill>
                  <a:schemeClr val="tx1"/>
                </a:solidFill>
                <a:effectLst/>
                <a:latin typeface="Garamond" panose="02020404030301010803" pitchFamily="18" charset="0"/>
                <a:ea typeface="Tahoma" panose="020B0604030504040204" pitchFamily="34" charset="0"/>
                <a:cs typeface="Tahoma" panose="020B0604030504040204" pitchFamily="34" charset="0"/>
              </a:defRPr>
            </a:lvl1pPr>
          </a:lstStyle>
          <a:p>
            <a:r>
              <a:rPr lang="en-US" altLang="zh-CN" dirty="0"/>
              <a:t>test</a:t>
            </a:r>
            <a:endParaRPr lang="zh-CN" altLang="en-US" dirty="0"/>
          </a:p>
        </p:txBody>
      </p:sp>
      <p:sp>
        <p:nvSpPr>
          <p:cNvPr id="3" name="内容占位符 2"/>
          <p:cNvSpPr>
            <a:spLocks noGrp="1"/>
          </p:cNvSpPr>
          <p:nvPr>
            <p:ph idx="1" hasCustomPrompt="1"/>
          </p:nvPr>
        </p:nvSpPr>
        <p:spPr>
          <a:xfrm>
            <a:off x="383365" y="1196752"/>
            <a:ext cx="11412736" cy="4248472"/>
          </a:xfrm>
        </p:spPr>
        <p:txBody>
          <a:bodyPr/>
          <a:lstStyle>
            <a:lvl1pPr algn="l" rtl="0" eaLnBrk="1" fontAlgn="base" hangingPunct="1">
              <a:spcBef>
                <a:spcPct val="20000"/>
              </a:spcBef>
              <a:spcAft>
                <a:spcPct val="0"/>
              </a:spcAft>
              <a:buClr>
                <a:srgbClr val="193FFF"/>
              </a:buClr>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algn="l" rtl="0" eaLnBrk="1" fontAlgn="base" hangingPunct="1">
              <a:spcBef>
                <a:spcPct val="20000"/>
              </a:spcBef>
              <a:spcAft>
                <a:spcPct val="0"/>
              </a:spcAft>
              <a:buClr>
                <a:srgbClr val="193FFF"/>
              </a:buClr>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algn="l" rtl="0" eaLnBrk="1" fontAlgn="base" hangingPunct="1">
              <a:spcBef>
                <a:spcPct val="20000"/>
              </a:spcBef>
              <a:spcAft>
                <a:spcPct val="0"/>
              </a:spcAft>
              <a:buClr>
                <a:srgbClr val="193FFF"/>
              </a:buClr>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algn="l" rtl="0" eaLnBrk="1" fontAlgn="base" hangingPunct="1">
              <a:spcBef>
                <a:spcPct val="20000"/>
              </a:spcBef>
              <a:spcAft>
                <a:spcPct val="0"/>
              </a:spcAft>
              <a:buClr>
                <a:srgbClr val="193FFF"/>
              </a:buClr>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algn="l" rtl="0" eaLnBrk="1" fontAlgn="base" hangingPunct="1">
              <a:spcBef>
                <a:spcPct val="20000"/>
              </a:spcBef>
              <a:spcAft>
                <a:spcPct val="0"/>
              </a:spcAft>
              <a:buClr>
                <a:srgbClr val="193FFF"/>
              </a:buClr>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stStyle>
          <a:p>
            <a:pPr lvl="0"/>
            <a:r>
              <a:rPr lang="en-US" altLang="zh-CN" dirty="0"/>
              <a:t>test</a:t>
            </a:r>
            <a:endParaRPr lang="zh-CN" altLang="en-US" dirty="0"/>
          </a:p>
          <a:p>
            <a:pPr lvl="1"/>
            <a:r>
              <a:rPr lang="en-US" altLang="zh-CN" dirty="0"/>
              <a:t>test</a:t>
            </a:r>
            <a:endParaRPr lang="zh-CN" altLang="en-US" dirty="0"/>
          </a:p>
          <a:p>
            <a:pPr lvl="2"/>
            <a:r>
              <a:rPr lang="en-US" altLang="zh-CN" dirty="0"/>
              <a:t>test</a:t>
            </a:r>
            <a:endParaRPr lang="zh-CN" altLang="en-US" dirty="0"/>
          </a:p>
        </p:txBody>
      </p:sp>
    </p:spTree>
    <p:extLst>
      <p:ext uri="{BB962C8B-B14F-4D97-AF65-F5344CB8AC3E}">
        <p14:creationId xmlns:p14="http://schemas.microsoft.com/office/powerpoint/2010/main" val="1636037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2022/11/25</a:t>
            </a:fld>
            <a:endParaRPr lang="zh-CN" altLang="en-US"/>
          </a:p>
        </p:txBody>
      </p:sp>
      <p:sp>
        <p:nvSpPr>
          <p:cNvPr id="5" name="页脚占位符 4"/>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6" name="灯片编号占位符 5"/>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1362051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2022/11/25</a:t>
            </a:fld>
            <a:endParaRPr lang="zh-CN" altLang="en-US"/>
          </a:p>
        </p:txBody>
      </p:sp>
      <p:sp>
        <p:nvSpPr>
          <p:cNvPr id="6" name="页脚占位符 5"/>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7" name="灯片编号占位符 6"/>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3257916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2022/11/25</a:t>
            </a:fld>
            <a:endParaRPr lang="zh-CN" altLang="en-US"/>
          </a:p>
        </p:txBody>
      </p:sp>
      <p:sp>
        <p:nvSpPr>
          <p:cNvPr id="8" name="页脚占位符 7"/>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9" name="灯片编号占位符 8"/>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3122340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2022/11/25</a:t>
            </a:fld>
            <a:endParaRPr lang="zh-CN" altLang="en-US"/>
          </a:p>
        </p:txBody>
      </p:sp>
      <p:sp>
        <p:nvSpPr>
          <p:cNvPr id="4" name="页脚占位符 3"/>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5" name="灯片编号占位符 4"/>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3559058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2022/11/25</a:t>
            </a:fld>
            <a:endParaRPr lang="zh-CN" altLang="en-US"/>
          </a:p>
        </p:txBody>
      </p:sp>
      <p:sp>
        <p:nvSpPr>
          <p:cNvPr id="3" name="页脚占位符 2"/>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4" name="灯片编号占位符 3"/>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1162698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2022/11/25</a:t>
            </a:fld>
            <a:endParaRPr lang="zh-CN" altLang="en-US"/>
          </a:p>
        </p:txBody>
      </p:sp>
      <p:sp>
        <p:nvSpPr>
          <p:cNvPr id="6" name="页脚占位符 5"/>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7" name="灯片编号占位符 6"/>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345630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91E3AA-1920-4DFE-90F3-F7A75E9E109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F185CFF-E798-4FD2-87ED-E6AE76AC864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595876D-39DA-47EE-8A36-C546D9C23F3B}"/>
              </a:ext>
            </a:extLst>
          </p:cNvPr>
          <p:cNvSpPr>
            <a:spLocks noGrp="1"/>
          </p:cNvSpPr>
          <p:nvPr>
            <p:ph type="dt" sz="half" idx="10"/>
          </p:nvPr>
        </p:nvSpPr>
        <p:spPr/>
        <p:txBody>
          <a:bodyPr/>
          <a:lstStyle/>
          <a:p>
            <a:fld id="{03BD0F98-B668-404F-92F1-CDC57A2C1163}" type="datetimeFigureOut">
              <a:rPr lang="zh-CN" altLang="en-US" smtClean="0"/>
              <a:t>2022/11/25</a:t>
            </a:fld>
            <a:endParaRPr lang="zh-CN" altLang="en-US"/>
          </a:p>
        </p:txBody>
      </p:sp>
      <p:sp>
        <p:nvSpPr>
          <p:cNvPr id="5" name="页脚占位符 4">
            <a:extLst>
              <a:ext uri="{FF2B5EF4-FFF2-40B4-BE49-F238E27FC236}">
                <a16:creationId xmlns:a16="http://schemas.microsoft.com/office/drawing/2014/main" id="{241CE4B6-D49B-4F5A-89F3-5A44A4EC559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5E3C526-B080-4729-8D57-00DF01BFC015}"/>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1018301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2022/11/25</a:t>
            </a:fld>
            <a:endParaRPr lang="zh-CN" altLang="en-US"/>
          </a:p>
        </p:txBody>
      </p:sp>
      <p:sp>
        <p:nvSpPr>
          <p:cNvPr id="6" name="页脚占位符 5"/>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7" name="灯片编号占位符 6"/>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846145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2022/11/25</a:t>
            </a:fld>
            <a:endParaRPr lang="zh-CN" altLang="en-US"/>
          </a:p>
        </p:txBody>
      </p:sp>
      <p:sp>
        <p:nvSpPr>
          <p:cNvPr id="5" name="页脚占位符 4"/>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6" name="灯片编号占位符 5"/>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259909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733" y="617541"/>
            <a:ext cx="2601384" cy="55149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534584" y="617541"/>
            <a:ext cx="7600949" cy="55149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2022/11/25</a:t>
            </a:fld>
            <a:endParaRPr lang="zh-CN" altLang="en-US"/>
          </a:p>
        </p:txBody>
      </p:sp>
      <p:sp>
        <p:nvSpPr>
          <p:cNvPr id="5" name="页脚占位符 4"/>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6" name="灯片编号占位符 5"/>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3519166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3D70C45-49BC-CBE4-01F6-398F099FB6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31875" y="2025748"/>
            <a:ext cx="10128250" cy="2250038"/>
          </a:xfrm>
        </p:spPr>
        <p:txBody>
          <a:bodyPr wrap="none" anchor="b">
            <a:normAutofit/>
          </a:bodyPr>
          <a:lstStyle>
            <a:lvl1pPr algn="l">
              <a:defRPr sz="3600" b="1" i="0" cap="none" baseline="0">
                <a:effectLst/>
              </a:defRPr>
            </a:lvl1pPr>
          </a:lstStyle>
          <a:p>
            <a:r>
              <a:rPr lang="en-US" dirty="0"/>
              <a:t>Click to edit Master title style</a:t>
            </a:r>
          </a:p>
        </p:txBody>
      </p:sp>
      <p:sp>
        <p:nvSpPr>
          <p:cNvPr id="3" name="Subtitle 2"/>
          <p:cNvSpPr>
            <a:spLocks noGrp="1"/>
          </p:cNvSpPr>
          <p:nvPr>
            <p:ph type="subTitle" idx="1"/>
          </p:nvPr>
        </p:nvSpPr>
        <p:spPr>
          <a:xfrm>
            <a:off x="1031875" y="4430332"/>
            <a:ext cx="10128250" cy="1884472"/>
          </a:xfrm>
        </p:spPr>
        <p:txBody>
          <a:bodyPr anchor="t">
            <a:noAutofit/>
          </a:bodyPr>
          <a:lstStyle>
            <a:lvl1pPr marL="0" indent="0" algn="l">
              <a:buNone/>
              <a:defRPr sz="1800" cap="non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1624297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B8B743-A4F9-43EE-AA84-12675F5D47B5}"/>
              </a:ext>
            </a:extLst>
          </p:cNvPr>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64F031D-7D83-45A2-A533-AEFC6EDC5CF6}"/>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59979C5-0F56-4C13-95D7-BA7048F429AD}"/>
              </a:ext>
            </a:extLst>
          </p:cNvPr>
          <p:cNvSpPr>
            <a:spLocks noGrp="1"/>
          </p:cNvSpPr>
          <p:nvPr>
            <p:ph type="dt" sz="half" idx="10"/>
          </p:nvPr>
        </p:nvSpPr>
        <p:spPr/>
        <p:txBody>
          <a:bodyPr/>
          <a:lstStyle/>
          <a:p>
            <a:fld id="{03BD0F98-B668-404F-92F1-CDC57A2C1163}" type="datetimeFigureOut">
              <a:rPr lang="zh-CN" altLang="en-US" smtClean="0"/>
              <a:t>2022/11/25</a:t>
            </a:fld>
            <a:endParaRPr lang="zh-CN" altLang="en-US"/>
          </a:p>
        </p:txBody>
      </p:sp>
      <p:sp>
        <p:nvSpPr>
          <p:cNvPr id="5" name="页脚占位符 4">
            <a:extLst>
              <a:ext uri="{FF2B5EF4-FFF2-40B4-BE49-F238E27FC236}">
                <a16:creationId xmlns:a16="http://schemas.microsoft.com/office/drawing/2014/main" id="{B74A3D8C-8BF6-4803-A6FA-EA350DFDE2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2080187-9927-46F3-81A2-E10F4ECC7C9E}"/>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2418600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CC9247-17E1-476D-A2AE-6EE74BF56EC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693B3B9-26F1-4044-9F16-E63F360FA801}"/>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96B9494C-9815-42CF-A22B-D0A94F07D50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398BC79-85F5-4BEF-9E79-C74D4683F3F8}"/>
              </a:ext>
            </a:extLst>
          </p:cNvPr>
          <p:cNvSpPr>
            <a:spLocks noGrp="1"/>
          </p:cNvSpPr>
          <p:nvPr>
            <p:ph type="dt" sz="half" idx="10"/>
          </p:nvPr>
        </p:nvSpPr>
        <p:spPr/>
        <p:txBody>
          <a:bodyPr/>
          <a:lstStyle/>
          <a:p>
            <a:fld id="{03BD0F98-B668-404F-92F1-CDC57A2C1163}" type="datetimeFigureOut">
              <a:rPr lang="zh-CN" altLang="en-US" smtClean="0"/>
              <a:t>2022/11/25</a:t>
            </a:fld>
            <a:endParaRPr lang="zh-CN" altLang="en-US"/>
          </a:p>
        </p:txBody>
      </p:sp>
      <p:sp>
        <p:nvSpPr>
          <p:cNvPr id="6" name="页脚占位符 5">
            <a:extLst>
              <a:ext uri="{FF2B5EF4-FFF2-40B4-BE49-F238E27FC236}">
                <a16:creationId xmlns:a16="http://schemas.microsoft.com/office/drawing/2014/main" id="{743169C8-8CE5-4331-ACE7-C7E6772F9B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583528-DAE2-47D3-9407-68D00E6CFF8E}"/>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319103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D999A8-F27C-4742-9AD7-601E91F36170}"/>
              </a:ext>
            </a:extLst>
          </p:cNvPr>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C7F19D6-59A6-47B9-98C5-A0A9CC0779B8}"/>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1ADDD5C-FACF-418C-AA91-A3CF8A296771}"/>
              </a:ext>
            </a:extLst>
          </p:cNvPr>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BB36DDD-9DDA-42BB-82F1-A8F173113592}"/>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40D83E89-A15D-410C-9DBD-0E7752FAD517}"/>
              </a:ext>
            </a:extLst>
          </p:cNvPr>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42E0013-CC65-4B3A-A0C8-DB64974295F5}"/>
              </a:ext>
            </a:extLst>
          </p:cNvPr>
          <p:cNvSpPr>
            <a:spLocks noGrp="1"/>
          </p:cNvSpPr>
          <p:nvPr>
            <p:ph type="dt" sz="half" idx="10"/>
          </p:nvPr>
        </p:nvSpPr>
        <p:spPr/>
        <p:txBody>
          <a:bodyPr/>
          <a:lstStyle/>
          <a:p>
            <a:fld id="{03BD0F98-B668-404F-92F1-CDC57A2C1163}" type="datetimeFigureOut">
              <a:rPr lang="zh-CN" altLang="en-US" smtClean="0"/>
              <a:t>2022/11/25</a:t>
            </a:fld>
            <a:endParaRPr lang="zh-CN" altLang="en-US"/>
          </a:p>
        </p:txBody>
      </p:sp>
      <p:sp>
        <p:nvSpPr>
          <p:cNvPr id="8" name="页脚占位符 7">
            <a:extLst>
              <a:ext uri="{FF2B5EF4-FFF2-40B4-BE49-F238E27FC236}">
                <a16:creationId xmlns:a16="http://schemas.microsoft.com/office/drawing/2014/main" id="{AF196DC9-1A0A-4F09-A218-9C2677A37C1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580D54B-34DF-433C-9B94-BAF99F7CCF76}"/>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2079727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20B982-70B0-4870-994F-14E92FF9EEC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DE366A-2CF0-486D-BC0B-3F20BB1E2D2F}"/>
              </a:ext>
            </a:extLst>
          </p:cNvPr>
          <p:cNvSpPr>
            <a:spLocks noGrp="1"/>
          </p:cNvSpPr>
          <p:nvPr>
            <p:ph type="dt" sz="half" idx="10"/>
          </p:nvPr>
        </p:nvSpPr>
        <p:spPr/>
        <p:txBody>
          <a:bodyPr/>
          <a:lstStyle/>
          <a:p>
            <a:fld id="{03BD0F98-B668-404F-92F1-CDC57A2C1163}" type="datetimeFigureOut">
              <a:rPr lang="zh-CN" altLang="en-US" smtClean="0"/>
              <a:t>2022/11/25</a:t>
            </a:fld>
            <a:endParaRPr lang="zh-CN" altLang="en-US"/>
          </a:p>
        </p:txBody>
      </p:sp>
      <p:sp>
        <p:nvSpPr>
          <p:cNvPr id="4" name="页脚占位符 3">
            <a:extLst>
              <a:ext uri="{FF2B5EF4-FFF2-40B4-BE49-F238E27FC236}">
                <a16:creationId xmlns:a16="http://schemas.microsoft.com/office/drawing/2014/main" id="{141ACCAE-9CA4-444A-85CB-91B5EF22649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AFD44B5-FBFD-478F-B167-CE64B2735ECD}"/>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3985525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7F90A13-566A-4C80-B097-6F103EDD7D9C}"/>
              </a:ext>
            </a:extLst>
          </p:cNvPr>
          <p:cNvSpPr>
            <a:spLocks noGrp="1"/>
          </p:cNvSpPr>
          <p:nvPr>
            <p:ph type="dt" sz="half" idx="10"/>
          </p:nvPr>
        </p:nvSpPr>
        <p:spPr/>
        <p:txBody>
          <a:bodyPr/>
          <a:lstStyle/>
          <a:p>
            <a:fld id="{03BD0F98-B668-404F-92F1-CDC57A2C1163}" type="datetimeFigureOut">
              <a:rPr lang="zh-CN" altLang="en-US" smtClean="0"/>
              <a:t>2022/11/25</a:t>
            </a:fld>
            <a:endParaRPr lang="zh-CN" altLang="en-US"/>
          </a:p>
        </p:txBody>
      </p:sp>
      <p:sp>
        <p:nvSpPr>
          <p:cNvPr id="3" name="页脚占位符 2">
            <a:extLst>
              <a:ext uri="{FF2B5EF4-FFF2-40B4-BE49-F238E27FC236}">
                <a16:creationId xmlns:a16="http://schemas.microsoft.com/office/drawing/2014/main" id="{72E47D2A-BB1B-4EFB-B657-8BF3C49F65A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262917B-8981-4CB5-A7B4-3C6144DEC277}"/>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64842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9D693D-560D-4308-AEAE-6F5691AFF72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126BE50-59FC-4B3F-A523-75CD3A30E10D}"/>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9FE1269-B19F-44A7-A180-01C97935A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475DB13-CDB6-4BB7-9807-9818D6301BEC}"/>
              </a:ext>
            </a:extLst>
          </p:cNvPr>
          <p:cNvSpPr>
            <a:spLocks noGrp="1"/>
          </p:cNvSpPr>
          <p:nvPr>
            <p:ph type="dt" sz="half" idx="10"/>
          </p:nvPr>
        </p:nvSpPr>
        <p:spPr/>
        <p:txBody>
          <a:bodyPr/>
          <a:lstStyle/>
          <a:p>
            <a:fld id="{03BD0F98-B668-404F-92F1-CDC57A2C1163}" type="datetimeFigureOut">
              <a:rPr lang="zh-CN" altLang="en-US" smtClean="0"/>
              <a:t>2022/11/25</a:t>
            </a:fld>
            <a:endParaRPr lang="zh-CN" altLang="en-US"/>
          </a:p>
        </p:txBody>
      </p:sp>
      <p:sp>
        <p:nvSpPr>
          <p:cNvPr id="6" name="页脚占位符 5">
            <a:extLst>
              <a:ext uri="{FF2B5EF4-FFF2-40B4-BE49-F238E27FC236}">
                <a16:creationId xmlns:a16="http://schemas.microsoft.com/office/drawing/2014/main" id="{A4ADBB35-21AD-4D31-875E-EB22F2D57C9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191B58D-49BE-45C1-9BD5-E04B12934EDE}"/>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3379246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83B5F7-B16D-466F-8350-C43BCF5E6F9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0DA9EB4-97F4-4237-A2DF-5B7D39A9898A}"/>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4EF8514-651C-4281-A929-3C49F3E4F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C9FB6CD-7E6A-4F05-A738-B978424CD0FA}"/>
              </a:ext>
            </a:extLst>
          </p:cNvPr>
          <p:cNvSpPr>
            <a:spLocks noGrp="1"/>
          </p:cNvSpPr>
          <p:nvPr>
            <p:ph type="dt" sz="half" idx="10"/>
          </p:nvPr>
        </p:nvSpPr>
        <p:spPr/>
        <p:txBody>
          <a:bodyPr/>
          <a:lstStyle/>
          <a:p>
            <a:fld id="{03BD0F98-B668-404F-92F1-CDC57A2C1163}" type="datetimeFigureOut">
              <a:rPr lang="zh-CN" altLang="en-US" smtClean="0"/>
              <a:t>2022/11/25</a:t>
            </a:fld>
            <a:endParaRPr lang="zh-CN" altLang="en-US"/>
          </a:p>
        </p:txBody>
      </p:sp>
      <p:sp>
        <p:nvSpPr>
          <p:cNvPr id="6" name="页脚占位符 5">
            <a:extLst>
              <a:ext uri="{FF2B5EF4-FFF2-40B4-BE49-F238E27FC236}">
                <a16:creationId xmlns:a16="http://schemas.microsoft.com/office/drawing/2014/main" id="{F3F0ED62-E5C3-4B4D-BC4D-F0345D0AB6B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7125729-E32E-4CFB-8AF6-BE1AF2BDCC4A}"/>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394494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DFA92D1-3AE9-4EF7-A341-A5DD2F70F94F}"/>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DC9473A-F88B-45B9-A1C6-CEAF87F85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16A7478-D21C-44D2-BFFB-97D9059D880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D0F98-B668-404F-92F1-CDC57A2C1163}" type="datetimeFigureOut">
              <a:rPr lang="zh-CN" altLang="en-US" smtClean="0"/>
              <a:t>2022/11/25</a:t>
            </a:fld>
            <a:endParaRPr lang="zh-CN" altLang="en-US"/>
          </a:p>
        </p:txBody>
      </p:sp>
      <p:sp>
        <p:nvSpPr>
          <p:cNvPr id="5" name="页脚占位符 4">
            <a:extLst>
              <a:ext uri="{FF2B5EF4-FFF2-40B4-BE49-F238E27FC236}">
                <a16:creationId xmlns:a16="http://schemas.microsoft.com/office/drawing/2014/main" id="{F570F4D2-48CC-4AD3-A250-9270D8776F1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B9D2655-9B7F-4980-AC9F-B5D1DDE99D8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3633381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9"/>
          <p:cNvSpPr>
            <a:spLocks noGrp="1" noChangeArrowheads="1"/>
          </p:cNvSpPr>
          <p:nvPr>
            <p:ph type="title"/>
          </p:nvPr>
        </p:nvSpPr>
        <p:spPr bwMode="auto">
          <a:xfrm>
            <a:off x="383367" y="344405"/>
            <a:ext cx="11425269" cy="5525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endParaRPr lang="zh-CN" altLang="en-US" dirty="0"/>
          </a:p>
        </p:txBody>
      </p:sp>
      <p:sp>
        <p:nvSpPr>
          <p:cNvPr id="3082" name="Rectangle 10"/>
          <p:cNvSpPr>
            <a:spLocks noGrp="1" noChangeArrowheads="1"/>
          </p:cNvSpPr>
          <p:nvPr>
            <p:ph type="body" idx="1"/>
          </p:nvPr>
        </p:nvSpPr>
        <p:spPr bwMode="auto">
          <a:xfrm>
            <a:off x="383365" y="1181409"/>
            <a:ext cx="11412736" cy="4248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dirty="0"/>
              <a:t>test</a:t>
            </a:r>
            <a:endParaRPr lang="zh-CN" altLang="en-US" dirty="0"/>
          </a:p>
          <a:p>
            <a:pPr lvl="1"/>
            <a:r>
              <a:rPr lang="en-US" altLang="zh-CN" dirty="0"/>
              <a:t>test</a:t>
            </a:r>
            <a:endParaRPr lang="zh-CN" altLang="en-US" dirty="0"/>
          </a:p>
          <a:p>
            <a:pPr lvl="2"/>
            <a:r>
              <a:rPr lang="en-US" altLang="zh-CN" dirty="0"/>
              <a:t>test</a:t>
            </a:r>
            <a:endParaRPr lang="zh-CN" altLang="en-US" dirty="0"/>
          </a:p>
          <a:p>
            <a:pPr lvl="3"/>
            <a:r>
              <a:rPr lang="en-US" altLang="zh-CN" dirty="0"/>
              <a:t>test</a:t>
            </a:r>
            <a:endParaRPr lang="zh-CN" altLang="en-US" dirty="0"/>
          </a:p>
          <a:p>
            <a:pPr lvl="4"/>
            <a:r>
              <a:rPr lang="en-US" altLang="zh-CN" dirty="0"/>
              <a:t>test</a:t>
            </a:r>
            <a:endParaRPr lang="zh-CN" altLang="en-US" dirty="0"/>
          </a:p>
        </p:txBody>
      </p:sp>
      <p:cxnSp>
        <p:nvCxnSpPr>
          <p:cNvPr id="13" name="直接连接符 12"/>
          <p:cNvCxnSpPr/>
          <p:nvPr userDrawn="1"/>
        </p:nvCxnSpPr>
        <p:spPr bwMode="auto">
          <a:xfrm>
            <a:off x="0" y="980728"/>
            <a:ext cx="12192000" cy="0"/>
          </a:xfrm>
          <a:prstGeom prst="line">
            <a:avLst/>
          </a:prstGeom>
          <a:ln>
            <a:solidFill>
              <a:srgbClr val="00206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7" name="TextBox 8"/>
          <p:cNvSpPr txBox="1"/>
          <p:nvPr userDrawn="1"/>
        </p:nvSpPr>
        <p:spPr>
          <a:xfrm>
            <a:off x="11232571" y="6525344"/>
            <a:ext cx="576064" cy="230832"/>
          </a:xfrm>
          <a:prstGeom prst="rect">
            <a:avLst/>
          </a:prstGeom>
          <a:noFill/>
        </p:spPr>
        <p:txBody>
          <a:bodyPr wrap="square" rtlCol="0">
            <a:spAutoFit/>
          </a:bodyPr>
          <a:lstStyle/>
          <a:p>
            <a:pPr algn="l"/>
            <a:fld id="{B315D865-C375-41BE-B1C6-2AD4F45ECB54}" type="slidenum">
              <a:rPr lang="zh-CN" altLang="en-US" sz="900" b="0" cap="all" spc="0" smtClean="0">
                <a:ln w="9000" cmpd="sng">
                  <a:solidFill>
                    <a:schemeClr val="tx1"/>
                  </a:solidFill>
                  <a:prstDash val="solid"/>
                </a:ln>
                <a:solidFill>
                  <a:schemeClr val="tx1"/>
                </a:solidFill>
                <a:effectLst>
                  <a:reflection blurRad="6350" stA="50000" endA="300" endPos="50000" dist="60007" dir="5400000" sy="-100000" algn="bl" rotWithShape="0"/>
                </a:effectLst>
                <a:latin typeface="Microsoft YaHei" charset="-122"/>
                <a:ea typeface="Microsoft YaHei" charset="-122"/>
                <a:cs typeface="Microsoft YaHei" charset="-122"/>
              </a:rPr>
              <a:pPr algn="l"/>
              <a:t>‹#›</a:t>
            </a:fld>
            <a:endParaRPr lang="zh-CN" altLang="en-US" sz="900" b="0" cap="all" spc="0" dirty="0">
              <a:ln w="9000" cmpd="sng">
                <a:solidFill>
                  <a:schemeClr val="tx1"/>
                </a:solidFill>
                <a:prstDash val="solid"/>
              </a:ln>
              <a:solidFill>
                <a:schemeClr val="tx1"/>
              </a:solidFill>
              <a:effectLst>
                <a:reflection blurRad="6350" stA="50000" endA="300" endPos="50000" dist="60007" dir="5400000" sy="-100000" algn="bl" rotWithShape="0"/>
              </a:effectLst>
              <a:latin typeface="Microsoft YaHei" charset="-122"/>
              <a:ea typeface="Microsoft YaHei" charset="-122"/>
              <a:cs typeface="Microsoft YaHei" charset="-122"/>
            </a:endParaRPr>
          </a:p>
        </p:txBody>
      </p:sp>
    </p:spTree>
    <p:extLst>
      <p:ext uri="{BB962C8B-B14F-4D97-AF65-F5344CB8AC3E}">
        <p14:creationId xmlns:p14="http://schemas.microsoft.com/office/powerpoint/2010/main" val="1593996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fontAlgn="base" hangingPunct="1">
        <a:spcBef>
          <a:spcPct val="0"/>
        </a:spcBef>
        <a:spcAft>
          <a:spcPct val="0"/>
        </a:spcAft>
        <a:defRPr kumimoji="1" sz="3600" b="0" cap="none" spc="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latin typeface="Garamond" panose="02020404030301010803" pitchFamily="18" charset="0"/>
          <a:ea typeface="黑体" pitchFamily="49" charset="-122"/>
          <a:cs typeface="Times New Roman" pitchFamily="18" charset="0"/>
        </a:defRPr>
      </a:lvl1pPr>
      <a:lvl2pPr algn="l" rtl="0" eaLnBrk="1" fontAlgn="base" hangingPunct="1">
        <a:spcBef>
          <a:spcPct val="0"/>
        </a:spcBef>
        <a:spcAft>
          <a:spcPct val="0"/>
        </a:spcAft>
        <a:defRPr kumimoji="1" sz="4400">
          <a:solidFill>
            <a:schemeClr val="tx2"/>
          </a:solidFill>
          <a:latin typeface="Tahoma" pitchFamily="34" charset="0"/>
          <a:ea typeface="宋体" pitchFamily="2" charset="-122"/>
        </a:defRPr>
      </a:lvl2pPr>
      <a:lvl3pPr algn="l" rtl="0" eaLnBrk="1" fontAlgn="base" hangingPunct="1">
        <a:spcBef>
          <a:spcPct val="0"/>
        </a:spcBef>
        <a:spcAft>
          <a:spcPct val="0"/>
        </a:spcAft>
        <a:defRPr kumimoji="1" sz="4400">
          <a:solidFill>
            <a:schemeClr val="tx2"/>
          </a:solidFill>
          <a:latin typeface="Tahoma" pitchFamily="34" charset="0"/>
          <a:ea typeface="宋体" pitchFamily="2" charset="-122"/>
        </a:defRPr>
      </a:lvl3pPr>
      <a:lvl4pPr algn="l" rtl="0" eaLnBrk="1" fontAlgn="base" hangingPunct="1">
        <a:spcBef>
          <a:spcPct val="0"/>
        </a:spcBef>
        <a:spcAft>
          <a:spcPct val="0"/>
        </a:spcAft>
        <a:defRPr kumimoji="1" sz="4400">
          <a:solidFill>
            <a:schemeClr val="tx2"/>
          </a:solidFill>
          <a:latin typeface="Tahoma" pitchFamily="34" charset="0"/>
          <a:ea typeface="宋体" pitchFamily="2" charset="-122"/>
        </a:defRPr>
      </a:lvl4pPr>
      <a:lvl5pPr algn="l" rtl="0" eaLnBrk="1" fontAlgn="base" hangingPunct="1">
        <a:spcBef>
          <a:spcPct val="0"/>
        </a:spcBef>
        <a:spcAft>
          <a:spcPct val="0"/>
        </a:spcAft>
        <a:defRPr kumimoji="1" sz="4400">
          <a:solidFill>
            <a:schemeClr val="tx2"/>
          </a:solidFill>
          <a:latin typeface="Tahoma" pitchFamily="34" charset="0"/>
          <a:ea typeface="宋体" pitchFamily="2" charset="-122"/>
        </a:defRPr>
      </a:lvl5pPr>
      <a:lvl6pPr marL="457200" algn="l" rtl="0" eaLnBrk="1" fontAlgn="base" hangingPunct="1">
        <a:spcBef>
          <a:spcPct val="0"/>
        </a:spcBef>
        <a:spcAft>
          <a:spcPct val="0"/>
        </a:spcAft>
        <a:defRPr kumimoji="1" sz="4400">
          <a:solidFill>
            <a:schemeClr val="tx2"/>
          </a:solidFill>
          <a:latin typeface="Tahoma" pitchFamily="34" charset="0"/>
          <a:ea typeface="宋体" pitchFamily="2" charset="-122"/>
        </a:defRPr>
      </a:lvl6pPr>
      <a:lvl7pPr marL="914400" algn="l" rtl="0" eaLnBrk="1" fontAlgn="base" hangingPunct="1">
        <a:spcBef>
          <a:spcPct val="0"/>
        </a:spcBef>
        <a:spcAft>
          <a:spcPct val="0"/>
        </a:spcAft>
        <a:defRPr kumimoji="1" sz="4400">
          <a:solidFill>
            <a:schemeClr val="tx2"/>
          </a:solidFill>
          <a:latin typeface="Tahoma" pitchFamily="34" charset="0"/>
          <a:ea typeface="宋体" pitchFamily="2" charset="-122"/>
        </a:defRPr>
      </a:lvl7pPr>
      <a:lvl8pPr marL="1371600" algn="l" rtl="0" eaLnBrk="1" fontAlgn="base" hangingPunct="1">
        <a:spcBef>
          <a:spcPct val="0"/>
        </a:spcBef>
        <a:spcAft>
          <a:spcPct val="0"/>
        </a:spcAft>
        <a:defRPr kumimoji="1" sz="4400">
          <a:solidFill>
            <a:schemeClr val="tx2"/>
          </a:solidFill>
          <a:latin typeface="Tahoma" pitchFamily="34" charset="0"/>
          <a:ea typeface="宋体" pitchFamily="2" charset="-122"/>
        </a:defRPr>
      </a:lvl8pPr>
      <a:lvl9pPr marL="1828800" algn="l" rtl="0" eaLnBrk="1" fontAlgn="base" hangingPunct="1">
        <a:spcBef>
          <a:spcPct val="0"/>
        </a:spcBef>
        <a:spcAft>
          <a:spcPct val="0"/>
        </a:spcAft>
        <a:defRPr kumimoji="1" sz="4400">
          <a:solidFill>
            <a:schemeClr val="tx2"/>
          </a:solidFill>
          <a:latin typeface="Tahoma" pitchFamily="34" charset="0"/>
          <a:ea typeface="宋体" pitchFamily="2" charset="-122"/>
        </a:defRPr>
      </a:lvl9pPr>
    </p:titleStyle>
    <p:body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40.png"/><Relationship Id="rId21" Type="http://schemas.openxmlformats.org/officeDocument/2006/relationships/image" Target="../media/image32.png"/><Relationship Id="rId7" Type="http://schemas.openxmlformats.org/officeDocument/2006/relationships/image" Target="../media/image180.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notesSlide" Target="../notesSlides/notesSlide14.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slideLayout" Target="../slideLayouts/slideLayout13.xml"/><Relationship Id="rId6" Type="http://schemas.openxmlformats.org/officeDocument/2006/relationships/image" Target="../media/image170.pn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160.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0.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9.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13.xml"/><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D3DE56F8-E1E3-C5EA-A7AA-8D5503A316DA}"/>
              </a:ext>
            </a:extLst>
          </p:cNvPr>
          <p:cNvSpPr>
            <a:spLocks noGrp="1" noChangeArrowheads="1"/>
          </p:cNvSpPr>
          <p:nvPr>
            <p:ph type="ctrTitle"/>
          </p:nvPr>
        </p:nvSpPr>
        <p:spPr>
          <a:xfrm>
            <a:off x="1031875" y="2492680"/>
            <a:ext cx="10128250" cy="1306470"/>
          </a:xfrm>
        </p:spPr>
        <p:txBody>
          <a:bodyPr wrap="square"/>
          <a:lstStyle/>
          <a:p>
            <a:pPr algn="ctr"/>
            <a:r>
              <a:rPr lang="en-US" altLang="zh-CN" sz="3600" dirty="0" err="1">
                <a:solidFill>
                  <a:schemeClr val="tx1"/>
                </a:solidFill>
                <a:ea typeface="微软雅黑" panose="020B0503020204020204" pitchFamily="34" charset="-122"/>
              </a:rPr>
              <a:t>CoGNN</a:t>
            </a:r>
            <a:r>
              <a:rPr lang="en-US" altLang="zh-CN" sz="3600" dirty="0">
                <a:solidFill>
                  <a:schemeClr val="tx1"/>
                </a:solidFill>
                <a:ea typeface="微软雅黑" panose="020B0503020204020204" pitchFamily="34" charset="-122"/>
              </a:rPr>
              <a:t>: </a:t>
            </a:r>
            <a:r>
              <a:rPr lang="en-US" altLang="zh-CN" sz="3600" b="0" dirty="0">
                <a:solidFill>
                  <a:schemeClr val="tx1"/>
                </a:solidFill>
                <a:ea typeface="微软雅黑" panose="020B0503020204020204" pitchFamily="34" charset="-122"/>
              </a:rPr>
              <a:t>Efficient Scheduling for Concurrent GNN Training on GPUs</a:t>
            </a:r>
            <a:endParaRPr lang="zh-CN" altLang="zh-CN" b="0" dirty="0">
              <a:ln>
                <a:noFill/>
              </a:ln>
              <a:solidFill>
                <a:schemeClr val="tx1"/>
              </a:solidFill>
            </a:endParaRPr>
          </a:p>
        </p:txBody>
      </p:sp>
      <p:sp>
        <p:nvSpPr>
          <p:cNvPr id="20482" name="Subtitle 2">
            <a:extLst>
              <a:ext uri="{FF2B5EF4-FFF2-40B4-BE49-F238E27FC236}">
                <a16:creationId xmlns:a16="http://schemas.microsoft.com/office/drawing/2014/main" id="{91205E62-909A-5779-A14C-2E363D3BE4CF}"/>
              </a:ext>
            </a:extLst>
          </p:cNvPr>
          <p:cNvSpPr>
            <a:spLocks noGrp="1" noChangeArrowheads="1"/>
          </p:cNvSpPr>
          <p:nvPr>
            <p:ph type="subTitle" idx="1"/>
          </p:nvPr>
        </p:nvSpPr>
        <p:spPr>
          <a:xfrm>
            <a:off x="1031875" y="4242824"/>
            <a:ext cx="10128250" cy="780114"/>
          </a:xfrm>
        </p:spPr>
        <p:txBody>
          <a:bodyPr/>
          <a:lstStyle/>
          <a:p>
            <a:pPr algn="ctr"/>
            <a:r>
              <a:rPr lang="en-US" altLang="zh-CN" sz="1800" b="1" dirty="0" err="1">
                <a:latin typeface="Tahoma" panose="020B0604030504040204" pitchFamily="34" charset="0"/>
                <a:ea typeface="Tahoma" panose="020B0604030504040204" pitchFamily="34" charset="0"/>
                <a:cs typeface="Tahoma" panose="020B0604030504040204" pitchFamily="34" charset="0"/>
              </a:rPr>
              <a:t>Qingxiao</a:t>
            </a:r>
            <a:r>
              <a:rPr lang="zh-CN" altLang="en-US" sz="1800" b="1" dirty="0">
                <a:latin typeface="Tahoma" panose="020B0604030504040204" pitchFamily="34" charset="0"/>
                <a:ea typeface="Tahoma" panose="020B0604030504040204" pitchFamily="34" charset="0"/>
                <a:cs typeface="Tahoma" panose="020B0604030504040204" pitchFamily="34" charset="0"/>
              </a:rPr>
              <a:t> </a:t>
            </a:r>
            <a:r>
              <a:rPr lang="en-US" altLang="zh-CN" sz="1800" b="1" dirty="0">
                <a:latin typeface="Tahoma" panose="020B0604030504040204" pitchFamily="34" charset="0"/>
                <a:ea typeface="Tahoma" panose="020B0604030504040204" pitchFamily="34" charset="0"/>
                <a:cs typeface="Tahoma" panose="020B0604030504040204" pitchFamily="34" charset="0"/>
              </a:rPr>
              <a:t>Sun</a:t>
            </a:r>
            <a:r>
              <a:rPr lang="en-US" altLang="zh-CN" sz="1800" b="1" baseline="30000" dirty="0">
                <a:latin typeface="Tahoma" panose="020B0604030504040204" pitchFamily="34" charset="0"/>
                <a:ea typeface="Tahoma" panose="020B0604030504040204" pitchFamily="34" charset="0"/>
                <a:cs typeface="Tahoma" panose="020B0604030504040204" pitchFamily="34" charset="0"/>
              </a:rPr>
              <a:t>1</a:t>
            </a:r>
            <a:r>
              <a:rPr lang="en-US" altLang="zh-CN" sz="1800" b="1" dirty="0">
                <a:latin typeface="Tahoma" panose="020B0604030504040204" pitchFamily="34" charset="0"/>
                <a:ea typeface="Tahoma" panose="020B0604030504040204" pitchFamily="34" charset="0"/>
                <a:cs typeface="Tahoma" panose="020B0604030504040204" pitchFamily="34" charset="0"/>
              </a:rPr>
              <a:t>,</a:t>
            </a:r>
            <a:r>
              <a:rPr lang="zh-CN" altLang="en-US" sz="1800" b="1" dirty="0">
                <a:latin typeface="Tahoma" panose="020B0604030504040204" pitchFamily="34" charset="0"/>
                <a:ea typeface="Tahoma" panose="020B0604030504040204" pitchFamily="34" charset="0"/>
                <a:cs typeface="Tahoma" panose="020B0604030504040204" pitchFamily="34" charset="0"/>
              </a:rPr>
              <a:t> </a:t>
            </a:r>
            <a:r>
              <a:rPr lang="en-US" altLang="zh-CN" sz="1800" dirty="0">
                <a:latin typeface="Tahoma" panose="020B0604030504040204" pitchFamily="34" charset="0"/>
                <a:ea typeface="Tahoma" panose="020B0604030504040204" pitchFamily="34" charset="0"/>
                <a:cs typeface="Tahoma" panose="020B0604030504040204" pitchFamily="34" charset="0"/>
              </a:rPr>
              <a:t>Yi</a:t>
            </a:r>
            <a:r>
              <a:rPr lang="zh-CN" altLang="en-US" sz="1800" dirty="0">
                <a:latin typeface="Tahoma" panose="020B0604030504040204" pitchFamily="34" charset="0"/>
                <a:ea typeface="Tahoma" panose="020B0604030504040204" pitchFamily="34" charset="0"/>
                <a:cs typeface="Tahoma" panose="020B0604030504040204" pitchFamily="34" charset="0"/>
              </a:rPr>
              <a:t> </a:t>
            </a:r>
            <a:r>
              <a:rPr lang="en-US" altLang="zh-CN" sz="1800" dirty="0">
                <a:latin typeface="Tahoma" panose="020B0604030504040204" pitchFamily="34" charset="0"/>
                <a:ea typeface="Tahoma" panose="020B0604030504040204" pitchFamily="34" charset="0"/>
                <a:cs typeface="Tahoma" panose="020B0604030504040204" pitchFamily="34" charset="0"/>
              </a:rPr>
              <a:t>Liu</a:t>
            </a:r>
            <a:r>
              <a:rPr lang="en-US" altLang="zh-CN" sz="1800" baseline="30000" dirty="0">
                <a:latin typeface="Tahoma" panose="020B0604030504040204" pitchFamily="34" charset="0"/>
                <a:ea typeface="Tahoma" panose="020B0604030504040204" pitchFamily="34" charset="0"/>
                <a:cs typeface="Tahoma" panose="020B0604030504040204" pitchFamily="34" charset="0"/>
              </a:rPr>
              <a:t>1</a:t>
            </a:r>
            <a:r>
              <a:rPr lang="en-US" altLang="zh-CN" sz="1800" dirty="0">
                <a:latin typeface="Tahoma" panose="020B0604030504040204" pitchFamily="34" charset="0"/>
                <a:ea typeface="Tahoma" panose="020B0604030504040204" pitchFamily="34" charset="0"/>
                <a:cs typeface="Tahoma" panose="020B0604030504040204" pitchFamily="34" charset="0"/>
              </a:rPr>
              <a:t>,</a:t>
            </a:r>
            <a:r>
              <a:rPr lang="zh-CN" altLang="en-US" sz="1800" dirty="0">
                <a:latin typeface="Tahoma" panose="020B0604030504040204" pitchFamily="34" charset="0"/>
                <a:ea typeface="Tahoma" panose="020B0604030504040204" pitchFamily="34" charset="0"/>
                <a:cs typeface="Tahoma" panose="020B0604030504040204" pitchFamily="34" charset="0"/>
              </a:rPr>
              <a:t> </a:t>
            </a:r>
            <a:r>
              <a:rPr lang="en-US" altLang="zh-CN" sz="1800" dirty="0" err="1">
                <a:latin typeface="Tahoma" panose="020B0604030504040204" pitchFamily="34" charset="0"/>
                <a:ea typeface="Tahoma" panose="020B0604030504040204" pitchFamily="34" charset="0"/>
                <a:cs typeface="Tahoma" panose="020B0604030504040204" pitchFamily="34" charset="0"/>
              </a:rPr>
              <a:t>Hailong</a:t>
            </a:r>
            <a:r>
              <a:rPr lang="zh-CN" altLang="en-US" sz="1800" dirty="0">
                <a:latin typeface="Tahoma" panose="020B0604030504040204" pitchFamily="34" charset="0"/>
                <a:ea typeface="Tahoma" panose="020B0604030504040204" pitchFamily="34" charset="0"/>
                <a:cs typeface="Tahoma" panose="020B0604030504040204" pitchFamily="34" charset="0"/>
              </a:rPr>
              <a:t> </a:t>
            </a:r>
            <a:r>
              <a:rPr lang="en-US" altLang="zh-CN" sz="1800" dirty="0">
                <a:latin typeface="Tahoma" panose="020B0604030504040204" pitchFamily="34" charset="0"/>
                <a:ea typeface="Tahoma" panose="020B0604030504040204" pitchFamily="34" charset="0"/>
                <a:cs typeface="Tahoma" panose="020B0604030504040204" pitchFamily="34" charset="0"/>
              </a:rPr>
              <a:t>Yang</a:t>
            </a:r>
            <a:r>
              <a:rPr lang="en-US" altLang="zh-CN" sz="1800" baseline="30000" dirty="0">
                <a:latin typeface="Tahoma" panose="020B0604030504040204" pitchFamily="34" charset="0"/>
                <a:ea typeface="Tahoma" panose="020B0604030504040204" pitchFamily="34" charset="0"/>
                <a:cs typeface="Tahoma" panose="020B0604030504040204" pitchFamily="34" charset="0"/>
              </a:rPr>
              <a:t>1</a:t>
            </a:r>
            <a:r>
              <a:rPr lang="en-US" altLang="zh-CN" sz="1800" dirty="0">
                <a:latin typeface="Tahoma" panose="020B0604030504040204" pitchFamily="34" charset="0"/>
                <a:ea typeface="Tahoma" panose="020B0604030504040204" pitchFamily="34" charset="0"/>
                <a:cs typeface="Tahoma" panose="020B0604030504040204" pitchFamily="34" charset="0"/>
              </a:rPr>
              <a:t>, </a:t>
            </a:r>
            <a:r>
              <a:rPr lang="en-US" altLang="zh-CN" sz="1800" dirty="0" err="1">
                <a:latin typeface="Tahoma" panose="020B0604030504040204" pitchFamily="34" charset="0"/>
                <a:ea typeface="Tahoma" panose="020B0604030504040204" pitchFamily="34" charset="0"/>
                <a:cs typeface="Tahoma" panose="020B0604030504040204" pitchFamily="34" charset="0"/>
              </a:rPr>
              <a:t>Ruizhe</a:t>
            </a:r>
            <a:r>
              <a:rPr lang="en-US" altLang="zh-CN" sz="1800" dirty="0">
                <a:latin typeface="Tahoma" panose="020B0604030504040204" pitchFamily="34" charset="0"/>
                <a:ea typeface="Tahoma" panose="020B0604030504040204" pitchFamily="34" charset="0"/>
                <a:cs typeface="Tahoma" panose="020B0604030504040204" pitchFamily="34" charset="0"/>
              </a:rPr>
              <a:t> Zhang</a:t>
            </a:r>
            <a:r>
              <a:rPr lang="en-US" altLang="zh-CN" sz="1800" baseline="30000" dirty="0">
                <a:latin typeface="Tahoma" panose="020B0604030504040204" pitchFamily="34" charset="0"/>
                <a:ea typeface="Tahoma" panose="020B0604030504040204" pitchFamily="34" charset="0"/>
                <a:cs typeface="Tahoma" panose="020B0604030504040204" pitchFamily="34" charset="0"/>
              </a:rPr>
              <a:t>1</a:t>
            </a:r>
            <a:r>
              <a:rPr lang="en-US" altLang="zh-CN" sz="1800" dirty="0">
                <a:latin typeface="Tahoma" panose="020B0604030504040204" pitchFamily="34" charset="0"/>
                <a:ea typeface="Tahoma" panose="020B0604030504040204" pitchFamily="34" charset="0"/>
                <a:cs typeface="Tahoma" panose="020B0604030504040204" pitchFamily="34" charset="0"/>
              </a:rPr>
              <a:t>, Ming Dun</a:t>
            </a:r>
            <a:r>
              <a:rPr lang="en-US" altLang="zh-CN" sz="1800" baseline="30000" dirty="0">
                <a:latin typeface="Tahoma" panose="020B0604030504040204" pitchFamily="34" charset="0"/>
                <a:ea typeface="Tahoma" panose="020B0604030504040204" pitchFamily="34" charset="0"/>
                <a:cs typeface="Tahoma" panose="020B0604030504040204" pitchFamily="34" charset="0"/>
              </a:rPr>
              <a:t>1</a:t>
            </a:r>
            <a:r>
              <a:rPr lang="en-US" altLang="zh-CN" sz="1800" dirty="0">
                <a:latin typeface="Tahoma" panose="020B0604030504040204" pitchFamily="34" charset="0"/>
                <a:ea typeface="Tahoma" panose="020B0604030504040204" pitchFamily="34" charset="0"/>
                <a:cs typeface="Tahoma" panose="020B0604030504040204" pitchFamily="34" charset="0"/>
              </a:rPr>
              <a:t>, </a:t>
            </a:r>
            <a:r>
              <a:rPr lang="en-US" altLang="zh-CN" sz="1800" dirty="0" err="1">
                <a:latin typeface="Tahoma" panose="020B0604030504040204" pitchFamily="34" charset="0"/>
                <a:ea typeface="Tahoma" panose="020B0604030504040204" pitchFamily="34" charset="0"/>
                <a:cs typeface="Tahoma" panose="020B0604030504040204" pitchFamily="34" charset="0"/>
              </a:rPr>
              <a:t>Mingzhen</a:t>
            </a:r>
            <a:r>
              <a:rPr lang="en-US" altLang="zh-CN" sz="1800" dirty="0">
                <a:latin typeface="Tahoma" panose="020B0604030504040204" pitchFamily="34" charset="0"/>
                <a:ea typeface="Tahoma" panose="020B0604030504040204" pitchFamily="34" charset="0"/>
                <a:cs typeface="Tahoma" panose="020B0604030504040204" pitchFamily="34" charset="0"/>
              </a:rPr>
              <a:t> Li</a:t>
            </a:r>
            <a:r>
              <a:rPr lang="en-US" altLang="zh-CN" sz="1800" baseline="30000" dirty="0">
                <a:latin typeface="Tahoma" panose="020B0604030504040204" pitchFamily="34" charset="0"/>
                <a:ea typeface="Tahoma" panose="020B0604030504040204" pitchFamily="34" charset="0"/>
                <a:cs typeface="Tahoma" panose="020B0604030504040204" pitchFamily="34" charset="0"/>
              </a:rPr>
              <a:t>1</a:t>
            </a:r>
            <a:r>
              <a:rPr lang="en-US" altLang="zh-CN" sz="1800" dirty="0">
                <a:latin typeface="Tahoma" panose="020B0604030504040204" pitchFamily="34" charset="0"/>
                <a:ea typeface="Tahoma" panose="020B0604030504040204" pitchFamily="34" charset="0"/>
                <a:cs typeface="Tahoma" panose="020B0604030504040204" pitchFamily="34" charset="0"/>
              </a:rPr>
              <a:t>, </a:t>
            </a:r>
            <a:r>
              <a:rPr lang="en-US" altLang="zh-CN" sz="1800" dirty="0" err="1">
                <a:latin typeface="Tahoma" panose="020B0604030504040204" pitchFamily="34" charset="0"/>
                <a:ea typeface="Tahoma" panose="020B0604030504040204" pitchFamily="34" charset="0"/>
                <a:cs typeface="Tahoma" panose="020B0604030504040204" pitchFamily="34" charset="0"/>
              </a:rPr>
              <a:t>Xiaoyan</a:t>
            </a:r>
            <a:r>
              <a:rPr lang="en-US" altLang="zh-CN" sz="1800" dirty="0">
                <a:latin typeface="Tahoma" panose="020B0604030504040204" pitchFamily="34" charset="0"/>
                <a:ea typeface="Tahoma" panose="020B0604030504040204" pitchFamily="34" charset="0"/>
                <a:cs typeface="Tahoma" panose="020B0604030504040204" pitchFamily="34" charset="0"/>
              </a:rPr>
              <a:t> Liu</a:t>
            </a:r>
            <a:r>
              <a:rPr lang="en-US" altLang="zh-CN" sz="1800" baseline="30000" dirty="0">
                <a:latin typeface="Tahoma" panose="020B0604030504040204" pitchFamily="34" charset="0"/>
                <a:ea typeface="Tahoma" panose="020B0604030504040204" pitchFamily="34" charset="0"/>
                <a:cs typeface="Tahoma" panose="020B0604030504040204" pitchFamily="34" charset="0"/>
              </a:rPr>
              <a:t>1</a:t>
            </a:r>
            <a:r>
              <a:rPr lang="en-US" altLang="zh-CN" sz="1800" dirty="0">
                <a:latin typeface="Tahoma" panose="020B0604030504040204" pitchFamily="34" charset="0"/>
                <a:ea typeface="Tahoma" panose="020B0604030504040204" pitchFamily="34" charset="0"/>
                <a:cs typeface="Tahoma" panose="020B0604030504040204" pitchFamily="34" charset="0"/>
              </a:rPr>
              <a:t>,  </a:t>
            </a:r>
          </a:p>
          <a:p>
            <a:pPr algn="ctr"/>
            <a:r>
              <a:rPr lang="en-US" altLang="zh-CN" sz="1800" dirty="0" err="1">
                <a:latin typeface="Tahoma" panose="020B0604030504040204" pitchFamily="34" charset="0"/>
                <a:ea typeface="Tahoma" panose="020B0604030504040204" pitchFamily="34" charset="0"/>
                <a:cs typeface="Tahoma" panose="020B0604030504040204" pitchFamily="34" charset="0"/>
              </a:rPr>
              <a:t>Wencong</a:t>
            </a:r>
            <a:r>
              <a:rPr lang="zh-CN" altLang="en-US" sz="1800" dirty="0">
                <a:latin typeface="Tahoma" panose="020B0604030504040204" pitchFamily="34" charset="0"/>
                <a:ea typeface="Tahoma" panose="020B0604030504040204" pitchFamily="34" charset="0"/>
                <a:cs typeface="Tahoma" panose="020B0604030504040204" pitchFamily="34" charset="0"/>
              </a:rPr>
              <a:t> </a:t>
            </a:r>
            <a:r>
              <a:rPr lang="en-US" altLang="zh-CN" sz="1800" dirty="0">
                <a:latin typeface="Tahoma" panose="020B0604030504040204" pitchFamily="34" charset="0"/>
                <a:ea typeface="Tahoma" panose="020B0604030504040204" pitchFamily="34" charset="0"/>
                <a:cs typeface="Tahoma" panose="020B0604030504040204" pitchFamily="34" charset="0"/>
              </a:rPr>
              <a:t>Xiao</a:t>
            </a:r>
            <a:r>
              <a:rPr lang="en-US" altLang="zh-CN" sz="1800" baseline="30000" dirty="0">
                <a:latin typeface="Tahoma" panose="020B0604030504040204" pitchFamily="34" charset="0"/>
                <a:ea typeface="Tahoma" panose="020B0604030504040204" pitchFamily="34" charset="0"/>
                <a:cs typeface="Tahoma" panose="020B0604030504040204" pitchFamily="34" charset="0"/>
              </a:rPr>
              <a:t>2</a:t>
            </a:r>
            <a:r>
              <a:rPr lang="en-US" altLang="zh-CN" sz="1800" dirty="0">
                <a:latin typeface="Tahoma" panose="020B0604030504040204" pitchFamily="34" charset="0"/>
                <a:ea typeface="Tahoma" panose="020B0604030504040204" pitchFamily="34" charset="0"/>
                <a:cs typeface="Tahoma" panose="020B0604030504040204" pitchFamily="34" charset="0"/>
              </a:rPr>
              <a:t>,</a:t>
            </a:r>
            <a:r>
              <a:rPr lang="zh-CN" altLang="en-US" sz="1800" dirty="0">
                <a:latin typeface="Tahoma" panose="020B0604030504040204" pitchFamily="34" charset="0"/>
                <a:ea typeface="Tahoma" panose="020B0604030504040204" pitchFamily="34" charset="0"/>
                <a:cs typeface="Tahoma" panose="020B0604030504040204" pitchFamily="34" charset="0"/>
              </a:rPr>
              <a:t> </a:t>
            </a:r>
            <a:r>
              <a:rPr lang="en-US" altLang="zh-CN" sz="1800" dirty="0">
                <a:latin typeface="Tahoma" panose="020B0604030504040204" pitchFamily="34" charset="0"/>
                <a:ea typeface="Tahoma" panose="020B0604030504040204" pitchFamily="34" charset="0"/>
                <a:cs typeface="Tahoma" panose="020B0604030504040204" pitchFamily="34" charset="0"/>
              </a:rPr>
              <a:t>Yong</a:t>
            </a:r>
            <a:r>
              <a:rPr lang="zh-CN" altLang="en-US" sz="1800" dirty="0">
                <a:latin typeface="Tahoma" panose="020B0604030504040204" pitchFamily="34" charset="0"/>
                <a:ea typeface="Tahoma" panose="020B0604030504040204" pitchFamily="34" charset="0"/>
                <a:cs typeface="Tahoma" panose="020B0604030504040204" pitchFamily="34" charset="0"/>
              </a:rPr>
              <a:t> </a:t>
            </a:r>
            <a:r>
              <a:rPr lang="en-US" altLang="zh-CN" sz="1800" dirty="0">
                <a:latin typeface="Tahoma" panose="020B0604030504040204" pitchFamily="34" charset="0"/>
                <a:ea typeface="Tahoma" panose="020B0604030504040204" pitchFamily="34" charset="0"/>
                <a:cs typeface="Tahoma" panose="020B0604030504040204" pitchFamily="34" charset="0"/>
              </a:rPr>
              <a:t>Li</a:t>
            </a:r>
            <a:r>
              <a:rPr lang="en-US" altLang="zh-CN" sz="1800" baseline="30000" dirty="0">
                <a:latin typeface="Tahoma" panose="020B0604030504040204" pitchFamily="34" charset="0"/>
                <a:ea typeface="Tahoma" panose="020B0604030504040204" pitchFamily="34" charset="0"/>
                <a:cs typeface="Tahoma" panose="020B0604030504040204" pitchFamily="34" charset="0"/>
              </a:rPr>
              <a:t>2</a:t>
            </a:r>
            <a:r>
              <a:rPr lang="en-US" altLang="zh-CN" sz="1800" dirty="0">
                <a:latin typeface="Tahoma" panose="020B0604030504040204" pitchFamily="34" charset="0"/>
                <a:ea typeface="Tahoma" panose="020B0604030504040204" pitchFamily="34" charset="0"/>
                <a:cs typeface="Tahoma" panose="020B0604030504040204" pitchFamily="34" charset="0"/>
              </a:rPr>
              <a:t>, </a:t>
            </a:r>
            <a:r>
              <a:rPr lang="en-US" altLang="zh-CN" sz="1800" dirty="0" err="1">
                <a:latin typeface="Tahoma" panose="020B0604030504040204" pitchFamily="34" charset="0"/>
                <a:ea typeface="Tahoma" panose="020B0604030504040204" pitchFamily="34" charset="0"/>
                <a:cs typeface="Tahoma" panose="020B0604030504040204" pitchFamily="34" charset="0"/>
              </a:rPr>
              <a:t>Zhongzhi</a:t>
            </a:r>
            <a:r>
              <a:rPr lang="zh-CN" altLang="en-US" sz="1800" dirty="0">
                <a:latin typeface="Tahoma" panose="020B0604030504040204" pitchFamily="34" charset="0"/>
                <a:ea typeface="Tahoma" panose="020B0604030504040204" pitchFamily="34" charset="0"/>
                <a:cs typeface="Tahoma" panose="020B0604030504040204" pitchFamily="34" charset="0"/>
              </a:rPr>
              <a:t> </a:t>
            </a:r>
            <a:r>
              <a:rPr lang="en-US" altLang="zh-CN" sz="1800" dirty="0">
                <a:latin typeface="Tahoma" panose="020B0604030504040204" pitchFamily="34" charset="0"/>
                <a:ea typeface="Tahoma" panose="020B0604030504040204" pitchFamily="34" charset="0"/>
                <a:cs typeface="Tahoma" panose="020B0604030504040204" pitchFamily="34" charset="0"/>
              </a:rPr>
              <a:t>Luan</a:t>
            </a:r>
            <a:r>
              <a:rPr lang="en-US" altLang="zh-CN" sz="1800" baseline="30000" dirty="0">
                <a:latin typeface="Tahoma" panose="020B0604030504040204" pitchFamily="34" charset="0"/>
                <a:ea typeface="Tahoma" panose="020B0604030504040204" pitchFamily="34" charset="0"/>
                <a:cs typeface="Tahoma" panose="020B0604030504040204" pitchFamily="34" charset="0"/>
              </a:rPr>
              <a:t>1</a:t>
            </a:r>
            <a:r>
              <a:rPr lang="en-US" altLang="zh-CN" sz="1800" dirty="0">
                <a:latin typeface="Tahoma" panose="020B0604030504040204" pitchFamily="34" charset="0"/>
                <a:ea typeface="Tahoma" panose="020B0604030504040204" pitchFamily="34" charset="0"/>
                <a:cs typeface="Tahoma" panose="020B0604030504040204" pitchFamily="34" charset="0"/>
              </a:rPr>
              <a:t>,</a:t>
            </a:r>
            <a:r>
              <a:rPr lang="zh-CN" altLang="en-US" sz="1800" dirty="0">
                <a:latin typeface="Tahoma" panose="020B0604030504040204" pitchFamily="34" charset="0"/>
                <a:ea typeface="Tahoma" panose="020B0604030504040204" pitchFamily="34" charset="0"/>
                <a:cs typeface="Tahoma" panose="020B0604030504040204" pitchFamily="34" charset="0"/>
              </a:rPr>
              <a:t> </a:t>
            </a:r>
            <a:r>
              <a:rPr lang="en-US" altLang="zh-CN" sz="1800" dirty="0" err="1">
                <a:latin typeface="Tahoma" panose="020B0604030504040204" pitchFamily="34" charset="0"/>
                <a:ea typeface="Tahoma" panose="020B0604030504040204" pitchFamily="34" charset="0"/>
                <a:cs typeface="Tahoma" panose="020B0604030504040204" pitchFamily="34" charset="0"/>
              </a:rPr>
              <a:t>Depei</a:t>
            </a:r>
            <a:r>
              <a:rPr lang="zh-CN" altLang="en-US" sz="1800" dirty="0">
                <a:latin typeface="Tahoma" panose="020B0604030504040204" pitchFamily="34" charset="0"/>
                <a:ea typeface="Tahoma" panose="020B0604030504040204" pitchFamily="34" charset="0"/>
                <a:cs typeface="Tahoma" panose="020B0604030504040204" pitchFamily="34" charset="0"/>
              </a:rPr>
              <a:t> </a:t>
            </a:r>
            <a:r>
              <a:rPr lang="en-US" altLang="zh-CN" sz="1800" dirty="0">
                <a:latin typeface="Tahoma" panose="020B0604030504040204" pitchFamily="34" charset="0"/>
                <a:ea typeface="Tahoma" panose="020B0604030504040204" pitchFamily="34" charset="0"/>
                <a:cs typeface="Tahoma" panose="020B0604030504040204" pitchFamily="34" charset="0"/>
              </a:rPr>
              <a:t>Qian</a:t>
            </a:r>
            <a:r>
              <a:rPr lang="en-US" altLang="zh-CN" sz="1800" baseline="30000" dirty="0">
                <a:latin typeface="Tahoma" panose="020B0604030504040204" pitchFamily="34" charset="0"/>
                <a:ea typeface="Tahoma" panose="020B0604030504040204" pitchFamily="34" charset="0"/>
                <a:cs typeface="Tahoma" panose="020B0604030504040204" pitchFamily="34" charset="0"/>
              </a:rPr>
              <a:t>1</a:t>
            </a:r>
            <a:endParaRPr kumimoji="1" lang="zh-CN" altLang="en-US" sz="1800" baseline="30000" dirty="0">
              <a:latin typeface="Tahoma" panose="020B0604030504040204" pitchFamily="34" charset="0"/>
              <a:cs typeface="Tahoma" panose="020B0604030504040204" pitchFamily="34" charset="0"/>
            </a:endParaRPr>
          </a:p>
          <a:p>
            <a:endParaRPr lang="zh-CN" altLang="zh-CN" dirty="0"/>
          </a:p>
        </p:txBody>
      </p:sp>
      <p:sp>
        <p:nvSpPr>
          <p:cNvPr id="2" name="文本框 5">
            <a:extLst>
              <a:ext uri="{FF2B5EF4-FFF2-40B4-BE49-F238E27FC236}">
                <a16:creationId xmlns:a16="http://schemas.microsoft.com/office/drawing/2014/main" id="{ACB83E57-CDEC-AF33-165B-3AF96B2CA24F}"/>
              </a:ext>
            </a:extLst>
          </p:cNvPr>
          <p:cNvSpPr txBox="1"/>
          <p:nvPr/>
        </p:nvSpPr>
        <p:spPr>
          <a:xfrm>
            <a:off x="2544682" y="5355355"/>
            <a:ext cx="7405433" cy="646331"/>
          </a:xfrm>
          <a:prstGeom prst="rect">
            <a:avLst/>
          </a:prstGeom>
          <a:noFill/>
        </p:spPr>
        <p:txBody>
          <a:bodyPr wrap="square" rtlCol="0">
            <a:spAutoFit/>
          </a:bodyPr>
          <a:lstStyle/>
          <a:p>
            <a:pPr algn="ctr"/>
            <a:r>
              <a:rPr kumimoji="1" lang="en-US" altLang="zh-CN" i="1" dirty="0">
                <a:latin typeface="Tahoma" panose="020B0604030504040204" pitchFamily="34" charset="0"/>
                <a:ea typeface="Tahoma" panose="020B0604030504040204" pitchFamily="34" charset="0"/>
                <a:cs typeface="Tahoma" panose="020B0604030504040204" pitchFamily="34" charset="0"/>
              </a:rPr>
              <a:t>School of Computer Science and Engineering,</a:t>
            </a:r>
            <a:r>
              <a:rPr kumimoji="1" lang="zh-CN" altLang="en-US" i="1" dirty="0">
                <a:latin typeface="Tahoma" panose="020B0604030504040204" pitchFamily="34" charset="0"/>
                <a:ea typeface="Tahoma" panose="020B0604030504040204" pitchFamily="34" charset="0"/>
                <a:cs typeface="Tahoma" panose="020B0604030504040204" pitchFamily="34" charset="0"/>
              </a:rPr>
              <a:t> </a:t>
            </a:r>
            <a:r>
              <a:rPr kumimoji="1" lang="en-US" altLang="zh-CN" i="1" dirty="0" err="1">
                <a:latin typeface="Tahoma" panose="020B0604030504040204" pitchFamily="34" charset="0"/>
                <a:ea typeface="Tahoma" panose="020B0604030504040204" pitchFamily="34" charset="0"/>
                <a:cs typeface="Tahoma" panose="020B0604030504040204" pitchFamily="34" charset="0"/>
              </a:rPr>
              <a:t>Beihang</a:t>
            </a:r>
            <a:r>
              <a:rPr kumimoji="1" lang="en-US" altLang="zh-CN" i="1" dirty="0">
                <a:latin typeface="Tahoma" panose="020B0604030504040204" pitchFamily="34" charset="0"/>
                <a:ea typeface="Tahoma" panose="020B0604030504040204" pitchFamily="34" charset="0"/>
                <a:cs typeface="Tahoma" panose="020B0604030504040204" pitchFamily="34" charset="0"/>
              </a:rPr>
              <a:t> University</a:t>
            </a:r>
            <a:r>
              <a:rPr lang="en-US" altLang="zh-CN" sz="1800" i="1" baseline="30000" dirty="0">
                <a:latin typeface="Tahoma" panose="020B0604030504040204" pitchFamily="34" charset="0"/>
                <a:ea typeface="Tahoma" panose="020B0604030504040204" pitchFamily="34" charset="0"/>
                <a:cs typeface="Tahoma" panose="020B0604030504040204" pitchFamily="34" charset="0"/>
              </a:rPr>
              <a:t>1</a:t>
            </a:r>
            <a:endParaRPr kumimoji="1" lang="en-US" altLang="zh-CN" sz="1800" i="1" baseline="30000" dirty="0">
              <a:latin typeface="Tahoma" panose="020B0604030504040204" pitchFamily="34" charset="0"/>
              <a:ea typeface="Tahoma" panose="020B0604030504040204" pitchFamily="34" charset="0"/>
              <a:cs typeface="Tahoma" panose="020B0604030504040204" pitchFamily="34" charset="0"/>
            </a:endParaRPr>
          </a:p>
          <a:p>
            <a:pPr algn="ctr"/>
            <a:r>
              <a:rPr kumimoji="1" lang="en-US" altLang="zh-CN" i="1" dirty="0">
                <a:latin typeface="Tahoma" panose="020B0604030504040204" pitchFamily="34" charset="0"/>
                <a:ea typeface="Tahoma" panose="020B0604030504040204" pitchFamily="34" charset="0"/>
                <a:cs typeface="Tahoma" panose="020B0604030504040204" pitchFamily="34" charset="0"/>
              </a:rPr>
              <a:t>Unaffiliated</a:t>
            </a:r>
            <a:r>
              <a:rPr lang="en-US" altLang="zh-CN" sz="1800" i="1" baseline="30000" dirty="0">
                <a:latin typeface="Tahoma" panose="020B0604030504040204" pitchFamily="34" charset="0"/>
                <a:ea typeface="Tahoma" panose="020B0604030504040204" pitchFamily="34" charset="0"/>
                <a:cs typeface="Tahoma" panose="020B0604030504040204" pitchFamily="34" charset="0"/>
              </a:rPr>
              <a:t>2</a:t>
            </a:r>
            <a:endParaRPr kumimoji="1" lang="en-US" altLang="zh-CN" i="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标题 95">
            <a:extLst>
              <a:ext uri="{FF2B5EF4-FFF2-40B4-BE49-F238E27FC236}">
                <a16:creationId xmlns:a16="http://schemas.microsoft.com/office/drawing/2014/main" id="{18271A1D-FB21-4A1F-9AD9-4191D5C33B83}"/>
              </a:ext>
            </a:extLst>
          </p:cNvPr>
          <p:cNvSpPr>
            <a:spLocks noGrp="1"/>
          </p:cNvSpPr>
          <p:nvPr>
            <p:ph type="title"/>
          </p:nvPr>
        </p:nvSpPr>
        <p:spPr/>
        <p:txBody>
          <a:bodyPr/>
          <a:lstStyle/>
          <a:p>
            <a:r>
              <a:rPr lang="en-US" altLang="zh-CN" dirty="0">
                <a:ea typeface="微软雅黑"/>
                <a:cs typeface="微软雅黑"/>
              </a:rPr>
              <a:t>Outline</a:t>
            </a:r>
            <a:endParaRPr lang="zh-CN" altLang="en-US" dirty="0"/>
          </a:p>
        </p:txBody>
      </p:sp>
      <p:sp>
        <p:nvSpPr>
          <p:cNvPr id="72" name="内容占位符 2">
            <a:extLst>
              <a:ext uri="{FF2B5EF4-FFF2-40B4-BE49-F238E27FC236}">
                <a16:creationId xmlns:a16="http://schemas.microsoft.com/office/drawing/2014/main" id="{1C7CBCFE-1C01-4922-9CF9-C83F49647BCD}"/>
              </a:ext>
            </a:extLst>
          </p:cNvPr>
          <p:cNvSpPr>
            <a:spLocks noGrp="1"/>
          </p:cNvSpPr>
          <p:nvPr>
            <p:ph idx="1"/>
          </p:nvPr>
        </p:nvSpPr>
        <p:spPr>
          <a:xfrm>
            <a:off x="668373" y="1015902"/>
            <a:ext cx="8559552" cy="5604354"/>
          </a:xfrm>
        </p:spPr>
        <p:txBody>
          <a:bodyPr/>
          <a:lstStyle/>
          <a:p>
            <a:r>
              <a:rPr lang="en-US" altLang="zh-CN" sz="2800" dirty="0">
                <a:ea typeface="Tahoma" panose="020B0604030504040204" pitchFamily="34" charset="0"/>
              </a:rPr>
              <a:t>Background &amp; Motivation</a:t>
            </a:r>
          </a:p>
          <a:p>
            <a:pPr lvl="1"/>
            <a:r>
              <a:rPr lang="en-US" altLang="zh-CN" sz="2400" dirty="0">
                <a:ea typeface="Tahoma" panose="020B0604030504040204" pitchFamily="34" charset="0"/>
              </a:rPr>
              <a:t>Graph Neural Network &amp; GNN Computational Patterns</a:t>
            </a:r>
          </a:p>
          <a:p>
            <a:pPr lvl="1"/>
            <a:r>
              <a:rPr lang="en-US" altLang="zh-CN" sz="2400" dirty="0">
                <a:ea typeface="Tahoma" panose="020B0604030504040204" pitchFamily="34" charset="0"/>
              </a:rPr>
              <a:t>GPU Sharing for Deep Learning Tasks</a:t>
            </a:r>
          </a:p>
          <a:p>
            <a:pPr lvl="1"/>
            <a:r>
              <a:rPr lang="en-US" altLang="zh-CN" sz="2400" dirty="0">
                <a:ea typeface="Tahoma" panose="020B0604030504040204" pitchFamily="34" charset="0"/>
              </a:rPr>
              <a:t>Observations on GNN Computations</a:t>
            </a:r>
          </a:p>
          <a:p>
            <a:r>
              <a:rPr lang="en-US" altLang="zh-CN" sz="2800" dirty="0">
                <a:solidFill>
                  <a:srgbClr val="443BFF"/>
                </a:solidFill>
                <a:ea typeface="Tahoma" panose="020B0604030504040204" pitchFamily="34" charset="0"/>
              </a:rPr>
              <a:t>Design &amp; Methods</a:t>
            </a:r>
          </a:p>
          <a:p>
            <a:pPr lvl="1"/>
            <a:r>
              <a:rPr lang="en-US" altLang="zh-CN" sz="2400" dirty="0">
                <a:solidFill>
                  <a:srgbClr val="443BFF"/>
                </a:solidFill>
                <a:ea typeface="Tahoma" panose="020B0604030504040204" pitchFamily="34" charset="0"/>
              </a:rPr>
              <a:t>Task Management &amp; Memory Consumption Estimation</a:t>
            </a:r>
          </a:p>
          <a:p>
            <a:pPr lvl="1"/>
            <a:r>
              <a:rPr lang="en-US" altLang="zh-CN" sz="2400" dirty="0">
                <a:solidFill>
                  <a:srgbClr val="443BFF"/>
                </a:solidFill>
                <a:ea typeface="Tahoma" panose="020B0604030504040204" pitchFamily="34" charset="0"/>
              </a:rPr>
              <a:t>Scheduling Policies &amp; Implementation Details</a:t>
            </a:r>
          </a:p>
          <a:p>
            <a:r>
              <a:rPr lang="en-US" altLang="zh-CN" sz="2800" dirty="0">
                <a:ea typeface="Tahoma" panose="020B0604030504040204" pitchFamily="34" charset="0"/>
              </a:rPr>
              <a:t>Evaluation</a:t>
            </a:r>
          </a:p>
          <a:p>
            <a:pPr lvl="1"/>
            <a:r>
              <a:rPr lang="en-US" altLang="zh-CN" sz="2400" dirty="0">
                <a:ea typeface="Tahoma" panose="020B0604030504040204" pitchFamily="34" charset="0"/>
              </a:rPr>
              <a:t>Experiment Setup</a:t>
            </a:r>
          </a:p>
          <a:p>
            <a:pPr lvl="1"/>
            <a:r>
              <a:rPr lang="en-US" altLang="zh-CN" sz="2400" dirty="0">
                <a:ea typeface="Tahoma" panose="020B0604030504040204" pitchFamily="34" charset="0"/>
              </a:rPr>
              <a:t>Performance</a:t>
            </a:r>
            <a:r>
              <a:rPr lang="zh-CN" altLang="en-US" sz="2400" dirty="0">
                <a:ea typeface="Tahoma" panose="020B0604030504040204" pitchFamily="34" charset="0"/>
              </a:rPr>
              <a:t> </a:t>
            </a:r>
            <a:r>
              <a:rPr lang="en-US" altLang="zh-CN" sz="2400" dirty="0">
                <a:ea typeface="Tahoma" panose="020B0604030504040204" pitchFamily="34" charset="0"/>
              </a:rPr>
              <a:t>Analysis</a:t>
            </a:r>
          </a:p>
          <a:p>
            <a:r>
              <a:rPr lang="en-US" altLang="zh-CN" sz="2800" dirty="0">
                <a:ea typeface="Tahoma" panose="020B0604030504040204" pitchFamily="34" charset="0"/>
              </a:rPr>
              <a:t>Related Work</a:t>
            </a:r>
          </a:p>
          <a:p>
            <a:r>
              <a:rPr lang="en-US" altLang="zh-CN" sz="2800" dirty="0">
                <a:ea typeface="Tahoma" panose="020B0604030504040204" pitchFamily="34" charset="0"/>
              </a:rPr>
              <a:t>Conclusion</a:t>
            </a:r>
            <a:endParaRPr lang="zh-CN" altLang="en-US" sz="2800" dirty="0">
              <a:ea typeface="Microsoft YaHei" panose="020B0503020204020204" pitchFamily="34" charset="-122"/>
            </a:endParaRPr>
          </a:p>
        </p:txBody>
      </p:sp>
    </p:spTree>
    <p:extLst>
      <p:ext uri="{BB962C8B-B14F-4D97-AF65-F5344CB8AC3E}">
        <p14:creationId xmlns:p14="http://schemas.microsoft.com/office/powerpoint/2010/main" val="149249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Design Overview</a:t>
            </a:r>
            <a:endParaRPr lang="en-US" dirty="0"/>
          </a:p>
        </p:txBody>
      </p:sp>
      <p:pic>
        <p:nvPicPr>
          <p:cNvPr id="71" name="图片 70">
            <a:extLst>
              <a:ext uri="{FF2B5EF4-FFF2-40B4-BE49-F238E27FC236}">
                <a16:creationId xmlns:a16="http://schemas.microsoft.com/office/drawing/2014/main" id="{81527284-B8E0-291A-80B8-432A521A723D}"/>
              </a:ext>
            </a:extLst>
          </p:cNvPr>
          <p:cNvPicPr>
            <a:picLocks noChangeAspect="1"/>
          </p:cNvPicPr>
          <p:nvPr/>
        </p:nvPicPr>
        <p:blipFill>
          <a:blip r:embed="rId3"/>
          <a:stretch>
            <a:fillRect/>
          </a:stretch>
        </p:blipFill>
        <p:spPr>
          <a:xfrm>
            <a:off x="163973" y="1205856"/>
            <a:ext cx="5641953" cy="3375769"/>
          </a:xfrm>
          <a:prstGeom prst="rect">
            <a:avLst/>
          </a:prstGeom>
          <a:effectLst>
            <a:outerShdw blurRad="50800" dist="38100" dir="8100000" algn="tr" rotWithShape="0">
              <a:prstClr val="black">
                <a:alpha val="40000"/>
              </a:prstClr>
            </a:outerShdw>
          </a:effectLst>
        </p:spPr>
      </p:pic>
      <p:sp>
        <p:nvSpPr>
          <p:cNvPr id="72" name="Content Placeholder 2">
            <a:extLst>
              <a:ext uri="{FF2B5EF4-FFF2-40B4-BE49-F238E27FC236}">
                <a16:creationId xmlns:a16="http://schemas.microsoft.com/office/drawing/2014/main" id="{EC426DA5-1447-FAC5-3E78-D9DA521502D1}"/>
              </a:ext>
            </a:extLst>
          </p:cNvPr>
          <p:cNvSpPr>
            <a:spLocks noGrp="1"/>
          </p:cNvSpPr>
          <p:nvPr>
            <p:ph idx="1"/>
          </p:nvPr>
        </p:nvSpPr>
        <p:spPr>
          <a:xfrm>
            <a:off x="6115250" y="1215481"/>
            <a:ext cx="5893447" cy="3375769"/>
          </a:xfrm>
        </p:spPr>
        <p:txBody>
          <a:bodyPr/>
          <a:lstStyle/>
          <a:p>
            <a:r>
              <a:rPr lang="en-US" altLang="zh-CN" sz="2000" b="1" dirty="0">
                <a:ea typeface="Tahoma" panose="020B0604030504040204" pitchFamily="34" charset="0"/>
              </a:rPr>
              <a:t>Memory manager: </a:t>
            </a:r>
            <a:r>
              <a:rPr lang="en-US" altLang="zh-CN" sz="2000" dirty="0">
                <a:ea typeface="Tahoma" panose="020B0604030504040204" pitchFamily="34" charset="0"/>
              </a:rPr>
              <a:t>maintains a </a:t>
            </a:r>
            <a:r>
              <a:rPr lang="en-US" altLang="zh-CN" sz="2000" dirty="0">
                <a:solidFill>
                  <a:srgbClr val="443BFF"/>
                </a:solidFill>
                <a:ea typeface="Tahoma" panose="020B0604030504040204" pitchFamily="34" charset="0"/>
              </a:rPr>
              <a:t>unified memory pool</a:t>
            </a:r>
            <a:r>
              <a:rPr lang="en-US" altLang="zh-CN" sz="2000" dirty="0">
                <a:ea typeface="Tahoma" panose="020B0604030504040204" pitchFamily="34" charset="0"/>
              </a:rPr>
              <a:t> and allocates memory on demand</a:t>
            </a:r>
          </a:p>
          <a:p>
            <a:r>
              <a:rPr lang="en-US" altLang="zh-CN" sz="2000" b="1" dirty="0">
                <a:ea typeface="Tahoma" panose="020B0604030504040204" pitchFamily="34" charset="0"/>
              </a:rPr>
              <a:t>PMC profiler: </a:t>
            </a:r>
            <a:r>
              <a:rPr lang="en-US" altLang="zh-CN" sz="2000" dirty="0">
                <a:ea typeface="Tahoma" panose="020B0604030504040204" pitchFamily="34" charset="0"/>
              </a:rPr>
              <a:t>extracts runtime information to </a:t>
            </a:r>
            <a:r>
              <a:rPr lang="en-US" altLang="zh-CN" sz="2000" dirty="0">
                <a:solidFill>
                  <a:srgbClr val="443BFF"/>
                </a:solidFill>
                <a:ea typeface="Tahoma" panose="020B0604030504040204" pitchFamily="34" charset="0"/>
              </a:rPr>
              <a:t>estimate</a:t>
            </a:r>
            <a:r>
              <a:rPr lang="en-US" altLang="zh-CN" sz="2000" dirty="0">
                <a:ea typeface="Tahoma" panose="020B0604030504040204" pitchFamily="34" charset="0"/>
              </a:rPr>
              <a:t> the memory consumption of tasks</a:t>
            </a:r>
          </a:p>
          <a:p>
            <a:r>
              <a:rPr lang="en-US" altLang="zh-CN" sz="2000" b="1" dirty="0">
                <a:ea typeface="Tahoma" panose="020B0604030504040204" pitchFamily="34" charset="0"/>
              </a:rPr>
              <a:t>Task scheduler: </a:t>
            </a:r>
            <a:r>
              <a:rPr lang="en-US" altLang="zh-CN" sz="2000" dirty="0">
                <a:ea typeface="Tahoma" panose="020B0604030504040204" pitchFamily="34" charset="0"/>
              </a:rPr>
              <a:t>determines the </a:t>
            </a:r>
            <a:r>
              <a:rPr lang="en-US" altLang="zh-CN" sz="2000" dirty="0">
                <a:solidFill>
                  <a:srgbClr val="443BFF"/>
                </a:solidFill>
                <a:ea typeface="Tahoma" panose="020B0604030504040204" pitchFamily="34" charset="0"/>
              </a:rPr>
              <a:t>grouping</a:t>
            </a:r>
            <a:r>
              <a:rPr lang="en-US" altLang="zh-CN" sz="2000" dirty="0">
                <a:ea typeface="Tahoma" panose="020B0604030504040204" pitchFamily="34" charset="0"/>
              </a:rPr>
              <a:t> and task execution order according to the </a:t>
            </a:r>
            <a:r>
              <a:rPr lang="en-US" altLang="zh-CN" sz="2000" dirty="0">
                <a:solidFill>
                  <a:srgbClr val="443BFF"/>
                </a:solidFill>
                <a:ea typeface="Tahoma" panose="020B0604030504040204" pitchFamily="34" charset="0"/>
              </a:rPr>
              <a:t>scheduling policies </a:t>
            </a:r>
            <a:r>
              <a:rPr lang="en-US" altLang="zh-CN" sz="2000" dirty="0">
                <a:ea typeface="Tahoma" panose="020B0604030504040204" pitchFamily="34" charset="0"/>
              </a:rPr>
              <a:t>(</a:t>
            </a:r>
            <a:r>
              <a:rPr lang="en-US" altLang="zh-CN" sz="2000" i="1" dirty="0">
                <a:ea typeface="Tahoma" panose="020B0604030504040204" pitchFamily="34" charset="0"/>
              </a:rPr>
              <a:t>Base</a:t>
            </a:r>
            <a:r>
              <a:rPr lang="en-US" altLang="zh-CN" sz="2000" dirty="0">
                <a:ea typeface="Tahoma" panose="020B0604030504040204" pitchFamily="34" charset="0"/>
              </a:rPr>
              <a:t>, </a:t>
            </a:r>
            <a:r>
              <a:rPr lang="en-US" altLang="zh-CN" sz="2000" i="1" dirty="0">
                <a:ea typeface="Tahoma" panose="020B0604030504040204" pitchFamily="34" charset="0"/>
              </a:rPr>
              <a:t>MLCF</a:t>
            </a:r>
            <a:r>
              <a:rPr lang="en-US" altLang="zh-CN" sz="2000" dirty="0">
                <a:ea typeface="Tahoma" panose="020B0604030504040204" pitchFamily="34" charset="0"/>
              </a:rPr>
              <a:t> and </a:t>
            </a:r>
            <a:r>
              <a:rPr lang="en-US" altLang="zh-CN" sz="2000" i="1" dirty="0">
                <a:ea typeface="Tahoma" panose="020B0604030504040204" pitchFamily="34" charset="0"/>
              </a:rPr>
              <a:t>BMC</a:t>
            </a:r>
            <a:r>
              <a:rPr lang="en-US" altLang="zh-CN" sz="2000" dirty="0">
                <a:ea typeface="Tahoma" panose="020B0604030504040204" pitchFamily="34" charset="0"/>
              </a:rPr>
              <a:t>)</a:t>
            </a:r>
          </a:p>
          <a:p>
            <a:r>
              <a:rPr lang="en-US" altLang="zh-CN" sz="2000" b="1" dirty="0">
                <a:ea typeface="Tahoma" panose="020B0604030504040204" pitchFamily="34" charset="0"/>
              </a:rPr>
              <a:t>Worker dispatcher: </a:t>
            </a:r>
            <a:r>
              <a:rPr lang="en-US" altLang="zh-CN" sz="2000" dirty="0">
                <a:ea typeface="Tahoma" panose="020B0604030504040204" pitchFamily="34" charset="0"/>
              </a:rPr>
              <a:t>binds the training tasks to the </a:t>
            </a:r>
            <a:r>
              <a:rPr lang="en-US" altLang="zh-CN" sz="2000" dirty="0">
                <a:solidFill>
                  <a:srgbClr val="443BFF"/>
                </a:solidFill>
                <a:ea typeface="Tahoma" panose="020B0604030504040204" pitchFamily="34" charset="0"/>
              </a:rPr>
              <a:t>specific workers </a:t>
            </a:r>
            <a:r>
              <a:rPr lang="en-US" altLang="zh-CN" sz="2000" dirty="0">
                <a:ea typeface="Tahoma" panose="020B0604030504040204" pitchFamily="34" charset="0"/>
              </a:rPr>
              <a:t>and returns the results after execution</a:t>
            </a:r>
          </a:p>
        </p:txBody>
      </p:sp>
      <p:sp>
        <p:nvSpPr>
          <p:cNvPr id="73" name="矩形 72">
            <a:extLst>
              <a:ext uri="{FF2B5EF4-FFF2-40B4-BE49-F238E27FC236}">
                <a16:creationId xmlns:a16="http://schemas.microsoft.com/office/drawing/2014/main" id="{E1B3575F-212E-D181-BE6B-722FDD4277D9}"/>
              </a:ext>
            </a:extLst>
          </p:cNvPr>
          <p:cNvSpPr/>
          <p:nvPr/>
        </p:nvSpPr>
        <p:spPr bwMode="auto">
          <a:xfrm>
            <a:off x="2776889" y="2094833"/>
            <a:ext cx="1915761" cy="464218"/>
          </a:xfrm>
          <a:prstGeom prst="rect">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4" name="文本框 73">
            <a:extLst>
              <a:ext uri="{FF2B5EF4-FFF2-40B4-BE49-F238E27FC236}">
                <a16:creationId xmlns:a16="http://schemas.microsoft.com/office/drawing/2014/main" id="{1E94FFFC-B3C5-0A42-426F-46C304F8F848}"/>
              </a:ext>
            </a:extLst>
          </p:cNvPr>
          <p:cNvSpPr txBox="1"/>
          <p:nvPr/>
        </p:nvSpPr>
        <p:spPr>
          <a:xfrm>
            <a:off x="163973" y="5118819"/>
            <a:ext cx="11838723" cy="1107996"/>
          </a:xfrm>
          <a:prstGeom prst="rect">
            <a:avLst/>
          </a:prstGeom>
          <a:solidFill>
            <a:schemeClr val="bg1"/>
          </a:solidFill>
          <a:ln w="38100">
            <a:solidFill>
              <a:schemeClr val="tx1"/>
            </a:solidFill>
          </a:ln>
        </p:spPr>
        <p:txBody>
          <a:bodyPr wrap="square" rtlCol="0">
            <a:spAutoFit/>
          </a:bodyPr>
          <a:lstStyle/>
          <a:p>
            <a:pPr algn="ctr"/>
            <a:r>
              <a:rPr lang="en-US" altLang="zh-CN" sz="2200" b="1" i="1" dirty="0" err="1"/>
              <a:t>CoGNN</a:t>
            </a:r>
            <a:r>
              <a:rPr lang="en-US" altLang="zh-CN" sz="2200" b="1" dirty="0"/>
              <a:t> </a:t>
            </a:r>
            <a:r>
              <a:rPr lang="en-US" altLang="zh-CN" sz="2200" b="1" dirty="0">
                <a:solidFill>
                  <a:srgbClr val="443BFF"/>
                </a:solidFill>
              </a:rPr>
              <a:t>combines </a:t>
            </a:r>
            <a:r>
              <a:rPr lang="en-US" altLang="zh-CN" sz="2200" b="1" dirty="0"/>
              <a:t>spatial sharing and temporal sharing for more </a:t>
            </a:r>
            <a:r>
              <a:rPr lang="en-US" altLang="zh-CN" sz="2200" b="1" dirty="0">
                <a:solidFill>
                  <a:srgbClr val="443BFF"/>
                </a:solidFill>
              </a:rPr>
              <a:t>flexible task management</a:t>
            </a:r>
            <a:r>
              <a:rPr lang="en-US" altLang="zh-CN" sz="2200" b="1" dirty="0"/>
              <a:t>. On the other hand, </a:t>
            </a:r>
            <a:r>
              <a:rPr lang="en-US" altLang="zh-CN" sz="2200" b="1" i="1" dirty="0" err="1"/>
              <a:t>CoGNN</a:t>
            </a:r>
            <a:r>
              <a:rPr lang="en-US" altLang="zh-CN" sz="2200" b="1" dirty="0"/>
              <a:t> designs various scheduling policies to reduce </a:t>
            </a:r>
            <a:r>
              <a:rPr lang="en-US" altLang="zh-CN" sz="2200" b="1" dirty="0" err="1">
                <a:solidFill>
                  <a:srgbClr val="443BFF"/>
                </a:solidFill>
              </a:rPr>
              <a:t>makespan</a:t>
            </a:r>
            <a:r>
              <a:rPr lang="en-US" altLang="zh-CN" sz="2200" b="1" dirty="0"/>
              <a:t>, job completion time (</a:t>
            </a:r>
            <a:r>
              <a:rPr lang="en-US" altLang="zh-CN" sz="2200" b="1" dirty="0">
                <a:solidFill>
                  <a:srgbClr val="443BFF"/>
                </a:solidFill>
              </a:rPr>
              <a:t>JCT</a:t>
            </a:r>
            <a:r>
              <a:rPr lang="en-US" altLang="zh-CN" sz="2200" b="1" dirty="0"/>
              <a:t>) or queuing time (</a:t>
            </a:r>
            <a:r>
              <a:rPr lang="en-US" altLang="zh-CN" sz="2200" b="1" dirty="0">
                <a:solidFill>
                  <a:srgbClr val="443BFF"/>
                </a:solidFill>
              </a:rPr>
              <a:t>QT</a:t>
            </a:r>
            <a:r>
              <a:rPr lang="en-US" altLang="zh-CN" sz="2200" b="1" dirty="0"/>
              <a:t>).</a:t>
            </a:r>
          </a:p>
        </p:txBody>
      </p:sp>
      <p:sp>
        <p:nvSpPr>
          <p:cNvPr id="77" name="矩形 76">
            <a:extLst>
              <a:ext uri="{FF2B5EF4-FFF2-40B4-BE49-F238E27FC236}">
                <a16:creationId xmlns:a16="http://schemas.microsoft.com/office/drawing/2014/main" id="{C2048C6D-ADFA-B693-69A3-41D4DC59F74A}"/>
              </a:ext>
            </a:extLst>
          </p:cNvPr>
          <p:cNvSpPr/>
          <p:nvPr/>
        </p:nvSpPr>
        <p:spPr bwMode="auto">
          <a:xfrm>
            <a:off x="514350" y="4159847"/>
            <a:ext cx="1619250" cy="421778"/>
          </a:xfrm>
          <a:prstGeom prst="rect">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8" name="矩形 77">
            <a:extLst>
              <a:ext uri="{FF2B5EF4-FFF2-40B4-BE49-F238E27FC236}">
                <a16:creationId xmlns:a16="http://schemas.microsoft.com/office/drawing/2014/main" id="{498EA32A-A9A2-43B4-650E-B426E252270F}"/>
              </a:ext>
            </a:extLst>
          </p:cNvPr>
          <p:cNvSpPr/>
          <p:nvPr/>
        </p:nvSpPr>
        <p:spPr bwMode="auto">
          <a:xfrm>
            <a:off x="3295650" y="3425645"/>
            <a:ext cx="1530350" cy="464218"/>
          </a:xfrm>
          <a:prstGeom prst="rect">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0" name="矩形 79">
            <a:extLst>
              <a:ext uri="{FF2B5EF4-FFF2-40B4-BE49-F238E27FC236}">
                <a16:creationId xmlns:a16="http://schemas.microsoft.com/office/drawing/2014/main" id="{78171DEF-8F8E-078D-BB2D-3C820984F526}"/>
              </a:ext>
            </a:extLst>
          </p:cNvPr>
          <p:cNvSpPr/>
          <p:nvPr/>
        </p:nvSpPr>
        <p:spPr bwMode="auto">
          <a:xfrm>
            <a:off x="2857500" y="2708483"/>
            <a:ext cx="1835150" cy="464218"/>
          </a:xfrm>
          <a:prstGeom prst="rect">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Tree>
    <p:extLst>
      <p:ext uri="{BB962C8B-B14F-4D97-AF65-F5344CB8AC3E}">
        <p14:creationId xmlns:p14="http://schemas.microsoft.com/office/powerpoint/2010/main" val="218709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0"/>
                                        </p:tgtEl>
                                        <p:attrNameLst>
                                          <p:attrName>style.visibility</p:attrName>
                                        </p:attrNameLst>
                                      </p:cBhvr>
                                      <p:to>
                                        <p:strVal val="hidden"/>
                                      </p:to>
                                    </p:set>
                                  </p:childTnLst>
                                </p:cTn>
                              </p:par>
                              <p:par>
                                <p:cTn id="29" presetID="2" presetClass="entr" presetSubtype="4"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ppt_x"/>
                                          </p:val>
                                        </p:tav>
                                        <p:tav tm="100000">
                                          <p:val>
                                            <p:strVal val="#ppt_x"/>
                                          </p:val>
                                        </p:tav>
                                      </p:tavLst>
                                    </p:anim>
                                    <p:anim calcmode="lin" valueType="num">
                                      <p:cBhvr additive="base">
                                        <p:cTn id="3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P spid="74" grpId="0" animBg="1"/>
      <p:bldP spid="77" grpId="0" animBg="1"/>
      <p:bldP spid="77" grpId="1" animBg="1"/>
      <p:bldP spid="78" grpId="0" animBg="1"/>
      <p:bldP spid="78" grpId="1" animBg="1"/>
      <p:bldP spid="80" grpId="0" animBg="1"/>
      <p:bldP spid="8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Task Management Mechanism</a:t>
            </a:r>
            <a:endParaRPr lang="en-US" dirty="0"/>
          </a:p>
        </p:txBody>
      </p:sp>
      <p:sp>
        <p:nvSpPr>
          <p:cNvPr id="181" name="Content Placeholder 2">
            <a:extLst>
              <a:ext uri="{FF2B5EF4-FFF2-40B4-BE49-F238E27FC236}">
                <a16:creationId xmlns:a16="http://schemas.microsoft.com/office/drawing/2014/main" id="{95572DF0-918A-59C7-6544-4EAB2B2AAA9D}"/>
              </a:ext>
            </a:extLst>
          </p:cNvPr>
          <p:cNvSpPr>
            <a:spLocks noGrp="1"/>
          </p:cNvSpPr>
          <p:nvPr>
            <p:ph idx="1"/>
          </p:nvPr>
        </p:nvSpPr>
        <p:spPr>
          <a:xfrm>
            <a:off x="6596709" y="1196232"/>
            <a:ext cx="5531218" cy="2678454"/>
          </a:xfrm>
        </p:spPr>
        <p:txBody>
          <a:bodyPr/>
          <a:lstStyle/>
          <a:p>
            <a:r>
              <a:rPr lang="en-US" altLang="zh-CN" sz="2000" b="1" dirty="0">
                <a:ea typeface="Tahoma" panose="020B0604030504040204" pitchFamily="34" charset="0"/>
              </a:rPr>
              <a:t>Reserved memory: </a:t>
            </a:r>
            <a:r>
              <a:rPr lang="en-US" altLang="zh-CN" sz="2000" dirty="0">
                <a:ea typeface="Tahoma" panose="020B0604030504040204" pitchFamily="34" charset="0"/>
              </a:rPr>
              <a:t>stores </a:t>
            </a:r>
            <a:r>
              <a:rPr lang="en-US" altLang="zh-CN" sz="2000" dirty="0">
                <a:solidFill>
                  <a:srgbClr val="443BFF"/>
                </a:solidFill>
                <a:ea typeface="Tahoma" panose="020B0604030504040204" pitchFamily="34" charset="0"/>
              </a:rPr>
              <a:t>framework-internal</a:t>
            </a:r>
            <a:r>
              <a:rPr lang="en-US" altLang="zh-CN" sz="2000" dirty="0">
                <a:ea typeface="Tahoma" panose="020B0604030504040204" pitchFamily="34" charset="0"/>
              </a:rPr>
              <a:t> data such as CUDA context and model workspace </a:t>
            </a:r>
          </a:p>
          <a:p>
            <a:r>
              <a:rPr lang="en-US" altLang="zh-CN" sz="2000" b="1" dirty="0">
                <a:ea typeface="Tahoma" panose="020B0604030504040204" pitchFamily="34" charset="0"/>
              </a:rPr>
              <a:t>Para. buffer: </a:t>
            </a:r>
            <a:r>
              <a:rPr lang="en-US" altLang="zh-CN" sz="2000" dirty="0">
                <a:ea typeface="Tahoma" panose="020B0604030504040204" pitchFamily="34" charset="0"/>
              </a:rPr>
              <a:t>stores </a:t>
            </a:r>
            <a:r>
              <a:rPr lang="en-US" altLang="zh-CN" sz="2000" dirty="0">
                <a:solidFill>
                  <a:srgbClr val="443BFF"/>
                </a:solidFill>
                <a:ea typeface="Tahoma" panose="020B0604030504040204" pitchFamily="34" charset="0"/>
              </a:rPr>
              <a:t>persistent tensors </a:t>
            </a:r>
            <a:r>
              <a:rPr lang="en-US" altLang="zh-CN" sz="2000" dirty="0">
                <a:ea typeface="Tahoma" panose="020B0604030504040204" pitchFamily="34" charset="0"/>
              </a:rPr>
              <a:t>such as weights and biases, whose dimensions are known after model loading</a:t>
            </a:r>
          </a:p>
          <a:p>
            <a:r>
              <a:rPr lang="en-US" altLang="zh-CN" sz="2000" b="1" dirty="0">
                <a:ea typeface="Tahoma" panose="020B0604030504040204" pitchFamily="34" charset="0"/>
              </a:rPr>
              <a:t>Comp. buffer: </a:t>
            </a:r>
            <a:r>
              <a:rPr lang="en-US" altLang="zh-CN" sz="2000" dirty="0">
                <a:ea typeface="Tahoma" panose="020B0604030504040204" pitchFamily="34" charset="0"/>
              </a:rPr>
              <a:t>stores tensors produced at </a:t>
            </a:r>
            <a:r>
              <a:rPr lang="en-US" altLang="zh-CN" sz="2000" dirty="0">
                <a:solidFill>
                  <a:srgbClr val="443BFF"/>
                </a:solidFill>
                <a:ea typeface="Tahoma" panose="020B0604030504040204" pitchFamily="34" charset="0"/>
              </a:rPr>
              <a:t>task runtime </a:t>
            </a:r>
            <a:r>
              <a:rPr lang="en-US" altLang="zh-CN" sz="2000" dirty="0">
                <a:ea typeface="Tahoma" panose="020B0604030504040204" pitchFamily="34" charset="0"/>
              </a:rPr>
              <a:t>such as layer outputs</a:t>
            </a:r>
          </a:p>
        </p:txBody>
      </p:sp>
      <p:sp>
        <p:nvSpPr>
          <p:cNvPr id="183" name="Content Placeholder 2">
            <a:extLst>
              <a:ext uri="{FF2B5EF4-FFF2-40B4-BE49-F238E27FC236}">
                <a16:creationId xmlns:a16="http://schemas.microsoft.com/office/drawing/2014/main" id="{1BF3CD1C-645D-3D0E-F5AB-3684107B011D}"/>
              </a:ext>
            </a:extLst>
          </p:cNvPr>
          <p:cNvSpPr txBox="1">
            <a:spLocks/>
          </p:cNvSpPr>
          <p:nvPr/>
        </p:nvSpPr>
        <p:spPr bwMode="auto">
          <a:xfrm>
            <a:off x="129144" y="4093422"/>
            <a:ext cx="11933711" cy="116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Font typeface="Wingdings" pitchFamily="2" charset="2"/>
              <a:buNone/>
            </a:pPr>
            <a:r>
              <a:rPr lang="en-US" altLang="zh-CN" sz="2000" b="1" i="1" kern="0" dirty="0" err="1">
                <a:ea typeface="Tahoma" panose="020B0604030504040204" pitchFamily="34" charset="0"/>
              </a:rPr>
              <a:t>CoGNN</a:t>
            </a:r>
            <a:r>
              <a:rPr lang="en-US" altLang="zh-CN" sz="2000" b="1" i="1" kern="0" dirty="0">
                <a:ea typeface="Tahoma" panose="020B0604030504040204" pitchFamily="34" charset="0"/>
              </a:rPr>
              <a:t> creates two processes that handle computation and parameter-related operations:</a:t>
            </a:r>
          </a:p>
          <a:p>
            <a:r>
              <a:rPr lang="en-US" altLang="zh-CN" sz="2000" kern="0" dirty="0">
                <a:ea typeface="Tahoma" panose="020B0604030504040204" pitchFamily="34" charset="0"/>
              </a:rPr>
              <a:t>1) inserts </a:t>
            </a:r>
            <a:r>
              <a:rPr lang="en-US" altLang="zh-CN" sz="2000" kern="0" dirty="0">
                <a:solidFill>
                  <a:srgbClr val="443BFF"/>
                </a:solidFill>
                <a:ea typeface="Tahoma" panose="020B0604030504040204" pitchFamily="34" charset="0"/>
              </a:rPr>
              <a:t>computation buffers </a:t>
            </a:r>
            <a:r>
              <a:rPr lang="en-US" altLang="zh-CN" sz="2000" kern="0" dirty="0">
                <a:ea typeface="Tahoma" panose="020B0604030504040204" pitchFamily="34" charset="0"/>
              </a:rPr>
              <a:t>into allocated memory and </a:t>
            </a:r>
            <a:r>
              <a:rPr lang="en-US" altLang="zh-CN" sz="2000" kern="0" dirty="0">
                <a:solidFill>
                  <a:srgbClr val="443BFF"/>
                </a:solidFill>
                <a:ea typeface="Tahoma" panose="020B0604030504040204" pitchFamily="34" charset="0"/>
              </a:rPr>
              <a:t>dispatches workers </a:t>
            </a:r>
            <a:r>
              <a:rPr lang="en-US" altLang="zh-CN" sz="2000" kern="0" dirty="0">
                <a:ea typeface="Tahoma" panose="020B0604030504040204" pitchFamily="34" charset="0"/>
              </a:rPr>
              <a:t>for computations</a:t>
            </a:r>
          </a:p>
          <a:p>
            <a:r>
              <a:rPr lang="en-US" altLang="zh-CN" sz="2000" kern="0" dirty="0">
                <a:ea typeface="Tahoma" panose="020B0604030504040204" pitchFamily="34" charset="0"/>
              </a:rPr>
              <a:t>2) inserts </a:t>
            </a:r>
            <a:r>
              <a:rPr lang="en-US" altLang="zh-CN" sz="2000" kern="0" dirty="0">
                <a:solidFill>
                  <a:srgbClr val="443BFF"/>
                </a:solidFill>
                <a:ea typeface="Tahoma" panose="020B0604030504040204" pitchFamily="34" charset="0"/>
              </a:rPr>
              <a:t>parameter buffers </a:t>
            </a:r>
            <a:r>
              <a:rPr lang="en-US" altLang="zh-CN" sz="2000" kern="0" dirty="0">
                <a:ea typeface="Tahoma" panose="020B0604030504040204" pitchFamily="34" charset="0"/>
              </a:rPr>
              <a:t>from the opposite end and conducts the </a:t>
            </a:r>
            <a:r>
              <a:rPr lang="en-US" altLang="zh-CN" sz="2000" kern="0" dirty="0">
                <a:solidFill>
                  <a:srgbClr val="443BFF"/>
                </a:solidFill>
                <a:ea typeface="Tahoma" panose="020B0604030504040204" pitchFamily="34" charset="0"/>
              </a:rPr>
              <a:t>H2D</a:t>
            </a:r>
            <a:r>
              <a:rPr lang="en-US" altLang="zh-CN" sz="2000" kern="0" dirty="0">
                <a:ea typeface="Tahoma" panose="020B0604030504040204" pitchFamily="34" charset="0"/>
              </a:rPr>
              <a:t> parameter transmission</a:t>
            </a:r>
          </a:p>
        </p:txBody>
      </p:sp>
      <p:sp>
        <p:nvSpPr>
          <p:cNvPr id="184" name="文本框 183">
            <a:extLst>
              <a:ext uri="{FF2B5EF4-FFF2-40B4-BE49-F238E27FC236}">
                <a16:creationId xmlns:a16="http://schemas.microsoft.com/office/drawing/2014/main" id="{B520A463-B3D5-ABD6-A43F-6FC37A6E0A85}"/>
              </a:ext>
            </a:extLst>
          </p:cNvPr>
          <p:cNvSpPr txBox="1"/>
          <p:nvPr/>
        </p:nvSpPr>
        <p:spPr>
          <a:xfrm>
            <a:off x="94639" y="5443672"/>
            <a:ext cx="11968216" cy="769441"/>
          </a:xfrm>
          <a:prstGeom prst="rect">
            <a:avLst/>
          </a:prstGeom>
          <a:solidFill>
            <a:schemeClr val="bg1"/>
          </a:solidFill>
          <a:ln w="38100">
            <a:solidFill>
              <a:schemeClr val="tx1"/>
            </a:solidFill>
          </a:ln>
        </p:spPr>
        <p:txBody>
          <a:bodyPr wrap="square" rtlCol="0">
            <a:spAutoFit/>
          </a:bodyPr>
          <a:lstStyle/>
          <a:p>
            <a:pPr algn="ctr"/>
            <a:r>
              <a:rPr lang="en-US" altLang="zh-CN" sz="2200" b="1" i="1" dirty="0" err="1"/>
              <a:t>CoGNN</a:t>
            </a:r>
            <a:r>
              <a:rPr lang="en-US" altLang="zh-CN" sz="2200" b="1" dirty="0"/>
              <a:t> </a:t>
            </a:r>
            <a:r>
              <a:rPr lang="en-US" altLang="zh-CN" sz="2200" b="1" dirty="0">
                <a:solidFill>
                  <a:srgbClr val="443BFF"/>
                </a:solidFill>
              </a:rPr>
              <a:t>overlaps</a:t>
            </a:r>
            <a:r>
              <a:rPr lang="en-US" altLang="zh-CN" sz="2200" b="1" dirty="0"/>
              <a:t> the processes to improve pipelining efficiency. After returning the training results, </a:t>
            </a:r>
            <a:r>
              <a:rPr lang="en-US" altLang="zh-CN" sz="2200" b="1" i="1" dirty="0" err="1"/>
              <a:t>CoGNN</a:t>
            </a:r>
            <a:r>
              <a:rPr lang="en-US" altLang="zh-CN" sz="2200" b="1" dirty="0"/>
              <a:t> clears all buffers and </a:t>
            </a:r>
            <a:r>
              <a:rPr lang="en-US" altLang="zh-CN" sz="2200" b="1" dirty="0">
                <a:solidFill>
                  <a:srgbClr val="443BFF"/>
                </a:solidFill>
              </a:rPr>
              <a:t>advances to </a:t>
            </a:r>
            <a:r>
              <a:rPr lang="en-US" altLang="zh-CN" sz="2200" b="1" dirty="0"/>
              <a:t>the next group.</a:t>
            </a:r>
          </a:p>
        </p:txBody>
      </p:sp>
      <p:sp>
        <p:nvSpPr>
          <p:cNvPr id="197" name="矩形 196">
            <a:extLst>
              <a:ext uri="{FF2B5EF4-FFF2-40B4-BE49-F238E27FC236}">
                <a16:creationId xmlns:a16="http://schemas.microsoft.com/office/drawing/2014/main" id="{8D074FD8-B76A-F7DD-CB5C-3BF28FDC3B80}"/>
              </a:ext>
            </a:extLst>
          </p:cNvPr>
          <p:cNvSpPr/>
          <p:nvPr/>
        </p:nvSpPr>
        <p:spPr bwMode="auto">
          <a:xfrm>
            <a:off x="37027" y="2834791"/>
            <a:ext cx="6271511" cy="1114705"/>
          </a:xfrm>
          <a:prstGeom prst="rect">
            <a:avLst/>
          </a:prstGeom>
          <a:solidFill>
            <a:schemeClr val="accent6">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98" name="矩形 197">
            <a:extLst>
              <a:ext uri="{FF2B5EF4-FFF2-40B4-BE49-F238E27FC236}">
                <a16:creationId xmlns:a16="http://schemas.microsoft.com/office/drawing/2014/main" id="{FFCDBAF1-A6DE-B35B-A8A4-51EE272E836A}"/>
              </a:ext>
            </a:extLst>
          </p:cNvPr>
          <p:cNvSpPr/>
          <p:nvPr/>
        </p:nvSpPr>
        <p:spPr bwMode="auto">
          <a:xfrm>
            <a:off x="94638" y="1168728"/>
            <a:ext cx="6271511" cy="877539"/>
          </a:xfrm>
          <a:prstGeom prst="rect">
            <a:avLst/>
          </a:prstGeom>
          <a:solidFill>
            <a:schemeClr val="accent6">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99" name="矩形 198">
            <a:extLst>
              <a:ext uri="{FF2B5EF4-FFF2-40B4-BE49-F238E27FC236}">
                <a16:creationId xmlns:a16="http://schemas.microsoft.com/office/drawing/2014/main" id="{D56D4B3C-D4AE-865B-4032-182550C44667}"/>
              </a:ext>
            </a:extLst>
          </p:cNvPr>
          <p:cNvSpPr/>
          <p:nvPr/>
        </p:nvSpPr>
        <p:spPr>
          <a:xfrm>
            <a:off x="244204" y="2340759"/>
            <a:ext cx="158834" cy="288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00" name="矩形 199">
            <a:extLst>
              <a:ext uri="{FF2B5EF4-FFF2-40B4-BE49-F238E27FC236}">
                <a16:creationId xmlns:a16="http://schemas.microsoft.com/office/drawing/2014/main" id="{D49CB1E6-F44A-C6F5-B9F6-42AF33088FDE}"/>
              </a:ext>
            </a:extLst>
          </p:cNvPr>
          <p:cNvSpPr/>
          <p:nvPr/>
        </p:nvSpPr>
        <p:spPr>
          <a:xfrm>
            <a:off x="403038" y="2340759"/>
            <a:ext cx="158834" cy="288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01" name="矩形 200">
            <a:extLst>
              <a:ext uri="{FF2B5EF4-FFF2-40B4-BE49-F238E27FC236}">
                <a16:creationId xmlns:a16="http://schemas.microsoft.com/office/drawing/2014/main" id="{7159DD2F-ACD7-BBB8-F47D-A3C366460F2A}"/>
              </a:ext>
            </a:extLst>
          </p:cNvPr>
          <p:cNvSpPr/>
          <p:nvPr/>
        </p:nvSpPr>
        <p:spPr>
          <a:xfrm>
            <a:off x="561872" y="2340759"/>
            <a:ext cx="158834" cy="288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02" name="矩形 201">
            <a:extLst>
              <a:ext uri="{FF2B5EF4-FFF2-40B4-BE49-F238E27FC236}">
                <a16:creationId xmlns:a16="http://schemas.microsoft.com/office/drawing/2014/main" id="{3A97ED1B-E33F-2CFA-248E-A91DCB4ED6BA}"/>
              </a:ext>
            </a:extLst>
          </p:cNvPr>
          <p:cNvSpPr/>
          <p:nvPr/>
        </p:nvSpPr>
        <p:spPr>
          <a:xfrm>
            <a:off x="720706" y="2340759"/>
            <a:ext cx="158834" cy="288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03" name="矩形 202">
            <a:extLst>
              <a:ext uri="{FF2B5EF4-FFF2-40B4-BE49-F238E27FC236}">
                <a16:creationId xmlns:a16="http://schemas.microsoft.com/office/drawing/2014/main" id="{65D6763C-3B7C-1FA6-6092-C7E93EF3DA82}"/>
              </a:ext>
            </a:extLst>
          </p:cNvPr>
          <p:cNvSpPr/>
          <p:nvPr/>
        </p:nvSpPr>
        <p:spPr>
          <a:xfrm>
            <a:off x="879540" y="2340759"/>
            <a:ext cx="158834" cy="288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04" name="矩形 203">
            <a:extLst>
              <a:ext uri="{FF2B5EF4-FFF2-40B4-BE49-F238E27FC236}">
                <a16:creationId xmlns:a16="http://schemas.microsoft.com/office/drawing/2014/main" id="{8EF51EE3-A47D-6D0E-88C3-7498712184C5}"/>
              </a:ext>
            </a:extLst>
          </p:cNvPr>
          <p:cNvSpPr/>
          <p:nvPr/>
        </p:nvSpPr>
        <p:spPr>
          <a:xfrm>
            <a:off x="1038374" y="2340759"/>
            <a:ext cx="158834" cy="288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05" name="矩形 204">
            <a:extLst>
              <a:ext uri="{FF2B5EF4-FFF2-40B4-BE49-F238E27FC236}">
                <a16:creationId xmlns:a16="http://schemas.microsoft.com/office/drawing/2014/main" id="{43A87D0A-93DE-C177-68BD-2AAAE97C38A7}"/>
              </a:ext>
            </a:extLst>
          </p:cNvPr>
          <p:cNvSpPr/>
          <p:nvPr/>
        </p:nvSpPr>
        <p:spPr>
          <a:xfrm>
            <a:off x="1197208" y="2340759"/>
            <a:ext cx="158834" cy="288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06" name="矩形 205">
            <a:extLst>
              <a:ext uri="{FF2B5EF4-FFF2-40B4-BE49-F238E27FC236}">
                <a16:creationId xmlns:a16="http://schemas.microsoft.com/office/drawing/2014/main" id="{66086FF6-E8B6-5A68-3348-8DF7CD355E05}"/>
              </a:ext>
            </a:extLst>
          </p:cNvPr>
          <p:cNvSpPr/>
          <p:nvPr/>
        </p:nvSpPr>
        <p:spPr>
          <a:xfrm>
            <a:off x="1356042" y="2340759"/>
            <a:ext cx="158834" cy="288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07" name="矩形 206">
            <a:extLst>
              <a:ext uri="{FF2B5EF4-FFF2-40B4-BE49-F238E27FC236}">
                <a16:creationId xmlns:a16="http://schemas.microsoft.com/office/drawing/2014/main" id="{735527E4-D1A0-FA73-D7CB-31C9327DD097}"/>
              </a:ext>
            </a:extLst>
          </p:cNvPr>
          <p:cNvSpPr/>
          <p:nvPr/>
        </p:nvSpPr>
        <p:spPr>
          <a:xfrm>
            <a:off x="1514876" y="2340759"/>
            <a:ext cx="158834" cy="288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08" name="矩形 207">
            <a:extLst>
              <a:ext uri="{FF2B5EF4-FFF2-40B4-BE49-F238E27FC236}">
                <a16:creationId xmlns:a16="http://schemas.microsoft.com/office/drawing/2014/main" id="{127D9591-9CFA-A599-558A-46D9C900AB4C}"/>
              </a:ext>
            </a:extLst>
          </p:cNvPr>
          <p:cNvSpPr/>
          <p:nvPr/>
        </p:nvSpPr>
        <p:spPr>
          <a:xfrm>
            <a:off x="1673710" y="2340759"/>
            <a:ext cx="158834" cy="288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09" name="文本框 208">
            <a:extLst>
              <a:ext uri="{FF2B5EF4-FFF2-40B4-BE49-F238E27FC236}">
                <a16:creationId xmlns:a16="http://schemas.microsoft.com/office/drawing/2014/main" id="{E528D0C8-06A5-B33E-A9F0-187218DBED50}"/>
              </a:ext>
            </a:extLst>
          </p:cNvPr>
          <p:cNvSpPr txBox="1"/>
          <p:nvPr/>
        </p:nvSpPr>
        <p:spPr>
          <a:xfrm>
            <a:off x="408339" y="2078757"/>
            <a:ext cx="1394848" cy="276999"/>
          </a:xfrm>
          <a:prstGeom prst="rect">
            <a:avLst/>
          </a:prstGeom>
          <a:noFill/>
        </p:spPr>
        <p:txBody>
          <a:bodyPr wrap="square" rtlCol="0">
            <a:spAutoFit/>
          </a:bodyPr>
          <a:lstStyle/>
          <a:p>
            <a:pPr algn="ctr" defTabSz="457200"/>
            <a:r>
              <a:rPr lang="en-US" altLang="zh-CN"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Task Queue</a:t>
            </a:r>
            <a:endParaRPr lang="zh-CN" altLang="en-US"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10" name="矩形 209">
            <a:extLst>
              <a:ext uri="{FF2B5EF4-FFF2-40B4-BE49-F238E27FC236}">
                <a16:creationId xmlns:a16="http://schemas.microsoft.com/office/drawing/2014/main" id="{086B15A4-EF54-BE7D-AF9D-A07B2E688BE0}"/>
              </a:ext>
            </a:extLst>
          </p:cNvPr>
          <p:cNvSpPr/>
          <p:nvPr/>
        </p:nvSpPr>
        <p:spPr>
          <a:xfrm>
            <a:off x="2956838" y="2340759"/>
            <a:ext cx="158834" cy="288000"/>
          </a:xfrm>
          <a:prstGeom prst="rect">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11" name="矩形 210">
            <a:extLst>
              <a:ext uri="{FF2B5EF4-FFF2-40B4-BE49-F238E27FC236}">
                <a16:creationId xmlns:a16="http://schemas.microsoft.com/office/drawing/2014/main" id="{C9BF6A8F-E3E6-FA6C-D304-5B7C0D9D8591}"/>
              </a:ext>
            </a:extLst>
          </p:cNvPr>
          <p:cNvSpPr/>
          <p:nvPr/>
        </p:nvSpPr>
        <p:spPr>
          <a:xfrm>
            <a:off x="3115672" y="2340759"/>
            <a:ext cx="158834" cy="288000"/>
          </a:xfrm>
          <a:prstGeom prst="rect">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12" name="矩形 211">
            <a:extLst>
              <a:ext uri="{FF2B5EF4-FFF2-40B4-BE49-F238E27FC236}">
                <a16:creationId xmlns:a16="http://schemas.microsoft.com/office/drawing/2014/main" id="{2C74447D-2656-1577-8F4E-DB3946E6E2F1}"/>
              </a:ext>
            </a:extLst>
          </p:cNvPr>
          <p:cNvSpPr/>
          <p:nvPr/>
        </p:nvSpPr>
        <p:spPr>
          <a:xfrm>
            <a:off x="3274506" y="2340759"/>
            <a:ext cx="158834" cy="288000"/>
          </a:xfrm>
          <a:prstGeom prst="rect">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13" name="矩形 212">
            <a:extLst>
              <a:ext uri="{FF2B5EF4-FFF2-40B4-BE49-F238E27FC236}">
                <a16:creationId xmlns:a16="http://schemas.microsoft.com/office/drawing/2014/main" id="{1F45C136-ABC6-27A1-355E-E6A59FC1AAF7}"/>
              </a:ext>
            </a:extLst>
          </p:cNvPr>
          <p:cNvSpPr/>
          <p:nvPr/>
        </p:nvSpPr>
        <p:spPr>
          <a:xfrm>
            <a:off x="2477969" y="2340759"/>
            <a:ext cx="158834" cy="288000"/>
          </a:xfrm>
          <a:prstGeom prst="rect">
            <a:avLst/>
          </a:prstGeom>
          <a:solidFill>
            <a:sysClr val="window" lastClr="FFFFFF">
              <a:lumMod val="85000"/>
            </a:sysClr>
          </a:solidFill>
          <a:ln w="12700" cap="flat" cmpd="sng" algn="ctr">
            <a:solidFill>
              <a:sysClr val="windowText" lastClr="000000"/>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14" name="矩形 213">
            <a:extLst>
              <a:ext uri="{FF2B5EF4-FFF2-40B4-BE49-F238E27FC236}">
                <a16:creationId xmlns:a16="http://schemas.microsoft.com/office/drawing/2014/main" id="{1F04DDF5-1CFF-CA1C-7A21-A80BABD1167A}"/>
              </a:ext>
            </a:extLst>
          </p:cNvPr>
          <p:cNvSpPr/>
          <p:nvPr/>
        </p:nvSpPr>
        <p:spPr>
          <a:xfrm>
            <a:off x="2636803" y="2340759"/>
            <a:ext cx="158834" cy="288000"/>
          </a:xfrm>
          <a:prstGeom prst="rect">
            <a:avLst/>
          </a:prstGeom>
          <a:solidFill>
            <a:sysClr val="window" lastClr="FFFFFF">
              <a:lumMod val="85000"/>
            </a:sysClr>
          </a:solidFill>
          <a:ln w="12700" cap="flat" cmpd="sng" algn="ctr">
            <a:solidFill>
              <a:sysClr val="windowText" lastClr="000000"/>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15" name="矩形 214">
            <a:extLst>
              <a:ext uri="{FF2B5EF4-FFF2-40B4-BE49-F238E27FC236}">
                <a16:creationId xmlns:a16="http://schemas.microsoft.com/office/drawing/2014/main" id="{B914D82E-7651-959D-7A16-D09247768962}"/>
              </a:ext>
            </a:extLst>
          </p:cNvPr>
          <p:cNvSpPr/>
          <p:nvPr/>
        </p:nvSpPr>
        <p:spPr>
          <a:xfrm>
            <a:off x="3592174" y="2340759"/>
            <a:ext cx="158834" cy="288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16" name="矩形 215">
            <a:extLst>
              <a:ext uri="{FF2B5EF4-FFF2-40B4-BE49-F238E27FC236}">
                <a16:creationId xmlns:a16="http://schemas.microsoft.com/office/drawing/2014/main" id="{B9556E10-DC6D-E0DA-39C5-B24237CF7039}"/>
              </a:ext>
            </a:extLst>
          </p:cNvPr>
          <p:cNvSpPr/>
          <p:nvPr/>
        </p:nvSpPr>
        <p:spPr>
          <a:xfrm>
            <a:off x="4227510" y="2340759"/>
            <a:ext cx="158834" cy="288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17" name="矩形 216">
            <a:extLst>
              <a:ext uri="{FF2B5EF4-FFF2-40B4-BE49-F238E27FC236}">
                <a16:creationId xmlns:a16="http://schemas.microsoft.com/office/drawing/2014/main" id="{FEFB4638-949A-6E6F-D0F3-41A683A43B36}"/>
              </a:ext>
            </a:extLst>
          </p:cNvPr>
          <p:cNvSpPr/>
          <p:nvPr/>
        </p:nvSpPr>
        <p:spPr>
          <a:xfrm>
            <a:off x="4386344" y="2340759"/>
            <a:ext cx="158834" cy="288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18" name="矩形 217">
            <a:extLst>
              <a:ext uri="{FF2B5EF4-FFF2-40B4-BE49-F238E27FC236}">
                <a16:creationId xmlns:a16="http://schemas.microsoft.com/office/drawing/2014/main" id="{1E2EAF32-311F-20CD-8C08-760000500415}"/>
              </a:ext>
            </a:extLst>
          </p:cNvPr>
          <p:cNvSpPr/>
          <p:nvPr/>
        </p:nvSpPr>
        <p:spPr>
          <a:xfrm>
            <a:off x="3909842" y="2340759"/>
            <a:ext cx="158834" cy="288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19" name="矩形 218">
            <a:extLst>
              <a:ext uri="{FF2B5EF4-FFF2-40B4-BE49-F238E27FC236}">
                <a16:creationId xmlns:a16="http://schemas.microsoft.com/office/drawing/2014/main" id="{BB570CDC-7EB8-082D-E670-C71429F72AC0}"/>
              </a:ext>
            </a:extLst>
          </p:cNvPr>
          <p:cNvSpPr/>
          <p:nvPr/>
        </p:nvSpPr>
        <p:spPr>
          <a:xfrm>
            <a:off x="4068676" y="2340759"/>
            <a:ext cx="158834" cy="288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20" name="矩形 219">
            <a:extLst>
              <a:ext uri="{FF2B5EF4-FFF2-40B4-BE49-F238E27FC236}">
                <a16:creationId xmlns:a16="http://schemas.microsoft.com/office/drawing/2014/main" id="{8D490C7D-ACEB-8D50-FC0E-156172B2A00C}"/>
              </a:ext>
            </a:extLst>
          </p:cNvPr>
          <p:cNvSpPr/>
          <p:nvPr/>
        </p:nvSpPr>
        <p:spPr>
          <a:xfrm>
            <a:off x="4869464" y="3613060"/>
            <a:ext cx="1381694" cy="252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Clear buffers</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1" name="矩形 220">
            <a:extLst>
              <a:ext uri="{FF2B5EF4-FFF2-40B4-BE49-F238E27FC236}">
                <a16:creationId xmlns:a16="http://schemas.microsoft.com/office/drawing/2014/main" id="{CC4B96B2-134D-51BA-7436-6454347D042D}"/>
              </a:ext>
            </a:extLst>
          </p:cNvPr>
          <p:cNvSpPr/>
          <p:nvPr/>
        </p:nvSpPr>
        <p:spPr>
          <a:xfrm>
            <a:off x="2795085" y="3617390"/>
            <a:ext cx="1381693" cy="252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Return results</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2" name="矩形 221">
            <a:extLst>
              <a:ext uri="{FF2B5EF4-FFF2-40B4-BE49-F238E27FC236}">
                <a16:creationId xmlns:a16="http://schemas.microsoft.com/office/drawing/2014/main" id="{8731D507-59AB-BEE1-A749-39902DFB068C}"/>
              </a:ext>
            </a:extLst>
          </p:cNvPr>
          <p:cNvSpPr/>
          <p:nvPr/>
        </p:nvSpPr>
        <p:spPr>
          <a:xfrm>
            <a:off x="2375813" y="2282243"/>
            <a:ext cx="2271141" cy="402543"/>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223" name="直接箭头连接符 222">
            <a:extLst>
              <a:ext uri="{FF2B5EF4-FFF2-40B4-BE49-F238E27FC236}">
                <a16:creationId xmlns:a16="http://schemas.microsoft.com/office/drawing/2014/main" id="{47ABE472-315A-3A5A-FCD2-A6AB089223A1}"/>
              </a:ext>
            </a:extLst>
          </p:cNvPr>
          <p:cNvCxnSpPr>
            <a:cxnSpLocks/>
            <a:stCxn id="208" idx="3"/>
            <a:endCxn id="222" idx="1"/>
          </p:cNvCxnSpPr>
          <p:nvPr/>
        </p:nvCxnSpPr>
        <p:spPr>
          <a:xfrm flipV="1">
            <a:off x="1832544" y="2483515"/>
            <a:ext cx="543269" cy="1244"/>
          </a:xfrm>
          <a:prstGeom prst="straightConnector1">
            <a:avLst/>
          </a:prstGeom>
          <a:noFill/>
          <a:ln w="12700" cap="flat" cmpd="sng" algn="ctr">
            <a:solidFill>
              <a:sysClr val="windowText" lastClr="000000"/>
            </a:solidFill>
            <a:prstDash val="solid"/>
            <a:miter lim="800000"/>
            <a:tailEnd type="arrow"/>
          </a:ln>
          <a:effectLst/>
        </p:spPr>
      </p:cxnSp>
      <p:sp>
        <p:nvSpPr>
          <p:cNvPr id="224" name="文本框 223">
            <a:extLst>
              <a:ext uri="{FF2B5EF4-FFF2-40B4-BE49-F238E27FC236}">
                <a16:creationId xmlns:a16="http://schemas.microsoft.com/office/drawing/2014/main" id="{69CF276F-C815-2012-F0EA-59BA416C4B5F}"/>
              </a:ext>
            </a:extLst>
          </p:cNvPr>
          <p:cNvSpPr txBox="1"/>
          <p:nvPr/>
        </p:nvSpPr>
        <p:spPr>
          <a:xfrm>
            <a:off x="1795233" y="2169274"/>
            <a:ext cx="546981" cy="276999"/>
          </a:xfrm>
          <a:prstGeom prst="rect">
            <a:avLst/>
          </a:prstGeom>
          <a:noFill/>
        </p:spPr>
        <p:txBody>
          <a:bodyPr wrap="square" rtlCol="0">
            <a:spAutoFit/>
          </a:bodyPr>
          <a:lstStyle/>
          <a:p>
            <a:pPr algn="ctr" defTabSz="457200"/>
            <a:r>
              <a:rPr lang="en-US" altLang="zh-CN"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group</a:t>
            </a:r>
            <a:endParaRPr lang="zh-CN" altLang="en-US"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5" name="箭头: 上下 224">
            <a:extLst>
              <a:ext uri="{FF2B5EF4-FFF2-40B4-BE49-F238E27FC236}">
                <a16:creationId xmlns:a16="http://schemas.microsoft.com/office/drawing/2014/main" id="{EB1B11F3-BF41-EBB5-7660-8948E2AFDCD8}"/>
              </a:ext>
            </a:extLst>
          </p:cNvPr>
          <p:cNvSpPr/>
          <p:nvPr/>
        </p:nvSpPr>
        <p:spPr>
          <a:xfrm rot="5400000">
            <a:off x="3157517" y="2862724"/>
            <a:ext cx="79116" cy="540000"/>
          </a:xfrm>
          <a:prstGeom prst="upDown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6" name="矩形 225">
            <a:extLst>
              <a:ext uri="{FF2B5EF4-FFF2-40B4-BE49-F238E27FC236}">
                <a16:creationId xmlns:a16="http://schemas.microsoft.com/office/drawing/2014/main" id="{D388B1AF-60F6-4942-1315-2B0726C190FB}"/>
              </a:ext>
            </a:extLst>
          </p:cNvPr>
          <p:cNvSpPr/>
          <p:nvPr/>
        </p:nvSpPr>
        <p:spPr>
          <a:xfrm>
            <a:off x="134831" y="2926394"/>
            <a:ext cx="2772133" cy="361877"/>
          </a:xfrm>
          <a:prstGeom prst="rect">
            <a:avLst/>
          </a:prstGeom>
          <a:solidFill>
            <a:sysClr val="window" lastClr="FFFFFF">
              <a:lumMod val="65000"/>
            </a:sys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7" name="矩形 226">
            <a:extLst>
              <a:ext uri="{FF2B5EF4-FFF2-40B4-BE49-F238E27FC236}">
                <a16:creationId xmlns:a16="http://schemas.microsoft.com/office/drawing/2014/main" id="{19445C85-1365-8CA5-DA75-168C13FED763}"/>
              </a:ext>
            </a:extLst>
          </p:cNvPr>
          <p:cNvSpPr/>
          <p:nvPr/>
        </p:nvSpPr>
        <p:spPr>
          <a:xfrm>
            <a:off x="3487771" y="2921408"/>
            <a:ext cx="2772133" cy="361877"/>
          </a:xfrm>
          <a:prstGeom prst="rect">
            <a:avLst/>
          </a:prstGeom>
          <a:solidFill>
            <a:sysClr val="window" lastClr="FFFFFF">
              <a:lumMod val="65000"/>
            </a:sys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228" name="直接箭头连接符 227">
            <a:extLst>
              <a:ext uri="{FF2B5EF4-FFF2-40B4-BE49-F238E27FC236}">
                <a16:creationId xmlns:a16="http://schemas.microsoft.com/office/drawing/2014/main" id="{E60C3E06-0FB4-88F6-A8CB-C21539994D13}"/>
              </a:ext>
            </a:extLst>
          </p:cNvPr>
          <p:cNvCxnSpPr>
            <a:cxnSpLocks/>
            <a:stCxn id="211" idx="2"/>
            <a:endCxn id="226" idx="0"/>
          </p:cNvCxnSpPr>
          <p:nvPr/>
        </p:nvCxnSpPr>
        <p:spPr>
          <a:xfrm flipH="1">
            <a:off x="1520898" y="2628759"/>
            <a:ext cx="1674191" cy="297635"/>
          </a:xfrm>
          <a:prstGeom prst="straightConnector1">
            <a:avLst/>
          </a:prstGeom>
          <a:noFill/>
          <a:ln w="12700" cap="flat" cmpd="sng" algn="ctr">
            <a:solidFill>
              <a:sysClr val="windowText" lastClr="000000"/>
            </a:solidFill>
            <a:prstDash val="solid"/>
            <a:miter lim="800000"/>
            <a:tailEnd type="triangle"/>
          </a:ln>
          <a:effectLst/>
        </p:spPr>
      </p:cxnSp>
      <p:cxnSp>
        <p:nvCxnSpPr>
          <p:cNvPr id="229" name="直接箭头连接符 228">
            <a:extLst>
              <a:ext uri="{FF2B5EF4-FFF2-40B4-BE49-F238E27FC236}">
                <a16:creationId xmlns:a16="http://schemas.microsoft.com/office/drawing/2014/main" id="{9782EBF2-56E5-028C-E97F-F52268DDF41A}"/>
              </a:ext>
            </a:extLst>
          </p:cNvPr>
          <p:cNvCxnSpPr>
            <a:cxnSpLocks/>
            <a:stCxn id="211" idx="2"/>
            <a:endCxn id="227" idx="0"/>
          </p:cNvCxnSpPr>
          <p:nvPr/>
        </p:nvCxnSpPr>
        <p:spPr>
          <a:xfrm>
            <a:off x="3195089" y="2628759"/>
            <a:ext cx="1678749" cy="292649"/>
          </a:xfrm>
          <a:prstGeom prst="straightConnector1">
            <a:avLst/>
          </a:prstGeom>
          <a:noFill/>
          <a:ln w="12700" cap="flat" cmpd="sng" algn="ctr">
            <a:solidFill>
              <a:sysClr val="windowText" lastClr="000000"/>
            </a:solidFill>
            <a:prstDash val="solid"/>
            <a:miter lim="800000"/>
            <a:tailEnd type="triangle"/>
          </a:ln>
          <a:effectLst/>
        </p:spPr>
      </p:cxnSp>
      <p:sp>
        <p:nvSpPr>
          <p:cNvPr id="230" name="文本框 229">
            <a:extLst>
              <a:ext uri="{FF2B5EF4-FFF2-40B4-BE49-F238E27FC236}">
                <a16:creationId xmlns:a16="http://schemas.microsoft.com/office/drawing/2014/main" id="{35CADCBB-DC56-A02E-F01D-A6BEAD17354A}"/>
              </a:ext>
            </a:extLst>
          </p:cNvPr>
          <p:cNvSpPr txBox="1"/>
          <p:nvPr/>
        </p:nvSpPr>
        <p:spPr>
          <a:xfrm>
            <a:off x="2823369" y="2852170"/>
            <a:ext cx="749124" cy="276999"/>
          </a:xfrm>
          <a:prstGeom prst="rect">
            <a:avLst/>
          </a:prstGeom>
          <a:noFill/>
        </p:spPr>
        <p:txBody>
          <a:bodyPr wrap="square" rtlCol="0">
            <a:spAutoFit/>
          </a:bodyPr>
          <a:lstStyle/>
          <a:p>
            <a:pPr algn="ctr" defTabSz="457200"/>
            <a:r>
              <a:rPr lang="en-US" altLang="zh-CN"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overlap</a:t>
            </a:r>
            <a:endParaRPr lang="zh-CN" altLang="en-US"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231" name="直接箭头连接符 230">
            <a:extLst>
              <a:ext uri="{FF2B5EF4-FFF2-40B4-BE49-F238E27FC236}">
                <a16:creationId xmlns:a16="http://schemas.microsoft.com/office/drawing/2014/main" id="{300C8918-4614-820A-4EED-24401F069972}"/>
              </a:ext>
            </a:extLst>
          </p:cNvPr>
          <p:cNvCxnSpPr>
            <a:cxnSpLocks/>
            <a:stCxn id="226" idx="2"/>
            <a:endCxn id="235" idx="0"/>
          </p:cNvCxnSpPr>
          <p:nvPr/>
        </p:nvCxnSpPr>
        <p:spPr>
          <a:xfrm flipH="1">
            <a:off x="1411553" y="3288271"/>
            <a:ext cx="109345" cy="325522"/>
          </a:xfrm>
          <a:prstGeom prst="straightConnector1">
            <a:avLst/>
          </a:prstGeom>
          <a:noFill/>
          <a:ln w="12700" cap="flat" cmpd="sng" algn="ctr">
            <a:solidFill>
              <a:sysClr val="windowText" lastClr="000000"/>
            </a:solidFill>
            <a:prstDash val="solid"/>
            <a:miter lim="800000"/>
            <a:tailEnd type="triangle"/>
          </a:ln>
          <a:effectLst/>
        </p:spPr>
      </p:cxnSp>
      <p:cxnSp>
        <p:nvCxnSpPr>
          <p:cNvPr id="232" name="直接箭头连接符 231">
            <a:extLst>
              <a:ext uri="{FF2B5EF4-FFF2-40B4-BE49-F238E27FC236}">
                <a16:creationId xmlns:a16="http://schemas.microsoft.com/office/drawing/2014/main" id="{ADF0DC5F-75FD-CC2D-895B-19A30CBDCC2C}"/>
              </a:ext>
            </a:extLst>
          </p:cNvPr>
          <p:cNvCxnSpPr>
            <a:cxnSpLocks/>
            <a:stCxn id="227" idx="2"/>
            <a:endCxn id="235" idx="0"/>
          </p:cNvCxnSpPr>
          <p:nvPr/>
        </p:nvCxnSpPr>
        <p:spPr>
          <a:xfrm flipH="1">
            <a:off x="1411553" y="3283285"/>
            <a:ext cx="3462285" cy="330508"/>
          </a:xfrm>
          <a:prstGeom prst="straightConnector1">
            <a:avLst/>
          </a:prstGeom>
          <a:noFill/>
          <a:ln w="12700" cap="flat" cmpd="sng" algn="ctr">
            <a:solidFill>
              <a:sysClr val="windowText" lastClr="000000"/>
            </a:solidFill>
            <a:prstDash val="solid"/>
            <a:miter lim="800000"/>
            <a:tailEnd type="triangle"/>
          </a:ln>
          <a:effectLst/>
        </p:spPr>
      </p:cxnSp>
      <p:sp>
        <p:nvSpPr>
          <p:cNvPr id="233" name="文本框 232">
            <a:extLst>
              <a:ext uri="{FF2B5EF4-FFF2-40B4-BE49-F238E27FC236}">
                <a16:creationId xmlns:a16="http://schemas.microsoft.com/office/drawing/2014/main" id="{2EE205EF-ACCB-8A73-C726-661568609DE0}"/>
              </a:ext>
            </a:extLst>
          </p:cNvPr>
          <p:cNvSpPr txBox="1"/>
          <p:nvPr/>
        </p:nvSpPr>
        <p:spPr>
          <a:xfrm>
            <a:off x="1423343" y="3256956"/>
            <a:ext cx="981680" cy="276999"/>
          </a:xfrm>
          <a:prstGeom prst="rect">
            <a:avLst/>
          </a:prstGeom>
          <a:noFill/>
        </p:spPr>
        <p:txBody>
          <a:bodyPr wrap="square" rtlCol="0">
            <a:spAutoFit/>
          </a:bodyPr>
          <a:lstStyle/>
          <a:p>
            <a:pPr algn="ctr" defTabSz="457200"/>
            <a:r>
              <a:rPr lang="en-US" altLang="zh-CN"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synchronize</a:t>
            </a:r>
            <a:endParaRPr lang="zh-CN" altLang="en-US"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234" name="直接箭头连接符 233">
            <a:extLst>
              <a:ext uri="{FF2B5EF4-FFF2-40B4-BE49-F238E27FC236}">
                <a16:creationId xmlns:a16="http://schemas.microsoft.com/office/drawing/2014/main" id="{3EFC2C2A-83A0-E75F-34A8-5A97C6F1D563}"/>
              </a:ext>
            </a:extLst>
          </p:cNvPr>
          <p:cNvCxnSpPr>
            <a:cxnSpLocks/>
            <a:stCxn id="235" idx="3"/>
            <a:endCxn id="221" idx="1"/>
          </p:cNvCxnSpPr>
          <p:nvPr/>
        </p:nvCxnSpPr>
        <p:spPr>
          <a:xfrm>
            <a:off x="2102400" y="3739793"/>
            <a:ext cx="692685" cy="3597"/>
          </a:xfrm>
          <a:prstGeom prst="straightConnector1">
            <a:avLst/>
          </a:prstGeom>
          <a:noFill/>
          <a:ln w="12700" cap="flat" cmpd="sng" algn="ctr">
            <a:solidFill>
              <a:sysClr val="windowText" lastClr="000000"/>
            </a:solidFill>
            <a:prstDash val="solid"/>
            <a:miter lim="800000"/>
            <a:tailEnd type="triangle"/>
          </a:ln>
          <a:effectLst/>
        </p:spPr>
      </p:cxnSp>
      <p:sp>
        <p:nvSpPr>
          <p:cNvPr id="235" name="矩形 234">
            <a:extLst>
              <a:ext uri="{FF2B5EF4-FFF2-40B4-BE49-F238E27FC236}">
                <a16:creationId xmlns:a16="http://schemas.microsoft.com/office/drawing/2014/main" id="{AF7051BA-79DC-AC5E-0F97-C984B2345E32}"/>
              </a:ext>
            </a:extLst>
          </p:cNvPr>
          <p:cNvSpPr/>
          <p:nvPr/>
        </p:nvSpPr>
        <p:spPr>
          <a:xfrm>
            <a:off x="720706" y="3613793"/>
            <a:ext cx="1381694" cy="252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Execute tasks </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236" name="直接箭头连接符 235">
            <a:extLst>
              <a:ext uri="{FF2B5EF4-FFF2-40B4-BE49-F238E27FC236}">
                <a16:creationId xmlns:a16="http://schemas.microsoft.com/office/drawing/2014/main" id="{CC1B025B-234A-C3FC-FE71-BCE8D6E1D5AD}"/>
              </a:ext>
            </a:extLst>
          </p:cNvPr>
          <p:cNvCxnSpPr>
            <a:cxnSpLocks/>
            <a:stCxn id="221" idx="3"/>
            <a:endCxn id="220" idx="1"/>
          </p:cNvCxnSpPr>
          <p:nvPr/>
        </p:nvCxnSpPr>
        <p:spPr>
          <a:xfrm flipV="1">
            <a:off x="4176778" y="3739060"/>
            <a:ext cx="692686" cy="4330"/>
          </a:xfrm>
          <a:prstGeom prst="straightConnector1">
            <a:avLst/>
          </a:prstGeom>
          <a:noFill/>
          <a:ln w="12700" cap="flat" cmpd="sng" algn="ctr">
            <a:solidFill>
              <a:sysClr val="windowText" lastClr="000000"/>
            </a:solidFill>
            <a:prstDash val="solid"/>
            <a:miter lim="800000"/>
            <a:tailEnd type="triangle"/>
          </a:ln>
          <a:effectLst/>
        </p:spPr>
      </p:cxnSp>
      <p:cxnSp>
        <p:nvCxnSpPr>
          <p:cNvPr id="237" name="连接符: 肘形 236">
            <a:extLst>
              <a:ext uri="{FF2B5EF4-FFF2-40B4-BE49-F238E27FC236}">
                <a16:creationId xmlns:a16="http://schemas.microsoft.com/office/drawing/2014/main" id="{78600DFD-0F6C-0AA1-4F1C-45997B0070FA}"/>
              </a:ext>
            </a:extLst>
          </p:cNvPr>
          <p:cNvCxnSpPr>
            <a:cxnSpLocks/>
            <a:stCxn id="220" idx="3"/>
            <a:endCxn id="222" idx="3"/>
          </p:cNvCxnSpPr>
          <p:nvPr/>
        </p:nvCxnSpPr>
        <p:spPr>
          <a:xfrm flipH="1" flipV="1">
            <a:off x="4646954" y="2483515"/>
            <a:ext cx="1604204" cy="1255545"/>
          </a:xfrm>
          <a:prstGeom prst="bentConnector3">
            <a:avLst>
              <a:gd name="adj1" fmla="val -6729"/>
            </a:avLst>
          </a:prstGeom>
          <a:noFill/>
          <a:ln w="12700" cap="flat" cmpd="sng" algn="ctr">
            <a:solidFill>
              <a:sysClr val="windowText" lastClr="000000"/>
            </a:solidFill>
            <a:prstDash val="solid"/>
            <a:miter lim="800000"/>
            <a:tailEnd type="arrow"/>
          </a:ln>
          <a:effectLst/>
        </p:spPr>
      </p:cxnSp>
      <p:sp>
        <p:nvSpPr>
          <p:cNvPr id="238" name="文本框 237">
            <a:extLst>
              <a:ext uri="{FF2B5EF4-FFF2-40B4-BE49-F238E27FC236}">
                <a16:creationId xmlns:a16="http://schemas.microsoft.com/office/drawing/2014/main" id="{A352652C-E6F1-A337-9B93-AE7D1197A995}"/>
              </a:ext>
            </a:extLst>
          </p:cNvPr>
          <p:cNvSpPr txBox="1"/>
          <p:nvPr/>
        </p:nvSpPr>
        <p:spPr>
          <a:xfrm>
            <a:off x="4742641" y="2169274"/>
            <a:ext cx="1565897" cy="276999"/>
          </a:xfrm>
          <a:prstGeom prst="rect">
            <a:avLst/>
          </a:prstGeom>
          <a:noFill/>
        </p:spPr>
        <p:txBody>
          <a:bodyPr wrap="square" rtlCol="0">
            <a:spAutoFit/>
          </a:bodyPr>
          <a:lstStyle/>
          <a:p>
            <a:pPr algn="ctr" defTabSz="457200"/>
            <a:r>
              <a:rPr lang="en-US" altLang="zh-CN"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advance to next group</a:t>
            </a:r>
            <a:endParaRPr lang="zh-CN" altLang="en-US"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9" name="矩形 238">
            <a:extLst>
              <a:ext uri="{FF2B5EF4-FFF2-40B4-BE49-F238E27FC236}">
                <a16:creationId xmlns:a16="http://schemas.microsoft.com/office/drawing/2014/main" id="{3A5390FE-5970-6C5E-73B1-355FBC6BC897}"/>
              </a:ext>
            </a:extLst>
          </p:cNvPr>
          <p:cNvSpPr/>
          <p:nvPr/>
        </p:nvSpPr>
        <p:spPr>
          <a:xfrm>
            <a:off x="158114" y="2983667"/>
            <a:ext cx="1436594" cy="25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Insert comp. buffers</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40" name="矩形 239">
            <a:extLst>
              <a:ext uri="{FF2B5EF4-FFF2-40B4-BE49-F238E27FC236}">
                <a16:creationId xmlns:a16="http://schemas.microsoft.com/office/drawing/2014/main" id="{3187E665-BDC2-2262-2011-5DA6BBDAD34E}"/>
              </a:ext>
            </a:extLst>
          </p:cNvPr>
          <p:cNvSpPr/>
          <p:nvPr/>
        </p:nvSpPr>
        <p:spPr>
          <a:xfrm>
            <a:off x="1615828" y="2983667"/>
            <a:ext cx="1264918" cy="25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Dispatch workers</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41" name="矩形 240">
            <a:extLst>
              <a:ext uri="{FF2B5EF4-FFF2-40B4-BE49-F238E27FC236}">
                <a16:creationId xmlns:a16="http://schemas.microsoft.com/office/drawing/2014/main" id="{C9F8C82F-0CE7-0C9D-7EC8-818761AC76AB}"/>
              </a:ext>
            </a:extLst>
          </p:cNvPr>
          <p:cNvSpPr/>
          <p:nvPr/>
        </p:nvSpPr>
        <p:spPr>
          <a:xfrm>
            <a:off x="4952416" y="2972499"/>
            <a:ext cx="1264918" cy="25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Transmit para.</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42" name="矩形 241">
            <a:extLst>
              <a:ext uri="{FF2B5EF4-FFF2-40B4-BE49-F238E27FC236}">
                <a16:creationId xmlns:a16="http://schemas.microsoft.com/office/drawing/2014/main" id="{874C92AF-CECE-4114-8CB4-388E2B7BD26C}"/>
              </a:ext>
            </a:extLst>
          </p:cNvPr>
          <p:cNvSpPr/>
          <p:nvPr/>
        </p:nvSpPr>
        <p:spPr>
          <a:xfrm>
            <a:off x="3513171" y="2972499"/>
            <a:ext cx="1358982" cy="25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Insert para. buffers</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43" name="矩形: 圆角 242">
            <a:extLst>
              <a:ext uri="{FF2B5EF4-FFF2-40B4-BE49-F238E27FC236}">
                <a16:creationId xmlns:a16="http://schemas.microsoft.com/office/drawing/2014/main" id="{670321E8-5977-5A05-920D-68B63EDA0134}"/>
              </a:ext>
            </a:extLst>
          </p:cNvPr>
          <p:cNvSpPr/>
          <p:nvPr/>
        </p:nvSpPr>
        <p:spPr>
          <a:xfrm>
            <a:off x="134832" y="1247471"/>
            <a:ext cx="6173706" cy="680207"/>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44" name="文本框 243">
            <a:extLst>
              <a:ext uri="{FF2B5EF4-FFF2-40B4-BE49-F238E27FC236}">
                <a16:creationId xmlns:a16="http://schemas.microsoft.com/office/drawing/2014/main" id="{CE7D62F4-DA80-94F3-45EB-27E5F8A29A3F}"/>
              </a:ext>
            </a:extLst>
          </p:cNvPr>
          <p:cNvSpPr txBox="1"/>
          <p:nvPr/>
        </p:nvSpPr>
        <p:spPr>
          <a:xfrm>
            <a:off x="2046613" y="1247471"/>
            <a:ext cx="2429196" cy="307777"/>
          </a:xfrm>
          <a:prstGeom prst="rect">
            <a:avLst/>
          </a:prstGeom>
          <a:noFill/>
        </p:spPr>
        <p:txBody>
          <a:bodyPr wrap="square" rtlCol="0">
            <a:spAutoFit/>
          </a:bodyPr>
          <a:lstStyle/>
          <a:p>
            <a:pPr algn="ctr" defTabSz="457200"/>
            <a:r>
              <a:rPr lang="en-US" altLang="zh-CN" sz="14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Unified Memory Pool</a:t>
            </a:r>
            <a:endParaRPr lang="zh-CN" altLang="en-US" sz="14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45" name="矩形 244">
            <a:extLst>
              <a:ext uri="{FF2B5EF4-FFF2-40B4-BE49-F238E27FC236}">
                <a16:creationId xmlns:a16="http://schemas.microsoft.com/office/drawing/2014/main" id="{460D8DA9-B73D-6910-7914-1A678806C49B}"/>
              </a:ext>
            </a:extLst>
          </p:cNvPr>
          <p:cNvSpPr/>
          <p:nvPr/>
        </p:nvSpPr>
        <p:spPr>
          <a:xfrm>
            <a:off x="1140561" y="1574843"/>
            <a:ext cx="93081" cy="288000"/>
          </a:xfrm>
          <a:prstGeom prst="rect">
            <a:avLst/>
          </a:prstGeom>
          <a:pattFill prst="wdDnDiag">
            <a:fgClr>
              <a:sysClr val="windowText" lastClr="000000"/>
            </a:fgClr>
            <a:bgClr>
              <a:srgbClr val="00B0F0"/>
            </a:bgClr>
          </a:patt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6" name="矩形 245">
            <a:extLst>
              <a:ext uri="{FF2B5EF4-FFF2-40B4-BE49-F238E27FC236}">
                <a16:creationId xmlns:a16="http://schemas.microsoft.com/office/drawing/2014/main" id="{AEFAA57A-1CC8-0142-8658-F13324B4CBB0}"/>
              </a:ext>
            </a:extLst>
          </p:cNvPr>
          <p:cNvSpPr/>
          <p:nvPr/>
        </p:nvSpPr>
        <p:spPr>
          <a:xfrm>
            <a:off x="1229029" y="1574843"/>
            <a:ext cx="146513" cy="288000"/>
          </a:xfrm>
          <a:prstGeom prst="rect">
            <a:avLst/>
          </a:prstGeom>
          <a:pattFill prst="wdDnDiag">
            <a:fgClr>
              <a:sysClr val="windowText" lastClr="000000"/>
            </a:fgClr>
            <a:bgClr>
              <a:srgbClr val="92D050"/>
            </a:bgClr>
          </a:patt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7" name="矩形 246">
            <a:extLst>
              <a:ext uri="{FF2B5EF4-FFF2-40B4-BE49-F238E27FC236}">
                <a16:creationId xmlns:a16="http://schemas.microsoft.com/office/drawing/2014/main" id="{01727D90-93DA-40E5-69D8-E671A4178E8C}"/>
              </a:ext>
            </a:extLst>
          </p:cNvPr>
          <p:cNvSpPr/>
          <p:nvPr/>
        </p:nvSpPr>
        <p:spPr>
          <a:xfrm>
            <a:off x="1369857" y="1574843"/>
            <a:ext cx="62166" cy="288000"/>
          </a:xfrm>
          <a:prstGeom prst="rect">
            <a:avLst/>
          </a:prstGeom>
          <a:pattFill prst="wdDnDiag">
            <a:fgClr>
              <a:sysClr val="windowText" lastClr="000000"/>
            </a:fgClr>
            <a:bgClr>
              <a:srgbClr val="FFC000"/>
            </a:bgClr>
          </a:patt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248" name="直接箭头连接符 247">
            <a:extLst>
              <a:ext uri="{FF2B5EF4-FFF2-40B4-BE49-F238E27FC236}">
                <a16:creationId xmlns:a16="http://schemas.microsoft.com/office/drawing/2014/main" id="{B59162AF-895C-F19F-C0DA-C8537440CF85}"/>
              </a:ext>
            </a:extLst>
          </p:cNvPr>
          <p:cNvCxnSpPr>
            <a:cxnSpLocks/>
          </p:cNvCxnSpPr>
          <p:nvPr/>
        </p:nvCxnSpPr>
        <p:spPr>
          <a:xfrm>
            <a:off x="280760" y="1796588"/>
            <a:ext cx="756000" cy="0"/>
          </a:xfrm>
          <a:prstGeom prst="straightConnector1">
            <a:avLst/>
          </a:prstGeom>
          <a:noFill/>
          <a:ln w="6350" cap="flat" cmpd="sng" algn="ctr">
            <a:solidFill>
              <a:sysClr val="windowText" lastClr="000000"/>
            </a:solidFill>
            <a:prstDash val="solid"/>
            <a:miter lim="800000"/>
            <a:tailEnd type="triangle"/>
          </a:ln>
          <a:effectLst/>
        </p:spPr>
      </p:cxnSp>
      <p:sp>
        <p:nvSpPr>
          <p:cNvPr id="249" name="文本框 248">
            <a:extLst>
              <a:ext uri="{FF2B5EF4-FFF2-40B4-BE49-F238E27FC236}">
                <a16:creationId xmlns:a16="http://schemas.microsoft.com/office/drawing/2014/main" id="{05A8DEFA-2426-9B4B-6CA7-4201B7BC28F6}"/>
              </a:ext>
            </a:extLst>
          </p:cNvPr>
          <p:cNvSpPr txBox="1"/>
          <p:nvPr/>
        </p:nvSpPr>
        <p:spPr>
          <a:xfrm>
            <a:off x="198107" y="1517096"/>
            <a:ext cx="920349" cy="276999"/>
          </a:xfrm>
          <a:prstGeom prst="rect">
            <a:avLst/>
          </a:prstGeom>
          <a:noFill/>
        </p:spPr>
        <p:txBody>
          <a:bodyPr wrap="square" rtlCol="0">
            <a:spAutoFit/>
          </a:bodyPr>
          <a:lstStyle/>
          <a:p>
            <a:pPr algn="ctr" defTabSz="457200"/>
            <a:r>
              <a:rPr lang="en-US" altLang="zh-CN"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Para. buffer</a:t>
            </a:r>
            <a:endParaRPr lang="zh-CN" altLang="en-US"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50" name="矩形 249">
            <a:extLst>
              <a:ext uri="{FF2B5EF4-FFF2-40B4-BE49-F238E27FC236}">
                <a16:creationId xmlns:a16="http://schemas.microsoft.com/office/drawing/2014/main" id="{F50A9F15-76D1-80A7-B2A4-099CAEC09962}"/>
              </a:ext>
            </a:extLst>
          </p:cNvPr>
          <p:cNvSpPr/>
          <p:nvPr/>
        </p:nvSpPr>
        <p:spPr>
          <a:xfrm>
            <a:off x="3213906" y="1574843"/>
            <a:ext cx="237195" cy="288000"/>
          </a:xfrm>
          <a:prstGeom prst="rect">
            <a:avLst/>
          </a:prstGeom>
          <a:pattFill prst="wdUpDiag">
            <a:fgClr>
              <a:sysClr val="windowText" lastClr="000000"/>
            </a:fgClr>
            <a:bgClr>
              <a:srgbClr val="00B0F0"/>
            </a:bgClr>
          </a:patt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51" name="矩形 250">
            <a:extLst>
              <a:ext uri="{FF2B5EF4-FFF2-40B4-BE49-F238E27FC236}">
                <a16:creationId xmlns:a16="http://schemas.microsoft.com/office/drawing/2014/main" id="{FA1803CA-4151-871A-1DC4-B8D76F137258}"/>
              </a:ext>
            </a:extLst>
          </p:cNvPr>
          <p:cNvSpPr/>
          <p:nvPr/>
        </p:nvSpPr>
        <p:spPr>
          <a:xfrm>
            <a:off x="2733314" y="1574843"/>
            <a:ext cx="470228" cy="288000"/>
          </a:xfrm>
          <a:prstGeom prst="rect">
            <a:avLst/>
          </a:prstGeom>
          <a:pattFill prst="wdUpDiag">
            <a:fgClr>
              <a:sysClr val="windowText" lastClr="000000"/>
            </a:fgClr>
            <a:bgClr>
              <a:srgbClr val="92D050"/>
            </a:bgClr>
          </a:patt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52" name="矩形 251">
            <a:extLst>
              <a:ext uri="{FF2B5EF4-FFF2-40B4-BE49-F238E27FC236}">
                <a16:creationId xmlns:a16="http://schemas.microsoft.com/office/drawing/2014/main" id="{B82332C3-3CD7-F681-C369-7F7E14704244}"/>
              </a:ext>
            </a:extLst>
          </p:cNvPr>
          <p:cNvSpPr/>
          <p:nvPr/>
        </p:nvSpPr>
        <p:spPr>
          <a:xfrm>
            <a:off x="2372536" y="1574843"/>
            <a:ext cx="355091" cy="288000"/>
          </a:xfrm>
          <a:prstGeom prst="rect">
            <a:avLst/>
          </a:prstGeom>
          <a:pattFill prst="wdUpDiag">
            <a:fgClr>
              <a:sysClr val="windowText" lastClr="000000"/>
            </a:fgClr>
            <a:bgClr>
              <a:srgbClr val="FFC000"/>
            </a:bgClr>
          </a:patt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253" name="直接箭头连接符 252">
            <a:extLst>
              <a:ext uri="{FF2B5EF4-FFF2-40B4-BE49-F238E27FC236}">
                <a16:creationId xmlns:a16="http://schemas.microsoft.com/office/drawing/2014/main" id="{164BA542-6300-9F7E-FD5B-ADE36D768428}"/>
              </a:ext>
            </a:extLst>
          </p:cNvPr>
          <p:cNvCxnSpPr>
            <a:cxnSpLocks/>
          </p:cNvCxnSpPr>
          <p:nvPr/>
        </p:nvCxnSpPr>
        <p:spPr>
          <a:xfrm flipH="1">
            <a:off x="3536403" y="1789694"/>
            <a:ext cx="828000" cy="5648"/>
          </a:xfrm>
          <a:prstGeom prst="straightConnector1">
            <a:avLst/>
          </a:prstGeom>
          <a:noFill/>
          <a:ln w="6350" cap="flat" cmpd="sng" algn="ctr">
            <a:solidFill>
              <a:sysClr val="windowText" lastClr="000000"/>
            </a:solidFill>
            <a:prstDash val="solid"/>
            <a:miter lim="800000"/>
            <a:tailEnd type="triangle"/>
          </a:ln>
          <a:effectLst/>
        </p:spPr>
      </p:cxnSp>
      <p:sp>
        <p:nvSpPr>
          <p:cNvPr id="254" name="矩形 253">
            <a:extLst>
              <a:ext uri="{FF2B5EF4-FFF2-40B4-BE49-F238E27FC236}">
                <a16:creationId xmlns:a16="http://schemas.microsoft.com/office/drawing/2014/main" id="{043C000C-3A4B-6E0E-B918-DE3A5745CD43}"/>
              </a:ext>
            </a:extLst>
          </p:cNvPr>
          <p:cNvSpPr/>
          <p:nvPr/>
        </p:nvSpPr>
        <p:spPr>
          <a:xfrm>
            <a:off x="4656820" y="1574843"/>
            <a:ext cx="882060" cy="288000"/>
          </a:xfrm>
          <a:prstGeom prst="rect">
            <a:avLst/>
          </a:prstGeom>
          <a:pattFill prst="ltHorz">
            <a:fgClr>
              <a:sysClr val="windowText" lastClr="000000"/>
            </a:fgClr>
            <a:bgClr>
              <a:sysClr val="window" lastClr="FFFFFF"/>
            </a:bgClr>
          </a:patt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55" name="文本框 254">
            <a:extLst>
              <a:ext uri="{FF2B5EF4-FFF2-40B4-BE49-F238E27FC236}">
                <a16:creationId xmlns:a16="http://schemas.microsoft.com/office/drawing/2014/main" id="{A8114392-5701-94B4-8800-3B0B1A1AD7D8}"/>
              </a:ext>
            </a:extLst>
          </p:cNvPr>
          <p:cNvSpPr txBox="1"/>
          <p:nvPr/>
        </p:nvSpPr>
        <p:spPr>
          <a:xfrm>
            <a:off x="5484090" y="1570513"/>
            <a:ext cx="882060" cy="276999"/>
          </a:xfrm>
          <a:prstGeom prst="rect">
            <a:avLst/>
          </a:prstGeom>
          <a:noFill/>
        </p:spPr>
        <p:txBody>
          <a:bodyPr wrap="square" rtlCol="0">
            <a:spAutoFit/>
          </a:bodyPr>
          <a:lstStyle/>
          <a:p>
            <a:pPr algn="ctr" defTabSz="457200"/>
            <a:r>
              <a:rPr lang="en-US" altLang="zh-CN"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Reserved</a:t>
            </a:r>
            <a:endParaRPr lang="zh-CN" altLang="en-US"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256" name="直接连接符 255">
            <a:extLst>
              <a:ext uri="{FF2B5EF4-FFF2-40B4-BE49-F238E27FC236}">
                <a16:creationId xmlns:a16="http://schemas.microsoft.com/office/drawing/2014/main" id="{AA85C47D-2A5D-4C74-93EE-95C376CD6528}"/>
              </a:ext>
            </a:extLst>
          </p:cNvPr>
          <p:cNvCxnSpPr>
            <a:cxnSpLocks/>
          </p:cNvCxnSpPr>
          <p:nvPr/>
        </p:nvCxnSpPr>
        <p:spPr>
          <a:xfrm>
            <a:off x="1442194" y="1574078"/>
            <a:ext cx="936000" cy="0"/>
          </a:xfrm>
          <a:prstGeom prst="line">
            <a:avLst/>
          </a:prstGeom>
          <a:noFill/>
          <a:ln w="9525" cap="flat" cmpd="sng" algn="ctr">
            <a:solidFill>
              <a:sysClr val="windowText" lastClr="000000"/>
            </a:solidFill>
            <a:prstDash val="lgDash"/>
            <a:miter lim="800000"/>
          </a:ln>
          <a:effectLst/>
        </p:spPr>
      </p:cxnSp>
      <p:sp>
        <p:nvSpPr>
          <p:cNvPr id="257" name="文本框 256">
            <a:extLst>
              <a:ext uri="{FF2B5EF4-FFF2-40B4-BE49-F238E27FC236}">
                <a16:creationId xmlns:a16="http://schemas.microsoft.com/office/drawing/2014/main" id="{53B82A4F-8627-F9E5-F9FB-C1D5CEF672BB}"/>
              </a:ext>
            </a:extLst>
          </p:cNvPr>
          <p:cNvSpPr txBox="1"/>
          <p:nvPr/>
        </p:nvSpPr>
        <p:spPr>
          <a:xfrm>
            <a:off x="3410430" y="1517096"/>
            <a:ext cx="1074397" cy="276999"/>
          </a:xfrm>
          <a:prstGeom prst="rect">
            <a:avLst/>
          </a:prstGeom>
          <a:noFill/>
        </p:spPr>
        <p:txBody>
          <a:bodyPr wrap="square" rtlCol="0">
            <a:spAutoFit/>
          </a:bodyPr>
          <a:lstStyle/>
          <a:p>
            <a:pPr algn="ctr" defTabSz="457200"/>
            <a:r>
              <a:rPr lang="en-US" altLang="zh-CN"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Comp. buffer</a:t>
            </a:r>
            <a:endParaRPr lang="zh-CN" altLang="en-US"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258" name="直接连接符 257">
            <a:extLst>
              <a:ext uri="{FF2B5EF4-FFF2-40B4-BE49-F238E27FC236}">
                <a16:creationId xmlns:a16="http://schemas.microsoft.com/office/drawing/2014/main" id="{AF35D6CF-6E4D-22BE-8F9C-B1C20A84FBB6}"/>
              </a:ext>
            </a:extLst>
          </p:cNvPr>
          <p:cNvCxnSpPr>
            <a:cxnSpLocks/>
          </p:cNvCxnSpPr>
          <p:nvPr/>
        </p:nvCxnSpPr>
        <p:spPr>
          <a:xfrm>
            <a:off x="1443623" y="1860769"/>
            <a:ext cx="936000" cy="0"/>
          </a:xfrm>
          <a:prstGeom prst="line">
            <a:avLst/>
          </a:prstGeom>
          <a:noFill/>
          <a:ln w="9525" cap="flat" cmpd="sng" algn="ctr">
            <a:solidFill>
              <a:sysClr val="windowText" lastClr="000000"/>
            </a:solidFill>
            <a:prstDash val="lgDash"/>
            <a:miter lim="800000"/>
          </a:ln>
          <a:effectLst/>
        </p:spPr>
      </p:cxnSp>
      <p:cxnSp>
        <p:nvCxnSpPr>
          <p:cNvPr id="259" name="直接连接符 258">
            <a:extLst>
              <a:ext uri="{FF2B5EF4-FFF2-40B4-BE49-F238E27FC236}">
                <a16:creationId xmlns:a16="http://schemas.microsoft.com/office/drawing/2014/main" id="{936871FB-7B86-91A6-B187-5043DB05D5A6}"/>
              </a:ext>
            </a:extLst>
          </p:cNvPr>
          <p:cNvCxnSpPr>
            <a:cxnSpLocks/>
            <a:endCxn id="210" idx="0"/>
          </p:cNvCxnSpPr>
          <p:nvPr/>
        </p:nvCxnSpPr>
        <p:spPr>
          <a:xfrm>
            <a:off x="198107" y="1917953"/>
            <a:ext cx="2838148" cy="422806"/>
          </a:xfrm>
          <a:prstGeom prst="line">
            <a:avLst/>
          </a:prstGeom>
          <a:noFill/>
          <a:ln w="9525" cap="flat" cmpd="sng" algn="ctr">
            <a:solidFill>
              <a:sysClr val="windowText" lastClr="000000"/>
            </a:solidFill>
            <a:prstDash val="solid"/>
            <a:miter lim="800000"/>
          </a:ln>
          <a:effectLst/>
        </p:spPr>
      </p:cxnSp>
      <p:cxnSp>
        <p:nvCxnSpPr>
          <p:cNvPr id="260" name="直接连接符 259">
            <a:extLst>
              <a:ext uri="{FF2B5EF4-FFF2-40B4-BE49-F238E27FC236}">
                <a16:creationId xmlns:a16="http://schemas.microsoft.com/office/drawing/2014/main" id="{43DB4518-933C-90C3-EAEF-C3C6849D65A1}"/>
              </a:ext>
            </a:extLst>
          </p:cNvPr>
          <p:cNvCxnSpPr>
            <a:cxnSpLocks/>
            <a:stCxn id="212" idx="0"/>
          </p:cNvCxnSpPr>
          <p:nvPr/>
        </p:nvCxnSpPr>
        <p:spPr>
          <a:xfrm flipV="1">
            <a:off x="3353923" y="1919362"/>
            <a:ext cx="2905981" cy="421397"/>
          </a:xfrm>
          <a:prstGeom prst="line">
            <a:avLst/>
          </a:prstGeom>
          <a:noFill/>
          <a:ln w="9525" cap="flat" cmpd="sng" algn="ctr">
            <a:solidFill>
              <a:sysClr val="windowText" lastClr="000000"/>
            </a:solidFill>
            <a:prstDash val="solid"/>
            <a:miter lim="800000"/>
          </a:ln>
          <a:effectLst/>
        </p:spPr>
      </p:cxnSp>
      <p:sp>
        <p:nvSpPr>
          <p:cNvPr id="261" name="文本框 260">
            <a:extLst>
              <a:ext uri="{FF2B5EF4-FFF2-40B4-BE49-F238E27FC236}">
                <a16:creationId xmlns:a16="http://schemas.microsoft.com/office/drawing/2014/main" id="{2272215C-A711-CB19-765D-EA01351ECB0C}"/>
              </a:ext>
            </a:extLst>
          </p:cNvPr>
          <p:cNvSpPr txBox="1"/>
          <p:nvPr/>
        </p:nvSpPr>
        <p:spPr>
          <a:xfrm>
            <a:off x="1484481" y="1570512"/>
            <a:ext cx="882060" cy="276999"/>
          </a:xfrm>
          <a:prstGeom prst="rect">
            <a:avLst/>
          </a:prstGeom>
          <a:noFill/>
        </p:spPr>
        <p:txBody>
          <a:bodyPr wrap="square" rtlCol="0">
            <a:spAutoFit/>
          </a:bodyPr>
          <a:lstStyle/>
          <a:p>
            <a:pPr algn="ctr" defTabSz="457200"/>
            <a:r>
              <a:rPr lang="en-US" altLang="zh-CN"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Allocated</a:t>
            </a:r>
            <a:endParaRPr lang="zh-CN" altLang="en-US"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7357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43"/>
                                        </p:tgtEl>
                                      </p:cBhvr>
                                    </p:animEffect>
                                    <p:animScale>
                                      <p:cBhvr>
                                        <p:cTn id="7" dur="250" autoRev="1" fill="hold"/>
                                        <p:tgtEl>
                                          <p:spTgt spid="243"/>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244"/>
                                        </p:tgtEl>
                                      </p:cBhvr>
                                    </p:animEffect>
                                    <p:animScale>
                                      <p:cBhvr>
                                        <p:cTn id="10" dur="250" autoRev="1" fill="hold"/>
                                        <p:tgtEl>
                                          <p:spTgt spid="244"/>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245"/>
                                        </p:tgtEl>
                                      </p:cBhvr>
                                    </p:animEffect>
                                    <p:animScale>
                                      <p:cBhvr>
                                        <p:cTn id="13" dur="250" autoRev="1" fill="hold"/>
                                        <p:tgtEl>
                                          <p:spTgt spid="245"/>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246"/>
                                        </p:tgtEl>
                                      </p:cBhvr>
                                    </p:animEffect>
                                    <p:animScale>
                                      <p:cBhvr>
                                        <p:cTn id="16" dur="250" autoRev="1" fill="hold"/>
                                        <p:tgtEl>
                                          <p:spTgt spid="246"/>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247"/>
                                        </p:tgtEl>
                                      </p:cBhvr>
                                    </p:animEffect>
                                    <p:animScale>
                                      <p:cBhvr>
                                        <p:cTn id="19" dur="250" autoRev="1" fill="hold"/>
                                        <p:tgtEl>
                                          <p:spTgt spid="247"/>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248"/>
                                        </p:tgtEl>
                                      </p:cBhvr>
                                    </p:animEffect>
                                    <p:animScale>
                                      <p:cBhvr>
                                        <p:cTn id="22" dur="250" autoRev="1" fill="hold"/>
                                        <p:tgtEl>
                                          <p:spTgt spid="248"/>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249"/>
                                        </p:tgtEl>
                                      </p:cBhvr>
                                    </p:animEffect>
                                    <p:animScale>
                                      <p:cBhvr>
                                        <p:cTn id="25" dur="250" autoRev="1" fill="hold"/>
                                        <p:tgtEl>
                                          <p:spTgt spid="249"/>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250"/>
                                        </p:tgtEl>
                                      </p:cBhvr>
                                    </p:animEffect>
                                    <p:animScale>
                                      <p:cBhvr>
                                        <p:cTn id="28" dur="250" autoRev="1" fill="hold"/>
                                        <p:tgtEl>
                                          <p:spTgt spid="250"/>
                                        </p:tgtEl>
                                      </p:cBhvr>
                                      <p:by x="105000" y="105000"/>
                                    </p:animScale>
                                  </p:childTnLst>
                                </p:cTn>
                              </p:par>
                              <p:par>
                                <p:cTn id="29" presetID="26" presetClass="emph" presetSubtype="0" fill="hold" grpId="0" nodeType="withEffect">
                                  <p:stCondLst>
                                    <p:cond delay="0"/>
                                  </p:stCondLst>
                                  <p:childTnLst>
                                    <p:animEffect transition="out" filter="fade">
                                      <p:cBhvr>
                                        <p:cTn id="30" dur="500" tmFilter="0, 0; .2, .5; .8, .5; 1, 0"/>
                                        <p:tgtEl>
                                          <p:spTgt spid="251"/>
                                        </p:tgtEl>
                                      </p:cBhvr>
                                    </p:animEffect>
                                    <p:animScale>
                                      <p:cBhvr>
                                        <p:cTn id="31" dur="250" autoRev="1" fill="hold"/>
                                        <p:tgtEl>
                                          <p:spTgt spid="251"/>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252"/>
                                        </p:tgtEl>
                                      </p:cBhvr>
                                    </p:animEffect>
                                    <p:animScale>
                                      <p:cBhvr>
                                        <p:cTn id="34" dur="250" autoRev="1" fill="hold"/>
                                        <p:tgtEl>
                                          <p:spTgt spid="252"/>
                                        </p:tgtEl>
                                      </p:cBhvr>
                                      <p:by x="105000" y="105000"/>
                                    </p:animScale>
                                  </p:childTnLst>
                                </p:cTn>
                              </p:par>
                              <p:par>
                                <p:cTn id="35" presetID="26" presetClass="emph" presetSubtype="0" fill="hold" nodeType="withEffect">
                                  <p:stCondLst>
                                    <p:cond delay="0"/>
                                  </p:stCondLst>
                                  <p:childTnLst>
                                    <p:animEffect transition="out" filter="fade">
                                      <p:cBhvr>
                                        <p:cTn id="36" dur="500" tmFilter="0, 0; .2, .5; .8, .5; 1, 0"/>
                                        <p:tgtEl>
                                          <p:spTgt spid="253"/>
                                        </p:tgtEl>
                                      </p:cBhvr>
                                    </p:animEffect>
                                    <p:animScale>
                                      <p:cBhvr>
                                        <p:cTn id="37" dur="250" autoRev="1" fill="hold"/>
                                        <p:tgtEl>
                                          <p:spTgt spid="253"/>
                                        </p:tgtEl>
                                      </p:cBhvr>
                                      <p:by x="105000" y="105000"/>
                                    </p:animScale>
                                  </p:childTnLst>
                                </p:cTn>
                              </p:par>
                              <p:par>
                                <p:cTn id="38" presetID="26" presetClass="emph" presetSubtype="0" fill="hold" grpId="0" nodeType="withEffect">
                                  <p:stCondLst>
                                    <p:cond delay="0"/>
                                  </p:stCondLst>
                                  <p:childTnLst>
                                    <p:animEffect transition="out" filter="fade">
                                      <p:cBhvr>
                                        <p:cTn id="39" dur="500" tmFilter="0, 0; .2, .5; .8, .5; 1, 0"/>
                                        <p:tgtEl>
                                          <p:spTgt spid="254"/>
                                        </p:tgtEl>
                                      </p:cBhvr>
                                    </p:animEffect>
                                    <p:animScale>
                                      <p:cBhvr>
                                        <p:cTn id="40" dur="250" autoRev="1" fill="hold"/>
                                        <p:tgtEl>
                                          <p:spTgt spid="254"/>
                                        </p:tgtEl>
                                      </p:cBhvr>
                                      <p:by x="105000" y="105000"/>
                                    </p:animScale>
                                  </p:childTnLst>
                                </p:cTn>
                              </p:par>
                              <p:par>
                                <p:cTn id="41" presetID="26" presetClass="emph" presetSubtype="0" fill="hold" grpId="0" nodeType="withEffect">
                                  <p:stCondLst>
                                    <p:cond delay="0"/>
                                  </p:stCondLst>
                                  <p:childTnLst>
                                    <p:animEffect transition="out" filter="fade">
                                      <p:cBhvr>
                                        <p:cTn id="42" dur="500" tmFilter="0, 0; .2, .5; .8, .5; 1, 0"/>
                                        <p:tgtEl>
                                          <p:spTgt spid="255"/>
                                        </p:tgtEl>
                                      </p:cBhvr>
                                    </p:animEffect>
                                    <p:animScale>
                                      <p:cBhvr>
                                        <p:cTn id="43" dur="250" autoRev="1" fill="hold"/>
                                        <p:tgtEl>
                                          <p:spTgt spid="255"/>
                                        </p:tgtEl>
                                      </p:cBhvr>
                                      <p:by x="105000" y="105000"/>
                                    </p:animScale>
                                  </p:childTnLst>
                                </p:cTn>
                              </p:par>
                              <p:par>
                                <p:cTn id="44" presetID="26" presetClass="emph" presetSubtype="0" fill="hold" nodeType="withEffect">
                                  <p:stCondLst>
                                    <p:cond delay="0"/>
                                  </p:stCondLst>
                                  <p:childTnLst>
                                    <p:animEffect transition="out" filter="fade">
                                      <p:cBhvr>
                                        <p:cTn id="45" dur="500" tmFilter="0, 0; .2, .5; .8, .5; 1, 0"/>
                                        <p:tgtEl>
                                          <p:spTgt spid="256"/>
                                        </p:tgtEl>
                                      </p:cBhvr>
                                    </p:animEffect>
                                    <p:animScale>
                                      <p:cBhvr>
                                        <p:cTn id="46" dur="250" autoRev="1" fill="hold"/>
                                        <p:tgtEl>
                                          <p:spTgt spid="256"/>
                                        </p:tgtEl>
                                      </p:cBhvr>
                                      <p:by x="105000" y="105000"/>
                                    </p:animScale>
                                  </p:childTnLst>
                                </p:cTn>
                              </p:par>
                              <p:par>
                                <p:cTn id="47" presetID="26" presetClass="emph" presetSubtype="0" fill="hold" grpId="0" nodeType="withEffect">
                                  <p:stCondLst>
                                    <p:cond delay="0"/>
                                  </p:stCondLst>
                                  <p:childTnLst>
                                    <p:animEffect transition="out" filter="fade">
                                      <p:cBhvr>
                                        <p:cTn id="48" dur="500" tmFilter="0, 0; .2, .5; .8, .5; 1, 0"/>
                                        <p:tgtEl>
                                          <p:spTgt spid="257"/>
                                        </p:tgtEl>
                                      </p:cBhvr>
                                    </p:animEffect>
                                    <p:animScale>
                                      <p:cBhvr>
                                        <p:cTn id="49" dur="250" autoRev="1" fill="hold"/>
                                        <p:tgtEl>
                                          <p:spTgt spid="257"/>
                                        </p:tgtEl>
                                      </p:cBhvr>
                                      <p:by x="105000" y="105000"/>
                                    </p:animScale>
                                  </p:childTnLst>
                                </p:cTn>
                              </p:par>
                              <p:par>
                                <p:cTn id="50" presetID="26" presetClass="emph" presetSubtype="0" fill="hold" nodeType="withEffect">
                                  <p:stCondLst>
                                    <p:cond delay="0"/>
                                  </p:stCondLst>
                                  <p:childTnLst>
                                    <p:animEffect transition="out" filter="fade">
                                      <p:cBhvr>
                                        <p:cTn id="51" dur="500" tmFilter="0, 0; .2, .5; .8, .5; 1, 0"/>
                                        <p:tgtEl>
                                          <p:spTgt spid="258"/>
                                        </p:tgtEl>
                                      </p:cBhvr>
                                    </p:animEffect>
                                    <p:animScale>
                                      <p:cBhvr>
                                        <p:cTn id="52" dur="250" autoRev="1" fill="hold"/>
                                        <p:tgtEl>
                                          <p:spTgt spid="258"/>
                                        </p:tgtEl>
                                      </p:cBhvr>
                                      <p:by x="105000" y="105000"/>
                                    </p:animScale>
                                  </p:childTnLst>
                                </p:cTn>
                              </p:par>
                              <p:par>
                                <p:cTn id="53" presetID="1" presetClass="entr" presetSubtype="0"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6" presetClass="emph" presetSubtype="0" fill="hold" grpId="0" nodeType="clickEffect">
                                  <p:stCondLst>
                                    <p:cond delay="0"/>
                                  </p:stCondLst>
                                  <p:childTnLst>
                                    <p:animEffect transition="out" filter="fade">
                                      <p:cBhvr>
                                        <p:cTn id="58" dur="500" tmFilter="0, 0; .2, .5; .8, .5; 1, 0"/>
                                        <p:tgtEl>
                                          <p:spTgt spid="226"/>
                                        </p:tgtEl>
                                      </p:cBhvr>
                                    </p:animEffect>
                                    <p:animScale>
                                      <p:cBhvr>
                                        <p:cTn id="59" dur="250" autoRev="1" fill="hold"/>
                                        <p:tgtEl>
                                          <p:spTgt spid="226"/>
                                        </p:tgtEl>
                                      </p:cBhvr>
                                      <p:by x="105000" y="105000"/>
                                    </p:animScale>
                                  </p:childTnLst>
                                </p:cTn>
                              </p:par>
                              <p:par>
                                <p:cTn id="60" presetID="26" presetClass="emph" presetSubtype="0" fill="hold" grpId="0" nodeType="withEffect">
                                  <p:stCondLst>
                                    <p:cond delay="0"/>
                                  </p:stCondLst>
                                  <p:childTnLst>
                                    <p:animEffect transition="out" filter="fade">
                                      <p:cBhvr>
                                        <p:cTn id="61" dur="500" tmFilter="0, 0; .2, .5; .8, .5; 1, 0"/>
                                        <p:tgtEl>
                                          <p:spTgt spid="239"/>
                                        </p:tgtEl>
                                      </p:cBhvr>
                                    </p:animEffect>
                                    <p:animScale>
                                      <p:cBhvr>
                                        <p:cTn id="62" dur="250" autoRev="1" fill="hold"/>
                                        <p:tgtEl>
                                          <p:spTgt spid="239"/>
                                        </p:tgtEl>
                                      </p:cBhvr>
                                      <p:by x="105000" y="105000"/>
                                    </p:animScale>
                                  </p:childTnLst>
                                </p:cTn>
                              </p:par>
                              <p:par>
                                <p:cTn id="63" presetID="26" presetClass="emph" presetSubtype="0" fill="hold" grpId="0" nodeType="withEffect">
                                  <p:stCondLst>
                                    <p:cond delay="0"/>
                                  </p:stCondLst>
                                  <p:childTnLst>
                                    <p:animEffect transition="out" filter="fade">
                                      <p:cBhvr>
                                        <p:cTn id="64" dur="500" tmFilter="0, 0; .2, .5; .8, .5; 1, 0"/>
                                        <p:tgtEl>
                                          <p:spTgt spid="240"/>
                                        </p:tgtEl>
                                      </p:cBhvr>
                                    </p:animEffect>
                                    <p:animScale>
                                      <p:cBhvr>
                                        <p:cTn id="65" dur="250" autoRev="1" fill="hold"/>
                                        <p:tgtEl>
                                          <p:spTgt spid="240"/>
                                        </p:tgtEl>
                                      </p:cBhvr>
                                      <p:by x="105000" y="105000"/>
                                    </p:animScale>
                                  </p:childTnLst>
                                </p:cTn>
                              </p:par>
                              <p:par>
                                <p:cTn id="66" presetID="1" presetClass="entr" presetSubtype="0" fill="hold" grpId="0" nodeType="withEffect">
                                  <p:stCondLst>
                                    <p:cond delay="0"/>
                                  </p:stCondLst>
                                  <p:childTnLst>
                                    <p:set>
                                      <p:cBhvr>
                                        <p:cTn id="67" dur="1" fill="hold">
                                          <p:stCondLst>
                                            <p:cond delay="0"/>
                                          </p:stCondLst>
                                        </p:cTn>
                                        <p:tgtEl>
                                          <p:spTgt spid="19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grpId="0" nodeType="clickEffect">
                                  <p:stCondLst>
                                    <p:cond delay="0"/>
                                  </p:stCondLst>
                                  <p:childTnLst>
                                    <p:animEffect transition="out" filter="fade">
                                      <p:cBhvr>
                                        <p:cTn id="71" dur="500" tmFilter="0, 0; .2, .5; .8, .5; 1, 0"/>
                                        <p:tgtEl>
                                          <p:spTgt spid="227"/>
                                        </p:tgtEl>
                                      </p:cBhvr>
                                    </p:animEffect>
                                    <p:animScale>
                                      <p:cBhvr>
                                        <p:cTn id="72" dur="250" autoRev="1" fill="hold"/>
                                        <p:tgtEl>
                                          <p:spTgt spid="227"/>
                                        </p:tgtEl>
                                      </p:cBhvr>
                                      <p:by x="105000" y="105000"/>
                                    </p:animScale>
                                  </p:childTnLst>
                                </p:cTn>
                              </p:par>
                              <p:par>
                                <p:cTn id="73" presetID="26" presetClass="emph" presetSubtype="0" fill="hold" grpId="0" nodeType="withEffect">
                                  <p:stCondLst>
                                    <p:cond delay="0"/>
                                  </p:stCondLst>
                                  <p:childTnLst>
                                    <p:animEffect transition="out" filter="fade">
                                      <p:cBhvr>
                                        <p:cTn id="74" dur="500" tmFilter="0, 0; .2, .5; .8, .5; 1, 0"/>
                                        <p:tgtEl>
                                          <p:spTgt spid="241"/>
                                        </p:tgtEl>
                                      </p:cBhvr>
                                    </p:animEffect>
                                    <p:animScale>
                                      <p:cBhvr>
                                        <p:cTn id="75" dur="250" autoRev="1" fill="hold"/>
                                        <p:tgtEl>
                                          <p:spTgt spid="241"/>
                                        </p:tgtEl>
                                      </p:cBhvr>
                                      <p:by x="105000" y="105000"/>
                                    </p:animScale>
                                  </p:childTnLst>
                                </p:cTn>
                              </p:par>
                              <p:par>
                                <p:cTn id="76" presetID="26" presetClass="emph" presetSubtype="0" fill="hold" grpId="0" nodeType="withEffect">
                                  <p:stCondLst>
                                    <p:cond delay="0"/>
                                  </p:stCondLst>
                                  <p:childTnLst>
                                    <p:animEffect transition="out" filter="fade">
                                      <p:cBhvr>
                                        <p:cTn id="77" dur="500" tmFilter="0, 0; .2, .5; .8, .5; 1, 0"/>
                                        <p:tgtEl>
                                          <p:spTgt spid="242"/>
                                        </p:tgtEl>
                                      </p:cBhvr>
                                    </p:animEffect>
                                    <p:animScale>
                                      <p:cBhvr>
                                        <p:cTn id="78" dur="250" autoRev="1" fill="hold"/>
                                        <p:tgtEl>
                                          <p:spTgt spid="242"/>
                                        </p:tgtEl>
                                      </p:cBhvr>
                                      <p:by x="105000" y="105000"/>
                                    </p:animScale>
                                  </p:childTnLst>
                                </p:cTn>
                              </p:par>
                            </p:childTnLst>
                          </p:cTn>
                        </p:par>
                      </p:childTnLst>
                    </p:cTn>
                  </p:par>
                  <p:par>
                    <p:cTn id="79" fill="hold">
                      <p:stCondLst>
                        <p:cond delay="indefinite"/>
                      </p:stCondLst>
                      <p:childTnLst>
                        <p:par>
                          <p:cTn id="80" fill="hold">
                            <p:stCondLst>
                              <p:cond delay="0"/>
                            </p:stCondLst>
                            <p:childTnLst>
                              <p:par>
                                <p:cTn id="81" presetID="26" presetClass="emph" presetSubtype="0" fill="hold" grpId="0" nodeType="clickEffect">
                                  <p:stCondLst>
                                    <p:cond delay="0"/>
                                  </p:stCondLst>
                                  <p:childTnLst>
                                    <p:animEffect transition="out" filter="fade">
                                      <p:cBhvr>
                                        <p:cTn id="82" dur="500" tmFilter="0, 0; .2, .5; .8, .5; 1, 0"/>
                                        <p:tgtEl>
                                          <p:spTgt spid="235"/>
                                        </p:tgtEl>
                                      </p:cBhvr>
                                    </p:animEffect>
                                    <p:animScale>
                                      <p:cBhvr>
                                        <p:cTn id="83" dur="250" autoRev="1" fill="hold"/>
                                        <p:tgtEl>
                                          <p:spTgt spid="235"/>
                                        </p:tgtEl>
                                      </p:cBhvr>
                                      <p:by x="105000" y="105000"/>
                                    </p:animScale>
                                  </p:childTnLst>
                                </p:cTn>
                              </p:par>
                              <p:par>
                                <p:cTn id="84" presetID="26" presetClass="emph" presetSubtype="0" fill="hold" grpId="0" nodeType="withEffect">
                                  <p:stCondLst>
                                    <p:cond delay="0"/>
                                  </p:stCondLst>
                                  <p:childTnLst>
                                    <p:animEffect transition="out" filter="fade">
                                      <p:cBhvr>
                                        <p:cTn id="85" dur="500" tmFilter="0, 0; .2, .5; .8, .5; 1, 0"/>
                                        <p:tgtEl>
                                          <p:spTgt spid="221"/>
                                        </p:tgtEl>
                                      </p:cBhvr>
                                    </p:animEffect>
                                    <p:animScale>
                                      <p:cBhvr>
                                        <p:cTn id="86" dur="250" autoRev="1" fill="hold"/>
                                        <p:tgtEl>
                                          <p:spTgt spid="221"/>
                                        </p:tgtEl>
                                      </p:cBhvr>
                                      <p:by x="105000" y="105000"/>
                                    </p:animScale>
                                  </p:childTnLst>
                                </p:cTn>
                              </p:par>
                              <p:par>
                                <p:cTn id="87" presetID="26" presetClass="emph" presetSubtype="0" fill="hold" grpId="0" nodeType="withEffect">
                                  <p:stCondLst>
                                    <p:cond delay="0"/>
                                  </p:stCondLst>
                                  <p:childTnLst>
                                    <p:animEffect transition="out" filter="fade">
                                      <p:cBhvr>
                                        <p:cTn id="88" dur="500" tmFilter="0, 0; .2, .5; .8, .5; 1, 0"/>
                                        <p:tgtEl>
                                          <p:spTgt spid="220"/>
                                        </p:tgtEl>
                                      </p:cBhvr>
                                    </p:animEffect>
                                    <p:animScale>
                                      <p:cBhvr>
                                        <p:cTn id="89" dur="250" autoRev="1" fill="hold"/>
                                        <p:tgtEl>
                                          <p:spTgt spid="220"/>
                                        </p:tgtEl>
                                      </p:cBhvr>
                                      <p:by x="105000" y="105000"/>
                                    </p:animScale>
                                  </p:childTnLst>
                                </p:cTn>
                              </p:par>
                              <p:par>
                                <p:cTn id="90" presetID="26" presetClass="emph" presetSubtype="0" fill="hold" grpId="0" nodeType="withEffect">
                                  <p:stCondLst>
                                    <p:cond delay="0"/>
                                  </p:stCondLst>
                                  <p:childTnLst>
                                    <p:animEffect transition="out" filter="fade">
                                      <p:cBhvr>
                                        <p:cTn id="91" dur="500" tmFilter="0, 0; .2, .5; .8, .5; 1, 0"/>
                                        <p:tgtEl>
                                          <p:spTgt spid="261"/>
                                        </p:tgtEl>
                                      </p:cBhvr>
                                    </p:animEffect>
                                    <p:animScale>
                                      <p:cBhvr>
                                        <p:cTn id="92" dur="250" autoRev="1" fill="hold"/>
                                        <p:tgtEl>
                                          <p:spTgt spid="26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P spid="198" grpId="0" animBg="1"/>
      <p:bldP spid="220" grpId="0" animBg="1"/>
      <p:bldP spid="221" grpId="0" animBg="1"/>
      <p:bldP spid="226" grpId="0" animBg="1"/>
      <p:bldP spid="227" grpId="0" animBg="1"/>
      <p:bldP spid="235" grpId="0" animBg="1"/>
      <p:bldP spid="239" grpId="0" animBg="1"/>
      <p:bldP spid="240" grpId="0" animBg="1"/>
      <p:bldP spid="241" grpId="0" animBg="1"/>
      <p:bldP spid="242" grpId="0" animBg="1"/>
      <p:bldP spid="243" grpId="0" animBg="1"/>
      <p:bldP spid="244" grpId="0"/>
      <p:bldP spid="245" grpId="0" animBg="1"/>
      <p:bldP spid="246" grpId="0" animBg="1"/>
      <p:bldP spid="247" grpId="0" animBg="1"/>
      <p:bldP spid="249" grpId="0"/>
      <p:bldP spid="250" grpId="0" animBg="1"/>
      <p:bldP spid="251" grpId="0" animBg="1"/>
      <p:bldP spid="252" grpId="0" animBg="1"/>
      <p:bldP spid="254" grpId="0" animBg="1"/>
      <p:bldP spid="255" grpId="0"/>
      <p:bldP spid="257" grpId="0"/>
      <p:bldP spid="2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Memory Consumption Estimation</a:t>
            </a:r>
            <a:endParaRPr lang="en-US" dirty="0"/>
          </a:p>
        </p:txBody>
      </p:sp>
      <p:pic>
        <p:nvPicPr>
          <p:cNvPr id="6" name="图片 5">
            <a:extLst>
              <a:ext uri="{FF2B5EF4-FFF2-40B4-BE49-F238E27FC236}">
                <a16:creationId xmlns:a16="http://schemas.microsoft.com/office/drawing/2014/main" id="{251C0225-7804-597F-3027-A41B2AC5C518}"/>
              </a:ext>
            </a:extLst>
          </p:cNvPr>
          <p:cNvPicPr>
            <a:picLocks noChangeAspect="1"/>
          </p:cNvPicPr>
          <p:nvPr/>
        </p:nvPicPr>
        <p:blipFill>
          <a:blip r:embed="rId3"/>
          <a:stretch>
            <a:fillRect/>
          </a:stretch>
        </p:blipFill>
        <p:spPr>
          <a:xfrm>
            <a:off x="5842371" y="1564728"/>
            <a:ext cx="6045940" cy="3530644"/>
          </a:xfrm>
          <a:prstGeom prst="rect">
            <a:avLst/>
          </a:prstGeom>
          <a:effectLst>
            <a:outerShdw blurRad="50800" dist="38100" dir="2700000" algn="tl" rotWithShape="0">
              <a:prstClr val="black">
                <a:alpha val="40000"/>
              </a:prstClr>
            </a:outerShdw>
          </a:effectLst>
        </p:spPr>
      </p:pic>
      <p:pic>
        <p:nvPicPr>
          <p:cNvPr id="8" name="图片 7">
            <a:extLst>
              <a:ext uri="{FF2B5EF4-FFF2-40B4-BE49-F238E27FC236}">
                <a16:creationId xmlns:a16="http://schemas.microsoft.com/office/drawing/2014/main" id="{C5CB060A-5BC7-3D75-6439-529D2C4FC7F4}"/>
              </a:ext>
            </a:extLst>
          </p:cNvPr>
          <p:cNvPicPr>
            <a:picLocks noChangeAspect="1"/>
          </p:cNvPicPr>
          <p:nvPr/>
        </p:nvPicPr>
        <p:blipFill>
          <a:blip r:embed="rId4"/>
          <a:stretch>
            <a:fillRect/>
          </a:stretch>
        </p:blipFill>
        <p:spPr>
          <a:xfrm>
            <a:off x="285014" y="1532244"/>
            <a:ext cx="4414787" cy="2355873"/>
          </a:xfrm>
          <a:prstGeom prst="rect">
            <a:avLst/>
          </a:prstGeom>
          <a:effectLst>
            <a:outerShdw blurRad="50800" dist="38100" algn="l" rotWithShape="0">
              <a:prstClr val="black">
                <a:alpha val="40000"/>
              </a:prstClr>
            </a:outerShdw>
          </a:effectLst>
        </p:spPr>
      </p:pic>
      <p:sp>
        <p:nvSpPr>
          <p:cNvPr id="74" name="Content Placeholder 2">
            <a:extLst>
              <a:ext uri="{FF2B5EF4-FFF2-40B4-BE49-F238E27FC236}">
                <a16:creationId xmlns:a16="http://schemas.microsoft.com/office/drawing/2014/main" id="{F6F47F22-DA6D-C8E1-4E8A-64F62E5E03BF}"/>
              </a:ext>
            </a:extLst>
          </p:cNvPr>
          <p:cNvSpPr txBox="1">
            <a:spLocks/>
          </p:cNvSpPr>
          <p:nvPr/>
        </p:nvSpPr>
        <p:spPr bwMode="auto">
          <a:xfrm>
            <a:off x="5931108" y="1017396"/>
            <a:ext cx="5949083" cy="417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kern="0" dirty="0">
                <a:ea typeface="Tahoma" panose="020B0604030504040204" pitchFamily="34" charset="0"/>
              </a:rPr>
              <a:t>DAG for training a two-layer SAGE model</a:t>
            </a:r>
            <a:endParaRPr lang="en-US" kern="0" dirty="0">
              <a:ea typeface="Tahoma" panose="020B0604030504040204" pitchFamily="34" charset="0"/>
            </a:endParaRPr>
          </a:p>
        </p:txBody>
      </p:sp>
      <p:cxnSp>
        <p:nvCxnSpPr>
          <p:cNvPr id="77" name="直接连接符 76">
            <a:extLst>
              <a:ext uri="{FF2B5EF4-FFF2-40B4-BE49-F238E27FC236}">
                <a16:creationId xmlns:a16="http://schemas.microsoft.com/office/drawing/2014/main" id="{6B940888-D519-929F-CC5A-B4C34D28D72E}"/>
              </a:ext>
            </a:extLst>
          </p:cNvPr>
          <p:cNvCxnSpPr>
            <a:cxnSpLocks/>
          </p:cNvCxnSpPr>
          <p:nvPr/>
        </p:nvCxnSpPr>
        <p:spPr>
          <a:xfrm>
            <a:off x="4699801" y="1564728"/>
            <a:ext cx="1219877" cy="584112"/>
          </a:xfrm>
          <a:prstGeom prst="line">
            <a:avLst/>
          </a:prstGeom>
          <a:noFill/>
          <a:ln w="9525" cap="flat" cmpd="sng" algn="ctr">
            <a:solidFill>
              <a:sysClr val="windowText" lastClr="000000"/>
            </a:solidFill>
            <a:prstDash val="solid"/>
            <a:miter lim="800000"/>
          </a:ln>
          <a:effectLst/>
        </p:spPr>
      </p:cxnSp>
      <p:cxnSp>
        <p:nvCxnSpPr>
          <p:cNvPr id="78" name="直接连接符 77">
            <a:extLst>
              <a:ext uri="{FF2B5EF4-FFF2-40B4-BE49-F238E27FC236}">
                <a16:creationId xmlns:a16="http://schemas.microsoft.com/office/drawing/2014/main" id="{13836CBE-8690-91B7-8176-FE9C58995ECA}"/>
              </a:ext>
            </a:extLst>
          </p:cNvPr>
          <p:cNvCxnSpPr>
            <a:cxnSpLocks/>
          </p:cNvCxnSpPr>
          <p:nvPr/>
        </p:nvCxnSpPr>
        <p:spPr>
          <a:xfrm flipV="1">
            <a:off x="4699801" y="2320290"/>
            <a:ext cx="1219877" cy="1567827"/>
          </a:xfrm>
          <a:prstGeom prst="line">
            <a:avLst/>
          </a:prstGeom>
          <a:noFill/>
          <a:ln w="9525" cap="flat" cmpd="sng" algn="ctr">
            <a:solidFill>
              <a:sysClr val="windowText" lastClr="000000"/>
            </a:solidFill>
            <a:prstDash val="solid"/>
            <a:miter lim="800000"/>
          </a:ln>
          <a:effectLst/>
        </p:spPr>
      </p:cxnSp>
      <p:sp>
        <p:nvSpPr>
          <p:cNvPr id="107" name="Content Placeholder 2">
            <a:extLst>
              <a:ext uri="{FF2B5EF4-FFF2-40B4-BE49-F238E27FC236}">
                <a16:creationId xmlns:a16="http://schemas.microsoft.com/office/drawing/2014/main" id="{7781449E-C354-0616-6D2F-D4EDB395EB8C}"/>
              </a:ext>
            </a:extLst>
          </p:cNvPr>
          <p:cNvSpPr txBox="1">
            <a:spLocks/>
          </p:cNvSpPr>
          <p:nvPr/>
        </p:nvSpPr>
        <p:spPr bwMode="auto">
          <a:xfrm>
            <a:off x="110354" y="1027021"/>
            <a:ext cx="4790849" cy="417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kern="0" dirty="0">
                <a:ea typeface="Tahoma" panose="020B0604030504040204" pitchFamily="34" charset="0"/>
              </a:rPr>
              <a:t>Allocated tensors and their sizes</a:t>
            </a:r>
            <a:endParaRPr lang="en-US" kern="0" dirty="0">
              <a:ea typeface="Tahoma" panose="020B0604030504040204" pitchFamily="34" charset="0"/>
            </a:endParaRPr>
          </a:p>
        </p:txBody>
      </p:sp>
      <p:pic>
        <p:nvPicPr>
          <p:cNvPr id="14" name="图片 13">
            <a:extLst>
              <a:ext uri="{FF2B5EF4-FFF2-40B4-BE49-F238E27FC236}">
                <a16:creationId xmlns:a16="http://schemas.microsoft.com/office/drawing/2014/main" id="{C2EC818D-D221-1BA0-718B-627E478E05F1}"/>
              </a:ext>
            </a:extLst>
          </p:cNvPr>
          <p:cNvPicPr>
            <a:picLocks noChangeAspect="1"/>
          </p:cNvPicPr>
          <p:nvPr/>
        </p:nvPicPr>
        <p:blipFill>
          <a:blip r:embed="rId5"/>
          <a:stretch>
            <a:fillRect/>
          </a:stretch>
        </p:blipFill>
        <p:spPr>
          <a:xfrm>
            <a:off x="143977" y="4628086"/>
            <a:ext cx="5476775" cy="296295"/>
          </a:xfrm>
          <a:prstGeom prst="rect">
            <a:avLst/>
          </a:prstGeom>
          <a:ln>
            <a:solidFill>
              <a:schemeClr val="tx1"/>
            </a:solidFill>
          </a:ln>
        </p:spPr>
      </p:pic>
      <p:sp>
        <p:nvSpPr>
          <p:cNvPr id="109" name="Content Placeholder 2">
            <a:extLst>
              <a:ext uri="{FF2B5EF4-FFF2-40B4-BE49-F238E27FC236}">
                <a16:creationId xmlns:a16="http://schemas.microsoft.com/office/drawing/2014/main" id="{065A0AF7-C10C-F207-5A8A-6EAE0D6A0187}"/>
              </a:ext>
            </a:extLst>
          </p:cNvPr>
          <p:cNvSpPr txBox="1">
            <a:spLocks/>
          </p:cNvSpPr>
          <p:nvPr/>
        </p:nvSpPr>
        <p:spPr bwMode="auto">
          <a:xfrm>
            <a:off x="441954" y="4039217"/>
            <a:ext cx="4790849" cy="417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i="1" kern="0" dirty="0">
                <a:ea typeface="Tahoma" panose="020B0604030504040204" pitchFamily="34" charset="0"/>
              </a:rPr>
              <a:t>Memory cost function (MCF)</a:t>
            </a:r>
            <a:endParaRPr lang="en-US" i="1" kern="0" dirty="0">
              <a:ea typeface="Tahoma" panose="020B0604030504040204" pitchFamily="34" charset="0"/>
            </a:endParaRPr>
          </a:p>
        </p:txBody>
      </p:sp>
      <p:sp>
        <p:nvSpPr>
          <p:cNvPr id="110" name="Content Placeholder 2">
            <a:extLst>
              <a:ext uri="{FF2B5EF4-FFF2-40B4-BE49-F238E27FC236}">
                <a16:creationId xmlns:a16="http://schemas.microsoft.com/office/drawing/2014/main" id="{6A13B29A-8656-2794-0A73-13996A6FBB9A}"/>
              </a:ext>
            </a:extLst>
          </p:cNvPr>
          <p:cNvSpPr>
            <a:spLocks noGrp="1"/>
          </p:cNvSpPr>
          <p:nvPr>
            <p:ph idx="1"/>
          </p:nvPr>
        </p:nvSpPr>
        <p:spPr>
          <a:xfrm>
            <a:off x="10161" y="5360771"/>
            <a:ext cx="12181839" cy="1072814"/>
          </a:xfrm>
        </p:spPr>
        <p:txBody>
          <a:bodyPr/>
          <a:lstStyle/>
          <a:p>
            <a:r>
              <a:rPr lang="en-US" altLang="zh-CN" sz="2000" b="1" dirty="0">
                <a:ea typeface="Tahoma" panose="020B0604030504040204" pitchFamily="34" charset="0"/>
              </a:rPr>
              <a:t>Estimating GPU memory consumption </a:t>
            </a:r>
            <a:r>
              <a:rPr lang="en-US" altLang="zh-CN" sz="2000" dirty="0">
                <a:ea typeface="Tahoma" panose="020B0604030504040204" pitchFamily="34" charset="0"/>
              </a:rPr>
              <a:t>can be </a:t>
            </a:r>
            <a:r>
              <a:rPr lang="en-US" altLang="zh-CN" sz="2000" dirty="0">
                <a:solidFill>
                  <a:srgbClr val="443BFF"/>
                </a:solidFill>
                <a:ea typeface="Tahoma" panose="020B0604030504040204" pitchFamily="34" charset="0"/>
              </a:rPr>
              <a:t>formalized as </a:t>
            </a:r>
            <a:r>
              <a:rPr lang="en-US" altLang="zh-CN" sz="2000" dirty="0">
                <a:ea typeface="Tahoma" panose="020B0604030504040204" pitchFamily="34" charset="0"/>
              </a:rPr>
              <a:t>the memory required for each operator (deduced by MCF) on the computation graph according to the </a:t>
            </a:r>
            <a:r>
              <a:rPr lang="en-US" altLang="zh-CN" sz="2000" dirty="0">
                <a:solidFill>
                  <a:srgbClr val="443BFF"/>
                </a:solidFill>
                <a:ea typeface="Tahoma" panose="020B0604030504040204" pitchFamily="34" charset="0"/>
              </a:rPr>
              <a:t>topological traversal</a:t>
            </a:r>
          </a:p>
          <a:p>
            <a:r>
              <a:rPr lang="en-US" altLang="zh-CN" sz="2000" dirty="0">
                <a:ea typeface="Tahoma" panose="020B0604030504040204" pitchFamily="34" charset="0"/>
              </a:rPr>
              <a:t>The MCFs return </a:t>
            </a:r>
            <a:r>
              <a:rPr lang="en-US" altLang="zh-CN" sz="2000" dirty="0">
                <a:solidFill>
                  <a:srgbClr val="443BFF"/>
                </a:solidFill>
                <a:ea typeface="Tahoma" panose="020B0604030504040204" pitchFamily="34" charset="0"/>
              </a:rPr>
              <a:t>allocated tensors </a:t>
            </a:r>
            <a:r>
              <a:rPr lang="en-US" altLang="zh-CN" sz="2000" dirty="0">
                <a:ea typeface="Tahoma" panose="020B0604030504040204" pitchFamily="34" charset="0"/>
              </a:rPr>
              <a:t>with category and shape (deduced by the input dimension)</a:t>
            </a:r>
          </a:p>
        </p:txBody>
      </p:sp>
      <p:sp>
        <p:nvSpPr>
          <p:cNvPr id="111" name="文本框 110">
            <a:extLst>
              <a:ext uri="{FF2B5EF4-FFF2-40B4-BE49-F238E27FC236}">
                <a16:creationId xmlns:a16="http://schemas.microsoft.com/office/drawing/2014/main" id="{3C270305-AE46-4FFE-F60B-41A9F1E6E1FD}"/>
              </a:ext>
            </a:extLst>
          </p:cNvPr>
          <p:cNvSpPr txBox="1"/>
          <p:nvPr/>
        </p:nvSpPr>
        <p:spPr>
          <a:xfrm>
            <a:off x="76200" y="5520578"/>
            <a:ext cx="12054972" cy="769441"/>
          </a:xfrm>
          <a:prstGeom prst="rect">
            <a:avLst/>
          </a:prstGeom>
          <a:solidFill>
            <a:schemeClr val="bg1"/>
          </a:solidFill>
          <a:ln w="38100">
            <a:solidFill>
              <a:schemeClr val="tx1"/>
            </a:solidFill>
          </a:ln>
        </p:spPr>
        <p:txBody>
          <a:bodyPr wrap="square" rtlCol="0">
            <a:spAutoFit/>
          </a:bodyPr>
          <a:lstStyle/>
          <a:p>
            <a:pPr algn="ctr"/>
            <a:r>
              <a:rPr lang="en-US" altLang="zh-CN" sz="2200" b="1" i="1" dirty="0" err="1"/>
              <a:t>CoGNN</a:t>
            </a:r>
            <a:r>
              <a:rPr lang="en-US" altLang="zh-CN" sz="2200" b="1" dirty="0"/>
              <a:t> can be easily adapted to </a:t>
            </a:r>
            <a:r>
              <a:rPr lang="en-US" altLang="zh-CN" sz="2200" b="1" dirty="0">
                <a:solidFill>
                  <a:srgbClr val="443BFF"/>
                </a:solidFill>
              </a:rPr>
              <a:t>other GNNs </a:t>
            </a:r>
            <a:r>
              <a:rPr lang="en-US" altLang="zh-CN" sz="2200" b="1" dirty="0"/>
              <a:t>by modifying the computation graph or introducing MCFs. Refer to our paper for </a:t>
            </a:r>
            <a:r>
              <a:rPr lang="en-US" altLang="zh-CN" sz="2200" b="1" dirty="0">
                <a:solidFill>
                  <a:srgbClr val="443BFF"/>
                </a:solidFill>
              </a:rPr>
              <a:t>more details</a:t>
            </a:r>
            <a:r>
              <a:rPr lang="en-US" altLang="zh-CN" sz="2200" b="1" dirty="0"/>
              <a:t>.</a:t>
            </a:r>
          </a:p>
        </p:txBody>
      </p:sp>
      <p:sp>
        <p:nvSpPr>
          <p:cNvPr id="3" name="矩形 2">
            <a:extLst>
              <a:ext uri="{FF2B5EF4-FFF2-40B4-BE49-F238E27FC236}">
                <a16:creationId xmlns:a16="http://schemas.microsoft.com/office/drawing/2014/main" id="{E08D05FC-4D0D-6B6C-87AB-DD938D1217EA}"/>
              </a:ext>
            </a:extLst>
          </p:cNvPr>
          <p:cNvSpPr/>
          <p:nvPr/>
        </p:nvSpPr>
        <p:spPr bwMode="auto">
          <a:xfrm>
            <a:off x="6870700" y="2044700"/>
            <a:ext cx="2101850" cy="1314450"/>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 name="矩形 3">
            <a:extLst>
              <a:ext uri="{FF2B5EF4-FFF2-40B4-BE49-F238E27FC236}">
                <a16:creationId xmlns:a16="http://schemas.microsoft.com/office/drawing/2014/main" id="{B08D5EA2-5506-BED0-64F0-1BE1FA71F7B5}"/>
              </a:ext>
            </a:extLst>
          </p:cNvPr>
          <p:cNvSpPr/>
          <p:nvPr/>
        </p:nvSpPr>
        <p:spPr bwMode="auto">
          <a:xfrm>
            <a:off x="9283540" y="2295525"/>
            <a:ext cx="2036393" cy="231775"/>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Tree>
    <p:extLst>
      <p:ext uri="{BB962C8B-B14F-4D97-AF65-F5344CB8AC3E}">
        <p14:creationId xmlns:p14="http://schemas.microsoft.com/office/powerpoint/2010/main" val="148673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8"/>
                                        </p:tgtEl>
                                      </p:cBhvr>
                                    </p:animEffect>
                                    <p:animScale>
                                      <p:cBhvr>
                                        <p:cTn id="20" dur="250" autoRev="1" fill="hold"/>
                                        <p:tgtEl>
                                          <p:spTgt spid="8"/>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14"/>
                                        </p:tgtEl>
                                      </p:cBhvr>
                                    </p:animEffect>
                                    <p:animScale>
                                      <p:cBhvr>
                                        <p:cTn id="25" dur="250" autoRev="1" fill="hold"/>
                                        <p:tgtEl>
                                          <p:spTgt spid="14"/>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1"/>
                                        </p:tgtEl>
                                        <p:attrNameLst>
                                          <p:attrName>style.visibility</p:attrName>
                                        </p:attrNameLst>
                                      </p:cBhvr>
                                      <p:to>
                                        <p:strVal val="visible"/>
                                      </p:to>
                                    </p:set>
                                    <p:anim calcmode="lin" valueType="num">
                                      <p:cBhvr additive="base">
                                        <p:cTn id="30" dur="500" fill="hold"/>
                                        <p:tgtEl>
                                          <p:spTgt spid="111"/>
                                        </p:tgtEl>
                                        <p:attrNameLst>
                                          <p:attrName>ppt_x</p:attrName>
                                        </p:attrNameLst>
                                      </p:cBhvr>
                                      <p:tavLst>
                                        <p:tav tm="0">
                                          <p:val>
                                            <p:strVal val="#ppt_x"/>
                                          </p:val>
                                        </p:tav>
                                        <p:tav tm="100000">
                                          <p:val>
                                            <p:strVal val="#ppt_x"/>
                                          </p:val>
                                        </p:tav>
                                      </p:tavLst>
                                    </p:anim>
                                    <p:anim calcmode="lin" valueType="num">
                                      <p:cBhvr additive="base">
                                        <p:cTn id="31"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Scheduling Policies</a:t>
            </a:r>
            <a:endParaRPr lang="en-US" dirty="0"/>
          </a:p>
        </p:txBody>
      </p:sp>
      <p:sp>
        <p:nvSpPr>
          <p:cNvPr id="3" name="矩形 2">
            <a:extLst>
              <a:ext uri="{FF2B5EF4-FFF2-40B4-BE49-F238E27FC236}">
                <a16:creationId xmlns:a16="http://schemas.microsoft.com/office/drawing/2014/main" id="{2559EEF4-F4BC-D20D-6A7E-B85C676F8866}"/>
              </a:ext>
            </a:extLst>
          </p:cNvPr>
          <p:cNvSpPr/>
          <p:nvPr/>
        </p:nvSpPr>
        <p:spPr>
          <a:xfrm>
            <a:off x="441913" y="1360327"/>
            <a:ext cx="4641365" cy="72225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435F85F8-A506-81C0-F9FD-1A05887C9F1C}"/>
              </a:ext>
            </a:extLst>
          </p:cNvPr>
          <p:cNvSpPr/>
          <p:nvPr/>
        </p:nvSpPr>
        <p:spPr>
          <a:xfrm>
            <a:off x="5919109" y="1484150"/>
            <a:ext cx="1260000" cy="406400"/>
          </a:xfrm>
          <a:prstGeom prst="rect">
            <a:avLst/>
          </a:prstGeom>
          <a:solidFill>
            <a:schemeClr val="bg1">
              <a:lumMod val="75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E328AEF7-49BA-A696-A6D5-3FE50983C0BF}"/>
              </a:ext>
            </a:extLst>
          </p:cNvPr>
          <p:cNvSpPr txBox="1"/>
          <p:nvPr/>
        </p:nvSpPr>
        <p:spPr>
          <a:xfrm>
            <a:off x="1412844" y="1005165"/>
            <a:ext cx="2800229"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Task Queue (in-order)</a:t>
            </a:r>
            <a:endParaRPr lang="zh-CN" alt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C42A51F5-AD82-B8A9-F664-8A1CF466C1E9}"/>
                  </a:ext>
                </a:extLst>
              </p:cNvPr>
              <p:cNvSpPr/>
              <p:nvPr/>
            </p:nvSpPr>
            <p:spPr>
              <a:xfrm>
                <a:off x="1373266" y="1507015"/>
                <a:ext cx="432000" cy="406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1</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 name="矩形 5">
                <a:extLst>
                  <a:ext uri="{FF2B5EF4-FFF2-40B4-BE49-F238E27FC236}">
                    <a16:creationId xmlns:a16="http://schemas.microsoft.com/office/drawing/2014/main" id="{C42A51F5-AD82-B8A9-F664-8A1CF466C1E9}"/>
                  </a:ext>
                </a:extLst>
              </p:cNvPr>
              <p:cNvSpPr>
                <a:spLocks noRot="1" noChangeAspect="1" noMove="1" noResize="1" noEditPoints="1" noAdjustHandles="1" noChangeArrowheads="1" noChangeShapeType="1" noTextEdit="1"/>
              </p:cNvSpPr>
              <p:nvPr/>
            </p:nvSpPr>
            <p:spPr>
              <a:xfrm>
                <a:off x="1373266" y="1507015"/>
                <a:ext cx="432000" cy="406400"/>
              </a:xfrm>
              <a:prstGeom prst="rect">
                <a:avLst/>
              </a:prstGeom>
              <a:blipFill>
                <a:blip r:embed="rId3"/>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0E6CC88E-4503-1A49-AE4A-F389A7BF891D}"/>
                  </a:ext>
                </a:extLst>
              </p:cNvPr>
              <p:cNvSpPr/>
              <p:nvPr/>
            </p:nvSpPr>
            <p:spPr>
              <a:xfrm>
                <a:off x="542443" y="1507015"/>
                <a:ext cx="648000" cy="406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0</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矩形 6">
                <a:extLst>
                  <a:ext uri="{FF2B5EF4-FFF2-40B4-BE49-F238E27FC236}">
                    <a16:creationId xmlns:a16="http://schemas.microsoft.com/office/drawing/2014/main" id="{0E6CC88E-4503-1A49-AE4A-F389A7BF891D}"/>
                  </a:ext>
                </a:extLst>
              </p:cNvPr>
              <p:cNvSpPr>
                <a:spLocks noRot="1" noChangeAspect="1" noMove="1" noResize="1" noEditPoints="1" noAdjustHandles="1" noChangeArrowheads="1" noChangeShapeType="1" noTextEdit="1"/>
              </p:cNvSpPr>
              <p:nvPr/>
            </p:nvSpPr>
            <p:spPr>
              <a:xfrm>
                <a:off x="542443" y="1507015"/>
                <a:ext cx="648000" cy="406400"/>
              </a:xfrm>
              <a:prstGeom prst="rect">
                <a:avLst/>
              </a:prstGeom>
              <a:blipFill>
                <a:blip r:embed="rId4"/>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41AB05D0-376E-65DC-9C0D-1FE3FA5CF412}"/>
                  </a:ext>
                </a:extLst>
              </p:cNvPr>
              <p:cNvSpPr/>
              <p:nvPr/>
            </p:nvSpPr>
            <p:spPr>
              <a:xfrm>
                <a:off x="1992330" y="1507015"/>
                <a:ext cx="720000" cy="406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2</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8" name="矩形 7">
                <a:extLst>
                  <a:ext uri="{FF2B5EF4-FFF2-40B4-BE49-F238E27FC236}">
                    <a16:creationId xmlns:a16="http://schemas.microsoft.com/office/drawing/2014/main" id="{41AB05D0-376E-65DC-9C0D-1FE3FA5CF412}"/>
                  </a:ext>
                </a:extLst>
              </p:cNvPr>
              <p:cNvSpPr>
                <a:spLocks noRot="1" noChangeAspect="1" noMove="1" noResize="1" noEditPoints="1" noAdjustHandles="1" noChangeArrowheads="1" noChangeShapeType="1" noTextEdit="1"/>
              </p:cNvSpPr>
              <p:nvPr/>
            </p:nvSpPr>
            <p:spPr>
              <a:xfrm>
                <a:off x="1992330" y="1507015"/>
                <a:ext cx="720000" cy="406400"/>
              </a:xfrm>
              <a:prstGeom prst="rect">
                <a:avLst/>
              </a:prstGeom>
              <a:blipFill>
                <a:blip r:embed="rId5"/>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09AE8444-0DF3-08C6-FF6D-2AAEE3C3AC75}"/>
                  </a:ext>
                </a:extLst>
              </p:cNvPr>
              <p:cNvSpPr/>
              <p:nvPr/>
            </p:nvSpPr>
            <p:spPr>
              <a:xfrm>
                <a:off x="2909778" y="1507015"/>
                <a:ext cx="360000" cy="406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3</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9" name="矩形 8">
                <a:extLst>
                  <a:ext uri="{FF2B5EF4-FFF2-40B4-BE49-F238E27FC236}">
                    <a16:creationId xmlns:a16="http://schemas.microsoft.com/office/drawing/2014/main" id="{09AE8444-0DF3-08C6-FF6D-2AAEE3C3AC75}"/>
                  </a:ext>
                </a:extLst>
              </p:cNvPr>
              <p:cNvSpPr>
                <a:spLocks noRot="1" noChangeAspect="1" noMove="1" noResize="1" noEditPoints="1" noAdjustHandles="1" noChangeArrowheads="1" noChangeShapeType="1" noTextEdit="1"/>
              </p:cNvSpPr>
              <p:nvPr/>
            </p:nvSpPr>
            <p:spPr>
              <a:xfrm>
                <a:off x="2909778" y="1507015"/>
                <a:ext cx="360000" cy="406400"/>
              </a:xfrm>
              <a:prstGeom prst="rect">
                <a:avLst/>
              </a:prstGeom>
              <a:blipFill>
                <a:blip r:embed="rId6"/>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C27E5052-98D6-90EF-8020-28DA7678A510}"/>
                  </a:ext>
                </a:extLst>
              </p:cNvPr>
              <p:cNvSpPr/>
              <p:nvPr/>
            </p:nvSpPr>
            <p:spPr>
              <a:xfrm>
                <a:off x="3451843" y="1507015"/>
                <a:ext cx="828000" cy="406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4</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矩形 9">
                <a:extLst>
                  <a:ext uri="{FF2B5EF4-FFF2-40B4-BE49-F238E27FC236}">
                    <a16:creationId xmlns:a16="http://schemas.microsoft.com/office/drawing/2014/main" id="{C27E5052-98D6-90EF-8020-28DA7678A510}"/>
                  </a:ext>
                </a:extLst>
              </p:cNvPr>
              <p:cNvSpPr>
                <a:spLocks noRot="1" noChangeAspect="1" noMove="1" noResize="1" noEditPoints="1" noAdjustHandles="1" noChangeArrowheads="1" noChangeShapeType="1" noTextEdit="1"/>
              </p:cNvSpPr>
              <p:nvPr/>
            </p:nvSpPr>
            <p:spPr>
              <a:xfrm>
                <a:off x="3451843" y="1507015"/>
                <a:ext cx="828000" cy="406400"/>
              </a:xfrm>
              <a:prstGeom prst="rect">
                <a:avLst/>
              </a:prstGeom>
              <a:blipFill>
                <a:blip r:embed="rId7"/>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16B18975-0CFF-1566-152C-1B4A6E97318B}"/>
                  </a:ext>
                </a:extLst>
              </p:cNvPr>
              <p:cNvSpPr/>
              <p:nvPr/>
            </p:nvSpPr>
            <p:spPr>
              <a:xfrm>
                <a:off x="4446294" y="1507015"/>
                <a:ext cx="540000" cy="406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5</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1" name="矩形 10">
                <a:extLst>
                  <a:ext uri="{FF2B5EF4-FFF2-40B4-BE49-F238E27FC236}">
                    <a16:creationId xmlns:a16="http://schemas.microsoft.com/office/drawing/2014/main" id="{16B18975-0CFF-1566-152C-1B4A6E97318B}"/>
                  </a:ext>
                </a:extLst>
              </p:cNvPr>
              <p:cNvSpPr>
                <a:spLocks noRot="1" noChangeAspect="1" noMove="1" noResize="1" noEditPoints="1" noAdjustHandles="1" noChangeArrowheads="1" noChangeShapeType="1" noTextEdit="1"/>
              </p:cNvSpPr>
              <p:nvPr/>
            </p:nvSpPr>
            <p:spPr>
              <a:xfrm>
                <a:off x="4446294" y="1507015"/>
                <a:ext cx="540000" cy="406400"/>
              </a:xfrm>
              <a:prstGeom prst="rect">
                <a:avLst/>
              </a:prstGeom>
              <a:blipFill>
                <a:blip r:embed="rId8"/>
                <a:stretch>
                  <a:fillRect/>
                </a:stretch>
              </a:blipFill>
              <a:ln w="19050">
                <a:solidFill>
                  <a:schemeClr val="tx1"/>
                </a:solidFill>
              </a:ln>
            </p:spPr>
            <p:txBody>
              <a:bodyPr/>
              <a:lstStyle/>
              <a:p>
                <a:r>
                  <a:rPr lang="zh-CN" altLang="en-US">
                    <a:noFill/>
                  </a:rPr>
                  <a:t> </a:t>
                </a:r>
              </a:p>
            </p:txBody>
          </p:sp>
        </mc:Fallback>
      </mc:AlternateContent>
      <p:cxnSp>
        <p:nvCxnSpPr>
          <p:cNvPr id="18" name="直接箭头连接符 17">
            <a:extLst>
              <a:ext uri="{FF2B5EF4-FFF2-40B4-BE49-F238E27FC236}">
                <a16:creationId xmlns:a16="http://schemas.microsoft.com/office/drawing/2014/main" id="{CCFE8481-36B2-3D47-C9AE-6954311D66B8}"/>
              </a:ext>
            </a:extLst>
          </p:cNvPr>
          <p:cNvCxnSpPr>
            <a:cxnSpLocks/>
          </p:cNvCxnSpPr>
          <p:nvPr/>
        </p:nvCxnSpPr>
        <p:spPr bwMode="auto">
          <a:xfrm>
            <a:off x="3793720" y="1178552"/>
            <a:ext cx="1165925" cy="0"/>
          </a:xfrm>
          <a:prstGeom prst="straightConnector1">
            <a:avLst/>
          </a:prstGeom>
          <a:solidFill>
            <a:schemeClr val="accent1"/>
          </a:solidFill>
          <a:ln w="19050" cap="flat" cmpd="sng" algn="ctr">
            <a:solidFill>
              <a:schemeClr val="tx1"/>
            </a:solidFill>
            <a:prstDash val="solid"/>
            <a:miter lim="800000"/>
            <a:headEnd type="none" w="med" len="med"/>
            <a:tailEnd type="arrow"/>
          </a:ln>
          <a:effectLst/>
        </p:spPr>
      </p:cxnSp>
      <p:sp>
        <p:nvSpPr>
          <p:cNvPr id="19" name="矩形 18">
            <a:extLst>
              <a:ext uri="{FF2B5EF4-FFF2-40B4-BE49-F238E27FC236}">
                <a16:creationId xmlns:a16="http://schemas.microsoft.com/office/drawing/2014/main" id="{8D0FF24D-13E5-1477-DDC6-F3BA96BA62E4}"/>
              </a:ext>
            </a:extLst>
          </p:cNvPr>
          <p:cNvSpPr/>
          <p:nvPr/>
        </p:nvSpPr>
        <p:spPr>
          <a:xfrm>
            <a:off x="441913" y="2614006"/>
            <a:ext cx="4641365" cy="72225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A22B69F0-FF50-0F1F-F93E-2F51C5BC686B}"/>
              </a:ext>
            </a:extLst>
          </p:cNvPr>
          <p:cNvSpPr txBox="1"/>
          <p:nvPr/>
        </p:nvSpPr>
        <p:spPr>
          <a:xfrm>
            <a:off x="269844" y="2249219"/>
            <a:ext cx="3779600"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PMC Ascending Queue (out-of-order)</a:t>
            </a:r>
            <a:endParaRPr lang="zh-CN" alt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id="{EADF62D2-CF5A-CCBE-1F68-352CC17711B3}"/>
                  </a:ext>
                </a:extLst>
              </p:cNvPr>
              <p:cNvSpPr/>
              <p:nvPr/>
            </p:nvSpPr>
            <p:spPr>
              <a:xfrm>
                <a:off x="1103757" y="2760694"/>
                <a:ext cx="432000" cy="406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1</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1" name="矩形 20">
                <a:extLst>
                  <a:ext uri="{FF2B5EF4-FFF2-40B4-BE49-F238E27FC236}">
                    <a16:creationId xmlns:a16="http://schemas.microsoft.com/office/drawing/2014/main" id="{EADF62D2-CF5A-CCBE-1F68-352CC17711B3}"/>
                  </a:ext>
                </a:extLst>
              </p:cNvPr>
              <p:cNvSpPr>
                <a:spLocks noRot="1" noChangeAspect="1" noMove="1" noResize="1" noEditPoints="1" noAdjustHandles="1" noChangeArrowheads="1" noChangeShapeType="1" noTextEdit="1"/>
              </p:cNvSpPr>
              <p:nvPr/>
            </p:nvSpPr>
            <p:spPr>
              <a:xfrm>
                <a:off x="1103757" y="2760694"/>
                <a:ext cx="432000" cy="406400"/>
              </a:xfrm>
              <a:prstGeom prst="rect">
                <a:avLst/>
              </a:prstGeom>
              <a:blipFill>
                <a:blip r:embed="rId3"/>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58A63EC8-D00E-3E23-EDAB-6F744307C8B4}"/>
                  </a:ext>
                </a:extLst>
              </p:cNvPr>
              <p:cNvSpPr/>
              <p:nvPr/>
            </p:nvSpPr>
            <p:spPr>
              <a:xfrm>
                <a:off x="2419383" y="2760694"/>
                <a:ext cx="648000" cy="406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0</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2" name="矩形 21">
                <a:extLst>
                  <a:ext uri="{FF2B5EF4-FFF2-40B4-BE49-F238E27FC236}">
                    <a16:creationId xmlns:a16="http://schemas.microsoft.com/office/drawing/2014/main" id="{58A63EC8-D00E-3E23-EDAB-6F744307C8B4}"/>
                  </a:ext>
                </a:extLst>
              </p:cNvPr>
              <p:cNvSpPr>
                <a:spLocks noRot="1" noChangeAspect="1" noMove="1" noResize="1" noEditPoints="1" noAdjustHandles="1" noChangeArrowheads="1" noChangeShapeType="1" noTextEdit="1"/>
              </p:cNvSpPr>
              <p:nvPr/>
            </p:nvSpPr>
            <p:spPr>
              <a:xfrm>
                <a:off x="2419383" y="2760694"/>
                <a:ext cx="648000" cy="406400"/>
              </a:xfrm>
              <a:prstGeom prst="rect">
                <a:avLst/>
              </a:prstGeom>
              <a:blipFill>
                <a:blip r:embed="rId9"/>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矩形 22">
                <a:extLst>
                  <a:ext uri="{FF2B5EF4-FFF2-40B4-BE49-F238E27FC236}">
                    <a16:creationId xmlns:a16="http://schemas.microsoft.com/office/drawing/2014/main" id="{5386CE1E-F724-28EF-0A10-A2C05EECB773}"/>
                  </a:ext>
                </a:extLst>
              </p:cNvPr>
              <p:cNvSpPr/>
              <p:nvPr/>
            </p:nvSpPr>
            <p:spPr>
              <a:xfrm>
                <a:off x="3262869" y="2760694"/>
                <a:ext cx="720000" cy="406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2</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3" name="矩形 22">
                <a:extLst>
                  <a:ext uri="{FF2B5EF4-FFF2-40B4-BE49-F238E27FC236}">
                    <a16:creationId xmlns:a16="http://schemas.microsoft.com/office/drawing/2014/main" id="{5386CE1E-F724-28EF-0A10-A2C05EECB773}"/>
                  </a:ext>
                </a:extLst>
              </p:cNvPr>
              <p:cNvSpPr>
                <a:spLocks noRot="1" noChangeAspect="1" noMove="1" noResize="1" noEditPoints="1" noAdjustHandles="1" noChangeArrowheads="1" noChangeShapeType="1" noTextEdit="1"/>
              </p:cNvSpPr>
              <p:nvPr/>
            </p:nvSpPr>
            <p:spPr>
              <a:xfrm>
                <a:off x="3262869" y="2760694"/>
                <a:ext cx="720000" cy="406400"/>
              </a:xfrm>
              <a:prstGeom prst="rect">
                <a:avLst/>
              </a:prstGeom>
              <a:blipFill>
                <a:blip r:embed="rId10"/>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矩形 23">
                <a:extLst>
                  <a:ext uri="{FF2B5EF4-FFF2-40B4-BE49-F238E27FC236}">
                    <a16:creationId xmlns:a16="http://schemas.microsoft.com/office/drawing/2014/main" id="{D48999F4-9BF5-4EA6-66E7-C4592B8DFCDB}"/>
                  </a:ext>
                </a:extLst>
              </p:cNvPr>
              <p:cNvSpPr/>
              <p:nvPr/>
            </p:nvSpPr>
            <p:spPr>
              <a:xfrm>
                <a:off x="561200" y="2760694"/>
                <a:ext cx="360000" cy="406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3</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4" name="矩形 23">
                <a:extLst>
                  <a:ext uri="{FF2B5EF4-FFF2-40B4-BE49-F238E27FC236}">
                    <a16:creationId xmlns:a16="http://schemas.microsoft.com/office/drawing/2014/main" id="{D48999F4-9BF5-4EA6-66E7-C4592B8DFCDB}"/>
                  </a:ext>
                </a:extLst>
              </p:cNvPr>
              <p:cNvSpPr>
                <a:spLocks noRot="1" noChangeAspect="1" noMove="1" noResize="1" noEditPoints="1" noAdjustHandles="1" noChangeArrowheads="1" noChangeShapeType="1" noTextEdit="1"/>
              </p:cNvSpPr>
              <p:nvPr/>
            </p:nvSpPr>
            <p:spPr>
              <a:xfrm>
                <a:off x="561200" y="2760694"/>
                <a:ext cx="360000" cy="406400"/>
              </a:xfrm>
              <a:prstGeom prst="rect">
                <a:avLst/>
              </a:prstGeom>
              <a:blipFill>
                <a:blip r:embed="rId6"/>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矩形 24">
                <a:extLst>
                  <a:ext uri="{FF2B5EF4-FFF2-40B4-BE49-F238E27FC236}">
                    <a16:creationId xmlns:a16="http://schemas.microsoft.com/office/drawing/2014/main" id="{E9D4B206-2FFB-D568-EE4B-5AE89C991451}"/>
                  </a:ext>
                </a:extLst>
              </p:cNvPr>
              <p:cNvSpPr/>
              <p:nvPr/>
            </p:nvSpPr>
            <p:spPr>
              <a:xfrm>
                <a:off x="4154489" y="2760694"/>
                <a:ext cx="828000" cy="406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4</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5" name="矩形 24">
                <a:extLst>
                  <a:ext uri="{FF2B5EF4-FFF2-40B4-BE49-F238E27FC236}">
                    <a16:creationId xmlns:a16="http://schemas.microsoft.com/office/drawing/2014/main" id="{E9D4B206-2FFB-D568-EE4B-5AE89C991451}"/>
                  </a:ext>
                </a:extLst>
              </p:cNvPr>
              <p:cNvSpPr>
                <a:spLocks noRot="1" noChangeAspect="1" noMove="1" noResize="1" noEditPoints="1" noAdjustHandles="1" noChangeArrowheads="1" noChangeShapeType="1" noTextEdit="1"/>
              </p:cNvSpPr>
              <p:nvPr/>
            </p:nvSpPr>
            <p:spPr>
              <a:xfrm>
                <a:off x="4154489" y="2760694"/>
                <a:ext cx="828000" cy="406400"/>
              </a:xfrm>
              <a:prstGeom prst="rect">
                <a:avLst/>
              </a:prstGeom>
              <a:blipFill>
                <a:blip r:embed="rId11"/>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25">
                <a:extLst>
                  <a:ext uri="{FF2B5EF4-FFF2-40B4-BE49-F238E27FC236}">
                    <a16:creationId xmlns:a16="http://schemas.microsoft.com/office/drawing/2014/main" id="{30427D5D-0B24-F797-BC21-B0A48EF551C9}"/>
                  </a:ext>
                </a:extLst>
              </p:cNvPr>
              <p:cNvSpPr/>
              <p:nvPr/>
            </p:nvSpPr>
            <p:spPr>
              <a:xfrm>
                <a:off x="1693461" y="2760694"/>
                <a:ext cx="540000" cy="406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5</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6" name="矩形 25">
                <a:extLst>
                  <a:ext uri="{FF2B5EF4-FFF2-40B4-BE49-F238E27FC236}">
                    <a16:creationId xmlns:a16="http://schemas.microsoft.com/office/drawing/2014/main" id="{30427D5D-0B24-F797-BC21-B0A48EF551C9}"/>
                  </a:ext>
                </a:extLst>
              </p:cNvPr>
              <p:cNvSpPr>
                <a:spLocks noRot="1" noChangeAspect="1" noMove="1" noResize="1" noEditPoints="1" noAdjustHandles="1" noChangeArrowheads="1" noChangeShapeType="1" noTextEdit="1"/>
              </p:cNvSpPr>
              <p:nvPr/>
            </p:nvSpPr>
            <p:spPr>
              <a:xfrm>
                <a:off x="1693461" y="2760694"/>
                <a:ext cx="540000" cy="406400"/>
              </a:xfrm>
              <a:prstGeom prst="rect">
                <a:avLst/>
              </a:prstGeom>
              <a:blipFill>
                <a:blip r:embed="rId12"/>
                <a:stretch>
                  <a:fillRect/>
                </a:stretch>
              </a:blipFill>
              <a:ln w="19050">
                <a:solidFill>
                  <a:schemeClr val="tx1"/>
                </a:solidFill>
              </a:ln>
            </p:spPr>
            <p:txBody>
              <a:bodyPr/>
              <a:lstStyle/>
              <a:p>
                <a:r>
                  <a:rPr lang="zh-CN" altLang="en-US">
                    <a:noFill/>
                  </a:rPr>
                  <a:t> </a:t>
                </a:r>
              </a:p>
            </p:txBody>
          </p:sp>
        </mc:Fallback>
      </mc:AlternateContent>
      <p:cxnSp>
        <p:nvCxnSpPr>
          <p:cNvPr id="27" name="直接箭头连接符 26">
            <a:extLst>
              <a:ext uri="{FF2B5EF4-FFF2-40B4-BE49-F238E27FC236}">
                <a16:creationId xmlns:a16="http://schemas.microsoft.com/office/drawing/2014/main" id="{A99C3CAD-76BD-894E-07A7-381A143C9DE6}"/>
              </a:ext>
            </a:extLst>
          </p:cNvPr>
          <p:cNvCxnSpPr>
            <a:cxnSpLocks/>
          </p:cNvCxnSpPr>
          <p:nvPr/>
        </p:nvCxnSpPr>
        <p:spPr bwMode="auto">
          <a:xfrm>
            <a:off x="3793720" y="2432231"/>
            <a:ext cx="1165925" cy="0"/>
          </a:xfrm>
          <a:prstGeom prst="straightConnector1">
            <a:avLst/>
          </a:prstGeom>
          <a:solidFill>
            <a:schemeClr val="accent1"/>
          </a:solidFill>
          <a:ln w="19050" cap="flat" cmpd="sng" algn="ctr">
            <a:solidFill>
              <a:schemeClr val="tx1"/>
            </a:solidFill>
            <a:prstDash val="solid"/>
            <a:miter lim="800000"/>
            <a:headEnd type="none" w="med" len="med"/>
            <a:tailEnd type="arrow"/>
          </a:ln>
          <a:effectLst/>
        </p:spPr>
      </p:cxnSp>
      <p:sp>
        <p:nvSpPr>
          <p:cNvPr id="28" name="矩形 27">
            <a:extLst>
              <a:ext uri="{FF2B5EF4-FFF2-40B4-BE49-F238E27FC236}">
                <a16:creationId xmlns:a16="http://schemas.microsoft.com/office/drawing/2014/main" id="{84E32DEB-7A0B-04DB-96B7-7F31BD27FA20}"/>
              </a:ext>
            </a:extLst>
          </p:cNvPr>
          <p:cNvSpPr/>
          <p:nvPr/>
        </p:nvSpPr>
        <p:spPr>
          <a:xfrm>
            <a:off x="5821256" y="1407497"/>
            <a:ext cx="6260277" cy="5525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矩形 34">
                <a:extLst>
                  <a:ext uri="{FF2B5EF4-FFF2-40B4-BE49-F238E27FC236}">
                    <a16:creationId xmlns:a16="http://schemas.microsoft.com/office/drawing/2014/main" id="{1BE638E2-CE2A-4EE5-78ED-73CD8DFF937F}"/>
                  </a:ext>
                </a:extLst>
              </p:cNvPr>
              <p:cNvSpPr/>
              <p:nvPr/>
            </p:nvSpPr>
            <p:spPr>
              <a:xfrm>
                <a:off x="6556209" y="1484150"/>
                <a:ext cx="432000" cy="4064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1</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5" name="矩形 34">
                <a:extLst>
                  <a:ext uri="{FF2B5EF4-FFF2-40B4-BE49-F238E27FC236}">
                    <a16:creationId xmlns:a16="http://schemas.microsoft.com/office/drawing/2014/main" id="{1BE638E2-CE2A-4EE5-78ED-73CD8DFF937F}"/>
                  </a:ext>
                </a:extLst>
              </p:cNvPr>
              <p:cNvSpPr>
                <a:spLocks noRot="1" noChangeAspect="1" noMove="1" noResize="1" noEditPoints="1" noAdjustHandles="1" noChangeArrowheads="1" noChangeShapeType="1" noTextEdit="1"/>
              </p:cNvSpPr>
              <p:nvPr/>
            </p:nvSpPr>
            <p:spPr>
              <a:xfrm>
                <a:off x="6556209" y="1484150"/>
                <a:ext cx="432000" cy="406400"/>
              </a:xfrm>
              <a:prstGeom prst="rect">
                <a:avLst/>
              </a:prstGeom>
              <a:blipFill>
                <a:blip r:embed="rId13"/>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矩形 35">
                <a:extLst>
                  <a:ext uri="{FF2B5EF4-FFF2-40B4-BE49-F238E27FC236}">
                    <a16:creationId xmlns:a16="http://schemas.microsoft.com/office/drawing/2014/main" id="{E3B98E50-0493-2FD8-D2B7-AFA581732FCC}"/>
                  </a:ext>
                </a:extLst>
              </p:cNvPr>
              <p:cNvSpPr/>
              <p:nvPr/>
            </p:nvSpPr>
            <p:spPr>
              <a:xfrm>
                <a:off x="5920122" y="1484150"/>
                <a:ext cx="648000" cy="4064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0</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6" name="矩形 35">
                <a:extLst>
                  <a:ext uri="{FF2B5EF4-FFF2-40B4-BE49-F238E27FC236}">
                    <a16:creationId xmlns:a16="http://schemas.microsoft.com/office/drawing/2014/main" id="{E3B98E50-0493-2FD8-D2B7-AFA581732FCC}"/>
                  </a:ext>
                </a:extLst>
              </p:cNvPr>
              <p:cNvSpPr>
                <a:spLocks noRot="1" noChangeAspect="1" noMove="1" noResize="1" noEditPoints="1" noAdjustHandles="1" noChangeArrowheads="1" noChangeShapeType="1" noTextEdit="1"/>
              </p:cNvSpPr>
              <p:nvPr/>
            </p:nvSpPr>
            <p:spPr>
              <a:xfrm>
                <a:off x="5920122" y="1484150"/>
                <a:ext cx="648000" cy="406400"/>
              </a:xfrm>
              <a:prstGeom prst="rect">
                <a:avLst/>
              </a:prstGeom>
              <a:blipFill>
                <a:blip r:embed="rId14"/>
                <a:stretch>
                  <a:fillRect/>
                </a:stretch>
              </a:blipFill>
              <a:ln w="19050">
                <a:solidFill>
                  <a:schemeClr val="tx1"/>
                </a:solidFill>
              </a:ln>
            </p:spPr>
            <p:txBody>
              <a:bodyPr/>
              <a:lstStyle/>
              <a:p>
                <a:r>
                  <a:rPr lang="zh-CN" altLang="en-US">
                    <a:noFill/>
                  </a:rPr>
                  <a:t> </a:t>
                </a:r>
              </a:p>
            </p:txBody>
          </p:sp>
        </mc:Fallback>
      </mc:AlternateContent>
      <p:sp>
        <p:nvSpPr>
          <p:cNvPr id="37" name="矩形 36">
            <a:extLst>
              <a:ext uri="{FF2B5EF4-FFF2-40B4-BE49-F238E27FC236}">
                <a16:creationId xmlns:a16="http://schemas.microsoft.com/office/drawing/2014/main" id="{95E80DB5-7A18-146F-26FB-B0D1710877FC}"/>
              </a:ext>
            </a:extLst>
          </p:cNvPr>
          <p:cNvSpPr/>
          <p:nvPr/>
        </p:nvSpPr>
        <p:spPr>
          <a:xfrm>
            <a:off x="7367917" y="1480583"/>
            <a:ext cx="1260000" cy="406400"/>
          </a:xfrm>
          <a:prstGeom prst="rect">
            <a:avLst/>
          </a:prstGeom>
          <a:solidFill>
            <a:schemeClr val="bg1">
              <a:lumMod val="75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矩形 37">
                <a:extLst>
                  <a:ext uri="{FF2B5EF4-FFF2-40B4-BE49-F238E27FC236}">
                    <a16:creationId xmlns:a16="http://schemas.microsoft.com/office/drawing/2014/main" id="{31EBB6F9-1453-3D55-C638-D60FA043A12E}"/>
                  </a:ext>
                </a:extLst>
              </p:cNvPr>
              <p:cNvSpPr/>
              <p:nvPr/>
            </p:nvSpPr>
            <p:spPr>
              <a:xfrm>
                <a:off x="7370009" y="1484150"/>
                <a:ext cx="720000" cy="4064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2</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8" name="矩形 37">
                <a:extLst>
                  <a:ext uri="{FF2B5EF4-FFF2-40B4-BE49-F238E27FC236}">
                    <a16:creationId xmlns:a16="http://schemas.microsoft.com/office/drawing/2014/main" id="{31EBB6F9-1453-3D55-C638-D60FA043A12E}"/>
                  </a:ext>
                </a:extLst>
              </p:cNvPr>
              <p:cNvSpPr>
                <a:spLocks noRot="1" noChangeAspect="1" noMove="1" noResize="1" noEditPoints="1" noAdjustHandles="1" noChangeArrowheads="1" noChangeShapeType="1" noTextEdit="1"/>
              </p:cNvSpPr>
              <p:nvPr/>
            </p:nvSpPr>
            <p:spPr>
              <a:xfrm>
                <a:off x="7370009" y="1484150"/>
                <a:ext cx="720000" cy="406400"/>
              </a:xfrm>
              <a:prstGeom prst="rect">
                <a:avLst/>
              </a:prstGeom>
              <a:blipFill>
                <a:blip r:embed="rId15"/>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矩形 38">
                <a:extLst>
                  <a:ext uri="{FF2B5EF4-FFF2-40B4-BE49-F238E27FC236}">
                    <a16:creationId xmlns:a16="http://schemas.microsoft.com/office/drawing/2014/main" id="{53595C91-5861-99AA-3C0A-6F2FF275D9B7}"/>
                  </a:ext>
                </a:extLst>
              </p:cNvPr>
              <p:cNvSpPr/>
              <p:nvPr/>
            </p:nvSpPr>
            <p:spPr>
              <a:xfrm>
                <a:off x="8092722" y="1484150"/>
                <a:ext cx="360000" cy="4064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3</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9" name="矩形 38">
                <a:extLst>
                  <a:ext uri="{FF2B5EF4-FFF2-40B4-BE49-F238E27FC236}">
                    <a16:creationId xmlns:a16="http://schemas.microsoft.com/office/drawing/2014/main" id="{53595C91-5861-99AA-3C0A-6F2FF275D9B7}"/>
                  </a:ext>
                </a:extLst>
              </p:cNvPr>
              <p:cNvSpPr>
                <a:spLocks noRot="1" noChangeAspect="1" noMove="1" noResize="1" noEditPoints="1" noAdjustHandles="1" noChangeArrowheads="1" noChangeShapeType="1" noTextEdit="1"/>
              </p:cNvSpPr>
              <p:nvPr/>
            </p:nvSpPr>
            <p:spPr>
              <a:xfrm>
                <a:off x="8092722" y="1484150"/>
                <a:ext cx="360000" cy="406400"/>
              </a:xfrm>
              <a:prstGeom prst="rect">
                <a:avLst/>
              </a:prstGeom>
              <a:blipFill>
                <a:blip r:embed="rId16"/>
                <a:stretch>
                  <a:fillRect/>
                </a:stretch>
              </a:blipFill>
              <a:ln w="19050">
                <a:solidFill>
                  <a:schemeClr val="tx1"/>
                </a:solidFill>
              </a:ln>
            </p:spPr>
            <p:txBody>
              <a:bodyPr/>
              <a:lstStyle/>
              <a:p>
                <a:r>
                  <a:rPr lang="zh-CN" altLang="en-US">
                    <a:noFill/>
                  </a:rPr>
                  <a:t> </a:t>
                </a:r>
              </a:p>
            </p:txBody>
          </p:sp>
        </mc:Fallback>
      </mc:AlternateContent>
      <p:sp>
        <p:nvSpPr>
          <p:cNvPr id="40" name="矩形 39">
            <a:extLst>
              <a:ext uri="{FF2B5EF4-FFF2-40B4-BE49-F238E27FC236}">
                <a16:creationId xmlns:a16="http://schemas.microsoft.com/office/drawing/2014/main" id="{33404761-5839-E32B-E537-8174AFAFA4C2}"/>
              </a:ext>
            </a:extLst>
          </p:cNvPr>
          <p:cNvSpPr/>
          <p:nvPr/>
        </p:nvSpPr>
        <p:spPr>
          <a:xfrm>
            <a:off x="8793493" y="1480583"/>
            <a:ext cx="1260000" cy="406400"/>
          </a:xfrm>
          <a:prstGeom prst="rect">
            <a:avLst/>
          </a:prstGeom>
          <a:solidFill>
            <a:schemeClr val="bg1">
              <a:lumMod val="75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矩形 40">
                <a:extLst>
                  <a:ext uri="{FF2B5EF4-FFF2-40B4-BE49-F238E27FC236}">
                    <a16:creationId xmlns:a16="http://schemas.microsoft.com/office/drawing/2014/main" id="{06A562B9-45D9-2F8B-A79D-ACE0B03D810C}"/>
                  </a:ext>
                </a:extLst>
              </p:cNvPr>
              <p:cNvSpPr/>
              <p:nvPr/>
            </p:nvSpPr>
            <p:spPr>
              <a:xfrm>
                <a:off x="8800947" y="1484150"/>
                <a:ext cx="828000" cy="4064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4</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1" name="矩形 40">
                <a:extLst>
                  <a:ext uri="{FF2B5EF4-FFF2-40B4-BE49-F238E27FC236}">
                    <a16:creationId xmlns:a16="http://schemas.microsoft.com/office/drawing/2014/main" id="{06A562B9-45D9-2F8B-A79D-ACE0B03D810C}"/>
                  </a:ext>
                </a:extLst>
              </p:cNvPr>
              <p:cNvSpPr>
                <a:spLocks noRot="1" noChangeAspect="1" noMove="1" noResize="1" noEditPoints="1" noAdjustHandles="1" noChangeArrowheads="1" noChangeShapeType="1" noTextEdit="1"/>
              </p:cNvSpPr>
              <p:nvPr/>
            </p:nvSpPr>
            <p:spPr>
              <a:xfrm>
                <a:off x="8800947" y="1484150"/>
                <a:ext cx="828000" cy="406400"/>
              </a:xfrm>
              <a:prstGeom prst="rect">
                <a:avLst/>
              </a:prstGeom>
              <a:blipFill>
                <a:blip r:embed="rId17"/>
                <a:stretch>
                  <a:fillRect/>
                </a:stretch>
              </a:blipFill>
              <a:ln w="19050">
                <a:solidFill>
                  <a:schemeClr val="tx1"/>
                </a:solidFill>
              </a:ln>
            </p:spPr>
            <p:txBody>
              <a:bodyPr/>
              <a:lstStyle/>
              <a:p>
                <a:r>
                  <a:rPr lang="zh-CN" altLang="en-US">
                    <a:noFill/>
                  </a:rPr>
                  <a:t> </a:t>
                </a:r>
              </a:p>
            </p:txBody>
          </p:sp>
        </mc:Fallback>
      </mc:AlternateContent>
      <p:sp>
        <p:nvSpPr>
          <p:cNvPr id="42" name="矩形 41">
            <a:extLst>
              <a:ext uri="{FF2B5EF4-FFF2-40B4-BE49-F238E27FC236}">
                <a16:creationId xmlns:a16="http://schemas.microsoft.com/office/drawing/2014/main" id="{0D0EAA33-75E3-5D4E-82F0-73AF266D58E4}"/>
              </a:ext>
            </a:extLst>
          </p:cNvPr>
          <p:cNvSpPr/>
          <p:nvPr/>
        </p:nvSpPr>
        <p:spPr>
          <a:xfrm>
            <a:off x="10241105" y="1480583"/>
            <a:ext cx="1260000" cy="406400"/>
          </a:xfrm>
          <a:prstGeom prst="rect">
            <a:avLst/>
          </a:prstGeom>
          <a:solidFill>
            <a:schemeClr val="bg1">
              <a:lumMod val="75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3" name="矩形 42">
                <a:extLst>
                  <a:ext uri="{FF2B5EF4-FFF2-40B4-BE49-F238E27FC236}">
                    <a16:creationId xmlns:a16="http://schemas.microsoft.com/office/drawing/2014/main" id="{E828FA8B-EFCD-F89B-7CE4-F0660EE1CC01}"/>
                  </a:ext>
                </a:extLst>
              </p:cNvPr>
              <p:cNvSpPr/>
              <p:nvPr/>
            </p:nvSpPr>
            <p:spPr>
              <a:xfrm>
                <a:off x="10243073" y="1484150"/>
                <a:ext cx="540000" cy="4064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5</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3" name="矩形 42">
                <a:extLst>
                  <a:ext uri="{FF2B5EF4-FFF2-40B4-BE49-F238E27FC236}">
                    <a16:creationId xmlns:a16="http://schemas.microsoft.com/office/drawing/2014/main" id="{E828FA8B-EFCD-F89B-7CE4-F0660EE1CC01}"/>
                  </a:ext>
                </a:extLst>
              </p:cNvPr>
              <p:cNvSpPr>
                <a:spLocks noRot="1" noChangeAspect="1" noMove="1" noResize="1" noEditPoints="1" noAdjustHandles="1" noChangeArrowheads="1" noChangeShapeType="1" noTextEdit="1"/>
              </p:cNvSpPr>
              <p:nvPr/>
            </p:nvSpPr>
            <p:spPr>
              <a:xfrm>
                <a:off x="10243073" y="1484150"/>
                <a:ext cx="540000" cy="406400"/>
              </a:xfrm>
              <a:prstGeom prst="rect">
                <a:avLst/>
              </a:prstGeom>
              <a:blipFill>
                <a:blip r:embed="rId18"/>
                <a:stretch>
                  <a:fillRect/>
                </a:stretch>
              </a:blipFill>
              <a:ln w="19050">
                <a:solidFill>
                  <a:schemeClr val="tx1"/>
                </a:solidFill>
              </a:ln>
            </p:spPr>
            <p:txBody>
              <a:bodyPr/>
              <a:lstStyle/>
              <a:p>
                <a:r>
                  <a:rPr lang="zh-CN" altLang="en-US">
                    <a:noFill/>
                  </a:rPr>
                  <a:t> </a:t>
                </a:r>
              </a:p>
            </p:txBody>
          </p:sp>
        </mc:Fallback>
      </mc:AlternateContent>
      <p:sp>
        <p:nvSpPr>
          <p:cNvPr id="46" name="文本框 45">
            <a:extLst>
              <a:ext uri="{FF2B5EF4-FFF2-40B4-BE49-F238E27FC236}">
                <a16:creationId xmlns:a16="http://schemas.microsoft.com/office/drawing/2014/main" id="{FF3F0099-0D3B-3759-CF48-A175DFF8F6C3}"/>
              </a:ext>
            </a:extLst>
          </p:cNvPr>
          <p:cNvSpPr txBox="1"/>
          <p:nvPr/>
        </p:nvSpPr>
        <p:spPr>
          <a:xfrm>
            <a:off x="11467307" y="1514505"/>
            <a:ext cx="641565" cy="338554"/>
          </a:xfrm>
          <a:prstGeom prst="rect">
            <a:avLst/>
          </a:prstGeom>
          <a:noFill/>
        </p:spPr>
        <p:txBody>
          <a:bodyPr wrap="square" rtlCol="0">
            <a:spAutoFit/>
          </a:bodyPr>
          <a:lstStyle/>
          <a:p>
            <a:pPr algn="ctr"/>
            <a:r>
              <a:rPr lang="en-US" altLang="zh-CN" sz="1600" b="1" i="1" dirty="0">
                <a:latin typeface="Times New Roman" panose="02020603050405020304" pitchFamily="18" charset="0"/>
                <a:cs typeface="Times New Roman" panose="02020603050405020304" pitchFamily="18" charset="0"/>
              </a:rPr>
              <a:t>Base</a:t>
            </a:r>
            <a:endParaRPr lang="zh-CN" altLang="en-US" sz="1600" b="1" i="1" dirty="0">
              <a:latin typeface="Times New Roman" panose="02020603050405020304" pitchFamily="18" charset="0"/>
              <a:cs typeface="Times New Roman" panose="02020603050405020304" pitchFamily="18" charset="0"/>
            </a:endParaRPr>
          </a:p>
        </p:txBody>
      </p:sp>
      <p:sp>
        <p:nvSpPr>
          <p:cNvPr id="47" name="文本框 46">
            <a:extLst>
              <a:ext uri="{FF2B5EF4-FFF2-40B4-BE49-F238E27FC236}">
                <a16:creationId xmlns:a16="http://schemas.microsoft.com/office/drawing/2014/main" id="{8C2ACFD9-DBE9-10B6-0E4B-DBD2D7F2D1BF}"/>
              </a:ext>
            </a:extLst>
          </p:cNvPr>
          <p:cNvSpPr txBox="1"/>
          <p:nvPr/>
        </p:nvSpPr>
        <p:spPr>
          <a:xfrm>
            <a:off x="6825678" y="1050478"/>
            <a:ext cx="4222387"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Execution Order (task group iterations)</a:t>
            </a:r>
            <a:endParaRPr lang="zh-CN" altLang="en-US" sz="1600" dirty="0">
              <a:latin typeface="Times New Roman" panose="02020603050405020304" pitchFamily="18" charset="0"/>
              <a:cs typeface="Times New Roman" panose="02020603050405020304" pitchFamily="18" charset="0"/>
            </a:endParaRPr>
          </a:p>
        </p:txBody>
      </p:sp>
      <p:sp>
        <p:nvSpPr>
          <p:cNvPr id="48" name="矩形 47">
            <a:extLst>
              <a:ext uri="{FF2B5EF4-FFF2-40B4-BE49-F238E27FC236}">
                <a16:creationId xmlns:a16="http://schemas.microsoft.com/office/drawing/2014/main" id="{8738DFB7-E1F5-F0A0-D2B8-191B3386F4D2}"/>
              </a:ext>
            </a:extLst>
          </p:cNvPr>
          <p:cNvSpPr/>
          <p:nvPr/>
        </p:nvSpPr>
        <p:spPr>
          <a:xfrm>
            <a:off x="5919293" y="2207974"/>
            <a:ext cx="1260000" cy="406400"/>
          </a:xfrm>
          <a:prstGeom prst="rect">
            <a:avLst/>
          </a:prstGeom>
          <a:solidFill>
            <a:schemeClr val="bg1">
              <a:lumMod val="75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49" name="矩形 48">
            <a:extLst>
              <a:ext uri="{FF2B5EF4-FFF2-40B4-BE49-F238E27FC236}">
                <a16:creationId xmlns:a16="http://schemas.microsoft.com/office/drawing/2014/main" id="{93E4E566-C2BC-90BA-112B-9FCDA496C081}"/>
              </a:ext>
            </a:extLst>
          </p:cNvPr>
          <p:cNvSpPr/>
          <p:nvPr/>
        </p:nvSpPr>
        <p:spPr>
          <a:xfrm>
            <a:off x="5821257" y="2131321"/>
            <a:ext cx="6260277" cy="5525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0" name="矩形 49">
                <a:extLst>
                  <a:ext uri="{FF2B5EF4-FFF2-40B4-BE49-F238E27FC236}">
                    <a16:creationId xmlns:a16="http://schemas.microsoft.com/office/drawing/2014/main" id="{407C6FD4-DB9E-187E-452A-2AE082A66047}"/>
                  </a:ext>
                </a:extLst>
              </p:cNvPr>
              <p:cNvSpPr/>
              <p:nvPr/>
            </p:nvSpPr>
            <p:spPr>
              <a:xfrm>
                <a:off x="6273549" y="2204407"/>
                <a:ext cx="432000" cy="406400"/>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1</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50" name="矩形 49">
                <a:extLst>
                  <a:ext uri="{FF2B5EF4-FFF2-40B4-BE49-F238E27FC236}">
                    <a16:creationId xmlns:a16="http://schemas.microsoft.com/office/drawing/2014/main" id="{407C6FD4-DB9E-187E-452A-2AE082A66047}"/>
                  </a:ext>
                </a:extLst>
              </p:cNvPr>
              <p:cNvSpPr>
                <a:spLocks noRot="1" noChangeAspect="1" noMove="1" noResize="1" noEditPoints="1" noAdjustHandles="1" noChangeArrowheads="1" noChangeShapeType="1" noTextEdit="1"/>
              </p:cNvSpPr>
              <p:nvPr/>
            </p:nvSpPr>
            <p:spPr>
              <a:xfrm>
                <a:off x="6273549" y="2204407"/>
                <a:ext cx="432000" cy="406400"/>
              </a:xfrm>
              <a:prstGeom prst="rect">
                <a:avLst/>
              </a:prstGeom>
              <a:blipFill>
                <a:blip r:embed="rId19"/>
                <a:stretch>
                  <a:fillRect/>
                </a:stretch>
              </a:blipFill>
              <a:ln w="19050">
                <a:solidFill>
                  <a:schemeClr val="tx1"/>
                </a:solidFill>
              </a:ln>
            </p:spPr>
            <p:txBody>
              <a:bodyPr/>
              <a:lstStyle/>
              <a:p>
                <a:r>
                  <a:rPr lang="zh-CN" altLang="en-US">
                    <a:noFill/>
                  </a:rPr>
                  <a:t> </a:t>
                </a:r>
              </a:p>
            </p:txBody>
          </p:sp>
        </mc:Fallback>
      </mc:AlternateContent>
      <p:sp>
        <p:nvSpPr>
          <p:cNvPr id="52" name="矩形 51">
            <a:extLst>
              <a:ext uri="{FF2B5EF4-FFF2-40B4-BE49-F238E27FC236}">
                <a16:creationId xmlns:a16="http://schemas.microsoft.com/office/drawing/2014/main" id="{8C272237-0138-D210-3D76-F149922C0EB4}"/>
              </a:ext>
            </a:extLst>
          </p:cNvPr>
          <p:cNvSpPr/>
          <p:nvPr/>
        </p:nvSpPr>
        <p:spPr>
          <a:xfrm>
            <a:off x="7281476" y="2204407"/>
            <a:ext cx="1260000" cy="406400"/>
          </a:xfrm>
          <a:prstGeom prst="rect">
            <a:avLst/>
          </a:prstGeom>
          <a:solidFill>
            <a:schemeClr val="bg1">
              <a:lumMod val="75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4" name="矩形 53">
                <a:extLst>
                  <a:ext uri="{FF2B5EF4-FFF2-40B4-BE49-F238E27FC236}">
                    <a16:creationId xmlns:a16="http://schemas.microsoft.com/office/drawing/2014/main" id="{30C15ECA-C20C-4A7A-7BEB-CC095588ED8A}"/>
                  </a:ext>
                </a:extLst>
              </p:cNvPr>
              <p:cNvSpPr/>
              <p:nvPr/>
            </p:nvSpPr>
            <p:spPr>
              <a:xfrm>
                <a:off x="5919293" y="2204407"/>
                <a:ext cx="360000" cy="406400"/>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3</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54" name="矩形 53">
                <a:extLst>
                  <a:ext uri="{FF2B5EF4-FFF2-40B4-BE49-F238E27FC236}">
                    <a16:creationId xmlns:a16="http://schemas.microsoft.com/office/drawing/2014/main" id="{30C15ECA-C20C-4A7A-7BEB-CC095588ED8A}"/>
                  </a:ext>
                </a:extLst>
              </p:cNvPr>
              <p:cNvSpPr>
                <a:spLocks noRot="1" noChangeAspect="1" noMove="1" noResize="1" noEditPoints="1" noAdjustHandles="1" noChangeArrowheads="1" noChangeShapeType="1" noTextEdit="1"/>
              </p:cNvSpPr>
              <p:nvPr/>
            </p:nvSpPr>
            <p:spPr>
              <a:xfrm>
                <a:off x="5919293" y="2204407"/>
                <a:ext cx="360000" cy="406400"/>
              </a:xfrm>
              <a:prstGeom prst="rect">
                <a:avLst/>
              </a:prstGeom>
              <a:blipFill>
                <a:blip r:embed="rId20"/>
                <a:stretch>
                  <a:fillRect/>
                </a:stretch>
              </a:blipFill>
              <a:ln w="19050">
                <a:solidFill>
                  <a:schemeClr val="tx1"/>
                </a:solidFill>
              </a:ln>
            </p:spPr>
            <p:txBody>
              <a:bodyPr/>
              <a:lstStyle/>
              <a:p>
                <a:r>
                  <a:rPr lang="zh-CN" altLang="en-US">
                    <a:noFill/>
                  </a:rPr>
                  <a:t> </a:t>
                </a:r>
              </a:p>
            </p:txBody>
          </p:sp>
        </mc:Fallback>
      </mc:AlternateContent>
      <p:sp>
        <p:nvSpPr>
          <p:cNvPr id="55" name="矩形 54">
            <a:extLst>
              <a:ext uri="{FF2B5EF4-FFF2-40B4-BE49-F238E27FC236}">
                <a16:creationId xmlns:a16="http://schemas.microsoft.com/office/drawing/2014/main" id="{55E9244C-0235-11A5-A1A1-2092CFCEFC20}"/>
              </a:ext>
            </a:extLst>
          </p:cNvPr>
          <p:cNvSpPr/>
          <p:nvPr/>
        </p:nvSpPr>
        <p:spPr>
          <a:xfrm>
            <a:off x="8658923" y="2204407"/>
            <a:ext cx="1260000" cy="406400"/>
          </a:xfrm>
          <a:prstGeom prst="rect">
            <a:avLst/>
          </a:prstGeom>
          <a:solidFill>
            <a:schemeClr val="bg1">
              <a:lumMod val="75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57" name="矩形 56">
            <a:extLst>
              <a:ext uri="{FF2B5EF4-FFF2-40B4-BE49-F238E27FC236}">
                <a16:creationId xmlns:a16="http://schemas.microsoft.com/office/drawing/2014/main" id="{ECFA9ED8-D365-2B25-D971-43D7453B89C3}"/>
              </a:ext>
            </a:extLst>
          </p:cNvPr>
          <p:cNvSpPr/>
          <p:nvPr/>
        </p:nvSpPr>
        <p:spPr>
          <a:xfrm>
            <a:off x="10029534" y="2204407"/>
            <a:ext cx="1260000" cy="406400"/>
          </a:xfrm>
          <a:prstGeom prst="rect">
            <a:avLst/>
          </a:prstGeom>
          <a:solidFill>
            <a:schemeClr val="bg1">
              <a:lumMod val="75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8" name="矩形 57">
                <a:extLst>
                  <a:ext uri="{FF2B5EF4-FFF2-40B4-BE49-F238E27FC236}">
                    <a16:creationId xmlns:a16="http://schemas.microsoft.com/office/drawing/2014/main" id="{55792371-7A82-9929-0092-75DC409885CA}"/>
                  </a:ext>
                </a:extLst>
              </p:cNvPr>
              <p:cNvSpPr/>
              <p:nvPr/>
            </p:nvSpPr>
            <p:spPr>
              <a:xfrm>
                <a:off x="7280280" y="2204407"/>
                <a:ext cx="540000" cy="406400"/>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5</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58" name="矩形 57">
                <a:extLst>
                  <a:ext uri="{FF2B5EF4-FFF2-40B4-BE49-F238E27FC236}">
                    <a16:creationId xmlns:a16="http://schemas.microsoft.com/office/drawing/2014/main" id="{55792371-7A82-9929-0092-75DC409885CA}"/>
                  </a:ext>
                </a:extLst>
              </p:cNvPr>
              <p:cNvSpPr>
                <a:spLocks noRot="1" noChangeAspect="1" noMove="1" noResize="1" noEditPoints="1" noAdjustHandles="1" noChangeArrowheads="1" noChangeShapeType="1" noTextEdit="1"/>
              </p:cNvSpPr>
              <p:nvPr/>
            </p:nvSpPr>
            <p:spPr>
              <a:xfrm>
                <a:off x="7280280" y="2204407"/>
                <a:ext cx="540000" cy="406400"/>
              </a:xfrm>
              <a:prstGeom prst="rect">
                <a:avLst/>
              </a:prstGeom>
              <a:blipFill>
                <a:blip r:embed="rId21"/>
                <a:stretch>
                  <a:fillRect/>
                </a:stretch>
              </a:blipFill>
              <a:ln w="19050">
                <a:solidFill>
                  <a:schemeClr val="tx1"/>
                </a:solidFill>
              </a:ln>
            </p:spPr>
            <p:txBody>
              <a:bodyPr/>
              <a:lstStyle/>
              <a:p>
                <a:r>
                  <a:rPr lang="zh-CN" altLang="en-US">
                    <a:noFill/>
                  </a:rPr>
                  <a:t> </a:t>
                </a:r>
              </a:p>
            </p:txBody>
          </p:sp>
        </mc:Fallback>
      </mc:AlternateContent>
      <p:sp>
        <p:nvSpPr>
          <p:cNvPr id="59" name="文本框 58">
            <a:extLst>
              <a:ext uri="{FF2B5EF4-FFF2-40B4-BE49-F238E27FC236}">
                <a16:creationId xmlns:a16="http://schemas.microsoft.com/office/drawing/2014/main" id="{5A63E288-1D1F-E1E7-D6A3-1B4A06CEA800}"/>
              </a:ext>
            </a:extLst>
          </p:cNvPr>
          <p:cNvSpPr txBox="1"/>
          <p:nvPr/>
        </p:nvSpPr>
        <p:spPr>
          <a:xfrm>
            <a:off x="11265363" y="2238329"/>
            <a:ext cx="849498" cy="338554"/>
          </a:xfrm>
          <a:prstGeom prst="rect">
            <a:avLst/>
          </a:prstGeom>
          <a:noFill/>
        </p:spPr>
        <p:txBody>
          <a:bodyPr wrap="square" rtlCol="0">
            <a:spAutoFit/>
          </a:bodyPr>
          <a:lstStyle/>
          <a:p>
            <a:pPr algn="ctr"/>
            <a:r>
              <a:rPr lang="en-US" altLang="zh-CN" sz="1600" b="1" i="1" dirty="0">
                <a:latin typeface="Times New Roman" panose="02020603050405020304" pitchFamily="18" charset="0"/>
                <a:cs typeface="Times New Roman" panose="02020603050405020304" pitchFamily="18" charset="0"/>
              </a:rPr>
              <a:t>LMCF</a:t>
            </a:r>
            <a:endParaRPr lang="zh-CN" altLang="en-US" sz="16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0" name="矩形 59">
                <a:extLst>
                  <a:ext uri="{FF2B5EF4-FFF2-40B4-BE49-F238E27FC236}">
                    <a16:creationId xmlns:a16="http://schemas.microsoft.com/office/drawing/2014/main" id="{3629BE4A-BD66-5AB4-E361-38DEBD4E7AE3}"/>
                  </a:ext>
                </a:extLst>
              </p:cNvPr>
              <p:cNvSpPr/>
              <p:nvPr/>
            </p:nvSpPr>
            <p:spPr>
              <a:xfrm>
                <a:off x="7820280" y="2204407"/>
                <a:ext cx="648000" cy="406400"/>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0</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0" name="矩形 59">
                <a:extLst>
                  <a:ext uri="{FF2B5EF4-FFF2-40B4-BE49-F238E27FC236}">
                    <a16:creationId xmlns:a16="http://schemas.microsoft.com/office/drawing/2014/main" id="{3629BE4A-BD66-5AB4-E361-38DEBD4E7AE3}"/>
                  </a:ext>
                </a:extLst>
              </p:cNvPr>
              <p:cNvSpPr>
                <a:spLocks noRot="1" noChangeAspect="1" noMove="1" noResize="1" noEditPoints="1" noAdjustHandles="1" noChangeArrowheads="1" noChangeShapeType="1" noTextEdit="1"/>
              </p:cNvSpPr>
              <p:nvPr/>
            </p:nvSpPr>
            <p:spPr>
              <a:xfrm>
                <a:off x="7820280" y="2204407"/>
                <a:ext cx="648000" cy="406400"/>
              </a:xfrm>
              <a:prstGeom prst="rect">
                <a:avLst/>
              </a:prstGeom>
              <a:blipFill>
                <a:blip r:embed="rId22"/>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矩形 60">
                <a:extLst>
                  <a:ext uri="{FF2B5EF4-FFF2-40B4-BE49-F238E27FC236}">
                    <a16:creationId xmlns:a16="http://schemas.microsoft.com/office/drawing/2014/main" id="{5E0098AB-9597-B52E-EB88-A9BFB32B123A}"/>
                  </a:ext>
                </a:extLst>
              </p:cNvPr>
              <p:cNvSpPr/>
              <p:nvPr/>
            </p:nvSpPr>
            <p:spPr>
              <a:xfrm>
                <a:off x="8655608" y="2204406"/>
                <a:ext cx="720000" cy="406400"/>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2</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1" name="矩形 60">
                <a:extLst>
                  <a:ext uri="{FF2B5EF4-FFF2-40B4-BE49-F238E27FC236}">
                    <a16:creationId xmlns:a16="http://schemas.microsoft.com/office/drawing/2014/main" id="{5E0098AB-9597-B52E-EB88-A9BFB32B123A}"/>
                  </a:ext>
                </a:extLst>
              </p:cNvPr>
              <p:cNvSpPr>
                <a:spLocks noRot="1" noChangeAspect="1" noMove="1" noResize="1" noEditPoints="1" noAdjustHandles="1" noChangeArrowheads="1" noChangeShapeType="1" noTextEdit="1"/>
              </p:cNvSpPr>
              <p:nvPr/>
            </p:nvSpPr>
            <p:spPr>
              <a:xfrm>
                <a:off x="8655608" y="2204406"/>
                <a:ext cx="720000" cy="406400"/>
              </a:xfrm>
              <a:prstGeom prst="rect">
                <a:avLst/>
              </a:prstGeom>
              <a:blipFill>
                <a:blip r:embed="rId23"/>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矩形 61">
                <a:extLst>
                  <a:ext uri="{FF2B5EF4-FFF2-40B4-BE49-F238E27FC236}">
                    <a16:creationId xmlns:a16="http://schemas.microsoft.com/office/drawing/2014/main" id="{E0981F20-7D6A-163D-65CF-10F6802DD6BC}"/>
                  </a:ext>
                </a:extLst>
              </p:cNvPr>
              <p:cNvSpPr/>
              <p:nvPr/>
            </p:nvSpPr>
            <p:spPr>
              <a:xfrm>
                <a:off x="10027415" y="2204406"/>
                <a:ext cx="828000" cy="406400"/>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4</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2" name="矩形 61">
                <a:extLst>
                  <a:ext uri="{FF2B5EF4-FFF2-40B4-BE49-F238E27FC236}">
                    <a16:creationId xmlns:a16="http://schemas.microsoft.com/office/drawing/2014/main" id="{E0981F20-7D6A-163D-65CF-10F6802DD6BC}"/>
                  </a:ext>
                </a:extLst>
              </p:cNvPr>
              <p:cNvSpPr>
                <a:spLocks noRot="1" noChangeAspect="1" noMove="1" noResize="1" noEditPoints="1" noAdjustHandles="1" noChangeArrowheads="1" noChangeShapeType="1" noTextEdit="1"/>
              </p:cNvSpPr>
              <p:nvPr/>
            </p:nvSpPr>
            <p:spPr>
              <a:xfrm>
                <a:off x="10027415" y="2204406"/>
                <a:ext cx="828000" cy="406400"/>
              </a:xfrm>
              <a:prstGeom prst="rect">
                <a:avLst/>
              </a:prstGeom>
              <a:blipFill>
                <a:blip r:embed="rId24"/>
                <a:stretch>
                  <a:fillRect/>
                </a:stretch>
              </a:blipFill>
              <a:ln w="19050">
                <a:solidFill>
                  <a:schemeClr val="tx1"/>
                </a:solidFill>
              </a:ln>
            </p:spPr>
            <p:txBody>
              <a:bodyPr/>
              <a:lstStyle/>
              <a:p>
                <a:r>
                  <a:rPr lang="zh-CN" altLang="en-US">
                    <a:noFill/>
                  </a:rPr>
                  <a:t> </a:t>
                </a:r>
              </a:p>
            </p:txBody>
          </p:sp>
        </mc:Fallback>
      </mc:AlternateContent>
      <p:sp>
        <p:nvSpPr>
          <p:cNvPr id="63" name="矩形 62">
            <a:extLst>
              <a:ext uri="{FF2B5EF4-FFF2-40B4-BE49-F238E27FC236}">
                <a16:creationId xmlns:a16="http://schemas.microsoft.com/office/drawing/2014/main" id="{05E8E9F3-822C-92AE-ACC0-A74710B374AA}"/>
              </a:ext>
            </a:extLst>
          </p:cNvPr>
          <p:cNvSpPr/>
          <p:nvPr/>
        </p:nvSpPr>
        <p:spPr>
          <a:xfrm>
            <a:off x="5919293" y="2930017"/>
            <a:ext cx="1260000" cy="406400"/>
          </a:xfrm>
          <a:prstGeom prst="rect">
            <a:avLst/>
          </a:prstGeom>
          <a:solidFill>
            <a:schemeClr val="bg1">
              <a:lumMod val="75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64" name="矩形 63">
            <a:extLst>
              <a:ext uri="{FF2B5EF4-FFF2-40B4-BE49-F238E27FC236}">
                <a16:creationId xmlns:a16="http://schemas.microsoft.com/office/drawing/2014/main" id="{09D452B7-80E1-3C3A-09AC-EC1AA339699A}"/>
              </a:ext>
            </a:extLst>
          </p:cNvPr>
          <p:cNvSpPr/>
          <p:nvPr/>
        </p:nvSpPr>
        <p:spPr>
          <a:xfrm>
            <a:off x="5831417" y="2853364"/>
            <a:ext cx="6260277" cy="5525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66" name="矩形 65">
            <a:extLst>
              <a:ext uri="{FF2B5EF4-FFF2-40B4-BE49-F238E27FC236}">
                <a16:creationId xmlns:a16="http://schemas.microsoft.com/office/drawing/2014/main" id="{058D730E-E0F0-1AEC-1271-6D4B110A18BA}"/>
              </a:ext>
            </a:extLst>
          </p:cNvPr>
          <p:cNvSpPr/>
          <p:nvPr/>
        </p:nvSpPr>
        <p:spPr>
          <a:xfrm>
            <a:off x="7955246" y="2926450"/>
            <a:ext cx="1260000" cy="406400"/>
          </a:xfrm>
          <a:prstGeom prst="rect">
            <a:avLst/>
          </a:prstGeom>
          <a:solidFill>
            <a:schemeClr val="bg1">
              <a:lumMod val="75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7" name="矩形 66">
                <a:extLst>
                  <a:ext uri="{FF2B5EF4-FFF2-40B4-BE49-F238E27FC236}">
                    <a16:creationId xmlns:a16="http://schemas.microsoft.com/office/drawing/2014/main" id="{FD5F7E2C-28AE-FD10-89F4-A8143FEC733E}"/>
                  </a:ext>
                </a:extLst>
              </p:cNvPr>
              <p:cNvSpPr/>
              <p:nvPr/>
            </p:nvSpPr>
            <p:spPr>
              <a:xfrm>
                <a:off x="5919293" y="2926450"/>
                <a:ext cx="360000" cy="4064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3</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7" name="矩形 66">
                <a:extLst>
                  <a:ext uri="{FF2B5EF4-FFF2-40B4-BE49-F238E27FC236}">
                    <a16:creationId xmlns:a16="http://schemas.microsoft.com/office/drawing/2014/main" id="{FD5F7E2C-28AE-FD10-89F4-A8143FEC733E}"/>
                  </a:ext>
                </a:extLst>
              </p:cNvPr>
              <p:cNvSpPr>
                <a:spLocks noRot="1" noChangeAspect="1" noMove="1" noResize="1" noEditPoints="1" noAdjustHandles="1" noChangeArrowheads="1" noChangeShapeType="1" noTextEdit="1"/>
              </p:cNvSpPr>
              <p:nvPr/>
            </p:nvSpPr>
            <p:spPr>
              <a:xfrm>
                <a:off x="5919293" y="2926450"/>
                <a:ext cx="360000" cy="406400"/>
              </a:xfrm>
              <a:prstGeom prst="rect">
                <a:avLst/>
              </a:prstGeom>
              <a:blipFill>
                <a:blip r:embed="rId25"/>
                <a:stretch>
                  <a:fillRect/>
                </a:stretch>
              </a:blipFill>
              <a:ln w="19050">
                <a:solidFill>
                  <a:schemeClr val="tx1"/>
                </a:solidFill>
              </a:ln>
            </p:spPr>
            <p:txBody>
              <a:bodyPr/>
              <a:lstStyle/>
              <a:p>
                <a:r>
                  <a:rPr lang="zh-CN" altLang="en-US">
                    <a:noFill/>
                  </a:rPr>
                  <a:t> </a:t>
                </a:r>
              </a:p>
            </p:txBody>
          </p:sp>
        </mc:Fallback>
      </mc:AlternateContent>
      <p:sp>
        <p:nvSpPr>
          <p:cNvPr id="68" name="矩形 67">
            <a:extLst>
              <a:ext uri="{FF2B5EF4-FFF2-40B4-BE49-F238E27FC236}">
                <a16:creationId xmlns:a16="http://schemas.microsoft.com/office/drawing/2014/main" id="{D1C51E94-EF81-1890-0DDF-136FBAB0F82F}"/>
              </a:ext>
            </a:extLst>
          </p:cNvPr>
          <p:cNvSpPr/>
          <p:nvPr/>
        </p:nvSpPr>
        <p:spPr>
          <a:xfrm>
            <a:off x="10035335" y="2926450"/>
            <a:ext cx="1260000" cy="406400"/>
          </a:xfrm>
          <a:prstGeom prst="rect">
            <a:avLst/>
          </a:prstGeom>
          <a:solidFill>
            <a:schemeClr val="bg1">
              <a:lumMod val="75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71" name="文本框 70">
            <a:extLst>
              <a:ext uri="{FF2B5EF4-FFF2-40B4-BE49-F238E27FC236}">
                <a16:creationId xmlns:a16="http://schemas.microsoft.com/office/drawing/2014/main" id="{E0E39F50-6329-7C4A-A55A-F16BE4E9843B}"/>
              </a:ext>
            </a:extLst>
          </p:cNvPr>
          <p:cNvSpPr txBox="1"/>
          <p:nvPr/>
        </p:nvSpPr>
        <p:spPr>
          <a:xfrm>
            <a:off x="11265363" y="2960372"/>
            <a:ext cx="849498" cy="338554"/>
          </a:xfrm>
          <a:prstGeom prst="rect">
            <a:avLst/>
          </a:prstGeom>
          <a:noFill/>
        </p:spPr>
        <p:txBody>
          <a:bodyPr wrap="square" rtlCol="0">
            <a:spAutoFit/>
          </a:bodyPr>
          <a:lstStyle/>
          <a:p>
            <a:pPr algn="ctr"/>
            <a:r>
              <a:rPr lang="en-US" altLang="zh-CN" sz="1600" b="1" i="1" dirty="0">
                <a:latin typeface="Times New Roman" panose="02020603050405020304" pitchFamily="18" charset="0"/>
                <a:cs typeface="Times New Roman" panose="02020603050405020304" pitchFamily="18" charset="0"/>
              </a:rPr>
              <a:t>BMC</a:t>
            </a:r>
            <a:endParaRPr lang="zh-CN" altLang="en-US" sz="16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4" name="矩形 73">
                <a:extLst>
                  <a:ext uri="{FF2B5EF4-FFF2-40B4-BE49-F238E27FC236}">
                    <a16:creationId xmlns:a16="http://schemas.microsoft.com/office/drawing/2014/main" id="{17F7ED45-195B-3FAA-45EC-D6FB95B61546}"/>
                  </a:ext>
                </a:extLst>
              </p:cNvPr>
              <p:cNvSpPr/>
              <p:nvPr/>
            </p:nvSpPr>
            <p:spPr>
              <a:xfrm>
                <a:off x="6283454" y="2926449"/>
                <a:ext cx="828000" cy="4064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4</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4" name="矩形 73">
                <a:extLst>
                  <a:ext uri="{FF2B5EF4-FFF2-40B4-BE49-F238E27FC236}">
                    <a16:creationId xmlns:a16="http://schemas.microsoft.com/office/drawing/2014/main" id="{17F7ED45-195B-3FAA-45EC-D6FB95B61546}"/>
                  </a:ext>
                </a:extLst>
              </p:cNvPr>
              <p:cNvSpPr>
                <a:spLocks noRot="1" noChangeAspect="1" noMove="1" noResize="1" noEditPoints="1" noAdjustHandles="1" noChangeArrowheads="1" noChangeShapeType="1" noTextEdit="1"/>
              </p:cNvSpPr>
              <p:nvPr/>
            </p:nvSpPr>
            <p:spPr>
              <a:xfrm>
                <a:off x="6283454" y="2926449"/>
                <a:ext cx="828000" cy="406400"/>
              </a:xfrm>
              <a:prstGeom prst="rect">
                <a:avLst/>
              </a:prstGeom>
              <a:blipFill>
                <a:blip r:embed="rId26"/>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5" name="矩形 74">
                <a:extLst>
                  <a:ext uri="{FF2B5EF4-FFF2-40B4-BE49-F238E27FC236}">
                    <a16:creationId xmlns:a16="http://schemas.microsoft.com/office/drawing/2014/main" id="{D31A88F6-EB76-8B5F-840E-3AC97E5F27EC}"/>
                  </a:ext>
                </a:extLst>
              </p:cNvPr>
              <p:cNvSpPr/>
              <p:nvPr/>
            </p:nvSpPr>
            <p:spPr>
              <a:xfrm>
                <a:off x="7951099" y="2926449"/>
                <a:ext cx="432000" cy="4064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1</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5" name="矩形 74">
                <a:extLst>
                  <a:ext uri="{FF2B5EF4-FFF2-40B4-BE49-F238E27FC236}">
                    <a16:creationId xmlns:a16="http://schemas.microsoft.com/office/drawing/2014/main" id="{D31A88F6-EB76-8B5F-840E-3AC97E5F27EC}"/>
                  </a:ext>
                </a:extLst>
              </p:cNvPr>
              <p:cNvSpPr>
                <a:spLocks noRot="1" noChangeAspect="1" noMove="1" noResize="1" noEditPoints="1" noAdjustHandles="1" noChangeArrowheads="1" noChangeShapeType="1" noTextEdit="1"/>
              </p:cNvSpPr>
              <p:nvPr/>
            </p:nvSpPr>
            <p:spPr>
              <a:xfrm>
                <a:off x="7951099" y="2926449"/>
                <a:ext cx="432000" cy="406400"/>
              </a:xfrm>
              <a:prstGeom prst="rect">
                <a:avLst/>
              </a:prstGeom>
              <a:blipFill>
                <a:blip r:embed="rId27"/>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6" name="矩形 75">
                <a:extLst>
                  <a:ext uri="{FF2B5EF4-FFF2-40B4-BE49-F238E27FC236}">
                    <a16:creationId xmlns:a16="http://schemas.microsoft.com/office/drawing/2014/main" id="{CAD87707-F135-8F67-60C0-EB3D5AD63742}"/>
                  </a:ext>
                </a:extLst>
              </p:cNvPr>
              <p:cNvSpPr/>
              <p:nvPr/>
            </p:nvSpPr>
            <p:spPr>
              <a:xfrm>
                <a:off x="10032323" y="2926449"/>
                <a:ext cx="540000" cy="4064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5</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6" name="矩形 75">
                <a:extLst>
                  <a:ext uri="{FF2B5EF4-FFF2-40B4-BE49-F238E27FC236}">
                    <a16:creationId xmlns:a16="http://schemas.microsoft.com/office/drawing/2014/main" id="{CAD87707-F135-8F67-60C0-EB3D5AD63742}"/>
                  </a:ext>
                </a:extLst>
              </p:cNvPr>
              <p:cNvSpPr>
                <a:spLocks noRot="1" noChangeAspect="1" noMove="1" noResize="1" noEditPoints="1" noAdjustHandles="1" noChangeArrowheads="1" noChangeShapeType="1" noTextEdit="1"/>
              </p:cNvSpPr>
              <p:nvPr/>
            </p:nvSpPr>
            <p:spPr>
              <a:xfrm>
                <a:off x="10032323" y="2926449"/>
                <a:ext cx="540000" cy="406400"/>
              </a:xfrm>
              <a:prstGeom prst="rect">
                <a:avLst/>
              </a:prstGeom>
              <a:blipFill>
                <a:blip r:embed="rId28"/>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7" name="矩形 76">
                <a:extLst>
                  <a:ext uri="{FF2B5EF4-FFF2-40B4-BE49-F238E27FC236}">
                    <a16:creationId xmlns:a16="http://schemas.microsoft.com/office/drawing/2014/main" id="{D734F1ED-7971-A0A7-0EF6-D9C83B2FFAE2}"/>
                  </a:ext>
                </a:extLst>
              </p:cNvPr>
              <p:cNvSpPr/>
              <p:nvPr/>
            </p:nvSpPr>
            <p:spPr>
              <a:xfrm>
                <a:off x="10572323" y="2926449"/>
                <a:ext cx="648000" cy="4064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0</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7" name="矩形 76">
                <a:extLst>
                  <a:ext uri="{FF2B5EF4-FFF2-40B4-BE49-F238E27FC236}">
                    <a16:creationId xmlns:a16="http://schemas.microsoft.com/office/drawing/2014/main" id="{D734F1ED-7971-A0A7-0EF6-D9C83B2FFAE2}"/>
                  </a:ext>
                </a:extLst>
              </p:cNvPr>
              <p:cNvSpPr>
                <a:spLocks noRot="1" noChangeAspect="1" noMove="1" noResize="1" noEditPoints="1" noAdjustHandles="1" noChangeArrowheads="1" noChangeShapeType="1" noTextEdit="1"/>
              </p:cNvSpPr>
              <p:nvPr/>
            </p:nvSpPr>
            <p:spPr>
              <a:xfrm>
                <a:off x="10572323" y="2926449"/>
                <a:ext cx="648000" cy="406400"/>
              </a:xfrm>
              <a:prstGeom prst="rect">
                <a:avLst/>
              </a:prstGeom>
              <a:blipFill>
                <a:blip r:embed="rId29"/>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8" name="矩形 77">
                <a:extLst>
                  <a:ext uri="{FF2B5EF4-FFF2-40B4-BE49-F238E27FC236}">
                    <a16:creationId xmlns:a16="http://schemas.microsoft.com/office/drawing/2014/main" id="{FB0D1934-C376-3740-F58B-77EC03EBA08A}"/>
                  </a:ext>
                </a:extLst>
              </p:cNvPr>
              <p:cNvSpPr/>
              <p:nvPr/>
            </p:nvSpPr>
            <p:spPr>
              <a:xfrm>
                <a:off x="8383099" y="2926449"/>
                <a:ext cx="720000" cy="4064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dirty="0" smtClean="0">
                              <a:solidFill>
                                <a:schemeClr val="tx1"/>
                              </a:solidFill>
                              <a:latin typeface="Cambria Math" panose="02040503050406030204" pitchFamily="18" charset="0"/>
                              <a:cs typeface="Times New Roman" panose="02020603050405020304" pitchFamily="18" charset="0"/>
                            </a:rPr>
                          </m:ctrlPr>
                        </m:sSubPr>
                        <m:e>
                          <m:r>
                            <a:rPr lang="en-US" altLang="zh-CN" sz="1400" b="0" i="1" dirty="0" smtClean="0">
                              <a:solidFill>
                                <a:schemeClr val="tx1"/>
                              </a:solidFill>
                              <a:latin typeface="Cambria Math" panose="02040503050406030204" pitchFamily="18" charset="0"/>
                              <a:cs typeface="Times New Roman" panose="02020603050405020304" pitchFamily="18" charset="0"/>
                            </a:rPr>
                            <m:t>𝑇</m:t>
                          </m:r>
                        </m:e>
                        <m:sub>
                          <m:r>
                            <a:rPr lang="en-US" altLang="zh-CN" sz="1400" b="0" i="1" dirty="0" smtClean="0">
                              <a:solidFill>
                                <a:schemeClr val="tx1"/>
                              </a:solidFill>
                              <a:latin typeface="Cambria Math" panose="02040503050406030204" pitchFamily="18" charset="0"/>
                              <a:cs typeface="Times New Roman" panose="02020603050405020304" pitchFamily="18" charset="0"/>
                            </a:rPr>
                            <m:t>2</m:t>
                          </m:r>
                        </m:sub>
                      </m:sSub>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8" name="矩形 77">
                <a:extLst>
                  <a:ext uri="{FF2B5EF4-FFF2-40B4-BE49-F238E27FC236}">
                    <a16:creationId xmlns:a16="http://schemas.microsoft.com/office/drawing/2014/main" id="{FB0D1934-C376-3740-F58B-77EC03EBA08A}"/>
                  </a:ext>
                </a:extLst>
              </p:cNvPr>
              <p:cNvSpPr>
                <a:spLocks noRot="1" noChangeAspect="1" noMove="1" noResize="1" noEditPoints="1" noAdjustHandles="1" noChangeArrowheads="1" noChangeShapeType="1" noTextEdit="1"/>
              </p:cNvSpPr>
              <p:nvPr/>
            </p:nvSpPr>
            <p:spPr>
              <a:xfrm>
                <a:off x="8383099" y="2926449"/>
                <a:ext cx="720000" cy="406400"/>
              </a:xfrm>
              <a:prstGeom prst="rect">
                <a:avLst/>
              </a:prstGeom>
              <a:blipFill>
                <a:blip r:embed="rId30"/>
                <a:stretch>
                  <a:fillRect/>
                </a:stretch>
              </a:blipFill>
              <a:ln w="19050">
                <a:solidFill>
                  <a:schemeClr val="tx1"/>
                </a:solidFill>
              </a:ln>
            </p:spPr>
            <p:txBody>
              <a:bodyPr/>
              <a:lstStyle/>
              <a:p>
                <a:r>
                  <a:rPr lang="zh-CN" altLang="en-US">
                    <a:noFill/>
                  </a:rPr>
                  <a:t> </a:t>
                </a:r>
              </a:p>
            </p:txBody>
          </p:sp>
        </mc:Fallback>
      </mc:AlternateContent>
      <p:cxnSp>
        <p:nvCxnSpPr>
          <p:cNvPr id="79" name="直接箭头连接符 78">
            <a:extLst>
              <a:ext uri="{FF2B5EF4-FFF2-40B4-BE49-F238E27FC236}">
                <a16:creationId xmlns:a16="http://schemas.microsoft.com/office/drawing/2014/main" id="{570356DF-6B1C-7700-25B9-789480ABC0B1}"/>
              </a:ext>
            </a:extLst>
          </p:cNvPr>
          <p:cNvCxnSpPr>
            <a:cxnSpLocks/>
          </p:cNvCxnSpPr>
          <p:nvPr/>
        </p:nvCxnSpPr>
        <p:spPr bwMode="auto">
          <a:xfrm>
            <a:off x="10681431" y="1217051"/>
            <a:ext cx="1165925" cy="0"/>
          </a:xfrm>
          <a:prstGeom prst="straightConnector1">
            <a:avLst/>
          </a:prstGeom>
          <a:solidFill>
            <a:schemeClr val="accent1"/>
          </a:solidFill>
          <a:ln w="19050" cap="flat" cmpd="sng" algn="ctr">
            <a:solidFill>
              <a:schemeClr val="tx1"/>
            </a:solidFill>
            <a:prstDash val="solid"/>
            <a:miter lim="800000"/>
            <a:headEnd type="none" w="med" len="med"/>
            <a:tailEnd type="arrow"/>
          </a:ln>
          <a:effectLst/>
        </p:spPr>
      </p:cxnSp>
      <p:sp>
        <p:nvSpPr>
          <p:cNvPr id="80" name="箭头: 上 79">
            <a:extLst>
              <a:ext uri="{FF2B5EF4-FFF2-40B4-BE49-F238E27FC236}">
                <a16:creationId xmlns:a16="http://schemas.microsoft.com/office/drawing/2014/main" id="{33E75839-8565-3533-40A5-870B02BEAF4B}"/>
              </a:ext>
            </a:extLst>
          </p:cNvPr>
          <p:cNvSpPr/>
          <p:nvPr/>
        </p:nvSpPr>
        <p:spPr bwMode="auto">
          <a:xfrm rot="5400000">
            <a:off x="5295481" y="1388561"/>
            <a:ext cx="308406" cy="669126"/>
          </a:xfrm>
          <a:prstGeom prst="upArrow">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1" name="箭头: 左弧形 80">
            <a:extLst>
              <a:ext uri="{FF2B5EF4-FFF2-40B4-BE49-F238E27FC236}">
                <a16:creationId xmlns:a16="http://schemas.microsoft.com/office/drawing/2014/main" id="{7EBB51E3-8A27-D764-5D96-AB6D9BDA8BC8}"/>
              </a:ext>
            </a:extLst>
          </p:cNvPr>
          <p:cNvSpPr/>
          <p:nvPr/>
        </p:nvSpPr>
        <p:spPr bwMode="auto">
          <a:xfrm>
            <a:off x="71567" y="1960068"/>
            <a:ext cx="340669" cy="800626"/>
          </a:xfrm>
          <a:prstGeom prst="curved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2" name="箭头: 上 81">
            <a:extLst>
              <a:ext uri="{FF2B5EF4-FFF2-40B4-BE49-F238E27FC236}">
                <a16:creationId xmlns:a16="http://schemas.microsoft.com/office/drawing/2014/main" id="{4A09E545-4571-35AC-D37A-248AD3DECAAA}"/>
              </a:ext>
            </a:extLst>
          </p:cNvPr>
          <p:cNvSpPr/>
          <p:nvPr/>
        </p:nvSpPr>
        <p:spPr bwMode="auto">
          <a:xfrm rot="3266021">
            <a:off x="5314978" y="2271854"/>
            <a:ext cx="308406" cy="669126"/>
          </a:xfrm>
          <a:prstGeom prst="upArrow">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4" name="箭头: 上 83">
            <a:extLst>
              <a:ext uri="{FF2B5EF4-FFF2-40B4-BE49-F238E27FC236}">
                <a16:creationId xmlns:a16="http://schemas.microsoft.com/office/drawing/2014/main" id="{905D4B9C-1D51-B63E-C0F5-7561D840D2C0}"/>
              </a:ext>
            </a:extLst>
          </p:cNvPr>
          <p:cNvSpPr/>
          <p:nvPr/>
        </p:nvSpPr>
        <p:spPr bwMode="auto">
          <a:xfrm rot="6435203">
            <a:off x="5316451" y="2773868"/>
            <a:ext cx="308406" cy="669126"/>
          </a:xfrm>
          <a:prstGeom prst="upArrow">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5" name="文本框 84">
            <a:extLst>
              <a:ext uri="{FF2B5EF4-FFF2-40B4-BE49-F238E27FC236}">
                <a16:creationId xmlns:a16="http://schemas.microsoft.com/office/drawing/2014/main" id="{E0D69606-7BD7-8F43-ED62-EE06769AAB07}"/>
              </a:ext>
            </a:extLst>
          </p:cNvPr>
          <p:cNvSpPr txBox="1"/>
          <p:nvPr/>
        </p:nvSpPr>
        <p:spPr>
          <a:xfrm>
            <a:off x="64060" y="3590962"/>
            <a:ext cx="12054972" cy="1107996"/>
          </a:xfrm>
          <a:prstGeom prst="rect">
            <a:avLst/>
          </a:prstGeom>
          <a:solidFill>
            <a:schemeClr val="bg1"/>
          </a:solidFill>
          <a:ln w="38100">
            <a:solidFill>
              <a:schemeClr val="tx1"/>
            </a:solidFill>
          </a:ln>
        </p:spPr>
        <p:txBody>
          <a:bodyPr wrap="square" rtlCol="0">
            <a:spAutoFit/>
          </a:bodyPr>
          <a:lstStyle/>
          <a:p>
            <a:pPr algn="ctr"/>
            <a:r>
              <a:rPr lang="en-US" altLang="zh-CN" sz="2200" b="1" i="1" dirty="0"/>
              <a:t>Note that all policies work with </a:t>
            </a:r>
            <a:r>
              <a:rPr lang="en-US" altLang="zh-CN" sz="2200" b="1" i="1" dirty="0">
                <a:solidFill>
                  <a:srgbClr val="443BFF"/>
                </a:solidFill>
              </a:rPr>
              <a:t>“safety” condition </a:t>
            </a:r>
            <a:r>
              <a:rPr lang="en-US" altLang="zh-CN" sz="2200" b="1" i="1" dirty="0"/>
              <a:t>to ensure that the memory usage of concurrent tasks does </a:t>
            </a:r>
            <a:r>
              <a:rPr lang="en-US" altLang="zh-CN" sz="2200" b="1" i="1" dirty="0">
                <a:solidFill>
                  <a:srgbClr val="443BFF"/>
                </a:solidFill>
              </a:rPr>
              <a:t>not exceed </a:t>
            </a:r>
            <a:r>
              <a:rPr lang="en-US" altLang="zh-CN" sz="2200" b="1" i="1" dirty="0"/>
              <a:t>the GPU memory capacity. Besides, the maximum size of a task group </a:t>
            </a:r>
            <a:r>
              <a:rPr lang="en-US" altLang="zh-CN" sz="2200" b="1" i="1" dirty="0">
                <a:solidFill>
                  <a:srgbClr val="443BFF"/>
                </a:solidFill>
              </a:rPr>
              <a:t>equals </a:t>
            </a:r>
            <a:r>
              <a:rPr lang="en-US" altLang="zh-CN" sz="2200" b="1" i="1" dirty="0"/>
              <a:t>the number of workers. </a:t>
            </a:r>
            <a:endParaRPr lang="en-US" altLang="zh-CN" sz="2200" b="1" dirty="0"/>
          </a:p>
        </p:txBody>
      </p:sp>
      <p:sp>
        <p:nvSpPr>
          <p:cNvPr id="86" name="Content Placeholder 2">
            <a:extLst>
              <a:ext uri="{FF2B5EF4-FFF2-40B4-BE49-F238E27FC236}">
                <a16:creationId xmlns:a16="http://schemas.microsoft.com/office/drawing/2014/main" id="{C99D5BBB-9B62-C4D9-C769-B31F0DDB9DB1}"/>
              </a:ext>
            </a:extLst>
          </p:cNvPr>
          <p:cNvSpPr>
            <a:spLocks noGrp="1"/>
          </p:cNvSpPr>
          <p:nvPr>
            <p:ph idx="1"/>
          </p:nvPr>
        </p:nvSpPr>
        <p:spPr>
          <a:xfrm>
            <a:off x="13003" y="4784962"/>
            <a:ext cx="12168837" cy="1718473"/>
          </a:xfrm>
        </p:spPr>
        <p:txBody>
          <a:bodyPr/>
          <a:lstStyle/>
          <a:p>
            <a:r>
              <a:rPr lang="en-US" altLang="zh-CN" sz="2000" b="1" i="1" dirty="0">
                <a:ea typeface="Tahoma" panose="020B0604030504040204" pitchFamily="34" charset="0"/>
              </a:rPr>
              <a:t>Base</a:t>
            </a:r>
            <a:r>
              <a:rPr lang="en-US" altLang="zh-CN" sz="2000" b="1" dirty="0">
                <a:ea typeface="Tahoma" panose="020B0604030504040204" pitchFamily="34" charset="0"/>
              </a:rPr>
              <a:t> policy: </a:t>
            </a:r>
            <a:r>
              <a:rPr lang="en-US" altLang="zh-CN" sz="2000" dirty="0">
                <a:ea typeface="Tahoma" panose="020B0604030504040204" pitchFamily="34" charset="0"/>
              </a:rPr>
              <a:t> follows in-order scheduling and </a:t>
            </a:r>
            <a:r>
              <a:rPr lang="en-US" altLang="zh-CN" sz="2000" dirty="0">
                <a:solidFill>
                  <a:srgbClr val="443BFF"/>
                </a:solidFill>
                <a:ea typeface="Tahoma" panose="020B0604030504040204" pitchFamily="34" charset="0"/>
              </a:rPr>
              <a:t>greedily packs </a:t>
            </a:r>
            <a:r>
              <a:rPr lang="en-US" altLang="zh-CN" sz="2000" dirty="0">
                <a:ea typeface="Tahoma" panose="020B0604030504040204" pitchFamily="34" charset="0"/>
              </a:rPr>
              <a:t>more tasks into the same group</a:t>
            </a:r>
          </a:p>
          <a:p>
            <a:r>
              <a:rPr lang="en-US" altLang="zh-CN" sz="2000" b="1" i="1" dirty="0">
                <a:ea typeface="Tahoma" panose="020B0604030504040204" pitchFamily="34" charset="0"/>
              </a:rPr>
              <a:t>LMCF</a:t>
            </a:r>
            <a:r>
              <a:rPr lang="en-US" altLang="zh-CN" sz="2000" b="1" dirty="0">
                <a:ea typeface="Tahoma" panose="020B0604030504040204" pitchFamily="34" charset="0"/>
              </a:rPr>
              <a:t> (lowest-memory-consumption-first) policy: </a:t>
            </a:r>
            <a:r>
              <a:rPr lang="en-US" altLang="zh-CN" sz="2000" dirty="0">
                <a:ea typeface="Tahoma" panose="020B0604030504040204" pitchFamily="34" charset="0"/>
              </a:rPr>
              <a:t>sorts the task indices in </a:t>
            </a:r>
            <a:r>
              <a:rPr lang="en-US" altLang="zh-CN" sz="2000" dirty="0">
                <a:solidFill>
                  <a:srgbClr val="443BFF"/>
                </a:solidFill>
                <a:ea typeface="Tahoma" panose="020B0604030504040204" pitchFamily="34" charset="0"/>
              </a:rPr>
              <a:t>ascending order </a:t>
            </a:r>
            <a:r>
              <a:rPr lang="en-US" altLang="zh-CN" sz="2000" dirty="0">
                <a:ea typeface="Tahoma" panose="020B0604030504040204" pitchFamily="34" charset="0"/>
              </a:rPr>
              <a:t>of PMCs, and then traverses the sorting to generate task groups</a:t>
            </a:r>
          </a:p>
          <a:p>
            <a:r>
              <a:rPr lang="en-US" altLang="zh-CN" sz="2000" b="1" i="1" dirty="0">
                <a:ea typeface="Tahoma" panose="020B0604030504040204" pitchFamily="34" charset="0"/>
              </a:rPr>
              <a:t>BMC</a:t>
            </a:r>
            <a:r>
              <a:rPr lang="en-US" altLang="zh-CN" sz="2000" b="1" dirty="0">
                <a:ea typeface="Tahoma" panose="020B0604030504040204" pitchFamily="34" charset="0"/>
              </a:rPr>
              <a:t> (balanced-memory-consumption) policy: </a:t>
            </a:r>
            <a:r>
              <a:rPr lang="en-US" altLang="zh-CN" sz="2000" dirty="0">
                <a:ea typeface="Tahoma" panose="020B0604030504040204" pitchFamily="34" charset="0"/>
              </a:rPr>
              <a:t>group tasks with </a:t>
            </a:r>
            <a:r>
              <a:rPr lang="en-US" altLang="zh-CN" sz="2000" dirty="0">
                <a:solidFill>
                  <a:srgbClr val="443BFF"/>
                </a:solidFill>
                <a:ea typeface="Tahoma" panose="020B0604030504040204" pitchFamily="34" charset="0"/>
              </a:rPr>
              <a:t>high </a:t>
            </a:r>
            <a:r>
              <a:rPr lang="en-US" altLang="zh-CN" sz="2000" dirty="0">
                <a:ea typeface="Tahoma" panose="020B0604030504040204" pitchFamily="34" charset="0"/>
              </a:rPr>
              <a:t>and </a:t>
            </a:r>
            <a:r>
              <a:rPr lang="en-US" altLang="zh-CN" sz="2000" dirty="0">
                <a:solidFill>
                  <a:srgbClr val="443BFF"/>
                </a:solidFill>
                <a:ea typeface="Tahoma" panose="020B0604030504040204" pitchFamily="34" charset="0"/>
              </a:rPr>
              <a:t>low</a:t>
            </a:r>
            <a:r>
              <a:rPr lang="en-US" altLang="zh-CN" sz="2000" dirty="0">
                <a:ea typeface="Tahoma" panose="020B0604030504040204" pitchFamily="34" charset="0"/>
              </a:rPr>
              <a:t> PMCs into a group, thereby</a:t>
            </a:r>
            <a:r>
              <a:rPr lang="en-US" altLang="zh-CN" sz="2000" dirty="0">
                <a:solidFill>
                  <a:srgbClr val="443BFF"/>
                </a:solidFill>
                <a:ea typeface="Tahoma" panose="020B0604030504040204" pitchFamily="34" charset="0"/>
              </a:rPr>
              <a:t> reducing </a:t>
            </a:r>
            <a:r>
              <a:rPr lang="en-US" altLang="zh-CN" sz="2000" dirty="0">
                <a:ea typeface="Tahoma" panose="020B0604030504040204" pitchFamily="34" charset="0"/>
              </a:rPr>
              <a:t>the performance interference of concurrent execution</a:t>
            </a:r>
          </a:p>
        </p:txBody>
      </p:sp>
    </p:spTree>
    <p:extLst>
      <p:ext uri="{BB962C8B-B14F-4D97-AF65-F5344CB8AC3E}">
        <p14:creationId xmlns:p14="http://schemas.microsoft.com/office/powerpoint/2010/main" val="174880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28"/>
                                        </p:tgtEl>
                                      </p:cBhvr>
                                    </p:animEffect>
                                    <p:animScale>
                                      <p:cBhvr>
                                        <p:cTn id="10" dur="250" autoRev="1" fill="hold"/>
                                        <p:tgtEl>
                                          <p:spTgt spid="28"/>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35"/>
                                        </p:tgtEl>
                                      </p:cBhvr>
                                    </p:animEffect>
                                    <p:animScale>
                                      <p:cBhvr>
                                        <p:cTn id="13" dur="250" autoRev="1" fill="hold"/>
                                        <p:tgtEl>
                                          <p:spTgt spid="35"/>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36"/>
                                        </p:tgtEl>
                                      </p:cBhvr>
                                    </p:animEffect>
                                    <p:animScale>
                                      <p:cBhvr>
                                        <p:cTn id="16" dur="250" autoRev="1" fill="hold"/>
                                        <p:tgtEl>
                                          <p:spTgt spid="36"/>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37"/>
                                        </p:tgtEl>
                                      </p:cBhvr>
                                    </p:animEffect>
                                    <p:animScale>
                                      <p:cBhvr>
                                        <p:cTn id="19" dur="250" autoRev="1" fill="hold"/>
                                        <p:tgtEl>
                                          <p:spTgt spid="37"/>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38"/>
                                        </p:tgtEl>
                                      </p:cBhvr>
                                    </p:animEffect>
                                    <p:animScale>
                                      <p:cBhvr>
                                        <p:cTn id="22" dur="250" autoRev="1" fill="hold"/>
                                        <p:tgtEl>
                                          <p:spTgt spid="38"/>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39"/>
                                        </p:tgtEl>
                                      </p:cBhvr>
                                    </p:animEffect>
                                    <p:animScale>
                                      <p:cBhvr>
                                        <p:cTn id="25" dur="250" autoRev="1" fill="hold"/>
                                        <p:tgtEl>
                                          <p:spTgt spid="39"/>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40"/>
                                        </p:tgtEl>
                                      </p:cBhvr>
                                    </p:animEffect>
                                    <p:animScale>
                                      <p:cBhvr>
                                        <p:cTn id="28" dur="250" autoRev="1" fill="hold"/>
                                        <p:tgtEl>
                                          <p:spTgt spid="40"/>
                                        </p:tgtEl>
                                      </p:cBhvr>
                                      <p:by x="105000" y="105000"/>
                                    </p:animScale>
                                  </p:childTnLst>
                                </p:cTn>
                              </p:par>
                              <p:par>
                                <p:cTn id="29" presetID="26" presetClass="emph" presetSubtype="0" fill="hold" grpId="0" nodeType="withEffect">
                                  <p:stCondLst>
                                    <p:cond delay="0"/>
                                  </p:stCondLst>
                                  <p:childTnLst>
                                    <p:animEffect transition="out" filter="fade">
                                      <p:cBhvr>
                                        <p:cTn id="30" dur="500" tmFilter="0, 0; .2, .5; .8, .5; 1, 0"/>
                                        <p:tgtEl>
                                          <p:spTgt spid="41"/>
                                        </p:tgtEl>
                                      </p:cBhvr>
                                    </p:animEffect>
                                    <p:animScale>
                                      <p:cBhvr>
                                        <p:cTn id="31" dur="250" autoRev="1" fill="hold"/>
                                        <p:tgtEl>
                                          <p:spTgt spid="41"/>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42"/>
                                        </p:tgtEl>
                                      </p:cBhvr>
                                    </p:animEffect>
                                    <p:animScale>
                                      <p:cBhvr>
                                        <p:cTn id="34" dur="250" autoRev="1" fill="hold"/>
                                        <p:tgtEl>
                                          <p:spTgt spid="42"/>
                                        </p:tgtEl>
                                      </p:cBhvr>
                                      <p:by x="105000" y="105000"/>
                                    </p:animScale>
                                  </p:childTnLst>
                                </p:cTn>
                              </p:par>
                              <p:par>
                                <p:cTn id="35" presetID="26" presetClass="emph" presetSubtype="0" fill="hold" grpId="0" nodeType="withEffect">
                                  <p:stCondLst>
                                    <p:cond delay="0"/>
                                  </p:stCondLst>
                                  <p:childTnLst>
                                    <p:animEffect transition="out" filter="fade">
                                      <p:cBhvr>
                                        <p:cTn id="36" dur="500" tmFilter="0, 0; .2, .5; .8, .5; 1, 0"/>
                                        <p:tgtEl>
                                          <p:spTgt spid="43"/>
                                        </p:tgtEl>
                                      </p:cBhvr>
                                    </p:animEffect>
                                    <p:animScale>
                                      <p:cBhvr>
                                        <p:cTn id="37" dur="250" autoRev="1" fill="hold"/>
                                        <p:tgtEl>
                                          <p:spTgt spid="43"/>
                                        </p:tgtEl>
                                      </p:cBhvr>
                                      <p:by x="105000" y="105000"/>
                                    </p:animScale>
                                  </p:childTnLst>
                                </p:cTn>
                              </p:par>
                              <p:par>
                                <p:cTn id="38" presetID="26" presetClass="emph" presetSubtype="0" fill="hold" grpId="0" nodeType="withEffect">
                                  <p:stCondLst>
                                    <p:cond delay="0"/>
                                  </p:stCondLst>
                                  <p:childTnLst>
                                    <p:animEffect transition="out" filter="fade">
                                      <p:cBhvr>
                                        <p:cTn id="39" dur="500" tmFilter="0, 0; .2, .5; .8, .5; 1, 0"/>
                                        <p:tgtEl>
                                          <p:spTgt spid="46"/>
                                        </p:tgtEl>
                                      </p:cBhvr>
                                    </p:animEffect>
                                    <p:animScale>
                                      <p:cBhvr>
                                        <p:cTn id="40" dur="250" autoRev="1" fill="hold"/>
                                        <p:tgtEl>
                                          <p:spTgt spid="46"/>
                                        </p:tgtEl>
                                      </p:cBhvr>
                                      <p:by x="105000" y="105000"/>
                                    </p:animScale>
                                  </p:childTnLst>
                                </p:cTn>
                              </p:par>
                              <p:par>
                                <p:cTn id="41" presetID="26" presetClass="emph" presetSubtype="0" fill="hold" grpId="0" nodeType="withEffect">
                                  <p:stCondLst>
                                    <p:cond delay="0"/>
                                  </p:stCondLst>
                                  <p:childTnLst>
                                    <p:animEffect transition="out" filter="fade">
                                      <p:cBhvr>
                                        <p:cTn id="42" dur="500" tmFilter="0, 0; .2, .5; .8, .5; 1, 0"/>
                                        <p:tgtEl>
                                          <p:spTgt spid="80"/>
                                        </p:tgtEl>
                                      </p:cBhvr>
                                    </p:animEffect>
                                    <p:animScale>
                                      <p:cBhvr>
                                        <p:cTn id="43" dur="250" autoRev="1" fill="hold"/>
                                        <p:tgtEl>
                                          <p:spTgt spid="80"/>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grpId="0" nodeType="clickEffect">
                                  <p:stCondLst>
                                    <p:cond delay="0"/>
                                  </p:stCondLst>
                                  <p:childTnLst>
                                    <p:animEffect transition="out" filter="fade">
                                      <p:cBhvr>
                                        <p:cTn id="47" dur="500" tmFilter="0, 0; .2, .5; .8, .5; 1, 0"/>
                                        <p:tgtEl>
                                          <p:spTgt spid="48"/>
                                        </p:tgtEl>
                                      </p:cBhvr>
                                    </p:animEffect>
                                    <p:animScale>
                                      <p:cBhvr>
                                        <p:cTn id="48" dur="250" autoRev="1" fill="hold"/>
                                        <p:tgtEl>
                                          <p:spTgt spid="48"/>
                                        </p:tgtEl>
                                      </p:cBhvr>
                                      <p:by x="105000" y="105000"/>
                                    </p:animScale>
                                  </p:childTnLst>
                                </p:cTn>
                              </p:par>
                              <p:par>
                                <p:cTn id="49" presetID="26" presetClass="emph" presetSubtype="0" fill="hold" grpId="0" nodeType="withEffect">
                                  <p:stCondLst>
                                    <p:cond delay="0"/>
                                  </p:stCondLst>
                                  <p:childTnLst>
                                    <p:animEffect transition="out" filter="fade">
                                      <p:cBhvr>
                                        <p:cTn id="50" dur="500" tmFilter="0, 0; .2, .5; .8, .5; 1, 0"/>
                                        <p:tgtEl>
                                          <p:spTgt spid="49"/>
                                        </p:tgtEl>
                                      </p:cBhvr>
                                    </p:animEffect>
                                    <p:animScale>
                                      <p:cBhvr>
                                        <p:cTn id="51" dur="250" autoRev="1" fill="hold"/>
                                        <p:tgtEl>
                                          <p:spTgt spid="49"/>
                                        </p:tgtEl>
                                      </p:cBhvr>
                                      <p:by x="105000" y="105000"/>
                                    </p:animScale>
                                  </p:childTnLst>
                                </p:cTn>
                              </p:par>
                              <p:par>
                                <p:cTn id="52" presetID="26" presetClass="emph" presetSubtype="0" fill="hold" grpId="0" nodeType="withEffect">
                                  <p:stCondLst>
                                    <p:cond delay="0"/>
                                  </p:stCondLst>
                                  <p:childTnLst>
                                    <p:animEffect transition="out" filter="fade">
                                      <p:cBhvr>
                                        <p:cTn id="53" dur="500" tmFilter="0, 0; .2, .5; .8, .5; 1, 0"/>
                                        <p:tgtEl>
                                          <p:spTgt spid="50"/>
                                        </p:tgtEl>
                                      </p:cBhvr>
                                    </p:animEffect>
                                    <p:animScale>
                                      <p:cBhvr>
                                        <p:cTn id="54" dur="250" autoRev="1" fill="hold"/>
                                        <p:tgtEl>
                                          <p:spTgt spid="50"/>
                                        </p:tgtEl>
                                      </p:cBhvr>
                                      <p:by x="105000" y="105000"/>
                                    </p:animScale>
                                  </p:childTnLst>
                                </p:cTn>
                              </p:par>
                              <p:par>
                                <p:cTn id="55" presetID="26" presetClass="emph" presetSubtype="0" fill="hold" grpId="0" nodeType="withEffect">
                                  <p:stCondLst>
                                    <p:cond delay="0"/>
                                  </p:stCondLst>
                                  <p:childTnLst>
                                    <p:animEffect transition="out" filter="fade">
                                      <p:cBhvr>
                                        <p:cTn id="56" dur="500" tmFilter="0, 0; .2, .5; .8, .5; 1, 0"/>
                                        <p:tgtEl>
                                          <p:spTgt spid="52"/>
                                        </p:tgtEl>
                                      </p:cBhvr>
                                    </p:animEffect>
                                    <p:animScale>
                                      <p:cBhvr>
                                        <p:cTn id="57" dur="250" autoRev="1" fill="hold"/>
                                        <p:tgtEl>
                                          <p:spTgt spid="52"/>
                                        </p:tgtEl>
                                      </p:cBhvr>
                                      <p:by x="105000" y="105000"/>
                                    </p:animScale>
                                  </p:childTnLst>
                                </p:cTn>
                              </p:par>
                              <p:par>
                                <p:cTn id="58" presetID="26" presetClass="emph" presetSubtype="0" fill="hold" grpId="0" nodeType="withEffect">
                                  <p:stCondLst>
                                    <p:cond delay="0"/>
                                  </p:stCondLst>
                                  <p:childTnLst>
                                    <p:animEffect transition="out" filter="fade">
                                      <p:cBhvr>
                                        <p:cTn id="59" dur="500" tmFilter="0, 0; .2, .5; .8, .5; 1, 0"/>
                                        <p:tgtEl>
                                          <p:spTgt spid="54"/>
                                        </p:tgtEl>
                                      </p:cBhvr>
                                    </p:animEffect>
                                    <p:animScale>
                                      <p:cBhvr>
                                        <p:cTn id="60" dur="250" autoRev="1" fill="hold"/>
                                        <p:tgtEl>
                                          <p:spTgt spid="54"/>
                                        </p:tgtEl>
                                      </p:cBhvr>
                                      <p:by x="105000" y="105000"/>
                                    </p:animScale>
                                  </p:childTnLst>
                                </p:cTn>
                              </p:par>
                              <p:par>
                                <p:cTn id="61" presetID="26" presetClass="emph" presetSubtype="0" fill="hold" grpId="0" nodeType="withEffect">
                                  <p:stCondLst>
                                    <p:cond delay="0"/>
                                  </p:stCondLst>
                                  <p:childTnLst>
                                    <p:animEffect transition="out" filter="fade">
                                      <p:cBhvr>
                                        <p:cTn id="62" dur="500" tmFilter="0, 0; .2, .5; .8, .5; 1, 0"/>
                                        <p:tgtEl>
                                          <p:spTgt spid="55"/>
                                        </p:tgtEl>
                                      </p:cBhvr>
                                    </p:animEffect>
                                    <p:animScale>
                                      <p:cBhvr>
                                        <p:cTn id="63" dur="250" autoRev="1" fill="hold"/>
                                        <p:tgtEl>
                                          <p:spTgt spid="55"/>
                                        </p:tgtEl>
                                      </p:cBhvr>
                                      <p:by x="105000" y="105000"/>
                                    </p:animScale>
                                  </p:childTnLst>
                                </p:cTn>
                              </p:par>
                              <p:par>
                                <p:cTn id="64" presetID="26" presetClass="emph" presetSubtype="0" fill="hold" grpId="0" nodeType="withEffect">
                                  <p:stCondLst>
                                    <p:cond delay="0"/>
                                  </p:stCondLst>
                                  <p:childTnLst>
                                    <p:animEffect transition="out" filter="fade">
                                      <p:cBhvr>
                                        <p:cTn id="65" dur="500" tmFilter="0, 0; .2, .5; .8, .5; 1, 0"/>
                                        <p:tgtEl>
                                          <p:spTgt spid="57"/>
                                        </p:tgtEl>
                                      </p:cBhvr>
                                    </p:animEffect>
                                    <p:animScale>
                                      <p:cBhvr>
                                        <p:cTn id="66" dur="250" autoRev="1" fill="hold"/>
                                        <p:tgtEl>
                                          <p:spTgt spid="57"/>
                                        </p:tgtEl>
                                      </p:cBhvr>
                                      <p:by x="105000" y="105000"/>
                                    </p:animScale>
                                  </p:childTnLst>
                                </p:cTn>
                              </p:par>
                              <p:par>
                                <p:cTn id="67" presetID="26" presetClass="emph" presetSubtype="0" fill="hold" grpId="0" nodeType="withEffect">
                                  <p:stCondLst>
                                    <p:cond delay="0"/>
                                  </p:stCondLst>
                                  <p:childTnLst>
                                    <p:animEffect transition="out" filter="fade">
                                      <p:cBhvr>
                                        <p:cTn id="68" dur="500" tmFilter="0, 0; .2, .5; .8, .5; 1, 0"/>
                                        <p:tgtEl>
                                          <p:spTgt spid="58"/>
                                        </p:tgtEl>
                                      </p:cBhvr>
                                    </p:animEffect>
                                    <p:animScale>
                                      <p:cBhvr>
                                        <p:cTn id="69" dur="250" autoRev="1" fill="hold"/>
                                        <p:tgtEl>
                                          <p:spTgt spid="58"/>
                                        </p:tgtEl>
                                      </p:cBhvr>
                                      <p:by x="105000" y="105000"/>
                                    </p:animScale>
                                  </p:childTnLst>
                                </p:cTn>
                              </p:par>
                              <p:par>
                                <p:cTn id="70" presetID="26" presetClass="emph" presetSubtype="0" fill="hold" grpId="0" nodeType="withEffect">
                                  <p:stCondLst>
                                    <p:cond delay="0"/>
                                  </p:stCondLst>
                                  <p:childTnLst>
                                    <p:animEffect transition="out" filter="fade">
                                      <p:cBhvr>
                                        <p:cTn id="71" dur="500" tmFilter="0, 0; .2, .5; .8, .5; 1, 0"/>
                                        <p:tgtEl>
                                          <p:spTgt spid="59"/>
                                        </p:tgtEl>
                                      </p:cBhvr>
                                    </p:animEffect>
                                    <p:animScale>
                                      <p:cBhvr>
                                        <p:cTn id="72" dur="250" autoRev="1" fill="hold"/>
                                        <p:tgtEl>
                                          <p:spTgt spid="59"/>
                                        </p:tgtEl>
                                      </p:cBhvr>
                                      <p:by x="105000" y="105000"/>
                                    </p:animScale>
                                  </p:childTnLst>
                                </p:cTn>
                              </p:par>
                              <p:par>
                                <p:cTn id="73" presetID="26" presetClass="emph" presetSubtype="0" fill="hold" grpId="0" nodeType="withEffect">
                                  <p:stCondLst>
                                    <p:cond delay="0"/>
                                  </p:stCondLst>
                                  <p:childTnLst>
                                    <p:animEffect transition="out" filter="fade">
                                      <p:cBhvr>
                                        <p:cTn id="74" dur="500" tmFilter="0, 0; .2, .5; .8, .5; 1, 0"/>
                                        <p:tgtEl>
                                          <p:spTgt spid="60"/>
                                        </p:tgtEl>
                                      </p:cBhvr>
                                    </p:animEffect>
                                    <p:animScale>
                                      <p:cBhvr>
                                        <p:cTn id="75" dur="250" autoRev="1" fill="hold"/>
                                        <p:tgtEl>
                                          <p:spTgt spid="60"/>
                                        </p:tgtEl>
                                      </p:cBhvr>
                                      <p:by x="105000" y="105000"/>
                                    </p:animScale>
                                  </p:childTnLst>
                                </p:cTn>
                              </p:par>
                              <p:par>
                                <p:cTn id="76" presetID="26" presetClass="emph" presetSubtype="0" fill="hold" grpId="0" nodeType="withEffect">
                                  <p:stCondLst>
                                    <p:cond delay="0"/>
                                  </p:stCondLst>
                                  <p:childTnLst>
                                    <p:animEffect transition="out" filter="fade">
                                      <p:cBhvr>
                                        <p:cTn id="77" dur="500" tmFilter="0, 0; .2, .5; .8, .5; 1, 0"/>
                                        <p:tgtEl>
                                          <p:spTgt spid="61"/>
                                        </p:tgtEl>
                                      </p:cBhvr>
                                    </p:animEffect>
                                    <p:animScale>
                                      <p:cBhvr>
                                        <p:cTn id="78" dur="250" autoRev="1" fill="hold"/>
                                        <p:tgtEl>
                                          <p:spTgt spid="61"/>
                                        </p:tgtEl>
                                      </p:cBhvr>
                                      <p:by x="105000" y="105000"/>
                                    </p:animScale>
                                  </p:childTnLst>
                                </p:cTn>
                              </p:par>
                              <p:par>
                                <p:cTn id="79" presetID="26" presetClass="emph" presetSubtype="0" fill="hold" grpId="0" nodeType="withEffect">
                                  <p:stCondLst>
                                    <p:cond delay="0"/>
                                  </p:stCondLst>
                                  <p:childTnLst>
                                    <p:animEffect transition="out" filter="fade">
                                      <p:cBhvr>
                                        <p:cTn id="80" dur="500" tmFilter="0, 0; .2, .5; .8, .5; 1, 0"/>
                                        <p:tgtEl>
                                          <p:spTgt spid="62"/>
                                        </p:tgtEl>
                                      </p:cBhvr>
                                    </p:animEffect>
                                    <p:animScale>
                                      <p:cBhvr>
                                        <p:cTn id="81" dur="250" autoRev="1" fill="hold"/>
                                        <p:tgtEl>
                                          <p:spTgt spid="62"/>
                                        </p:tgtEl>
                                      </p:cBhvr>
                                      <p:by x="105000" y="105000"/>
                                    </p:animScale>
                                  </p:childTnLst>
                                </p:cTn>
                              </p:par>
                              <p:par>
                                <p:cTn id="82" presetID="26" presetClass="emph" presetSubtype="0" fill="hold" grpId="0" nodeType="withEffect">
                                  <p:stCondLst>
                                    <p:cond delay="0"/>
                                  </p:stCondLst>
                                  <p:childTnLst>
                                    <p:animEffect transition="out" filter="fade">
                                      <p:cBhvr>
                                        <p:cTn id="83" dur="500" tmFilter="0, 0; .2, .5; .8, .5; 1, 0"/>
                                        <p:tgtEl>
                                          <p:spTgt spid="82"/>
                                        </p:tgtEl>
                                      </p:cBhvr>
                                    </p:animEffect>
                                    <p:animScale>
                                      <p:cBhvr>
                                        <p:cTn id="84" dur="250" autoRev="1" fill="hold"/>
                                        <p:tgtEl>
                                          <p:spTgt spid="82"/>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grpId="0" nodeType="clickEffect">
                                  <p:stCondLst>
                                    <p:cond delay="0"/>
                                  </p:stCondLst>
                                  <p:childTnLst>
                                    <p:animEffect transition="out" filter="fade">
                                      <p:cBhvr>
                                        <p:cTn id="88" dur="500" tmFilter="0, 0; .2, .5; .8, .5; 1, 0"/>
                                        <p:tgtEl>
                                          <p:spTgt spid="63"/>
                                        </p:tgtEl>
                                      </p:cBhvr>
                                    </p:animEffect>
                                    <p:animScale>
                                      <p:cBhvr>
                                        <p:cTn id="89" dur="250" autoRev="1" fill="hold"/>
                                        <p:tgtEl>
                                          <p:spTgt spid="63"/>
                                        </p:tgtEl>
                                      </p:cBhvr>
                                      <p:by x="105000" y="105000"/>
                                    </p:animScale>
                                  </p:childTnLst>
                                </p:cTn>
                              </p:par>
                              <p:par>
                                <p:cTn id="90" presetID="26" presetClass="emph" presetSubtype="0" fill="hold" grpId="0" nodeType="withEffect">
                                  <p:stCondLst>
                                    <p:cond delay="0"/>
                                  </p:stCondLst>
                                  <p:childTnLst>
                                    <p:animEffect transition="out" filter="fade">
                                      <p:cBhvr>
                                        <p:cTn id="91" dur="500" tmFilter="0, 0; .2, .5; .8, .5; 1, 0"/>
                                        <p:tgtEl>
                                          <p:spTgt spid="64"/>
                                        </p:tgtEl>
                                      </p:cBhvr>
                                    </p:animEffect>
                                    <p:animScale>
                                      <p:cBhvr>
                                        <p:cTn id="92" dur="250" autoRev="1" fill="hold"/>
                                        <p:tgtEl>
                                          <p:spTgt spid="64"/>
                                        </p:tgtEl>
                                      </p:cBhvr>
                                      <p:by x="105000" y="105000"/>
                                    </p:animScale>
                                  </p:childTnLst>
                                </p:cTn>
                              </p:par>
                              <p:par>
                                <p:cTn id="93" presetID="26" presetClass="emph" presetSubtype="0" fill="hold" grpId="0" nodeType="withEffect">
                                  <p:stCondLst>
                                    <p:cond delay="0"/>
                                  </p:stCondLst>
                                  <p:childTnLst>
                                    <p:animEffect transition="out" filter="fade">
                                      <p:cBhvr>
                                        <p:cTn id="94" dur="500" tmFilter="0, 0; .2, .5; .8, .5; 1, 0"/>
                                        <p:tgtEl>
                                          <p:spTgt spid="66"/>
                                        </p:tgtEl>
                                      </p:cBhvr>
                                    </p:animEffect>
                                    <p:animScale>
                                      <p:cBhvr>
                                        <p:cTn id="95" dur="250" autoRev="1" fill="hold"/>
                                        <p:tgtEl>
                                          <p:spTgt spid="66"/>
                                        </p:tgtEl>
                                      </p:cBhvr>
                                      <p:by x="105000" y="105000"/>
                                    </p:animScale>
                                  </p:childTnLst>
                                </p:cTn>
                              </p:par>
                              <p:par>
                                <p:cTn id="96" presetID="26" presetClass="emph" presetSubtype="0" fill="hold" grpId="0" nodeType="withEffect">
                                  <p:stCondLst>
                                    <p:cond delay="0"/>
                                  </p:stCondLst>
                                  <p:childTnLst>
                                    <p:animEffect transition="out" filter="fade">
                                      <p:cBhvr>
                                        <p:cTn id="97" dur="500" tmFilter="0, 0; .2, .5; .8, .5; 1, 0"/>
                                        <p:tgtEl>
                                          <p:spTgt spid="67"/>
                                        </p:tgtEl>
                                      </p:cBhvr>
                                    </p:animEffect>
                                    <p:animScale>
                                      <p:cBhvr>
                                        <p:cTn id="98" dur="250" autoRev="1" fill="hold"/>
                                        <p:tgtEl>
                                          <p:spTgt spid="67"/>
                                        </p:tgtEl>
                                      </p:cBhvr>
                                      <p:by x="105000" y="105000"/>
                                    </p:animScale>
                                  </p:childTnLst>
                                </p:cTn>
                              </p:par>
                              <p:par>
                                <p:cTn id="99" presetID="26" presetClass="emph" presetSubtype="0" fill="hold" grpId="0" nodeType="withEffect">
                                  <p:stCondLst>
                                    <p:cond delay="0"/>
                                  </p:stCondLst>
                                  <p:childTnLst>
                                    <p:animEffect transition="out" filter="fade">
                                      <p:cBhvr>
                                        <p:cTn id="100" dur="500" tmFilter="0, 0; .2, .5; .8, .5; 1, 0"/>
                                        <p:tgtEl>
                                          <p:spTgt spid="68"/>
                                        </p:tgtEl>
                                      </p:cBhvr>
                                    </p:animEffect>
                                    <p:animScale>
                                      <p:cBhvr>
                                        <p:cTn id="101" dur="250" autoRev="1" fill="hold"/>
                                        <p:tgtEl>
                                          <p:spTgt spid="68"/>
                                        </p:tgtEl>
                                      </p:cBhvr>
                                      <p:by x="105000" y="105000"/>
                                    </p:animScale>
                                  </p:childTnLst>
                                </p:cTn>
                              </p:par>
                              <p:par>
                                <p:cTn id="102" presetID="26" presetClass="emph" presetSubtype="0" fill="hold" grpId="0" nodeType="withEffect">
                                  <p:stCondLst>
                                    <p:cond delay="0"/>
                                  </p:stCondLst>
                                  <p:childTnLst>
                                    <p:animEffect transition="out" filter="fade">
                                      <p:cBhvr>
                                        <p:cTn id="103" dur="500" tmFilter="0, 0; .2, .5; .8, .5; 1, 0"/>
                                        <p:tgtEl>
                                          <p:spTgt spid="71"/>
                                        </p:tgtEl>
                                      </p:cBhvr>
                                    </p:animEffect>
                                    <p:animScale>
                                      <p:cBhvr>
                                        <p:cTn id="104" dur="250" autoRev="1" fill="hold"/>
                                        <p:tgtEl>
                                          <p:spTgt spid="71"/>
                                        </p:tgtEl>
                                      </p:cBhvr>
                                      <p:by x="105000" y="105000"/>
                                    </p:animScale>
                                  </p:childTnLst>
                                </p:cTn>
                              </p:par>
                              <p:par>
                                <p:cTn id="105" presetID="26" presetClass="emph" presetSubtype="0" fill="hold" grpId="0" nodeType="withEffect">
                                  <p:stCondLst>
                                    <p:cond delay="0"/>
                                  </p:stCondLst>
                                  <p:childTnLst>
                                    <p:animEffect transition="out" filter="fade">
                                      <p:cBhvr>
                                        <p:cTn id="106" dur="500" tmFilter="0, 0; .2, .5; .8, .5; 1, 0"/>
                                        <p:tgtEl>
                                          <p:spTgt spid="74"/>
                                        </p:tgtEl>
                                      </p:cBhvr>
                                    </p:animEffect>
                                    <p:animScale>
                                      <p:cBhvr>
                                        <p:cTn id="107" dur="250" autoRev="1" fill="hold"/>
                                        <p:tgtEl>
                                          <p:spTgt spid="74"/>
                                        </p:tgtEl>
                                      </p:cBhvr>
                                      <p:by x="105000" y="105000"/>
                                    </p:animScale>
                                  </p:childTnLst>
                                </p:cTn>
                              </p:par>
                              <p:par>
                                <p:cTn id="108" presetID="26" presetClass="emph" presetSubtype="0" fill="hold" grpId="0" nodeType="withEffect">
                                  <p:stCondLst>
                                    <p:cond delay="0"/>
                                  </p:stCondLst>
                                  <p:childTnLst>
                                    <p:animEffect transition="out" filter="fade">
                                      <p:cBhvr>
                                        <p:cTn id="109" dur="500" tmFilter="0, 0; .2, .5; .8, .5; 1, 0"/>
                                        <p:tgtEl>
                                          <p:spTgt spid="75"/>
                                        </p:tgtEl>
                                      </p:cBhvr>
                                    </p:animEffect>
                                    <p:animScale>
                                      <p:cBhvr>
                                        <p:cTn id="110" dur="250" autoRev="1" fill="hold"/>
                                        <p:tgtEl>
                                          <p:spTgt spid="75"/>
                                        </p:tgtEl>
                                      </p:cBhvr>
                                      <p:by x="105000" y="105000"/>
                                    </p:animScale>
                                  </p:childTnLst>
                                </p:cTn>
                              </p:par>
                              <p:par>
                                <p:cTn id="111" presetID="26" presetClass="emph" presetSubtype="0" fill="hold" grpId="0" nodeType="withEffect">
                                  <p:stCondLst>
                                    <p:cond delay="0"/>
                                  </p:stCondLst>
                                  <p:childTnLst>
                                    <p:animEffect transition="out" filter="fade">
                                      <p:cBhvr>
                                        <p:cTn id="112" dur="500" tmFilter="0, 0; .2, .5; .8, .5; 1, 0"/>
                                        <p:tgtEl>
                                          <p:spTgt spid="76"/>
                                        </p:tgtEl>
                                      </p:cBhvr>
                                    </p:animEffect>
                                    <p:animScale>
                                      <p:cBhvr>
                                        <p:cTn id="113" dur="250" autoRev="1" fill="hold"/>
                                        <p:tgtEl>
                                          <p:spTgt spid="76"/>
                                        </p:tgtEl>
                                      </p:cBhvr>
                                      <p:by x="105000" y="105000"/>
                                    </p:animScale>
                                  </p:childTnLst>
                                </p:cTn>
                              </p:par>
                              <p:par>
                                <p:cTn id="114" presetID="26" presetClass="emph" presetSubtype="0" fill="hold" grpId="0" nodeType="withEffect">
                                  <p:stCondLst>
                                    <p:cond delay="0"/>
                                  </p:stCondLst>
                                  <p:childTnLst>
                                    <p:animEffect transition="out" filter="fade">
                                      <p:cBhvr>
                                        <p:cTn id="115" dur="500" tmFilter="0, 0; .2, .5; .8, .5; 1, 0"/>
                                        <p:tgtEl>
                                          <p:spTgt spid="77"/>
                                        </p:tgtEl>
                                      </p:cBhvr>
                                    </p:animEffect>
                                    <p:animScale>
                                      <p:cBhvr>
                                        <p:cTn id="116" dur="250" autoRev="1" fill="hold"/>
                                        <p:tgtEl>
                                          <p:spTgt spid="77"/>
                                        </p:tgtEl>
                                      </p:cBhvr>
                                      <p:by x="105000" y="105000"/>
                                    </p:animScale>
                                  </p:childTnLst>
                                </p:cTn>
                              </p:par>
                              <p:par>
                                <p:cTn id="117" presetID="26" presetClass="emph" presetSubtype="0" fill="hold" grpId="0" nodeType="withEffect">
                                  <p:stCondLst>
                                    <p:cond delay="0"/>
                                  </p:stCondLst>
                                  <p:childTnLst>
                                    <p:animEffect transition="out" filter="fade">
                                      <p:cBhvr>
                                        <p:cTn id="118" dur="500" tmFilter="0, 0; .2, .5; .8, .5; 1, 0"/>
                                        <p:tgtEl>
                                          <p:spTgt spid="78"/>
                                        </p:tgtEl>
                                      </p:cBhvr>
                                    </p:animEffect>
                                    <p:animScale>
                                      <p:cBhvr>
                                        <p:cTn id="119" dur="250" autoRev="1" fill="hold"/>
                                        <p:tgtEl>
                                          <p:spTgt spid="78"/>
                                        </p:tgtEl>
                                      </p:cBhvr>
                                      <p:by x="105000" y="105000"/>
                                    </p:animScale>
                                  </p:childTnLst>
                                </p:cTn>
                              </p:par>
                              <p:par>
                                <p:cTn id="120" presetID="26" presetClass="emph" presetSubtype="0" fill="hold" grpId="0" nodeType="withEffect">
                                  <p:stCondLst>
                                    <p:cond delay="0"/>
                                  </p:stCondLst>
                                  <p:childTnLst>
                                    <p:animEffect transition="out" filter="fade">
                                      <p:cBhvr>
                                        <p:cTn id="121" dur="500" tmFilter="0, 0; .2, .5; .8, .5; 1, 0"/>
                                        <p:tgtEl>
                                          <p:spTgt spid="84"/>
                                        </p:tgtEl>
                                      </p:cBhvr>
                                    </p:animEffect>
                                    <p:animScale>
                                      <p:cBhvr>
                                        <p:cTn id="122" dur="250" autoRev="1" fill="hold"/>
                                        <p:tgtEl>
                                          <p:spTgt spid="8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35" grpId="0" animBg="1"/>
      <p:bldP spid="36" grpId="0" animBg="1"/>
      <p:bldP spid="37" grpId="0" animBg="1"/>
      <p:bldP spid="38" grpId="0" animBg="1"/>
      <p:bldP spid="39" grpId="0" animBg="1"/>
      <p:bldP spid="40" grpId="0" animBg="1"/>
      <p:bldP spid="41" grpId="0" animBg="1"/>
      <p:bldP spid="42" grpId="0" animBg="1"/>
      <p:bldP spid="43" grpId="0" animBg="1"/>
      <p:bldP spid="46" grpId="0"/>
      <p:bldP spid="48" grpId="0" animBg="1"/>
      <p:bldP spid="49" grpId="0" animBg="1"/>
      <p:bldP spid="50" grpId="0" animBg="1"/>
      <p:bldP spid="52" grpId="0" animBg="1"/>
      <p:bldP spid="54" grpId="0" animBg="1"/>
      <p:bldP spid="55" grpId="0" animBg="1"/>
      <p:bldP spid="57" grpId="0" animBg="1"/>
      <p:bldP spid="58" grpId="0" animBg="1"/>
      <p:bldP spid="59" grpId="0"/>
      <p:bldP spid="60" grpId="0" animBg="1"/>
      <p:bldP spid="61" grpId="0" animBg="1"/>
      <p:bldP spid="62" grpId="0" animBg="1"/>
      <p:bldP spid="63" grpId="0" animBg="1"/>
      <p:bldP spid="64" grpId="0" animBg="1"/>
      <p:bldP spid="66" grpId="0" animBg="1"/>
      <p:bldP spid="67" grpId="0" animBg="1"/>
      <p:bldP spid="68" grpId="0" animBg="1"/>
      <p:bldP spid="71" grpId="0"/>
      <p:bldP spid="74" grpId="0" animBg="1"/>
      <p:bldP spid="75" grpId="0" animBg="1"/>
      <p:bldP spid="76" grpId="0" animBg="1"/>
      <p:bldP spid="77" grpId="0" animBg="1"/>
      <p:bldP spid="78" grpId="0" animBg="1"/>
      <p:bldP spid="80" grpId="0" animBg="1"/>
      <p:bldP spid="82" grpId="0" animBg="1"/>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Implementation Details</a:t>
            </a:r>
            <a:endParaRPr lang="en-US" dirty="0"/>
          </a:p>
        </p:txBody>
      </p:sp>
      <p:sp>
        <p:nvSpPr>
          <p:cNvPr id="4" name="矩形 3">
            <a:extLst>
              <a:ext uri="{FF2B5EF4-FFF2-40B4-BE49-F238E27FC236}">
                <a16:creationId xmlns:a16="http://schemas.microsoft.com/office/drawing/2014/main" id="{3CDD376C-8020-6FFA-3261-31A3AB403A73}"/>
              </a:ext>
            </a:extLst>
          </p:cNvPr>
          <p:cNvSpPr/>
          <p:nvPr/>
        </p:nvSpPr>
        <p:spPr bwMode="auto">
          <a:xfrm>
            <a:off x="1850930" y="1667438"/>
            <a:ext cx="288000" cy="288000"/>
          </a:xfrm>
          <a:prstGeom prst="rect">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id="{4AC37301-F7D5-032B-FA7A-87F680827CAE}"/>
              </a:ext>
            </a:extLst>
          </p:cNvPr>
          <p:cNvSpPr/>
          <p:nvPr/>
        </p:nvSpPr>
        <p:spPr bwMode="auto">
          <a:xfrm>
            <a:off x="2600233" y="1667438"/>
            <a:ext cx="288000" cy="288000"/>
          </a:xfrm>
          <a:prstGeom prst="rect">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E249A8D8-317E-2E03-74E4-14D52B8B8501}"/>
              </a:ext>
            </a:extLst>
          </p:cNvPr>
          <p:cNvSpPr/>
          <p:nvPr/>
        </p:nvSpPr>
        <p:spPr bwMode="auto">
          <a:xfrm>
            <a:off x="2993930" y="1667438"/>
            <a:ext cx="288000" cy="288000"/>
          </a:xfrm>
          <a:prstGeom prst="rect">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7" name="椭圆 6">
            <a:extLst>
              <a:ext uri="{FF2B5EF4-FFF2-40B4-BE49-F238E27FC236}">
                <a16:creationId xmlns:a16="http://schemas.microsoft.com/office/drawing/2014/main" id="{00476431-466C-3CE1-2770-CB6C37393525}"/>
              </a:ext>
            </a:extLst>
          </p:cNvPr>
          <p:cNvSpPr/>
          <p:nvPr/>
        </p:nvSpPr>
        <p:spPr bwMode="auto">
          <a:xfrm>
            <a:off x="1604341" y="1762688"/>
            <a:ext cx="144000" cy="14400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 name="椭圆 7">
            <a:extLst>
              <a:ext uri="{FF2B5EF4-FFF2-40B4-BE49-F238E27FC236}">
                <a16:creationId xmlns:a16="http://schemas.microsoft.com/office/drawing/2014/main" id="{CBFE2C66-89F8-E2C9-116D-67C8822DBBF1}"/>
              </a:ext>
            </a:extLst>
          </p:cNvPr>
          <p:cNvSpPr/>
          <p:nvPr/>
        </p:nvSpPr>
        <p:spPr bwMode="auto">
          <a:xfrm>
            <a:off x="1347166" y="1762688"/>
            <a:ext cx="144000" cy="14400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 name="椭圆 8">
            <a:extLst>
              <a:ext uri="{FF2B5EF4-FFF2-40B4-BE49-F238E27FC236}">
                <a16:creationId xmlns:a16="http://schemas.microsoft.com/office/drawing/2014/main" id="{290D991E-ABAE-2271-8682-BA228F218842}"/>
              </a:ext>
            </a:extLst>
          </p:cNvPr>
          <p:cNvSpPr/>
          <p:nvPr/>
        </p:nvSpPr>
        <p:spPr bwMode="auto">
          <a:xfrm>
            <a:off x="1096338" y="1762688"/>
            <a:ext cx="144000" cy="14400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0" name="矩形 9">
            <a:extLst>
              <a:ext uri="{FF2B5EF4-FFF2-40B4-BE49-F238E27FC236}">
                <a16:creationId xmlns:a16="http://schemas.microsoft.com/office/drawing/2014/main" id="{EF011E0A-6F7D-B627-C5B1-0F57D111498D}"/>
              </a:ext>
            </a:extLst>
          </p:cNvPr>
          <p:cNvSpPr/>
          <p:nvPr/>
        </p:nvSpPr>
        <p:spPr bwMode="auto">
          <a:xfrm>
            <a:off x="1038125" y="1322614"/>
            <a:ext cx="2319868" cy="719287"/>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1" name="文本框 10">
            <a:extLst>
              <a:ext uri="{FF2B5EF4-FFF2-40B4-BE49-F238E27FC236}">
                <a16:creationId xmlns:a16="http://schemas.microsoft.com/office/drawing/2014/main" id="{2D997DBD-A326-14F4-E6D5-15FBCD2ABB07}"/>
              </a:ext>
            </a:extLst>
          </p:cNvPr>
          <p:cNvSpPr txBox="1"/>
          <p:nvPr/>
        </p:nvSpPr>
        <p:spPr>
          <a:xfrm>
            <a:off x="943938" y="1322614"/>
            <a:ext cx="2481792"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GNN Training Task Queue</a:t>
            </a:r>
            <a:endParaRPr lang="zh-CN" altLang="en-US" sz="1600" dirty="0">
              <a:latin typeface="Times New Roman" panose="02020603050405020304" pitchFamily="18" charset="0"/>
              <a:cs typeface="Times New Roman" panose="02020603050405020304" pitchFamily="18" charset="0"/>
            </a:endParaRPr>
          </a:p>
        </p:txBody>
      </p:sp>
      <p:pic>
        <p:nvPicPr>
          <p:cNvPr id="1026" name="Picture 2" descr="Logo">
            <a:extLst>
              <a:ext uri="{FF2B5EF4-FFF2-40B4-BE49-F238E27FC236}">
                <a16:creationId xmlns:a16="http://schemas.microsoft.com/office/drawing/2014/main" id="{BC49AA7E-55AF-8319-E3F9-C15C69685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615" y="1390727"/>
            <a:ext cx="631859" cy="626659"/>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圆角 11">
            <a:extLst>
              <a:ext uri="{FF2B5EF4-FFF2-40B4-BE49-F238E27FC236}">
                <a16:creationId xmlns:a16="http://schemas.microsoft.com/office/drawing/2014/main" id="{FC0C7C90-3A18-9169-6402-DFDD62C3D29B}"/>
              </a:ext>
            </a:extLst>
          </p:cNvPr>
          <p:cNvSpPr/>
          <p:nvPr/>
        </p:nvSpPr>
        <p:spPr bwMode="auto">
          <a:xfrm>
            <a:off x="943938" y="1209176"/>
            <a:ext cx="4333106" cy="952500"/>
          </a:xfrm>
          <a:prstGeom prst="round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4" name="矩形 13">
            <a:extLst>
              <a:ext uri="{FF2B5EF4-FFF2-40B4-BE49-F238E27FC236}">
                <a16:creationId xmlns:a16="http://schemas.microsoft.com/office/drawing/2014/main" id="{2999B41A-2573-398E-60BA-9A37767CEF51}"/>
              </a:ext>
            </a:extLst>
          </p:cNvPr>
          <p:cNvSpPr/>
          <p:nvPr/>
        </p:nvSpPr>
        <p:spPr bwMode="auto">
          <a:xfrm>
            <a:off x="2221348" y="1667438"/>
            <a:ext cx="288000" cy="288000"/>
          </a:xfrm>
          <a:prstGeom prst="rect">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5" name="文本框 14">
            <a:extLst>
              <a:ext uri="{FF2B5EF4-FFF2-40B4-BE49-F238E27FC236}">
                <a16:creationId xmlns:a16="http://schemas.microsoft.com/office/drawing/2014/main" id="{525E17A4-3672-4F51-C726-3E0BC4625C8B}"/>
              </a:ext>
            </a:extLst>
          </p:cNvPr>
          <p:cNvSpPr txBox="1"/>
          <p:nvPr/>
        </p:nvSpPr>
        <p:spPr>
          <a:xfrm>
            <a:off x="4100449" y="1384786"/>
            <a:ext cx="1198216" cy="646331"/>
          </a:xfrm>
          <a:prstGeom prst="rect">
            <a:avLst/>
          </a:prstGeom>
          <a:noFill/>
        </p:spPr>
        <p:txBody>
          <a:bodyPr wrap="square" rtlCol="0">
            <a:spAutoFit/>
          </a:bodyPr>
          <a:lstStyle/>
          <a:p>
            <a:pPr algn="ctr"/>
            <a:r>
              <a:rPr lang="en-US" altLang="zh-CN" dirty="0" err="1">
                <a:latin typeface="Times New Roman" panose="02020603050405020304" pitchFamily="18" charset="0"/>
                <a:cs typeface="Times New Roman" panose="02020603050405020304" pitchFamily="18" charset="0"/>
              </a:rPr>
              <a:t>PyTorch</a:t>
            </a:r>
            <a:endParaRPr lang="en-US" altLang="zh-CN" dirty="0">
              <a:latin typeface="Times New Roman" panose="02020603050405020304" pitchFamily="18" charset="0"/>
              <a:cs typeface="Times New Roman" panose="02020603050405020304" pitchFamily="18" charset="0"/>
            </a:endParaRPr>
          </a:p>
          <a:p>
            <a:pPr algn="ctr"/>
            <a:r>
              <a:rPr lang="en-US" altLang="zh-CN" dirty="0">
                <a:latin typeface="Times New Roman" panose="02020603050405020304" pitchFamily="18" charset="0"/>
                <a:cs typeface="Times New Roman" panose="02020603050405020304" pitchFamily="18" charset="0"/>
              </a:rPr>
              <a:t>Geometric</a:t>
            </a:r>
            <a:endParaRPr lang="zh-CN" altLang="en-US"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8931A5FE-5C01-EA12-1D6F-E77F4F32C0DA}"/>
              </a:ext>
            </a:extLst>
          </p:cNvPr>
          <p:cNvSpPr txBox="1"/>
          <p:nvPr/>
        </p:nvSpPr>
        <p:spPr>
          <a:xfrm>
            <a:off x="92987" y="1487328"/>
            <a:ext cx="852113" cy="400110"/>
          </a:xfrm>
          <a:prstGeom prst="rect">
            <a:avLst/>
          </a:prstGeom>
          <a:no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Client</a:t>
            </a:r>
            <a:endParaRPr lang="zh-CN" altLang="en-US" sz="2000" b="1" dirty="0">
              <a:latin typeface="Times New Roman" panose="02020603050405020304" pitchFamily="18" charset="0"/>
              <a:cs typeface="Times New Roman" panose="02020603050405020304" pitchFamily="18" charset="0"/>
            </a:endParaRPr>
          </a:p>
        </p:txBody>
      </p:sp>
      <p:sp>
        <p:nvSpPr>
          <p:cNvPr id="17" name="矩形: 圆角 16">
            <a:extLst>
              <a:ext uri="{FF2B5EF4-FFF2-40B4-BE49-F238E27FC236}">
                <a16:creationId xmlns:a16="http://schemas.microsoft.com/office/drawing/2014/main" id="{2394FD92-49B6-E288-6086-7D5DB85C1339}"/>
              </a:ext>
            </a:extLst>
          </p:cNvPr>
          <p:cNvSpPr/>
          <p:nvPr/>
        </p:nvSpPr>
        <p:spPr bwMode="auto">
          <a:xfrm>
            <a:off x="1151142" y="3100739"/>
            <a:ext cx="6440683" cy="952500"/>
          </a:xfrm>
          <a:prstGeom prst="round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8" name="矩形 17">
            <a:extLst>
              <a:ext uri="{FF2B5EF4-FFF2-40B4-BE49-F238E27FC236}">
                <a16:creationId xmlns:a16="http://schemas.microsoft.com/office/drawing/2014/main" id="{82B3FD7D-CA60-2140-B9C0-6F402C13A698}"/>
              </a:ext>
            </a:extLst>
          </p:cNvPr>
          <p:cNvSpPr/>
          <p:nvPr/>
        </p:nvSpPr>
        <p:spPr bwMode="auto">
          <a:xfrm>
            <a:off x="2763547" y="3389760"/>
            <a:ext cx="1866827" cy="359644"/>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rPr>
              <a:t>Scheduler Process</a:t>
            </a:r>
            <a:endParaRPr kumimoji="1" lang="zh-CN" altLang="en-US"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9" name="文本框 18">
            <a:extLst>
              <a:ext uri="{FF2B5EF4-FFF2-40B4-BE49-F238E27FC236}">
                <a16:creationId xmlns:a16="http://schemas.microsoft.com/office/drawing/2014/main" id="{45C86F24-EBDF-4BB8-5E7D-5309DD29E602}"/>
              </a:ext>
            </a:extLst>
          </p:cNvPr>
          <p:cNvSpPr txBox="1"/>
          <p:nvPr/>
        </p:nvSpPr>
        <p:spPr>
          <a:xfrm>
            <a:off x="1212333" y="3085925"/>
            <a:ext cx="1197828"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load models</a:t>
            </a:r>
            <a:endParaRPr lang="zh-CN" altLang="en-US" sz="1600" dirty="0">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93E0C04C-0D05-2EF8-7D75-19C659DCD03D}"/>
              </a:ext>
            </a:extLst>
          </p:cNvPr>
          <p:cNvSpPr txBox="1"/>
          <p:nvPr/>
        </p:nvSpPr>
        <p:spPr>
          <a:xfrm>
            <a:off x="1150419" y="3400305"/>
            <a:ext cx="1305646"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profile PMCs</a:t>
            </a:r>
            <a:endParaRPr lang="zh-CN" altLang="en-US" sz="1600" dirty="0">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26802457-0F7F-3545-F154-58654963A1B0}"/>
              </a:ext>
            </a:extLst>
          </p:cNvPr>
          <p:cNvSpPr txBox="1"/>
          <p:nvPr/>
        </p:nvSpPr>
        <p:spPr>
          <a:xfrm>
            <a:off x="1162960" y="3674543"/>
            <a:ext cx="1247201"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group tasks</a:t>
            </a:r>
            <a:endParaRPr lang="zh-CN" altLang="en-US" sz="1600" dirty="0">
              <a:latin typeface="Times New Roman" panose="02020603050405020304" pitchFamily="18" charset="0"/>
              <a:cs typeface="Times New Roman" panose="02020603050405020304" pitchFamily="18" charset="0"/>
            </a:endParaRPr>
          </a:p>
        </p:txBody>
      </p:sp>
      <p:cxnSp>
        <p:nvCxnSpPr>
          <p:cNvPr id="22" name="直接箭头连接符 21">
            <a:extLst>
              <a:ext uri="{FF2B5EF4-FFF2-40B4-BE49-F238E27FC236}">
                <a16:creationId xmlns:a16="http://schemas.microsoft.com/office/drawing/2014/main" id="{A0A3E629-5138-AD18-E17C-1DB394B96DB3}"/>
              </a:ext>
            </a:extLst>
          </p:cNvPr>
          <p:cNvCxnSpPr>
            <a:cxnSpLocks/>
            <a:stCxn id="19" idx="3"/>
            <a:endCxn id="18" idx="1"/>
          </p:cNvCxnSpPr>
          <p:nvPr/>
        </p:nvCxnSpPr>
        <p:spPr bwMode="auto">
          <a:xfrm>
            <a:off x="2410161" y="3255202"/>
            <a:ext cx="353386" cy="314380"/>
          </a:xfrm>
          <a:prstGeom prst="straightConnector1">
            <a:avLst/>
          </a:prstGeom>
          <a:solidFill>
            <a:schemeClr val="accent1"/>
          </a:solidFill>
          <a:ln w="12700" cap="flat" cmpd="sng" algn="ctr">
            <a:solidFill>
              <a:schemeClr val="tx1"/>
            </a:solidFill>
            <a:prstDash val="solid"/>
            <a:miter lim="800000"/>
            <a:headEnd type="none" w="med" len="med"/>
            <a:tailEnd type="none"/>
          </a:ln>
          <a:effectLst/>
        </p:spPr>
      </p:cxnSp>
      <p:cxnSp>
        <p:nvCxnSpPr>
          <p:cNvPr id="26" name="直接箭头连接符 25">
            <a:extLst>
              <a:ext uri="{FF2B5EF4-FFF2-40B4-BE49-F238E27FC236}">
                <a16:creationId xmlns:a16="http://schemas.microsoft.com/office/drawing/2014/main" id="{8D43CDF4-25CB-FCDA-8D9C-B1EA0C9213DC}"/>
              </a:ext>
            </a:extLst>
          </p:cNvPr>
          <p:cNvCxnSpPr>
            <a:cxnSpLocks/>
            <a:stCxn id="18" idx="1"/>
            <a:endCxn id="20" idx="3"/>
          </p:cNvCxnSpPr>
          <p:nvPr/>
        </p:nvCxnSpPr>
        <p:spPr bwMode="auto">
          <a:xfrm flipH="1">
            <a:off x="2456065" y="3569582"/>
            <a:ext cx="307482" cy="0"/>
          </a:xfrm>
          <a:prstGeom prst="straightConnector1">
            <a:avLst/>
          </a:prstGeom>
          <a:solidFill>
            <a:schemeClr val="accent1"/>
          </a:solidFill>
          <a:ln w="12700" cap="flat" cmpd="sng" algn="ctr">
            <a:solidFill>
              <a:schemeClr val="tx1"/>
            </a:solidFill>
            <a:prstDash val="solid"/>
            <a:miter lim="800000"/>
            <a:headEnd type="none" w="med" len="med"/>
            <a:tailEnd type="none"/>
          </a:ln>
          <a:effectLst/>
        </p:spPr>
      </p:cxnSp>
      <p:cxnSp>
        <p:nvCxnSpPr>
          <p:cNvPr id="31" name="直接箭头连接符 30">
            <a:extLst>
              <a:ext uri="{FF2B5EF4-FFF2-40B4-BE49-F238E27FC236}">
                <a16:creationId xmlns:a16="http://schemas.microsoft.com/office/drawing/2014/main" id="{3694983D-F46B-A470-1841-6CE6F7348ECD}"/>
              </a:ext>
            </a:extLst>
          </p:cNvPr>
          <p:cNvCxnSpPr>
            <a:cxnSpLocks/>
            <a:stCxn id="21" idx="3"/>
            <a:endCxn id="18" idx="1"/>
          </p:cNvCxnSpPr>
          <p:nvPr/>
        </p:nvCxnSpPr>
        <p:spPr bwMode="auto">
          <a:xfrm flipV="1">
            <a:off x="2410161" y="3569582"/>
            <a:ext cx="353386" cy="274238"/>
          </a:xfrm>
          <a:prstGeom prst="straightConnector1">
            <a:avLst/>
          </a:prstGeom>
          <a:solidFill>
            <a:schemeClr val="accent1"/>
          </a:solidFill>
          <a:ln w="12700" cap="flat" cmpd="sng" algn="ctr">
            <a:solidFill>
              <a:schemeClr val="tx1"/>
            </a:solidFill>
            <a:prstDash val="solid"/>
            <a:miter lim="800000"/>
            <a:headEnd type="none" w="med" len="med"/>
            <a:tailEnd type="none"/>
          </a:ln>
          <a:effectLst/>
        </p:spPr>
      </p:cxnSp>
      <p:sp>
        <p:nvSpPr>
          <p:cNvPr id="35" name="矩形 34">
            <a:extLst>
              <a:ext uri="{FF2B5EF4-FFF2-40B4-BE49-F238E27FC236}">
                <a16:creationId xmlns:a16="http://schemas.microsoft.com/office/drawing/2014/main" id="{47EC5A61-4D3F-AFF3-2707-98567DFC5CA9}"/>
              </a:ext>
            </a:extLst>
          </p:cNvPr>
          <p:cNvSpPr/>
          <p:nvPr/>
        </p:nvSpPr>
        <p:spPr bwMode="auto">
          <a:xfrm>
            <a:off x="5615626" y="3389760"/>
            <a:ext cx="1866827" cy="359644"/>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rPr>
              <a:t>Worker Process</a:t>
            </a:r>
            <a:endParaRPr kumimoji="1" lang="zh-CN" altLang="en-US"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cxnSp>
        <p:nvCxnSpPr>
          <p:cNvPr id="36" name="直接箭头连接符 35">
            <a:extLst>
              <a:ext uri="{FF2B5EF4-FFF2-40B4-BE49-F238E27FC236}">
                <a16:creationId xmlns:a16="http://schemas.microsoft.com/office/drawing/2014/main" id="{266B6B97-DE1D-4E8C-B11B-503C40B49BBB}"/>
              </a:ext>
            </a:extLst>
          </p:cNvPr>
          <p:cNvCxnSpPr>
            <a:cxnSpLocks/>
            <a:stCxn id="18" idx="3"/>
            <a:endCxn id="35" idx="1"/>
          </p:cNvCxnSpPr>
          <p:nvPr/>
        </p:nvCxnSpPr>
        <p:spPr bwMode="auto">
          <a:xfrm>
            <a:off x="4630374" y="3569582"/>
            <a:ext cx="985252" cy="0"/>
          </a:xfrm>
          <a:prstGeom prst="straightConnector1">
            <a:avLst/>
          </a:prstGeom>
          <a:solidFill>
            <a:schemeClr val="accent1"/>
          </a:solidFill>
          <a:ln w="19050" cap="flat" cmpd="sng" algn="ctr">
            <a:solidFill>
              <a:schemeClr val="tx1"/>
            </a:solidFill>
            <a:prstDash val="solid"/>
            <a:miter lim="800000"/>
            <a:headEnd type="none" w="med" len="med"/>
            <a:tailEnd type="arrow"/>
          </a:ln>
          <a:effectLst/>
        </p:spPr>
      </p:cxnSp>
      <p:sp>
        <p:nvSpPr>
          <p:cNvPr id="39" name="文本框 38">
            <a:extLst>
              <a:ext uri="{FF2B5EF4-FFF2-40B4-BE49-F238E27FC236}">
                <a16:creationId xmlns:a16="http://schemas.microsoft.com/office/drawing/2014/main" id="{CE03B4BC-DF87-DE80-5882-CD26D9E27D1A}"/>
              </a:ext>
            </a:extLst>
          </p:cNvPr>
          <p:cNvSpPr txBox="1"/>
          <p:nvPr/>
        </p:nvSpPr>
        <p:spPr>
          <a:xfrm>
            <a:off x="4568118" y="3255202"/>
            <a:ext cx="1036157" cy="584775"/>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send hash </a:t>
            </a:r>
          </a:p>
          <a:p>
            <a:pPr algn="ctr"/>
            <a:r>
              <a:rPr lang="en-US" altLang="zh-CN" sz="1600" dirty="0">
                <a:latin typeface="Times New Roman" panose="02020603050405020304" pitchFamily="18" charset="0"/>
                <a:cs typeface="Times New Roman" panose="02020603050405020304" pitchFamily="18" charset="0"/>
              </a:rPr>
              <a:t>indices</a:t>
            </a:r>
            <a:endParaRPr lang="zh-CN" altLang="en-US" sz="1600" dirty="0">
              <a:latin typeface="Times New Roman" panose="02020603050405020304" pitchFamily="18" charset="0"/>
              <a:cs typeface="Times New Roman" panose="02020603050405020304" pitchFamily="18" charset="0"/>
            </a:endParaRPr>
          </a:p>
        </p:txBody>
      </p:sp>
      <p:sp>
        <p:nvSpPr>
          <p:cNvPr id="40" name="文本框 39">
            <a:extLst>
              <a:ext uri="{FF2B5EF4-FFF2-40B4-BE49-F238E27FC236}">
                <a16:creationId xmlns:a16="http://schemas.microsoft.com/office/drawing/2014/main" id="{5C7BA34F-F6D6-1CF5-9354-BB29040F34A1}"/>
              </a:ext>
            </a:extLst>
          </p:cNvPr>
          <p:cNvSpPr txBox="1"/>
          <p:nvPr/>
        </p:nvSpPr>
        <p:spPr>
          <a:xfrm>
            <a:off x="56210" y="3225606"/>
            <a:ext cx="1082858" cy="707886"/>
          </a:xfrm>
          <a:prstGeom prst="rect">
            <a:avLst/>
          </a:prstGeom>
          <a:noFill/>
        </p:spPr>
        <p:txBody>
          <a:bodyPr wrap="square" rtlCol="0">
            <a:spAutoFit/>
          </a:bodyPr>
          <a:lstStyle/>
          <a:p>
            <a:pPr algn="ctr"/>
            <a:r>
              <a:rPr lang="en-US" altLang="zh-CN" sz="2000" b="1" dirty="0" err="1">
                <a:latin typeface="Times New Roman" panose="02020603050405020304" pitchFamily="18" charset="0"/>
                <a:cs typeface="Times New Roman" panose="02020603050405020304" pitchFamily="18" charset="0"/>
              </a:rPr>
              <a:t>CoGNN</a:t>
            </a:r>
            <a:endParaRPr lang="en-US" altLang="zh-CN" sz="2000" b="1" dirty="0">
              <a:latin typeface="Times New Roman" panose="02020603050405020304" pitchFamily="18" charset="0"/>
              <a:cs typeface="Times New Roman" panose="02020603050405020304" pitchFamily="18" charset="0"/>
            </a:endParaRPr>
          </a:p>
          <a:p>
            <a:pPr algn="ctr"/>
            <a:r>
              <a:rPr lang="en-US" altLang="zh-CN" sz="2000" b="1" dirty="0">
                <a:latin typeface="Times New Roman" panose="02020603050405020304" pitchFamily="18" charset="0"/>
                <a:cs typeface="Times New Roman" panose="02020603050405020304" pitchFamily="18" charset="0"/>
              </a:rPr>
              <a:t>Server</a:t>
            </a:r>
            <a:endParaRPr lang="zh-CN" altLang="en-US" sz="2000" b="1" dirty="0">
              <a:latin typeface="Times New Roman" panose="02020603050405020304" pitchFamily="18" charset="0"/>
              <a:cs typeface="Times New Roman" panose="02020603050405020304" pitchFamily="18" charset="0"/>
            </a:endParaRPr>
          </a:p>
        </p:txBody>
      </p:sp>
      <p:sp>
        <p:nvSpPr>
          <p:cNvPr id="41" name="矩形: 圆角 40">
            <a:extLst>
              <a:ext uri="{FF2B5EF4-FFF2-40B4-BE49-F238E27FC236}">
                <a16:creationId xmlns:a16="http://schemas.microsoft.com/office/drawing/2014/main" id="{F86EACCC-CB31-E557-49CC-99A5B067D770}"/>
              </a:ext>
            </a:extLst>
          </p:cNvPr>
          <p:cNvSpPr/>
          <p:nvPr/>
        </p:nvSpPr>
        <p:spPr bwMode="auto">
          <a:xfrm>
            <a:off x="6753626" y="1209175"/>
            <a:ext cx="5161686" cy="952501"/>
          </a:xfrm>
          <a:prstGeom prst="round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2" name="矩形 41">
            <a:extLst>
              <a:ext uri="{FF2B5EF4-FFF2-40B4-BE49-F238E27FC236}">
                <a16:creationId xmlns:a16="http://schemas.microsoft.com/office/drawing/2014/main" id="{64C26D1A-6D2F-6BD9-22BA-0D8297E47196}"/>
              </a:ext>
            </a:extLst>
          </p:cNvPr>
          <p:cNvSpPr/>
          <p:nvPr/>
        </p:nvSpPr>
        <p:spPr>
          <a:xfrm>
            <a:off x="6960736" y="1676963"/>
            <a:ext cx="93081" cy="288000"/>
          </a:xfrm>
          <a:prstGeom prst="rect">
            <a:avLst/>
          </a:prstGeom>
          <a:pattFill prst="wdDnDiag">
            <a:fgClr>
              <a:schemeClr val="tx1"/>
            </a:fgClr>
            <a:bgClr>
              <a:srgbClr val="00B0F0"/>
            </a:bgClr>
          </a:patt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3" name="矩形 42">
            <a:extLst>
              <a:ext uri="{FF2B5EF4-FFF2-40B4-BE49-F238E27FC236}">
                <a16:creationId xmlns:a16="http://schemas.microsoft.com/office/drawing/2014/main" id="{B7466C6D-6FA3-BD0D-DCE0-BCA8FFBF5EFD}"/>
              </a:ext>
            </a:extLst>
          </p:cNvPr>
          <p:cNvSpPr/>
          <p:nvPr/>
        </p:nvSpPr>
        <p:spPr>
          <a:xfrm>
            <a:off x="7049204" y="1676963"/>
            <a:ext cx="146513" cy="288000"/>
          </a:xfrm>
          <a:prstGeom prst="rect">
            <a:avLst/>
          </a:prstGeom>
          <a:pattFill prst="wdDnDiag">
            <a:fgClr>
              <a:schemeClr val="tx1"/>
            </a:fgClr>
            <a:bgClr>
              <a:srgbClr val="00B0F0"/>
            </a:bgClr>
          </a:patt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4" name="矩形 43">
            <a:extLst>
              <a:ext uri="{FF2B5EF4-FFF2-40B4-BE49-F238E27FC236}">
                <a16:creationId xmlns:a16="http://schemas.microsoft.com/office/drawing/2014/main" id="{49370B82-9D41-6594-9F8B-305EAE5DD26C}"/>
              </a:ext>
            </a:extLst>
          </p:cNvPr>
          <p:cNvSpPr/>
          <p:nvPr/>
        </p:nvSpPr>
        <p:spPr>
          <a:xfrm>
            <a:off x="7190032" y="1676963"/>
            <a:ext cx="62166" cy="288000"/>
          </a:xfrm>
          <a:prstGeom prst="rect">
            <a:avLst/>
          </a:prstGeom>
          <a:pattFill prst="wdDnDiag">
            <a:fgClr>
              <a:schemeClr val="tx1"/>
            </a:fgClr>
            <a:bgClr>
              <a:srgbClr val="00B0F0"/>
            </a:bgClr>
          </a:patt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5" name="矩形 44">
            <a:extLst>
              <a:ext uri="{FF2B5EF4-FFF2-40B4-BE49-F238E27FC236}">
                <a16:creationId xmlns:a16="http://schemas.microsoft.com/office/drawing/2014/main" id="{B303FCDD-0CB0-DAE6-FCCE-5BD611C71FB9}"/>
              </a:ext>
            </a:extLst>
          </p:cNvPr>
          <p:cNvSpPr/>
          <p:nvPr/>
        </p:nvSpPr>
        <p:spPr>
          <a:xfrm>
            <a:off x="9034081" y="1676963"/>
            <a:ext cx="237195" cy="288000"/>
          </a:xfrm>
          <a:prstGeom prst="rect">
            <a:avLst/>
          </a:prstGeom>
          <a:pattFill prst="wdUpDiag">
            <a:fgClr>
              <a:schemeClr val="tx1"/>
            </a:fgClr>
            <a:bgClr>
              <a:srgbClr val="00B0F0"/>
            </a:bgClr>
          </a:patt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6" name="矩形 45">
            <a:extLst>
              <a:ext uri="{FF2B5EF4-FFF2-40B4-BE49-F238E27FC236}">
                <a16:creationId xmlns:a16="http://schemas.microsoft.com/office/drawing/2014/main" id="{B1CC00C4-FED4-428C-3676-4D7CB5C66D48}"/>
              </a:ext>
            </a:extLst>
          </p:cNvPr>
          <p:cNvSpPr/>
          <p:nvPr/>
        </p:nvSpPr>
        <p:spPr>
          <a:xfrm>
            <a:off x="8553489" y="1676963"/>
            <a:ext cx="470228" cy="288000"/>
          </a:xfrm>
          <a:prstGeom prst="rect">
            <a:avLst/>
          </a:prstGeom>
          <a:pattFill prst="wdUpDiag">
            <a:fgClr>
              <a:schemeClr val="tx1"/>
            </a:fgClr>
            <a:bgClr>
              <a:srgbClr val="00B0F0"/>
            </a:bgClr>
          </a:patt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7" name="矩形 46">
            <a:extLst>
              <a:ext uri="{FF2B5EF4-FFF2-40B4-BE49-F238E27FC236}">
                <a16:creationId xmlns:a16="http://schemas.microsoft.com/office/drawing/2014/main" id="{5E7BFC66-B3F4-397C-6013-4F11D07DC8D6}"/>
              </a:ext>
            </a:extLst>
          </p:cNvPr>
          <p:cNvSpPr/>
          <p:nvPr/>
        </p:nvSpPr>
        <p:spPr>
          <a:xfrm>
            <a:off x="8192711" y="1676963"/>
            <a:ext cx="355091" cy="288000"/>
          </a:xfrm>
          <a:prstGeom prst="rect">
            <a:avLst/>
          </a:prstGeom>
          <a:pattFill prst="wdUpDiag">
            <a:fgClr>
              <a:schemeClr val="tx1"/>
            </a:fgClr>
            <a:bgClr>
              <a:srgbClr val="00B0F0"/>
            </a:bgClr>
          </a:patt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8" name="直接连接符 47">
            <a:extLst>
              <a:ext uri="{FF2B5EF4-FFF2-40B4-BE49-F238E27FC236}">
                <a16:creationId xmlns:a16="http://schemas.microsoft.com/office/drawing/2014/main" id="{95E32745-77CF-D441-DD57-2A2E587A6D3B}"/>
              </a:ext>
            </a:extLst>
          </p:cNvPr>
          <p:cNvCxnSpPr>
            <a:cxnSpLocks/>
            <a:endCxn id="47" idx="0"/>
          </p:cNvCxnSpPr>
          <p:nvPr/>
        </p:nvCxnSpPr>
        <p:spPr>
          <a:xfrm>
            <a:off x="7262369" y="1676198"/>
            <a:ext cx="1107888" cy="765"/>
          </a:xfrm>
          <a:prstGeom prst="line">
            <a:avLst/>
          </a:prstGeom>
          <a:noFill/>
          <a:ln w="9525" cap="flat" cmpd="sng" algn="ctr">
            <a:solidFill>
              <a:sysClr val="windowText" lastClr="000000"/>
            </a:solidFill>
            <a:prstDash val="lgDash"/>
            <a:miter lim="800000"/>
          </a:ln>
          <a:effectLst/>
        </p:spPr>
      </p:cxnSp>
      <p:cxnSp>
        <p:nvCxnSpPr>
          <p:cNvPr id="49" name="直接连接符 48">
            <a:extLst>
              <a:ext uri="{FF2B5EF4-FFF2-40B4-BE49-F238E27FC236}">
                <a16:creationId xmlns:a16="http://schemas.microsoft.com/office/drawing/2014/main" id="{F07288C2-700C-F0C9-E7C7-4FBF55497768}"/>
              </a:ext>
            </a:extLst>
          </p:cNvPr>
          <p:cNvCxnSpPr>
            <a:cxnSpLocks/>
            <a:endCxn id="47" idx="2"/>
          </p:cNvCxnSpPr>
          <p:nvPr/>
        </p:nvCxnSpPr>
        <p:spPr>
          <a:xfrm>
            <a:off x="7263798" y="1962889"/>
            <a:ext cx="1106459" cy="2074"/>
          </a:xfrm>
          <a:prstGeom prst="line">
            <a:avLst/>
          </a:prstGeom>
          <a:noFill/>
          <a:ln w="9525" cap="flat" cmpd="sng" algn="ctr">
            <a:solidFill>
              <a:sysClr val="windowText" lastClr="000000"/>
            </a:solidFill>
            <a:prstDash val="lgDash"/>
            <a:miter lim="800000"/>
          </a:ln>
          <a:effectLst/>
        </p:spPr>
      </p:cxnSp>
      <p:sp>
        <p:nvSpPr>
          <p:cNvPr id="52" name="矩形 51">
            <a:extLst>
              <a:ext uri="{FF2B5EF4-FFF2-40B4-BE49-F238E27FC236}">
                <a16:creationId xmlns:a16="http://schemas.microsoft.com/office/drawing/2014/main" id="{F95A9AD6-6016-EE7F-5124-D37D7388A777}"/>
              </a:ext>
            </a:extLst>
          </p:cNvPr>
          <p:cNvSpPr/>
          <p:nvPr/>
        </p:nvSpPr>
        <p:spPr bwMode="auto">
          <a:xfrm>
            <a:off x="6872733" y="1332139"/>
            <a:ext cx="2481792" cy="71928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3" name="文本框 52">
            <a:extLst>
              <a:ext uri="{FF2B5EF4-FFF2-40B4-BE49-F238E27FC236}">
                <a16:creationId xmlns:a16="http://schemas.microsoft.com/office/drawing/2014/main" id="{43FF0CEC-531B-DDA3-2303-8CD48ECBB316}"/>
              </a:ext>
            </a:extLst>
          </p:cNvPr>
          <p:cNvSpPr txBox="1"/>
          <p:nvPr/>
        </p:nvSpPr>
        <p:spPr>
          <a:xfrm>
            <a:off x="6858849" y="1344765"/>
            <a:ext cx="2481792"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Unified Memory Pool</a:t>
            </a:r>
            <a:endParaRPr lang="zh-CN" altLang="en-US" sz="1600" dirty="0">
              <a:latin typeface="Times New Roman" panose="02020603050405020304" pitchFamily="18" charset="0"/>
              <a:cs typeface="Times New Roman" panose="02020603050405020304" pitchFamily="18" charset="0"/>
            </a:endParaRPr>
          </a:p>
        </p:txBody>
      </p:sp>
      <p:pic>
        <p:nvPicPr>
          <p:cNvPr id="1032" name="Picture 8" descr="Pytorch入門-ロジスティック回帰 | βshort Lab">
            <a:extLst>
              <a:ext uri="{FF2B5EF4-FFF2-40B4-BE49-F238E27FC236}">
                <a16:creationId xmlns:a16="http://schemas.microsoft.com/office/drawing/2014/main" id="{4ACC9744-BFEB-BA46-F2E2-18274A79C6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0705" y="1226110"/>
            <a:ext cx="900175" cy="900175"/>
          </a:xfrm>
          <a:prstGeom prst="rect">
            <a:avLst/>
          </a:prstGeom>
          <a:noFill/>
          <a:extLst>
            <a:ext uri="{909E8E84-426E-40DD-AFC4-6F175D3DCCD1}">
              <a14:hiddenFill xmlns:a14="http://schemas.microsoft.com/office/drawing/2010/main">
                <a:solidFill>
                  <a:srgbClr val="FFFFFF"/>
                </a:solidFill>
              </a14:hiddenFill>
            </a:ext>
          </a:extLst>
        </p:spPr>
      </p:pic>
      <p:sp>
        <p:nvSpPr>
          <p:cNvPr id="57" name="文本框 56">
            <a:extLst>
              <a:ext uri="{FF2B5EF4-FFF2-40B4-BE49-F238E27FC236}">
                <a16:creationId xmlns:a16="http://schemas.microsoft.com/office/drawing/2014/main" id="{068E1E2F-B09C-0BCF-89AD-F494DD07E841}"/>
              </a:ext>
            </a:extLst>
          </p:cNvPr>
          <p:cNvSpPr txBox="1"/>
          <p:nvPr/>
        </p:nvSpPr>
        <p:spPr>
          <a:xfrm>
            <a:off x="10890310" y="1496679"/>
            <a:ext cx="1114433" cy="369332"/>
          </a:xfrm>
          <a:prstGeom prst="rect">
            <a:avLst/>
          </a:prstGeom>
          <a:noFill/>
        </p:spPr>
        <p:txBody>
          <a:bodyPr wrap="square" rtlCol="0">
            <a:spAutoFit/>
          </a:bodyPr>
          <a:lstStyle/>
          <a:p>
            <a:pPr algn="ctr"/>
            <a:r>
              <a:rPr lang="en-US" altLang="zh-CN" dirty="0" err="1">
                <a:latin typeface="Times New Roman" panose="02020603050405020304" pitchFamily="18" charset="0"/>
                <a:cs typeface="Times New Roman" panose="02020603050405020304" pitchFamily="18" charset="0"/>
              </a:rPr>
              <a:t>PyTorch</a:t>
            </a:r>
            <a:endParaRPr lang="en-US" altLang="zh-CN" dirty="0">
              <a:latin typeface="Times New Roman" panose="02020603050405020304" pitchFamily="18" charset="0"/>
              <a:cs typeface="Times New Roman" panose="02020603050405020304" pitchFamily="18" charset="0"/>
            </a:endParaRPr>
          </a:p>
        </p:txBody>
      </p:sp>
      <p:sp>
        <p:nvSpPr>
          <p:cNvPr id="58" name="文本框 57">
            <a:extLst>
              <a:ext uri="{FF2B5EF4-FFF2-40B4-BE49-F238E27FC236}">
                <a16:creationId xmlns:a16="http://schemas.microsoft.com/office/drawing/2014/main" id="{07924C26-5536-ED6C-8417-63E62E317F3A}"/>
              </a:ext>
            </a:extLst>
          </p:cNvPr>
          <p:cNvSpPr txBox="1"/>
          <p:nvPr/>
        </p:nvSpPr>
        <p:spPr>
          <a:xfrm>
            <a:off x="9534502" y="1362356"/>
            <a:ext cx="886028" cy="584775"/>
          </a:xfrm>
          <a:prstGeom prst="rect">
            <a:avLst/>
          </a:prstGeom>
          <a:noFill/>
        </p:spPr>
        <p:txBody>
          <a:bodyPr wrap="square" rtlCol="0">
            <a:spAutoFit/>
          </a:bodyPr>
          <a:lstStyle/>
          <a:p>
            <a:pPr algn="ctr"/>
            <a:r>
              <a:rPr lang="en-US" altLang="zh-CN" sz="1600" i="1" dirty="0">
                <a:latin typeface="Times New Roman" panose="02020603050405020304" pitchFamily="18" charset="0"/>
                <a:cs typeface="Times New Roman" panose="02020603050405020304" pitchFamily="18" charset="0"/>
              </a:rPr>
              <a:t>CUDA </a:t>
            </a:r>
          </a:p>
          <a:p>
            <a:pPr algn="ctr"/>
            <a:r>
              <a:rPr lang="en-US" altLang="zh-CN" sz="1600" i="1" dirty="0">
                <a:latin typeface="Times New Roman" panose="02020603050405020304" pitchFamily="18" charset="0"/>
                <a:cs typeface="Times New Roman" panose="02020603050405020304" pitchFamily="18" charset="0"/>
              </a:rPr>
              <a:t>IPC</a:t>
            </a:r>
            <a:endParaRPr lang="zh-CN" altLang="en-US" sz="1600" i="1" dirty="0">
              <a:latin typeface="Times New Roman" panose="02020603050405020304" pitchFamily="18" charset="0"/>
              <a:cs typeface="Times New Roman" panose="02020603050405020304" pitchFamily="18" charset="0"/>
            </a:endParaRPr>
          </a:p>
        </p:txBody>
      </p:sp>
      <p:cxnSp>
        <p:nvCxnSpPr>
          <p:cNvPr id="59" name="直接箭头连接符 58">
            <a:extLst>
              <a:ext uri="{FF2B5EF4-FFF2-40B4-BE49-F238E27FC236}">
                <a16:creationId xmlns:a16="http://schemas.microsoft.com/office/drawing/2014/main" id="{EB9C9670-9B0D-F57D-F9E7-B8FDBF319223}"/>
              </a:ext>
            </a:extLst>
          </p:cNvPr>
          <p:cNvCxnSpPr>
            <a:cxnSpLocks/>
          </p:cNvCxnSpPr>
          <p:nvPr/>
        </p:nvCxnSpPr>
        <p:spPr bwMode="auto">
          <a:xfrm>
            <a:off x="9354525" y="1344765"/>
            <a:ext cx="310955" cy="142563"/>
          </a:xfrm>
          <a:prstGeom prst="straightConnector1">
            <a:avLst/>
          </a:prstGeom>
          <a:solidFill>
            <a:schemeClr val="accent1"/>
          </a:solidFill>
          <a:ln w="12700" cap="flat" cmpd="sng" algn="ctr">
            <a:solidFill>
              <a:schemeClr val="tx1"/>
            </a:solidFill>
            <a:prstDash val="solid"/>
            <a:miter lim="800000"/>
            <a:headEnd type="none" w="med" len="med"/>
            <a:tailEnd type="none"/>
          </a:ln>
          <a:effectLst/>
        </p:spPr>
      </p:cxnSp>
      <p:cxnSp>
        <p:nvCxnSpPr>
          <p:cNvPr id="62" name="直接箭头连接符 61">
            <a:extLst>
              <a:ext uri="{FF2B5EF4-FFF2-40B4-BE49-F238E27FC236}">
                <a16:creationId xmlns:a16="http://schemas.microsoft.com/office/drawing/2014/main" id="{79BE6534-87CD-CD00-911D-DB04BB879481}"/>
              </a:ext>
            </a:extLst>
          </p:cNvPr>
          <p:cNvCxnSpPr>
            <a:cxnSpLocks/>
          </p:cNvCxnSpPr>
          <p:nvPr/>
        </p:nvCxnSpPr>
        <p:spPr bwMode="auto">
          <a:xfrm flipV="1">
            <a:off x="9340641" y="1834688"/>
            <a:ext cx="324839" cy="216739"/>
          </a:xfrm>
          <a:prstGeom prst="straightConnector1">
            <a:avLst/>
          </a:prstGeom>
          <a:solidFill>
            <a:schemeClr val="accent1"/>
          </a:solidFill>
          <a:ln w="12700" cap="flat" cmpd="sng" algn="ctr">
            <a:solidFill>
              <a:schemeClr val="tx1"/>
            </a:solidFill>
            <a:prstDash val="solid"/>
            <a:miter lim="800000"/>
            <a:headEnd type="none" w="med" len="med"/>
            <a:tailEnd type="none"/>
          </a:ln>
          <a:effectLst/>
        </p:spPr>
      </p:cxnSp>
      <p:sp>
        <p:nvSpPr>
          <p:cNvPr id="69" name="矩形: 圆角 68">
            <a:extLst>
              <a:ext uri="{FF2B5EF4-FFF2-40B4-BE49-F238E27FC236}">
                <a16:creationId xmlns:a16="http://schemas.microsoft.com/office/drawing/2014/main" id="{4E932F34-33DB-2DA0-E707-97AC7F412029}"/>
              </a:ext>
            </a:extLst>
          </p:cNvPr>
          <p:cNvSpPr/>
          <p:nvPr/>
        </p:nvSpPr>
        <p:spPr bwMode="auto">
          <a:xfrm>
            <a:off x="9473529" y="3013843"/>
            <a:ext cx="1914804" cy="952500"/>
          </a:xfrm>
          <a:prstGeom prst="round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0" name="文本框 69">
            <a:extLst>
              <a:ext uri="{FF2B5EF4-FFF2-40B4-BE49-F238E27FC236}">
                <a16:creationId xmlns:a16="http://schemas.microsoft.com/office/drawing/2014/main" id="{3CE6325D-F5DC-D77C-6E9B-D31FB4EFE2C9}"/>
              </a:ext>
            </a:extLst>
          </p:cNvPr>
          <p:cNvSpPr txBox="1"/>
          <p:nvPr/>
        </p:nvSpPr>
        <p:spPr>
          <a:xfrm>
            <a:off x="11253731" y="3299642"/>
            <a:ext cx="991207" cy="400110"/>
          </a:xfrm>
          <a:prstGeom prst="rect">
            <a:avLst/>
          </a:prstGeom>
          <a:no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GPU</a:t>
            </a:r>
            <a:endParaRPr lang="zh-CN" altLang="en-US" sz="2000" b="1" dirty="0">
              <a:latin typeface="Times New Roman" panose="02020603050405020304" pitchFamily="18" charset="0"/>
              <a:cs typeface="Times New Roman" panose="02020603050405020304" pitchFamily="18" charset="0"/>
            </a:endParaRPr>
          </a:p>
        </p:txBody>
      </p:sp>
      <p:sp>
        <p:nvSpPr>
          <p:cNvPr id="80" name="矩形 79">
            <a:extLst>
              <a:ext uri="{FF2B5EF4-FFF2-40B4-BE49-F238E27FC236}">
                <a16:creationId xmlns:a16="http://schemas.microsoft.com/office/drawing/2014/main" id="{C8BE5F4F-5849-A79D-879C-7704E44DCE09}"/>
              </a:ext>
            </a:extLst>
          </p:cNvPr>
          <p:cNvSpPr/>
          <p:nvPr/>
        </p:nvSpPr>
        <p:spPr bwMode="auto">
          <a:xfrm>
            <a:off x="9617543" y="3144903"/>
            <a:ext cx="1574542" cy="71928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1" name="文本框 80">
            <a:extLst>
              <a:ext uri="{FF2B5EF4-FFF2-40B4-BE49-F238E27FC236}">
                <a16:creationId xmlns:a16="http://schemas.microsoft.com/office/drawing/2014/main" id="{0987AE3F-8E40-3524-D09E-FE0DF3FFD14C}"/>
              </a:ext>
            </a:extLst>
          </p:cNvPr>
          <p:cNvSpPr txBox="1"/>
          <p:nvPr/>
        </p:nvSpPr>
        <p:spPr>
          <a:xfrm>
            <a:off x="9575976" y="3157529"/>
            <a:ext cx="1684946"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Co-located Tasks</a:t>
            </a:r>
            <a:endParaRPr lang="zh-CN" altLang="en-US" sz="1600" dirty="0">
              <a:latin typeface="Times New Roman" panose="02020603050405020304" pitchFamily="18" charset="0"/>
              <a:cs typeface="Times New Roman" panose="02020603050405020304" pitchFamily="18" charset="0"/>
            </a:endParaRPr>
          </a:p>
        </p:txBody>
      </p:sp>
      <p:sp>
        <p:nvSpPr>
          <p:cNvPr id="82" name="矩形 81">
            <a:extLst>
              <a:ext uri="{FF2B5EF4-FFF2-40B4-BE49-F238E27FC236}">
                <a16:creationId xmlns:a16="http://schemas.microsoft.com/office/drawing/2014/main" id="{157F6769-5E57-B8AB-46E6-5426DA4D2845}"/>
              </a:ext>
            </a:extLst>
          </p:cNvPr>
          <p:cNvSpPr/>
          <p:nvPr/>
        </p:nvSpPr>
        <p:spPr bwMode="auto">
          <a:xfrm>
            <a:off x="9786573" y="3483143"/>
            <a:ext cx="432000" cy="288000"/>
          </a:xfrm>
          <a:prstGeom prst="rect">
            <a:avLst/>
          </a:prstGeom>
          <a:solidFill>
            <a:schemeClr val="accent1">
              <a:lumMod val="75000"/>
            </a:schemeClr>
          </a:solidFill>
          <a:ln w="9525"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5" name="矩形 84">
            <a:extLst>
              <a:ext uri="{FF2B5EF4-FFF2-40B4-BE49-F238E27FC236}">
                <a16:creationId xmlns:a16="http://schemas.microsoft.com/office/drawing/2014/main" id="{0BE28EA4-ABF5-BC9D-65B6-2A1A088DE539}"/>
              </a:ext>
            </a:extLst>
          </p:cNvPr>
          <p:cNvSpPr/>
          <p:nvPr/>
        </p:nvSpPr>
        <p:spPr bwMode="auto">
          <a:xfrm>
            <a:off x="10623905" y="3481777"/>
            <a:ext cx="432000" cy="288000"/>
          </a:xfrm>
          <a:prstGeom prst="rect">
            <a:avLst/>
          </a:prstGeom>
          <a:solidFill>
            <a:schemeClr val="accent1">
              <a:lumMod val="75000"/>
            </a:schemeClr>
          </a:solidFill>
          <a:ln w="9525"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cxnSp>
        <p:nvCxnSpPr>
          <p:cNvPr id="1029" name="连接符: 肘形 1028">
            <a:extLst>
              <a:ext uri="{FF2B5EF4-FFF2-40B4-BE49-F238E27FC236}">
                <a16:creationId xmlns:a16="http://schemas.microsoft.com/office/drawing/2014/main" id="{4AE0B00D-A661-E700-840C-DB3FE9C6D377}"/>
              </a:ext>
            </a:extLst>
          </p:cNvPr>
          <p:cNvCxnSpPr>
            <a:cxnSpLocks/>
            <a:stCxn id="17" idx="3"/>
            <a:endCxn id="41" idx="1"/>
          </p:cNvCxnSpPr>
          <p:nvPr/>
        </p:nvCxnSpPr>
        <p:spPr bwMode="auto">
          <a:xfrm flipH="1" flipV="1">
            <a:off x="6753626" y="1685426"/>
            <a:ext cx="838199" cy="1891563"/>
          </a:xfrm>
          <a:prstGeom prst="bentConnector5">
            <a:avLst>
              <a:gd name="adj1" fmla="val -27273"/>
              <a:gd name="adj2" fmla="val 38805"/>
              <a:gd name="adj3" fmla="val 235216"/>
            </a:avLst>
          </a:prstGeom>
          <a:solidFill>
            <a:schemeClr val="accent1"/>
          </a:solidFill>
          <a:ln w="25400" cap="flat" cmpd="sng" algn="ctr">
            <a:solidFill>
              <a:schemeClr val="tx1"/>
            </a:solidFill>
            <a:prstDash val="solid"/>
            <a:miter lim="800000"/>
            <a:headEnd type="none" w="med" len="med"/>
            <a:tailEnd type="triangle"/>
          </a:ln>
          <a:effectLst/>
        </p:spPr>
      </p:cxnSp>
      <p:cxnSp>
        <p:nvCxnSpPr>
          <p:cNvPr id="94" name="连接符: 肘形 93">
            <a:extLst>
              <a:ext uri="{FF2B5EF4-FFF2-40B4-BE49-F238E27FC236}">
                <a16:creationId xmlns:a16="http://schemas.microsoft.com/office/drawing/2014/main" id="{5CA8EEC9-B80B-983B-89C0-3BBD8454971D}"/>
              </a:ext>
            </a:extLst>
          </p:cNvPr>
          <p:cNvCxnSpPr>
            <a:cxnSpLocks/>
            <a:stCxn id="16" idx="2"/>
            <a:endCxn id="18" idx="0"/>
          </p:cNvCxnSpPr>
          <p:nvPr/>
        </p:nvCxnSpPr>
        <p:spPr bwMode="auto">
          <a:xfrm rot="16200000" flipH="1">
            <a:off x="1356841" y="1049640"/>
            <a:ext cx="1502322" cy="3177917"/>
          </a:xfrm>
          <a:prstGeom prst="bentConnector3">
            <a:avLst>
              <a:gd name="adj1" fmla="val 54485"/>
            </a:avLst>
          </a:prstGeom>
          <a:solidFill>
            <a:schemeClr val="accent1"/>
          </a:solidFill>
          <a:ln w="25400" cap="flat" cmpd="sng" algn="ctr">
            <a:solidFill>
              <a:schemeClr val="tx1"/>
            </a:solidFill>
            <a:prstDash val="solid"/>
            <a:miter lim="800000"/>
            <a:headEnd type="none" w="med" len="med"/>
            <a:tailEnd type="triangle"/>
          </a:ln>
          <a:effectLst/>
        </p:spPr>
      </p:cxnSp>
      <p:sp>
        <p:nvSpPr>
          <p:cNvPr id="99" name="文本框 98">
            <a:extLst>
              <a:ext uri="{FF2B5EF4-FFF2-40B4-BE49-F238E27FC236}">
                <a16:creationId xmlns:a16="http://schemas.microsoft.com/office/drawing/2014/main" id="{97AC0F96-A745-7661-63C5-D330D6B557ED}"/>
              </a:ext>
            </a:extLst>
          </p:cNvPr>
          <p:cNvSpPr txBox="1"/>
          <p:nvPr/>
        </p:nvSpPr>
        <p:spPr>
          <a:xfrm>
            <a:off x="420933" y="2336115"/>
            <a:ext cx="2154100"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request tasks via TCP</a:t>
            </a:r>
            <a:endParaRPr lang="zh-CN" altLang="en-US" sz="1600" dirty="0">
              <a:latin typeface="Times New Roman" panose="02020603050405020304" pitchFamily="18" charset="0"/>
              <a:cs typeface="Times New Roman" panose="02020603050405020304" pitchFamily="18" charset="0"/>
            </a:endParaRPr>
          </a:p>
        </p:txBody>
      </p:sp>
      <p:sp>
        <p:nvSpPr>
          <p:cNvPr id="102" name="文本框 101">
            <a:extLst>
              <a:ext uri="{FF2B5EF4-FFF2-40B4-BE49-F238E27FC236}">
                <a16:creationId xmlns:a16="http://schemas.microsoft.com/office/drawing/2014/main" id="{C9AB9D48-9719-0AAC-A7E0-0D8A2DF42B39}"/>
              </a:ext>
            </a:extLst>
          </p:cNvPr>
          <p:cNvSpPr txBox="1"/>
          <p:nvPr/>
        </p:nvSpPr>
        <p:spPr>
          <a:xfrm>
            <a:off x="7887416" y="3843820"/>
            <a:ext cx="1397772"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execute tasks</a:t>
            </a:r>
            <a:endParaRPr lang="zh-CN" altLang="en-US" sz="1600" dirty="0">
              <a:latin typeface="Times New Roman" panose="02020603050405020304" pitchFamily="18" charset="0"/>
              <a:cs typeface="Times New Roman" panose="02020603050405020304" pitchFamily="18" charset="0"/>
            </a:endParaRPr>
          </a:p>
        </p:txBody>
      </p:sp>
      <p:cxnSp>
        <p:nvCxnSpPr>
          <p:cNvPr id="103" name="连接符: 肘形 102">
            <a:extLst>
              <a:ext uri="{FF2B5EF4-FFF2-40B4-BE49-F238E27FC236}">
                <a16:creationId xmlns:a16="http://schemas.microsoft.com/office/drawing/2014/main" id="{CC026256-BD06-DC1E-46EC-B18859D67CAF}"/>
              </a:ext>
            </a:extLst>
          </p:cNvPr>
          <p:cNvCxnSpPr>
            <a:cxnSpLocks/>
            <a:stCxn id="35" idx="2"/>
            <a:endCxn id="69" idx="2"/>
          </p:cNvCxnSpPr>
          <p:nvPr/>
        </p:nvCxnSpPr>
        <p:spPr bwMode="auto">
          <a:xfrm rot="16200000" flipH="1">
            <a:off x="8381516" y="1916927"/>
            <a:ext cx="216939" cy="3881891"/>
          </a:xfrm>
          <a:prstGeom prst="bentConnector3">
            <a:avLst>
              <a:gd name="adj1" fmla="val 205375"/>
            </a:avLst>
          </a:prstGeom>
          <a:solidFill>
            <a:schemeClr val="accent1"/>
          </a:solidFill>
          <a:ln w="25400" cap="flat" cmpd="sng" algn="ctr">
            <a:solidFill>
              <a:schemeClr val="tx1"/>
            </a:solidFill>
            <a:prstDash val="solid"/>
            <a:miter lim="800000"/>
            <a:headEnd type="none" w="med" len="med"/>
            <a:tailEnd type="triangle"/>
          </a:ln>
          <a:effectLst/>
        </p:spPr>
      </p:cxnSp>
      <p:sp>
        <p:nvSpPr>
          <p:cNvPr id="112" name="文本框 111">
            <a:extLst>
              <a:ext uri="{FF2B5EF4-FFF2-40B4-BE49-F238E27FC236}">
                <a16:creationId xmlns:a16="http://schemas.microsoft.com/office/drawing/2014/main" id="{EFCED8AF-F437-84E9-56FD-C96B366B611A}"/>
              </a:ext>
            </a:extLst>
          </p:cNvPr>
          <p:cNvSpPr txBox="1"/>
          <p:nvPr/>
        </p:nvSpPr>
        <p:spPr>
          <a:xfrm>
            <a:off x="5663230" y="2257524"/>
            <a:ext cx="2190856" cy="584775"/>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insert caches &amp; </a:t>
            </a:r>
          </a:p>
          <a:p>
            <a:r>
              <a:rPr lang="en-US" altLang="zh-CN" sz="1600" dirty="0">
                <a:latin typeface="Times New Roman" panose="02020603050405020304" pitchFamily="18" charset="0"/>
                <a:cs typeface="Times New Roman" panose="02020603050405020304" pitchFamily="18" charset="0"/>
              </a:rPr>
              <a:t>transmit parameters</a:t>
            </a:r>
            <a:endParaRPr lang="zh-CN" altLang="en-US" sz="1600" dirty="0">
              <a:latin typeface="Times New Roman" panose="02020603050405020304" pitchFamily="18" charset="0"/>
              <a:cs typeface="Times New Roman" panose="02020603050405020304" pitchFamily="18" charset="0"/>
            </a:endParaRPr>
          </a:p>
        </p:txBody>
      </p:sp>
      <p:sp>
        <p:nvSpPr>
          <p:cNvPr id="1050" name="箭头: 上下 1049">
            <a:extLst>
              <a:ext uri="{FF2B5EF4-FFF2-40B4-BE49-F238E27FC236}">
                <a16:creationId xmlns:a16="http://schemas.microsoft.com/office/drawing/2014/main" id="{6A82B9A9-D3A1-CA83-631C-BB6FC44B6D61}"/>
              </a:ext>
            </a:extLst>
          </p:cNvPr>
          <p:cNvSpPr/>
          <p:nvPr/>
        </p:nvSpPr>
        <p:spPr bwMode="auto">
          <a:xfrm>
            <a:off x="10281604" y="2192696"/>
            <a:ext cx="324521" cy="792000"/>
          </a:xfrm>
          <a:prstGeom prst="upDown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14" name="文本框 113">
            <a:extLst>
              <a:ext uri="{FF2B5EF4-FFF2-40B4-BE49-F238E27FC236}">
                <a16:creationId xmlns:a16="http://schemas.microsoft.com/office/drawing/2014/main" id="{A4CF0111-E9FC-F244-A6E9-C871A7D0EEA9}"/>
              </a:ext>
            </a:extLst>
          </p:cNvPr>
          <p:cNvSpPr txBox="1"/>
          <p:nvPr/>
        </p:nvSpPr>
        <p:spPr>
          <a:xfrm>
            <a:off x="10546557" y="2412550"/>
            <a:ext cx="940793"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maintain</a:t>
            </a:r>
            <a:endParaRPr lang="zh-CN" altLang="en-US" sz="1600" dirty="0">
              <a:latin typeface="Times New Roman" panose="02020603050405020304" pitchFamily="18" charset="0"/>
              <a:cs typeface="Times New Roman" panose="02020603050405020304" pitchFamily="18" charset="0"/>
            </a:endParaRPr>
          </a:p>
        </p:txBody>
      </p:sp>
      <p:sp>
        <p:nvSpPr>
          <p:cNvPr id="117" name="Content Placeholder 2">
            <a:extLst>
              <a:ext uri="{FF2B5EF4-FFF2-40B4-BE49-F238E27FC236}">
                <a16:creationId xmlns:a16="http://schemas.microsoft.com/office/drawing/2014/main" id="{CA5B2953-6EBA-A4C4-0A85-B5AB8C6F9C1B}"/>
              </a:ext>
            </a:extLst>
          </p:cNvPr>
          <p:cNvSpPr>
            <a:spLocks noGrp="1"/>
          </p:cNvSpPr>
          <p:nvPr>
            <p:ph idx="1"/>
          </p:nvPr>
        </p:nvSpPr>
        <p:spPr>
          <a:xfrm>
            <a:off x="13003" y="4631762"/>
            <a:ext cx="12168837" cy="1718473"/>
          </a:xfrm>
        </p:spPr>
        <p:txBody>
          <a:bodyPr/>
          <a:lstStyle/>
          <a:p>
            <a:r>
              <a:rPr lang="en-US" altLang="zh-CN" sz="2000" dirty="0">
                <a:ea typeface="Tahoma" panose="020B0604030504040204" pitchFamily="34" charset="0"/>
              </a:rPr>
              <a:t>The </a:t>
            </a:r>
            <a:r>
              <a:rPr lang="en-US" altLang="zh-CN" sz="2000" b="1" dirty="0">
                <a:ea typeface="Tahoma" panose="020B0604030504040204" pitchFamily="34" charset="0"/>
              </a:rPr>
              <a:t>system prototype </a:t>
            </a:r>
            <a:r>
              <a:rPr lang="en-US" altLang="zh-CN" sz="2000" dirty="0">
                <a:ea typeface="Tahoma" panose="020B0604030504040204" pitchFamily="34" charset="0"/>
              </a:rPr>
              <a:t>of </a:t>
            </a:r>
            <a:r>
              <a:rPr lang="en-US" altLang="zh-CN" sz="2000" i="1" dirty="0" err="1">
                <a:ea typeface="Tahoma" panose="020B0604030504040204" pitchFamily="34" charset="0"/>
              </a:rPr>
              <a:t>CoGNN</a:t>
            </a:r>
            <a:r>
              <a:rPr lang="en-US" altLang="zh-CN" sz="2000" dirty="0">
                <a:ea typeface="Tahoma" panose="020B0604030504040204" pitchFamily="34" charset="0"/>
              </a:rPr>
              <a:t> is built on top of </a:t>
            </a:r>
            <a:r>
              <a:rPr lang="en-US" altLang="zh-CN" sz="2000" dirty="0" err="1">
                <a:solidFill>
                  <a:srgbClr val="443BFF"/>
                </a:solidFill>
                <a:ea typeface="Tahoma" panose="020B0604030504040204" pitchFamily="34" charset="0"/>
              </a:rPr>
              <a:t>PyG</a:t>
            </a:r>
            <a:r>
              <a:rPr lang="en-US" altLang="zh-CN" sz="2000" dirty="0">
                <a:ea typeface="Tahoma" panose="020B0604030504040204" pitchFamily="34" charset="0"/>
              </a:rPr>
              <a:t> and </a:t>
            </a:r>
            <a:r>
              <a:rPr lang="en-US" altLang="zh-CN" sz="2000" dirty="0" err="1">
                <a:solidFill>
                  <a:srgbClr val="443BFF"/>
                </a:solidFill>
                <a:ea typeface="Tahoma" panose="020B0604030504040204" pitchFamily="34" charset="0"/>
              </a:rPr>
              <a:t>PyTorch</a:t>
            </a:r>
            <a:r>
              <a:rPr lang="en-US" altLang="zh-CN" sz="2000" dirty="0">
                <a:ea typeface="Tahoma" panose="020B0604030504040204" pitchFamily="34" charset="0"/>
              </a:rPr>
              <a:t>, where the </a:t>
            </a:r>
            <a:r>
              <a:rPr lang="en-US" altLang="zh-CN" sz="2000" dirty="0" err="1">
                <a:ea typeface="Tahoma" panose="020B0604030504040204" pitchFamily="34" charset="0"/>
              </a:rPr>
              <a:t>PyTorch</a:t>
            </a:r>
            <a:r>
              <a:rPr lang="en-US" altLang="zh-CN" sz="2000" dirty="0">
                <a:ea typeface="Tahoma" panose="020B0604030504040204" pitchFamily="34" charset="0"/>
              </a:rPr>
              <a:t> allocator module is extended with </a:t>
            </a:r>
            <a:r>
              <a:rPr lang="en-US" altLang="zh-CN" sz="2000" dirty="0">
                <a:solidFill>
                  <a:srgbClr val="443BFF"/>
                </a:solidFill>
                <a:ea typeface="Tahoma" panose="020B0604030504040204" pitchFamily="34" charset="0"/>
              </a:rPr>
              <a:t>CUDA IPC API </a:t>
            </a:r>
            <a:r>
              <a:rPr lang="en-US" altLang="zh-CN" sz="2000" dirty="0">
                <a:ea typeface="Tahoma" panose="020B0604030504040204" pitchFamily="34" charset="0"/>
              </a:rPr>
              <a:t>to enable explicit management of GPU memory pool</a:t>
            </a:r>
          </a:p>
          <a:p>
            <a:r>
              <a:rPr lang="en-US" altLang="zh-CN" sz="2000" b="1" dirty="0">
                <a:ea typeface="Tahoma" panose="020B0604030504040204" pitchFamily="34" charset="0"/>
              </a:rPr>
              <a:t>Scheduler process: </a:t>
            </a:r>
            <a:r>
              <a:rPr lang="en-US" altLang="zh-CN" sz="2000" dirty="0">
                <a:ea typeface="Tahoma" panose="020B0604030504040204" pitchFamily="34" charset="0"/>
              </a:rPr>
              <a:t>1) receives </a:t>
            </a:r>
            <a:r>
              <a:rPr lang="en-US" altLang="zh-CN" sz="2000" dirty="0">
                <a:solidFill>
                  <a:srgbClr val="443BFF"/>
                </a:solidFill>
                <a:ea typeface="Tahoma" panose="020B0604030504040204" pitchFamily="34" charset="0"/>
              </a:rPr>
              <a:t>task requests </a:t>
            </a:r>
            <a:r>
              <a:rPr lang="en-US" altLang="zh-CN" sz="2000" dirty="0">
                <a:ea typeface="Tahoma" panose="020B0604030504040204" pitchFamily="34" charset="0"/>
              </a:rPr>
              <a:t>from client; 2) load </a:t>
            </a:r>
            <a:r>
              <a:rPr lang="en-US" altLang="zh-CN" sz="2000" dirty="0">
                <a:solidFill>
                  <a:srgbClr val="443BFF"/>
                </a:solidFill>
                <a:ea typeface="Tahoma" panose="020B0604030504040204" pitchFamily="34" charset="0"/>
              </a:rPr>
              <a:t>model structures </a:t>
            </a:r>
            <a:r>
              <a:rPr lang="en-US" altLang="zh-CN" sz="2000" dirty="0">
                <a:ea typeface="Tahoma" panose="020B0604030504040204" pitchFamily="34" charset="0"/>
              </a:rPr>
              <a:t>and profile PMCs; 3) group tasks according to policies and send the </a:t>
            </a:r>
            <a:r>
              <a:rPr lang="en-US" altLang="zh-CN" sz="2000" dirty="0">
                <a:solidFill>
                  <a:srgbClr val="443BFF"/>
                </a:solidFill>
                <a:ea typeface="Tahoma" panose="020B0604030504040204" pitchFamily="34" charset="0"/>
              </a:rPr>
              <a:t>hash indices </a:t>
            </a:r>
            <a:r>
              <a:rPr lang="en-US" altLang="zh-CN" sz="2000" dirty="0">
                <a:ea typeface="Tahoma" panose="020B0604030504040204" pitchFamily="34" charset="0"/>
              </a:rPr>
              <a:t>to worker process</a:t>
            </a:r>
          </a:p>
          <a:p>
            <a:r>
              <a:rPr lang="en-US" altLang="zh-CN" sz="2000" b="1" dirty="0">
                <a:ea typeface="Tahoma" panose="020B0604030504040204" pitchFamily="34" charset="0"/>
              </a:rPr>
              <a:t>Worker process: </a:t>
            </a:r>
            <a:r>
              <a:rPr lang="en-US" altLang="zh-CN" sz="2000" dirty="0">
                <a:ea typeface="Tahoma" panose="020B0604030504040204" pitchFamily="34" charset="0"/>
              </a:rPr>
              <a:t>responsible for </a:t>
            </a:r>
            <a:r>
              <a:rPr lang="en-US" altLang="zh-CN" sz="2000" dirty="0">
                <a:solidFill>
                  <a:srgbClr val="443BFF"/>
                </a:solidFill>
                <a:ea typeface="Tahoma" panose="020B0604030504040204" pitchFamily="34" charset="0"/>
              </a:rPr>
              <a:t>task execution</a:t>
            </a:r>
            <a:r>
              <a:rPr lang="en-US" altLang="zh-CN" sz="2000" dirty="0">
                <a:ea typeface="Tahoma" panose="020B0604030504040204" pitchFamily="34" charset="0"/>
              </a:rPr>
              <a:t>, identifies tasks and </a:t>
            </a:r>
            <a:r>
              <a:rPr lang="en-US" altLang="zh-CN" sz="2000" dirty="0">
                <a:solidFill>
                  <a:srgbClr val="443BFF"/>
                </a:solidFill>
                <a:ea typeface="Tahoma" panose="020B0604030504040204" pitchFamily="34" charset="0"/>
              </a:rPr>
              <a:t>dispatch them </a:t>
            </a:r>
            <a:r>
              <a:rPr lang="en-US" altLang="zh-CN" sz="2000" dirty="0">
                <a:ea typeface="Tahoma" panose="020B0604030504040204" pitchFamily="34" charset="0"/>
              </a:rPr>
              <a:t>to  worker threads</a:t>
            </a:r>
          </a:p>
          <a:p>
            <a:endParaRPr lang="en-US" altLang="zh-CN" sz="2000" dirty="0">
              <a:ea typeface="Tahoma" panose="020B0604030504040204" pitchFamily="34" charset="0"/>
            </a:endParaRPr>
          </a:p>
        </p:txBody>
      </p:sp>
    </p:spTree>
    <p:extLst>
      <p:ext uri="{BB962C8B-B14F-4D97-AF65-F5344CB8AC3E}">
        <p14:creationId xmlns:p14="http://schemas.microsoft.com/office/powerpoint/2010/main" val="200421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标题 95">
            <a:extLst>
              <a:ext uri="{FF2B5EF4-FFF2-40B4-BE49-F238E27FC236}">
                <a16:creationId xmlns:a16="http://schemas.microsoft.com/office/drawing/2014/main" id="{18271A1D-FB21-4A1F-9AD9-4191D5C33B83}"/>
              </a:ext>
            </a:extLst>
          </p:cNvPr>
          <p:cNvSpPr>
            <a:spLocks noGrp="1"/>
          </p:cNvSpPr>
          <p:nvPr>
            <p:ph type="title"/>
          </p:nvPr>
        </p:nvSpPr>
        <p:spPr/>
        <p:txBody>
          <a:bodyPr/>
          <a:lstStyle/>
          <a:p>
            <a:r>
              <a:rPr lang="en-US" altLang="zh-CN" dirty="0">
                <a:ea typeface="微软雅黑"/>
                <a:cs typeface="微软雅黑"/>
              </a:rPr>
              <a:t>Outline</a:t>
            </a:r>
            <a:endParaRPr lang="zh-CN" altLang="en-US" dirty="0"/>
          </a:p>
        </p:txBody>
      </p:sp>
      <p:sp>
        <p:nvSpPr>
          <p:cNvPr id="72" name="内容占位符 2">
            <a:extLst>
              <a:ext uri="{FF2B5EF4-FFF2-40B4-BE49-F238E27FC236}">
                <a16:creationId xmlns:a16="http://schemas.microsoft.com/office/drawing/2014/main" id="{1C7CBCFE-1C01-4922-9CF9-C83F49647BCD}"/>
              </a:ext>
            </a:extLst>
          </p:cNvPr>
          <p:cNvSpPr>
            <a:spLocks noGrp="1"/>
          </p:cNvSpPr>
          <p:nvPr>
            <p:ph idx="1"/>
          </p:nvPr>
        </p:nvSpPr>
        <p:spPr>
          <a:xfrm>
            <a:off x="668373" y="1015902"/>
            <a:ext cx="8559552" cy="5604354"/>
          </a:xfrm>
        </p:spPr>
        <p:txBody>
          <a:bodyPr/>
          <a:lstStyle/>
          <a:p>
            <a:r>
              <a:rPr lang="en-US" altLang="zh-CN" sz="2800" dirty="0">
                <a:ea typeface="Tahoma" panose="020B0604030504040204" pitchFamily="34" charset="0"/>
              </a:rPr>
              <a:t>Background &amp; Motivation</a:t>
            </a:r>
          </a:p>
          <a:p>
            <a:pPr lvl="1"/>
            <a:r>
              <a:rPr lang="en-US" altLang="zh-CN" sz="2400" dirty="0">
                <a:ea typeface="Tahoma" panose="020B0604030504040204" pitchFamily="34" charset="0"/>
              </a:rPr>
              <a:t>Graph Neural Network &amp; GNN Computational Patterns</a:t>
            </a:r>
          </a:p>
          <a:p>
            <a:pPr lvl="1"/>
            <a:r>
              <a:rPr lang="en-US" altLang="zh-CN" sz="2400" dirty="0">
                <a:ea typeface="Tahoma" panose="020B0604030504040204" pitchFamily="34" charset="0"/>
              </a:rPr>
              <a:t>GPU Sharing for Deep Learning Tasks</a:t>
            </a:r>
          </a:p>
          <a:p>
            <a:pPr lvl="1"/>
            <a:r>
              <a:rPr lang="en-US" altLang="zh-CN" sz="2400" dirty="0">
                <a:ea typeface="Tahoma" panose="020B0604030504040204" pitchFamily="34" charset="0"/>
              </a:rPr>
              <a:t>Observations on GNN Computations</a:t>
            </a:r>
          </a:p>
          <a:p>
            <a:r>
              <a:rPr lang="en-US" altLang="zh-CN" sz="2800" dirty="0">
                <a:ea typeface="Tahoma" panose="020B0604030504040204" pitchFamily="34" charset="0"/>
              </a:rPr>
              <a:t>Design &amp; Methods</a:t>
            </a:r>
          </a:p>
          <a:p>
            <a:pPr lvl="1"/>
            <a:r>
              <a:rPr lang="en-US" altLang="zh-CN" sz="2400" dirty="0">
                <a:ea typeface="Tahoma" panose="020B0604030504040204" pitchFamily="34" charset="0"/>
              </a:rPr>
              <a:t>Task Management &amp; Memory Consumption Estimation</a:t>
            </a:r>
          </a:p>
          <a:p>
            <a:pPr lvl="1"/>
            <a:r>
              <a:rPr lang="en-US" altLang="zh-CN" sz="2400" dirty="0">
                <a:ea typeface="Tahoma" panose="020B0604030504040204" pitchFamily="34" charset="0"/>
              </a:rPr>
              <a:t>Scheduling Policies &amp; Implementation Details</a:t>
            </a:r>
          </a:p>
          <a:p>
            <a:r>
              <a:rPr lang="en-US" altLang="zh-CN" sz="2800" dirty="0">
                <a:solidFill>
                  <a:srgbClr val="443BFF"/>
                </a:solidFill>
                <a:ea typeface="Tahoma" panose="020B0604030504040204" pitchFamily="34" charset="0"/>
              </a:rPr>
              <a:t>Evaluation</a:t>
            </a:r>
          </a:p>
          <a:p>
            <a:pPr lvl="1"/>
            <a:r>
              <a:rPr lang="en-US" altLang="zh-CN" sz="2400" dirty="0">
                <a:solidFill>
                  <a:srgbClr val="443BFF"/>
                </a:solidFill>
                <a:ea typeface="Tahoma" panose="020B0604030504040204" pitchFamily="34" charset="0"/>
              </a:rPr>
              <a:t>Experiment Setup</a:t>
            </a:r>
          </a:p>
          <a:p>
            <a:pPr lvl="1"/>
            <a:r>
              <a:rPr lang="en-US" altLang="zh-CN" sz="2400" dirty="0">
                <a:solidFill>
                  <a:srgbClr val="443BFF"/>
                </a:solidFill>
                <a:ea typeface="Tahoma" panose="020B0604030504040204" pitchFamily="34" charset="0"/>
              </a:rPr>
              <a:t>Performance</a:t>
            </a:r>
            <a:r>
              <a:rPr lang="zh-CN" altLang="en-US" sz="2400" dirty="0">
                <a:solidFill>
                  <a:srgbClr val="443BFF"/>
                </a:solidFill>
                <a:ea typeface="Tahoma" panose="020B0604030504040204" pitchFamily="34" charset="0"/>
              </a:rPr>
              <a:t> </a:t>
            </a:r>
            <a:r>
              <a:rPr lang="en-US" altLang="zh-CN" sz="2400" dirty="0">
                <a:solidFill>
                  <a:srgbClr val="443BFF"/>
                </a:solidFill>
                <a:ea typeface="Tahoma" panose="020B0604030504040204" pitchFamily="34" charset="0"/>
              </a:rPr>
              <a:t>Analysis</a:t>
            </a:r>
          </a:p>
          <a:p>
            <a:r>
              <a:rPr lang="en-US" altLang="zh-CN" sz="2800" dirty="0">
                <a:ea typeface="Tahoma" panose="020B0604030504040204" pitchFamily="34" charset="0"/>
              </a:rPr>
              <a:t>Related Work</a:t>
            </a:r>
          </a:p>
          <a:p>
            <a:r>
              <a:rPr lang="en-US" altLang="zh-CN" sz="2800" dirty="0">
                <a:ea typeface="Tahoma" panose="020B0604030504040204" pitchFamily="34" charset="0"/>
              </a:rPr>
              <a:t>Conclusion</a:t>
            </a:r>
            <a:endParaRPr lang="zh-CN" altLang="en-US" sz="2800" dirty="0">
              <a:ea typeface="Microsoft YaHei" panose="020B0503020204020204" pitchFamily="34" charset="-122"/>
            </a:endParaRPr>
          </a:p>
        </p:txBody>
      </p:sp>
    </p:spTree>
    <p:extLst>
      <p:ext uri="{BB962C8B-B14F-4D97-AF65-F5344CB8AC3E}">
        <p14:creationId xmlns:p14="http://schemas.microsoft.com/office/powerpoint/2010/main" val="78444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Experiment</a:t>
            </a:r>
            <a:r>
              <a:rPr lang="zh-CN" altLang="en-US" dirty="0"/>
              <a:t> </a:t>
            </a:r>
            <a:r>
              <a:rPr lang="en-US" altLang="zh-CN" dirty="0"/>
              <a:t>Setup</a:t>
            </a:r>
            <a:endParaRPr lang="en-US" dirty="0"/>
          </a:p>
        </p:txBody>
      </p:sp>
      <p:sp>
        <p:nvSpPr>
          <p:cNvPr id="3" name="Content Placeholder 2">
            <a:extLst>
              <a:ext uri="{FF2B5EF4-FFF2-40B4-BE49-F238E27FC236}">
                <a16:creationId xmlns:a16="http://schemas.microsoft.com/office/drawing/2014/main" id="{1430500D-78D7-5D42-86DD-1FE0ED5077D5}"/>
              </a:ext>
            </a:extLst>
          </p:cNvPr>
          <p:cNvSpPr>
            <a:spLocks noGrp="1"/>
          </p:cNvSpPr>
          <p:nvPr>
            <p:ph idx="1"/>
          </p:nvPr>
        </p:nvSpPr>
        <p:spPr>
          <a:xfrm>
            <a:off x="257245" y="1113106"/>
            <a:ext cx="11412736" cy="5476230"/>
          </a:xfrm>
        </p:spPr>
        <p:txBody>
          <a:bodyPr/>
          <a:lstStyle/>
          <a:p>
            <a:r>
              <a:rPr lang="en-US" altLang="zh-CN" dirty="0"/>
              <a:t>Hardware and Software Configurations</a:t>
            </a:r>
          </a:p>
          <a:p>
            <a:pPr lvl="1"/>
            <a:r>
              <a:rPr lang="en-US" altLang="zh-CN" dirty="0"/>
              <a:t>Ubuntu 20.04 with CUDA v11.1</a:t>
            </a:r>
          </a:p>
          <a:p>
            <a:pPr lvl="1"/>
            <a:r>
              <a:rPr lang="en-US" altLang="zh-CN" dirty="0" err="1"/>
              <a:t>PyTorch</a:t>
            </a:r>
            <a:r>
              <a:rPr lang="en-US" altLang="zh-CN" dirty="0"/>
              <a:t> v1.8, </a:t>
            </a:r>
            <a:r>
              <a:rPr lang="en-US" altLang="zh-CN" dirty="0" err="1"/>
              <a:t>PyG</a:t>
            </a:r>
            <a:r>
              <a:rPr lang="en-US" altLang="zh-CN" dirty="0"/>
              <a:t> v1.7</a:t>
            </a:r>
          </a:p>
          <a:p>
            <a:r>
              <a:rPr lang="en-US" altLang="zh-CN" dirty="0"/>
              <a:t>Graph Datasets and Task Queues</a:t>
            </a:r>
          </a:p>
          <a:p>
            <a:pPr lvl="1"/>
            <a:r>
              <a:rPr lang="en-US" altLang="zh-CN" dirty="0"/>
              <a:t>Hidden length (</a:t>
            </a:r>
            <a:r>
              <a:rPr lang="en-US" altLang="zh-CN" dirty="0">
                <a:solidFill>
                  <a:srgbClr val="443BFF"/>
                </a:solidFill>
              </a:rPr>
              <a:t>64</a:t>
            </a:r>
            <a:r>
              <a:rPr lang="en-US" altLang="zh-CN" dirty="0"/>
              <a:t>), layer number (</a:t>
            </a:r>
            <a:r>
              <a:rPr lang="en-US" altLang="zh-CN" dirty="0">
                <a:solidFill>
                  <a:srgbClr val="443BFF"/>
                </a:solidFill>
              </a:rPr>
              <a:t>4~10</a:t>
            </a:r>
            <a:r>
              <a:rPr lang="en-US" altLang="zh-CN" dirty="0"/>
              <a:t>)</a:t>
            </a:r>
          </a:p>
          <a:p>
            <a:pPr lvl="1"/>
            <a:r>
              <a:rPr lang="en-US" altLang="zh-CN" dirty="0">
                <a:solidFill>
                  <a:srgbClr val="443BFF"/>
                </a:solidFill>
              </a:rPr>
              <a:t>200</a:t>
            </a:r>
            <a:r>
              <a:rPr lang="en-US" altLang="zh-CN" dirty="0"/>
              <a:t> </a:t>
            </a:r>
            <a:r>
              <a:rPr lang="en-US" altLang="zh-CN" dirty="0" err="1"/>
              <a:t>epoches</a:t>
            </a:r>
            <a:r>
              <a:rPr lang="en-US" altLang="zh-CN" dirty="0"/>
              <a:t>, </a:t>
            </a:r>
            <a:r>
              <a:rPr lang="en-US" altLang="zh-CN" dirty="0">
                <a:solidFill>
                  <a:srgbClr val="443BFF"/>
                </a:solidFill>
              </a:rPr>
              <a:t>20</a:t>
            </a:r>
            <a:r>
              <a:rPr lang="en-US" altLang="zh-CN" dirty="0"/>
              <a:t> models within each queue</a:t>
            </a:r>
          </a:p>
          <a:p>
            <a:pPr lvl="1"/>
            <a:r>
              <a:rPr lang="en-US" altLang="zh-CN" dirty="0">
                <a:solidFill>
                  <a:srgbClr val="443BFF"/>
                </a:solidFill>
              </a:rPr>
              <a:t>Five</a:t>
            </a:r>
            <a:r>
              <a:rPr lang="en-US" altLang="zh-CN" dirty="0"/>
              <a:t> queues (GCN, SAGE, GAT, GIN, Mix)</a:t>
            </a:r>
          </a:p>
          <a:p>
            <a:r>
              <a:rPr lang="en-US" altLang="zh-CN" dirty="0"/>
              <a:t>Methods for Comparison</a:t>
            </a:r>
          </a:p>
          <a:p>
            <a:pPr marL="742950" marR="0" lvl="1" indent="-285750" algn="l" defTabSz="914400" rtl="0" eaLnBrk="1" fontAlgn="base" latinLnBrk="0" hangingPunct="1">
              <a:lnSpc>
                <a:spcPct val="100000"/>
              </a:lnSpc>
              <a:spcBef>
                <a:spcPct val="20000"/>
              </a:spcBef>
              <a:spcAft>
                <a:spcPct val="0"/>
              </a:spcAft>
              <a:buClr>
                <a:srgbClr val="193FFF"/>
              </a:buClr>
              <a:buSzPct val="55000"/>
              <a:buFont typeface="Wingdings" pitchFamily="2" charset="2"/>
              <a:buChar char="n"/>
              <a:tabLst/>
              <a:defRPr/>
            </a:pPr>
            <a:r>
              <a:rPr kumimoji="1" lang="en-US" altLang="zh-CN" sz="2000" i="0" u="none" strike="noStrike" kern="0" cap="none" spc="0" normalizeH="0" baseline="0" noProof="0" dirty="0">
                <a:ln w="9000" cmpd="sng">
                  <a:noFill/>
                  <a:prstDash val="solid"/>
                </a:ln>
                <a:solidFill>
                  <a:srgbClr val="443BFF"/>
                </a:solidFill>
                <a:effectLst/>
                <a:uLnTx/>
                <a:uFillTx/>
                <a:latin typeface="Tahoma" panose="020B0604030504040204" pitchFamily="34" charset="0"/>
                <a:ea typeface="Microsoft YaHei" charset="-122"/>
                <a:cs typeface="Tahoma" panose="020B0604030504040204" pitchFamily="34" charset="0"/>
              </a:rPr>
              <a:t>Spatial sharing</a:t>
            </a:r>
            <a:r>
              <a:rPr kumimoji="1" lang="en-US" altLang="zh-CN" sz="2000" b="0" i="0"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rPr>
              <a:t>: </a:t>
            </a:r>
            <a:r>
              <a:rPr kumimoji="1" lang="en-US" altLang="zh-CN" sz="2000" b="0" i="1"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rPr>
              <a:t>MPS</a:t>
            </a:r>
            <a:r>
              <a:rPr kumimoji="1" lang="en-US" altLang="zh-CN" sz="2000" b="0" i="0"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rPr>
              <a:t>, </a:t>
            </a:r>
            <a:r>
              <a:rPr kumimoji="1" lang="en-US" altLang="zh-CN" sz="2000" b="0" i="1"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rPr>
              <a:t>MIG</a:t>
            </a:r>
            <a:r>
              <a:rPr kumimoji="1" lang="en-US" altLang="zh-CN" sz="2000" b="0" i="0"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rPr>
              <a:t> with UVM enabled</a:t>
            </a:r>
          </a:p>
          <a:p>
            <a:pPr marL="742950" marR="0" lvl="1" indent="-285750" algn="l" defTabSz="914400" rtl="0" eaLnBrk="1" fontAlgn="base" latinLnBrk="0" hangingPunct="1">
              <a:lnSpc>
                <a:spcPct val="100000"/>
              </a:lnSpc>
              <a:spcBef>
                <a:spcPct val="20000"/>
              </a:spcBef>
              <a:spcAft>
                <a:spcPct val="0"/>
              </a:spcAft>
              <a:buClr>
                <a:srgbClr val="193FFF"/>
              </a:buClr>
              <a:buSzPct val="55000"/>
              <a:buFont typeface="Wingdings" pitchFamily="2" charset="2"/>
              <a:buChar char="n"/>
              <a:tabLst/>
              <a:defRPr/>
            </a:pPr>
            <a:r>
              <a:rPr lang="en-US" altLang="zh-CN" dirty="0">
                <a:solidFill>
                  <a:srgbClr val="443BFF"/>
                </a:solidFill>
              </a:rPr>
              <a:t>Temporal sharing</a:t>
            </a:r>
            <a:r>
              <a:rPr lang="en-US" altLang="zh-CN" dirty="0"/>
              <a:t>: </a:t>
            </a:r>
            <a:r>
              <a:rPr lang="en-US" altLang="zh-CN" i="1" dirty="0" err="1"/>
              <a:t>PipeSwitch</a:t>
            </a:r>
            <a:r>
              <a:rPr lang="en-US" altLang="zh-CN" dirty="0"/>
              <a:t> [</a:t>
            </a:r>
            <a:r>
              <a:rPr lang="en-US" altLang="zh-CN" i="1" dirty="0"/>
              <a:t>Bai et al., </a:t>
            </a:r>
            <a:r>
              <a:rPr lang="en-US" altLang="zh-CN" dirty="0"/>
              <a:t>OSDI’20]</a:t>
            </a:r>
          </a:p>
          <a:p>
            <a:pPr marL="742950" marR="0" lvl="1" indent="-285750" algn="l" defTabSz="914400" rtl="0" eaLnBrk="1" fontAlgn="base" latinLnBrk="0" hangingPunct="1">
              <a:lnSpc>
                <a:spcPct val="100000"/>
              </a:lnSpc>
              <a:spcBef>
                <a:spcPct val="20000"/>
              </a:spcBef>
              <a:spcAft>
                <a:spcPct val="0"/>
              </a:spcAft>
              <a:buClr>
                <a:srgbClr val="193FFF"/>
              </a:buClr>
              <a:buSzPct val="55000"/>
              <a:buFont typeface="Wingdings" pitchFamily="2" charset="2"/>
              <a:buChar char="n"/>
              <a:tabLst/>
              <a:defRPr/>
            </a:pPr>
            <a:r>
              <a:rPr kumimoji="1" lang="en-US" altLang="zh-CN" sz="2000" i="0" u="none" strike="noStrike" kern="0" cap="none" spc="0" normalizeH="0" baseline="0" noProof="0" dirty="0">
                <a:ln w="9000" cmpd="sng">
                  <a:noFill/>
                  <a:prstDash val="solid"/>
                </a:ln>
                <a:solidFill>
                  <a:srgbClr val="443BFF"/>
                </a:solidFill>
                <a:effectLst/>
                <a:uLnTx/>
                <a:uFillTx/>
                <a:latin typeface="Tahoma" panose="020B0604030504040204" pitchFamily="34" charset="0"/>
                <a:ea typeface="Microsoft YaHei" charset="-122"/>
                <a:cs typeface="Tahoma" panose="020B0604030504040204" pitchFamily="34" charset="0"/>
              </a:rPr>
              <a:t>Hybrid</a:t>
            </a:r>
            <a:r>
              <a:rPr kumimoji="1" lang="en-US" altLang="zh-CN" sz="2000" i="0"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rPr>
              <a:t>: </a:t>
            </a:r>
            <a:r>
              <a:rPr kumimoji="1" lang="en-US" altLang="zh-CN" sz="2000" b="0" i="1" u="none" strike="noStrike" kern="0" cap="none" spc="0" normalizeH="0" baseline="0" noProof="0" dirty="0" err="1">
                <a:ln w="9000" cmpd="sng">
                  <a:noFill/>
                  <a:prstDash val="solid"/>
                </a:ln>
                <a:effectLst/>
                <a:uLnTx/>
                <a:uFillTx/>
                <a:latin typeface="Tahoma" panose="020B0604030504040204" pitchFamily="34" charset="0"/>
                <a:ea typeface="Microsoft YaHei" charset="-122"/>
                <a:cs typeface="Tahoma" panose="020B0604030504040204" pitchFamily="34" charset="0"/>
              </a:rPr>
              <a:t>CoGNN</a:t>
            </a:r>
            <a:r>
              <a:rPr kumimoji="1" lang="en-US" altLang="zh-CN" sz="2000" b="0" i="0"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rPr>
              <a:t> with </a:t>
            </a:r>
            <a:r>
              <a:rPr kumimoji="1" lang="en-US" altLang="zh-CN" sz="2000" b="0" i="1"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rPr>
              <a:t>Base</a:t>
            </a:r>
            <a:r>
              <a:rPr kumimoji="1" lang="en-US" altLang="zh-CN" sz="2000" b="0" i="0"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rPr>
              <a:t>, </a:t>
            </a:r>
            <a:r>
              <a:rPr lang="en-US" altLang="zh-CN" i="1" dirty="0"/>
              <a:t>LMCF</a:t>
            </a:r>
            <a:r>
              <a:rPr lang="en-US" altLang="zh-CN" dirty="0"/>
              <a:t> and </a:t>
            </a:r>
            <a:r>
              <a:rPr lang="en-US" altLang="zh-CN" i="1" dirty="0"/>
              <a:t>BMC</a:t>
            </a:r>
            <a:r>
              <a:rPr lang="en-US" altLang="zh-CN" dirty="0"/>
              <a:t> policies</a:t>
            </a:r>
            <a:endParaRPr kumimoji="1" lang="en-US" altLang="zh-CN" sz="2000" b="0" i="0"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endParaRPr>
          </a:p>
          <a:p>
            <a:r>
              <a:rPr lang="en-US" altLang="zh-CN" dirty="0"/>
              <a:t>Comparison Metrics</a:t>
            </a:r>
          </a:p>
          <a:p>
            <a:pPr marL="742950" marR="0" lvl="1" indent="-285750" algn="l" defTabSz="914400" rtl="0" eaLnBrk="1" fontAlgn="base" latinLnBrk="0" hangingPunct="1">
              <a:lnSpc>
                <a:spcPct val="100000"/>
              </a:lnSpc>
              <a:spcBef>
                <a:spcPct val="20000"/>
              </a:spcBef>
              <a:spcAft>
                <a:spcPct val="0"/>
              </a:spcAft>
              <a:buClr>
                <a:srgbClr val="193FFF"/>
              </a:buClr>
              <a:buSzPct val="55000"/>
              <a:buFont typeface="Wingdings" pitchFamily="2" charset="2"/>
              <a:buChar char="n"/>
              <a:tabLst/>
              <a:defRPr/>
            </a:pPr>
            <a:r>
              <a:rPr lang="en-US" altLang="zh-CN" dirty="0"/>
              <a:t>Performance: SM utilization, </a:t>
            </a:r>
            <a:r>
              <a:rPr lang="en-US" altLang="zh-CN" dirty="0" err="1"/>
              <a:t>makespan</a:t>
            </a:r>
            <a:r>
              <a:rPr lang="en-US" altLang="zh-CN" dirty="0"/>
              <a:t>, JCT, QT</a:t>
            </a:r>
          </a:p>
          <a:p>
            <a:pPr marL="742950" marR="0" lvl="1" indent="-285750" algn="l" defTabSz="914400" rtl="0" eaLnBrk="1" fontAlgn="base" latinLnBrk="0" hangingPunct="1">
              <a:lnSpc>
                <a:spcPct val="100000"/>
              </a:lnSpc>
              <a:spcBef>
                <a:spcPct val="20000"/>
              </a:spcBef>
              <a:spcAft>
                <a:spcPct val="0"/>
              </a:spcAft>
              <a:buClr>
                <a:srgbClr val="193FFF"/>
              </a:buClr>
              <a:buSzPct val="55000"/>
              <a:buFont typeface="Wingdings" pitchFamily="2" charset="2"/>
              <a:buChar char="n"/>
              <a:tabLst/>
              <a:defRPr/>
            </a:pPr>
            <a:r>
              <a:rPr lang="en-US" altLang="zh-CN" dirty="0"/>
              <a:t>PMC Estimation: relative error (</a:t>
            </a:r>
            <a:r>
              <a:rPr lang="en-US" altLang="zh-CN" dirty="0">
                <a:solidFill>
                  <a:srgbClr val="443BFF"/>
                </a:solidFill>
              </a:rPr>
              <a:t>RE</a:t>
            </a:r>
            <a:r>
              <a:rPr lang="en-US" altLang="zh-CN" dirty="0"/>
              <a:t>)</a:t>
            </a:r>
          </a:p>
        </p:txBody>
      </p:sp>
      <p:pic>
        <p:nvPicPr>
          <p:cNvPr id="5" name="图片 4">
            <a:extLst>
              <a:ext uri="{FF2B5EF4-FFF2-40B4-BE49-F238E27FC236}">
                <a16:creationId xmlns:a16="http://schemas.microsoft.com/office/drawing/2014/main" id="{13116201-AA2F-66D9-FF9C-2E6C04A80AD4}"/>
              </a:ext>
            </a:extLst>
          </p:cNvPr>
          <p:cNvPicPr>
            <a:picLocks noChangeAspect="1"/>
          </p:cNvPicPr>
          <p:nvPr/>
        </p:nvPicPr>
        <p:blipFill>
          <a:blip r:embed="rId3"/>
          <a:stretch>
            <a:fillRect/>
          </a:stretch>
        </p:blipFill>
        <p:spPr>
          <a:xfrm>
            <a:off x="7212445" y="1130573"/>
            <a:ext cx="4711779" cy="2027407"/>
          </a:xfrm>
          <a:prstGeom prst="rect">
            <a:avLst/>
          </a:prstGeom>
          <a:effectLst>
            <a:outerShdw blurRad="50800" dist="38100" dir="2700000" algn="tl" rotWithShape="0">
              <a:prstClr val="black">
                <a:alpha val="40000"/>
              </a:prstClr>
            </a:outerShdw>
          </a:effectLst>
        </p:spPr>
      </p:pic>
      <p:pic>
        <p:nvPicPr>
          <p:cNvPr id="7" name="图片 6">
            <a:extLst>
              <a:ext uri="{FF2B5EF4-FFF2-40B4-BE49-F238E27FC236}">
                <a16:creationId xmlns:a16="http://schemas.microsoft.com/office/drawing/2014/main" id="{74C57337-066D-FCD8-2478-03CB9551FD62}"/>
              </a:ext>
            </a:extLst>
          </p:cNvPr>
          <p:cNvPicPr>
            <a:picLocks noChangeAspect="1"/>
          </p:cNvPicPr>
          <p:nvPr/>
        </p:nvPicPr>
        <p:blipFill>
          <a:blip r:embed="rId4"/>
          <a:stretch>
            <a:fillRect/>
          </a:stretch>
        </p:blipFill>
        <p:spPr>
          <a:xfrm>
            <a:off x="7319293" y="3355256"/>
            <a:ext cx="4511347" cy="30526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6265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Overall Performance Comparison</a:t>
            </a:r>
            <a:endParaRPr lang="en-US" dirty="0"/>
          </a:p>
        </p:txBody>
      </p:sp>
      <p:pic>
        <p:nvPicPr>
          <p:cNvPr id="10" name="图片 9">
            <a:extLst>
              <a:ext uri="{FF2B5EF4-FFF2-40B4-BE49-F238E27FC236}">
                <a16:creationId xmlns:a16="http://schemas.microsoft.com/office/drawing/2014/main" id="{CB6BED34-1D98-360B-B2FE-FAB84A5AAA53}"/>
              </a:ext>
            </a:extLst>
          </p:cNvPr>
          <p:cNvPicPr>
            <a:picLocks noChangeAspect="1"/>
          </p:cNvPicPr>
          <p:nvPr/>
        </p:nvPicPr>
        <p:blipFill>
          <a:blip r:embed="rId4"/>
          <a:stretch>
            <a:fillRect/>
          </a:stretch>
        </p:blipFill>
        <p:spPr>
          <a:xfrm>
            <a:off x="311086" y="1241706"/>
            <a:ext cx="7513165" cy="3709989"/>
          </a:xfrm>
          <a:prstGeom prst="rect">
            <a:avLst/>
          </a:prstGeom>
          <a:effectLst>
            <a:outerShdw blurRad="50800" dist="38100" dir="5400000" algn="t" rotWithShape="0">
              <a:prstClr val="black">
                <a:alpha val="40000"/>
              </a:prstClr>
            </a:outerShdw>
          </a:effectLst>
        </p:spPr>
      </p:pic>
      <p:sp>
        <p:nvSpPr>
          <p:cNvPr id="11" name="Content Placeholder 2">
            <a:extLst>
              <a:ext uri="{FF2B5EF4-FFF2-40B4-BE49-F238E27FC236}">
                <a16:creationId xmlns:a16="http://schemas.microsoft.com/office/drawing/2014/main" id="{9F6A2E3D-8AEB-26D4-4ECC-726AF49B0967}"/>
              </a:ext>
            </a:extLst>
          </p:cNvPr>
          <p:cNvSpPr>
            <a:spLocks noGrp="1"/>
          </p:cNvSpPr>
          <p:nvPr>
            <p:ph idx="1"/>
          </p:nvPr>
        </p:nvSpPr>
        <p:spPr>
          <a:xfrm>
            <a:off x="10160" y="5440621"/>
            <a:ext cx="12181839" cy="828203"/>
          </a:xfrm>
        </p:spPr>
        <p:txBody>
          <a:bodyPr/>
          <a:lstStyle/>
          <a:p>
            <a:r>
              <a:rPr lang="en-US" altLang="zh-CN" sz="2000" dirty="0">
                <a:ea typeface="Tahoma" panose="020B0604030504040204" pitchFamily="34" charset="0"/>
              </a:rPr>
              <a:t>NVIDIA System Management Interface (</a:t>
            </a:r>
            <a:r>
              <a:rPr lang="en-US" altLang="zh-CN" sz="2000" dirty="0" err="1">
                <a:solidFill>
                  <a:srgbClr val="443BFF"/>
                </a:solidFill>
                <a:ea typeface="Tahoma" panose="020B0604030504040204" pitchFamily="34" charset="0"/>
              </a:rPr>
              <a:t>nvidia-smi</a:t>
            </a:r>
            <a:r>
              <a:rPr lang="en-US" altLang="zh-CN" sz="2000" dirty="0">
                <a:ea typeface="Tahoma" panose="020B0604030504040204" pitchFamily="34" charset="0"/>
              </a:rPr>
              <a:t>) is utilized to obtain the SM utilization results</a:t>
            </a:r>
          </a:p>
          <a:p>
            <a:r>
              <a:rPr lang="en-US" altLang="zh-CN" sz="2000" i="1" dirty="0" err="1">
                <a:ea typeface="Tahoma" panose="020B0604030504040204" pitchFamily="34" charset="0"/>
              </a:rPr>
              <a:t>CoGNN</a:t>
            </a:r>
            <a:r>
              <a:rPr lang="en-US" altLang="zh-CN" sz="2000" dirty="0">
                <a:ea typeface="Tahoma" panose="020B0604030504040204" pitchFamily="34" charset="0"/>
              </a:rPr>
              <a:t> and </a:t>
            </a:r>
            <a:r>
              <a:rPr lang="en-US" altLang="zh-CN" sz="2000" i="1" dirty="0">
                <a:ea typeface="Tahoma" panose="020B0604030504040204" pitchFamily="34" charset="0"/>
              </a:rPr>
              <a:t>MPS</a:t>
            </a:r>
            <a:r>
              <a:rPr lang="en-US" altLang="zh-CN" sz="2000" dirty="0">
                <a:ea typeface="Tahoma" panose="020B0604030504040204" pitchFamily="34" charset="0"/>
              </a:rPr>
              <a:t> achieve </a:t>
            </a:r>
            <a:r>
              <a:rPr lang="en-US" altLang="zh-CN" sz="2000" dirty="0">
                <a:solidFill>
                  <a:srgbClr val="443BFF"/>
                </a:solidFill>
                <a:ea typeface="Tahoma" panose="020B0604030504040204" pitchFamily="34" charset="0"/>
              </a:rPr>
              <a:t>higher</a:t>
            </a:r>
            <a:r>
              <a:rPr lang="en-US" altLang="zh-CN" sz="2000" dirty="0">
                <a:ea typeface="Tahoma" panose="020B0604030504040204" pitchFamily="34" charset="0"/>
              </a:rPr>
              <a:t> SM utilization (</a:t>
            </a:r>
            <a:r>
              <a:rPr lang="en-US" altLang="zh-CN" sz="2000" dirty="0">
                <a:solidFill>
                  <a:srgbClr val="443BFF"/>
                </a:solidFill>
                <a:ea typeface="Tahoma" panose="020B0604030504040204" pitchFamily="34" charset="0"/>
              </a:rPr>
              <a:t>88% </a:t>
            </a:r>
            <a:r>
              <a:rPr lang="en-US" altLang="zh-CN" sz="2000" dirty="0">
                <a:ea typeface="Tahoma" panose="020B0604030504040204" pitchFamily="34" charset="0"/>
              </a:rPr>
              <a:t>and </a:t>
            </a:r>
            <a:r>
              <a:rPr lang="en-US" altLang="zh-CN" sz="2000" dirty="0">
                <a:solidFill>
                  <a:srgbClr val="443BFF"/>
                </a:solidFill>
                <a:ea typeface="Tahoma" panose="020B0604030504040204" pitchFamily="34" charset="0"/>
              </a:rPr>
              <a:t>77%</a:t>
            </a:r>
            <a:r>
              <a:rPr lang="en-US" altLang="zh-CN" sz="2000" dirty="0">
                <a:ea typeface="Tahoma" panose="020B0604030504040204" pitchFamily="34" charset="0"/>
              </a:rPr>
              <a:t>) due to the ability of </a:t>
            </a:r>
            <a:r>
              <a:rPr lang="en-US" altLang="zh-CN" sz="2000" dirty="0">
                <a:solidFill>
                  <a:srgbClr val="443BFF"/>
                </a:solidFill>
                <a:ea typeface="Tahoma" panose="020B0604030504040204" pitchFamily="34" charset="0"/>
              </a:rPr>
              <a:t>spatial sharing</a:t>
            </a:r>
          </a:p>
        </p:txBody>
      </p:sp>
      <p:sp>
        <p:nvSpPr>
          <p:cNvPr id="12" name="Content Placeholder 2">
            <a:extLst>
              <a:ext uri="{FF2B5EF4-FFF2-40B4-BE49-F238E27FC236}">
                <a16:creationId xmlns:a16="http://schemas.microsoft.com/office/drawing/2014/main" id="{6BEF3F34-3E2F-3E64-8BB1-72068D3AFAB3}"/>
              </a:ext>
            </a:extLst>
          </p:cNvPr>
          <p:cNvSpPr txBox="1">
            <a:spLocks/>
          </p:cNvSpPr>
          <p:nvPr/>
        </p:nvSpPr>
        <p:spPr bwMode="auto">
          <a:xfrm>
            <a:off x="8209200" y="2269222"/>
            <a:ext cx="3847685" cy="11625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None/>
            </a:pPr>
            <a:r>
              <a:rPr lang="en-US" altLang="zh-CN" kern="0" dirty="0">
                <a:ea typeface="Tahoma" panose="020B0604030504040204" pitchFamily="34" charset="0"/>
              </a:rPr>
              <a:t>SM utilization comparison of different methods on V100 GPU</a:t>
            </a:r>
            <a:endParaRPr lang="en-US" kern="0" dirty="0">
              <a:ea typeface="Tahoma" panose="020B0604030504040204" pitchFamily="34" charset="0"/>
            </a:endParaRPr>
          </a:p>
        </p:txBody>
      </p:sp>
      <p:sp>
        <p:nvSpPr>
          <p:cNvPr id="13" name="文本框 12">
            <a:extLst>
              <a:ext uri="{FF2B5EF4-FFF2-40B4-BE49-F238E27FC236}">
                <a16:creationId xmlns:a16="http://schemas.microsoft.com/office/drawing/2014/main" id="{96771438-026F-ECB8-90F5-3369C456176F}"/>
              </a:ext>
            </a:extLst>
          </p:cNvPr>
          <p:cNvSpPr txBox="1"/>
          <p:nvPr/>
        </p:nvSpPr>
        <p:spPr>
          <a:xfrm>
            <a:off x="94225" y="5410264"/>
            <a:ext cx="11425269" cy="769441"/>
          </a:xfrm>
          <a:prstGeom prst="rect">
            <a:avLst/>
          </a:prstGeom>
          <a:solidFill>
            <a:schemeClr val="bg1"/>
          </a:solidFill>
          <a:ln w="38100">
            <a:solidFill>
              <a:schemeClr val="tx1"/>
            </a:solidFill>
          </a:ln>
        </p:spPr>
        <p:txBody>
          <a:bodyPr wrap="square" rtlCol="0">
            <a:spAutoFit/>
          </a:bodyPr>
          <a:lstStyle/>
          <a:p>
            <a:pPr algn="ctr"/>
            <a:r>
              <a:rPr lang="en-US" altLang="zh-CN" sz="2200" b="1" dirty="0"/>
              <a:t> The results indicate that executing GNN training tasks in a </a:t>
            </a:r>
            <a:r>
              <a:rPr lang="en-US" altLang="zh-CN" sz="2200" b="1" dirty="0">
                <a:solidFill>
                  <a:srgbClr val="443BFF"/>
                </a:solidFill>
              </a:rPr>
              <a:t>spatial-sharing</a:t>
            </a:r>
            <a:r>
              <a:rPr lang="en-US" altLang="zh-CN" sz="2200" b="1" dirty="0"/>
              <a:t> </a:t>
            </a:r>
          </a:p>
          <a:p>
            <a:pPr algn="ctr"/>
            <a:r>
              <a:rPr lang="en-US" altLang="zh-CN" sz="2200" b="1" dirty="0"/>
              <a:t>manner with </a:t>
            </a:r>
            <a:r>
              <a:rPr lang="en-US" altLang="zh-CN" sz="2200" b="1" i="1" dirty="0" err="1"/>
              <a:t>CoGNN</a:t>
            </a:r>
            <a:r>
              <a:rPr lang="en-US" altLang="zh-CN" sz="2200" b="1" dirty="0"/>
              <a:t> </a:t>
            </a:r>
            <a:r>
              <a:rPr lang="en-US" altLang="zh-CN" sz="2200" b="1" dirty="0">
                <a:solidFill>
                  <a:srgbClr val="443BFF"/>
                </a:solidFill>
              </a:rPr>
              <a:t>can fully</a:t>
            </a:r>
            <a:r>
              <a:rPr lang="en-US" altLang="zh-CN" sz="2200" b="1" dirty="0"/>
              <a:t> utilize GPU resources. </a:t>
            </a:r>
          </a:p>
        </p:txBody>
      </p:sp>
    </p:spTree>
    <p:custDataLst>
      <p:tags r:id="rId1"/>
    </p:custDataLst>
    <p:extLst>
      <p:ext uri="{BB962C8B-B14F-4D97-AF65-F5344CB8AC3E}">
        <p14:creationId xmlns:p14="http://schemas.microsoft.com/office/powerpoint/2010/main" val="332606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Overall Performance Comparison</a:t>
            </a:r>
            <a:endParaRPr lang="en-US" dirty="0"/>
          </a:p>
        </p:txBody>
      </p:sp>
      <p:sp>
        <p:nvSpPr>
          <p:cNvPr id="11" name="Content Placeholder 2">
            <a:extLst>
              <a:ext uri="{FF2B5EF4-FFF2-40B4-BE49-F238E27FC236}">
                <a16:creationId xmlns:a16="http://schemas.microsoft.com/office/drawing/2014/main" id="{9F6A2E3D-8AEB-26D4-4ECC-726AF49B0967}"/>
              </a:ext>
            </a:extLst>
          </p:cNvPr>
          <p:cNvSpPr>
            <a:spLocks noGrp="1"/>
          </p:cNvSpPr>
          <p:nvPr>
            <p:ph idx="1"/>
          </p:nvPr>
        </p:nvSpPr>
        <p:spPr>
          <a:xfrm>
            <a:off x="10161" y="4601273"/>
            <a:ext cx="12181839" cy="1385638"/>
          </a:xfrm>
        </p:spPr>
        <p:txBody>
          <a:bodyPr/>
          <a:lstStyle/>
          <a:p>
            <a:r>
              <a:rPr lang="en-US" altLang="zh-CN" sz="2000" i="1" dirty="0" err="1">
                <a:ea typeface="Tahoma" panose="020B0604030504040204" pitchFamily="34" charset="0"/>
              </a:rPr>
              <a:t>CoGNN</a:t>
            </a:r>
            <a:r>
              <a:rPr lang="en-US" altLang="zh-CN" sz="2000" i="1" dirty="0">
                <a:ea typeface="Tahoma" panose="020B0604030504040204" pitchFamily="34" charset="0"/>
              </a:rPr>
              <a:t>-BMC</a:t>
            </a:r>
            <a:r>
              <a:rPr lang="en-US" altLang="zh-CN" sz="2000" dirty="0">
                <a:ea typeface="Tahoma" panose="020B0604030504040204" pitchFamily="34" charset="0"/>
              </a:rPr>
              <a:t> achieves the </a:t>
            </a:r>
            <a:r>
              <a:rPr lang="en-US" altLang="zh-CN" sz="2000" dirty="0">
                <a:solidFill>
                  <a:srgbClr val="443BFF"/>
                </a:solidFill>
                <a:ea typeface="Tahoma" panose="020B0604030504040204" pitchFamily="34" charset="0"/>
              </a:rPr>
              <a:t>shortest </a:t>
            </a:r>
            <a:r>
              <a:rPr lang="en-US" altLang="zh-CN" sz="2000" dirty="0" err="1">
                <a:solidFill>
                  <a:srgbClr val="443BFF"/>
                </a:solidFill>
                <a:ea typeface="Tahoma" panose="020B0604030504040204" pitchFamily="34" charset="0"/>
              </a:rPr>
              <a:t>makespans</a:t>
            </a:r>
            <a:r>
              <a:rPr lang="en-US" altLang="zh-CN" sz="2000" dirty="0">
                <a:solidFill>
                  <a:srgbClr val="443BFF"/>
                </a:solidFill>
                <a:ea typeface="Tahoma" panose="020B0604030504040204" pitchFamily="34" charset="0"/>
              </a:rPr>
              <a:t> </a:t>
            </a:r>
            <a:r>
              <a:rPr lang="en-US" altLang="zh-CN" sz="2000" dirty="0">
                <a:ea typeface="Tahoma" panose="020B0604030504040204" pitchFamily="34" charset="0"/>
              </a:rPr>
              <a:t>for most task queues (i.e., SAGE, GAT, and Mix), whereas </a:t>
            </a:r>
            <a:r>
              <a:rPr lang="en-US" altLang="zh-CN" sz="2000" i="1" dirty="0" err="1">
                <a:ea typeface="Tahoma" panose="020B0604030504040204" pitchFamily="34" charset="0"/>
              </a:rPr>
              <a:t>CoGNN</a:t>
            </a:r>
            <a:r>
              <a:rPr lang="en-US" altLang="zh-CN" sz="2000" i="1" dirty="0">
                <a:ea typeface="Tahoma" panose="020B0604030504040204" pitchFamily="34" charset="0"/>
              </a:rPr>
              <a:t>-LMCF</a:t>
            </a:r>
            <a:r>
              <a:rPr lang="en-US" altLang="zh-CN" sz="2000" dirty="0">
                <a:ea typeface="Tahoma" panose="020B0604030504040204" pitchFamily="34" charset="0"/>
              </a:rPr>
              <a:t> achieves </a:t>
            </a:r>
            <a:r>
              <a:rPr lang="en-US" altLang="zh-CN" sz="2000" dirty="0">
                <a:solidFill>
                  <a:srgbClr val="443BFF"/>
                </a:solidFill>
                <a:ea typeface="Tahoma" panose="020B0604030504040204" pitchFamily="34" charset="0"/>
              </a:rPr>
              <a:t>significant reductions </a:t>
            </a:r>
            <a:r>
              <a:rPr lang="en-US" altLang="zh-CN" sz="2000" dirty="0">
                <a:ea typeface="Tahoma" panose="020B0604030504040204" pitchFamily="34" charset="0"/>
              </a:rPr>
              <a:t>for both average JCTs and QTs</a:t>
            </a:r>
          </a:p>
          <a:p>
            <a:r>
              <a:rPr lang="en-US" altLang="zh-CN" sz="2000" dirty="0">
                <a:ea typeface="Tahoma" panose="020B0604030504040204" pitchFamily="34" charset="0"/>
              </a:rPr>
              <a:t>For </a:t>
            </a:r>
            <a:r>
              <a:rPr lang="en-US" altLang="zh-CN" sz="2000" i="1" dirty="0" err="1">
                <a:ea typeface="Tahoma" panose="020B0604030504040204" pitchFamily="34" charset="0"/>
              </a:rPr>
              <a:t>CoGNN</a:t>
            </a:r>
            <a:r>
              <a:rPr lang="en-US" altLang="zh-CN" sz="2000" dirty="0">
                <a:ea typeface="Tahoma" panose="020B0604030504040204" pitchFamily="34" charset="0"/>
              </a:rPr>
              <a:t>, </a:t>
            </a:r>
            <a:r>
              <a:rPr lang="en-US" altLang="zh-CN" sz="2000" dirty="0"/>
              <a:t>tasks </a:t>
            </a:r>
            <a:r>
              <a:rPr lang="en-US" altLang="zh-CN" sz="2000" dirty="0">
                <a:solidFill>
                  <a:srgbClr val="443BFF"/>
                </a:solidFill>
              </a:rPr>
              <a:t>within a group </a:t>
            </a:r>
            <a:r>
              <a:rPr lang="en-US" altLang="zh-CN" sz="2000" dirty="0"/>
              <a:t>improve overall training throughput through </a:t>
            </a:r>
            <a:r>
              <a:rPr lang="en-US" altLang="zh-CN" sz="2000" dirty="0">
                <a:solidFill>
                  <a:srgbClr val="443BFF"/>
                </a:solidFill>
              </a:rPr>
              <a:t>spatial sharing</a:t>
            </a:r>
            <a:r>
              <a:rPr lang="en-US" altLang="zh-CN" sz="2000" dirty="0"/>
              <a:t>, whereas </a:t>
            </a:r>
            <a:r>
              <a:rPr lang="en-US" altLang="zh-CN" sz="2000" dirty="0">
                <a:solidFill>
                  <a:srgbClr val="443BFF"/>
                </a:solidFill>
              </a:rPr>
              <a:t>different groups </a:t>
            </a:r>
            <a:r>
              <a:rPr lang="en-US" altLang="zh-CN" sz="2000" dirty="0"/>
              <a:t>reduce pipelining latency by </a:t>
            </a:r>
            <a:r>
              <a:rPr lang="en-US" altLang="zh-CN" sz="2000" dirty="0">
                <a:solidFill>
                  <a:srgbClr val="443BFF"/>
                </a:solidFill>
              </a:rPr>
              <a:t>overlapping</a:t>
            </a:r>
            <a:r>
              <a:rPr lang="en-US" altLang="zh-CN" sz="2000" dirty="0"/>
              <a:t> data preprocessing and computation</a:t>
            </a:r>
            <a:endParaRPr lang="en-US" altLang="zh-CN" sz="2000" dirty="0">
              <a:ea typeface="Tahoma" panose="020B0604030504040204" pitchFamily="34" charset="0"/>
            </a:endParaRPr>
          </a:p>
        </p:txBody>
      </p:sp>
      <p:pic>
        <p:nvPicPr>
          <p:cNvPr id="4" name="图片 3">
            <a:extLst>
              <a:ext uri="{FF2B5EF4-FFF2-40B4-BE49-F238E27FC236}">
                <a16:creationId xmlns:a16="http://schemas.microsoft.com/office/drawing/2014/main" id="{F76F1A07-769F-7701-B114-F592142FB572}"/>
              </a:ext>
            </a:extLst>
          </p:cNvPr>
          <p:cNvPicPr>
            <a:picLocks noChangeAspect="1"/>
          </p:cNvPicPr>
          <p:nvPr/>
        </p:nvPicPr>
        <p:blipFill>
          <a:blip r:embed="rId4"/>
          <a:stretch>
            <a:fillRect/>
          </a:stretch>
        </p:blipFill>
        <p:spPr>
          <a:xfrm>
            <a:off x="55647" y="1877519"/>
            <a:ext cx="12087964" cy="2097229"/>
          </a:xfrm>
          <a:prstGeom prst="rect">
            <a:avLst/>
          </a:prstGeom>
          <a:effectLst>
            <a:outerShdw blurRad="50800" dist="38100" dir="5400000" algn="t" rotWithShape="0">
              <a:prstClr val="black">
                <a:alpha val="40000"/>
              </a:prstClr>
            </a:outerShdw>
          </a:effectLst>
        </p:spPr>
      </p:pic>
      <p:sp>
        <p:nvSpPr>
          <p:cNvPr id="9" name="Content Placeholder 2">
            <a:extLst>
              <a:ext uri="{FF2B5EF4-FFF2-40B4-BE49-F238E27FC236}">
                <a16:creationId xmlns:a16="http://schemas.microsoft.com/office/drawing/2014/main" id="{98512C02-9FFD-D4A9-1908-8CC8DAEA3445}"/>
              </a:ext>
            </a:extLst>
          </p:cNvPr>
          <p:cNvSpPr txBox="1">
            <a:spLocks/>
          </p:cNvSpPr>
          <p:nvPr/>
        </p:nvSpPr>
        <p:spPr bwMode="auto">
          <a:xfrm>
            <a:off x="1123359" y="1190902"/>
            <a:ext cx="9945281" cy="5525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kern="0" dirty="0">
                <a:ea typeface="Tahoma" panose="020B0604030504040204" pitchFamily="34" charset="0"/>
              </a:rPr>
              <a:t>Performance comparison of different methods on V100 GPU</a:t>
            </a:r>
          </a:p>
        </p:txBody>
      </p:sp>
      <p:sp>
        <p:nvSpPr>
          <p:cNvPr id="14" name="椭圆 13">
            <a:extLst>
              <a:ext uri="{FF2B5EF4-FFF2-40B4-BE49-F238E27FC236}">
                <a16:creationId xmlns:a16="http://schemas.microsoft.com/office/drawing/2014/main" id="{5F25EAAC-FFC3-62CE-12F5-7F580F7F99FA}"/>
              </a:ext>
            </a:extLst>
          </p:cNvPr>
          <p:cNvSpPr/>
          <p:nvPr/>
        </p:nvSpPr>
        <p:spPr bwMode="auto">
          <a:xfrm>
            <a:off x="2627587" y="1847143"/>
            <a:ext cx="1345396" cy="354382"/>
          </a:xfrm>
          <a:prstGeom prst="ellipse">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5" name="椭圆 14">
            <a:extLst>
              <a:ext uri="{FF2B5EF4-FFF2-40B4-BE49-F238E27FC236}">
                <a16:creationId xmlns:a16="http://schemas.microsoft.com/office/drawing/2014/main" id="{BB8FDA7A-24A0-92B2-BA98-18433DC7CC0E}"/>
              </a:ext>
            </a:extLst>
          </p:cNvPr>
          <p:cNvSpPr/>
          <p:nvPr/>
        </p:nvSpPr>
        <p:spPr bwMode="auto">
          <a:xfrm>
            <a:off x="6040203" y="1847143"/>
            <a:ext cx="1596730" cy="354382"/>
          </a:xfrm>
          <a:prstGeom prst="ellipse">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6" name="椭圆 15">
            <a:extLst>
              <a:ext uri="{FF2B5EF4-FFF2-40B4-BE49-F238E27FC236}">
                <a16:creationId xmlns:a16="http://schemas.microsoft.com/office/drawing/2014/main" id="{173D2386-6B6A-5182-0533-FCEB919B6CFF}"/>
              </a:ext>
            </a:extLst>
          </p:cNvPr>
          <p:cNvSpPr/>
          <p:nvPr/>
        </p:nvSpPr>
        <p:spPr bwMode="auto">
          <a:xfrm>
            <a:off x="9638453" y="1847143"/>
            <a:ext cx="1457960" cy="354382"/>
          </a:xfrm>
          <a:prstGeom prst="ellipse">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Tree>
    <p:custDataLst>
      <p:tags r:id="rId1"/>
    </p:custDataLst>
    <p:extLst>
      <p:ext uri="{BB962C8B-B14F-4D97-AF65-F5344CB8AC3E}">
        <p14:creationId xmlns:p14="http://schemas.microsoft.com/office/powerpoint/2010/main" val="368644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标题 95">
            <a:extLst>
              <a:ext uri="{FF2B5EF4-FFF2-40B4-BE49-F238E27FC236}">
                <a16:creationId xmlns:a16="http://schemas.microsoft.com/office/drawing/2014/main" id="{18271A1D-FB21-4A1F-9AD9-4191D5C33B83}"/>
              </a:ext>
            </a:extLst>
          </p:cNvPr>
          <p:cNvSpPr>
            <a:spLocks noGrp="1"/>
          </p:cNvSpPr>
          <p:nvPr>
            <p:ph type="title"/>
          </p:nvPr>
        </p:nvSpPr>
        <p:spPr/>
        <p:txBody>
          <a:bodyPr/>
          <a:lstStyle/>
          <a:p>
            <a:r>
              <a:rPr lang="en-US" altLang="zh-CN" dirty="0">
                <a:ea typeface="微软雅黑"/>
                <a:cs typeface="微软雅黑"/>
              </a:rPr>
              <a:t>Outline</a:t>
            </a:r>
            <a:endParaRPr lang="zh-CN" altLang="en-US" dirty="0"/>
          </a:p>
        </p:txBody>
      </p:sp>
      <p:sp>
        <p:nvSpPr>
          <p:cNvPr id="72" name="内容占位符 2">
            <a:extLst>
              <a:ext uri="{FF2B5EF4-FFF2-40B4-BE49-F238E27FC236}">
                <a16:creationId xmlns:a16="http://schemas.microsoft.com/office/drawing/2014/main" id="{1C7CBCFE-1C01-4922-9CF9-C83F49647BCD}"/>
              </a:ext>
            </a:extLst>
          </p:cNvPr>
          <p:cNvSpPr>
            <a:spLocks noGrp="1"/>
          </p:cNvSpPr>
          <p:nvPr>
            <p:ph idx="1"/>
          </p:nvPr>
        </p:nvSpPr>
        <p:spPr>
          <a:xfrm>
            <a:off x="668373" y="1015902"/>
            <a:ext cx="8559552" cy="5604354"/>
          </a:xfrm>
        </p:spPr>
        <p:txBody>
          <a:bodyPr/>
          <a:lstStyle/>
          <a:p>
            <a:r>
              <a:rPr lang="en-US" altLang="zh-CN" sz="2800" dirty="0">
                <a:ea typeface="Tahoma" panose="020B0604030504040204" pitchFamily="34" charset="0"/>
              </a:rPr>
              <a:t>Background &amp; Motivation</a:t>
            </a:r>
          </a:p>
          <a:p>
            <a:pPr lvl="1"/>
            <a:r>
              <a:rPr lang="en-US" altLang="zh-CN" sz="2400" dirty="0">
                <a:ea typeface="Tahoma" panose="020B0604030504040204" pitchFamily="34" charset="0"/>
              </a:rPr>
              <a:t>Graph Neural Network &amp; GNN Computational Patterns</a:t>
            </a:r>
          </a:p>
          <a:p>
            <a:pPr lvl="1"/>
            <a:r>
              <a:rPr lang="en-US" altLang="zh-CN" sz="2400" dirty="0">
                <a:ea typeface="Tahoma" panose="020B0604030504040204" pitchFamily="34" charset="0"/>
              </a:rPr>
              <a:t>GPU Sharing for Deep Learning Tasks</a:t>
            </a:r>
          </a:p>
          <a:p>
            <a:pPr lvl="1"/>
            <a:r>
              <a:rPr lang="en-US" altLang="zh-CN" sz="2400" dirty="0">
                <a:ea typeface="Tahoma" panose="020B0604030504040204" pitchFamily="34" charset="0"/>
              </a:rPr>
              <a:t>Observations on GNN Computations</a:t>
            </a:r>
          </a:p>
          <a:p>
            <a:r>
              <a:rPr lang="en-US" altLang="zh-CN" sz="2800" dirty="0">
                <a:ea typeface="Tahoma" panose="020B0604030504040204" pitchFamily="34" charset="0"/>
              </a:rPr>
              <a:t>Design &amp; Methods</a:t>
            </a:r>
          </a:p>
          <a:p>
            <a:pPr lvl="1"/>
            <a:r>
              <a:rPr lang="en-US" altLang="zh-CN" sz="2400" dirty="0">
                <a:ea typeface="Tahoma" panose="020B0604030504040204" pitchFamily="34" charset="0"/>
              </a:rPr>
              <a:t>Task Management &amp; Memory Consumption Estimation</a:t>
            </a:r>
          </a:p>
          <a:p>
            <a:pPr lvl="1"/>
            <a:r>
              <a:rPr lang="en-US" altLang="zh-CN" sz="2400" dirty="0">
                <a:ea typeface="Tahoma" panose="020B0604030504040204" pitchFamily="34" charset="0"/>
              </a:rPr>
              <a:t>Scheduling Policies &amp; Implementation Details</a:t>
            </a:r>
          </a:p>
          <a:p>
            <a:r>
              <a:rPr lang="en-US" altLang="zh-CN" sz="2800" dirty="0">
                <a:ea typeface="Tahoma" panose="020B0604030504040204" pitchFamily="34" charset="0"/>
              </a:rPr>
              <a:t>Evaluation</a:t>
            </a:r>
          </a:p>
          <a:p>
            <a:pPr lvl="1"/>
            <a:r>
              <a:rPr lang="en-US" altLang="zh-CN" sz="2400" dirty="0">
                <a:ea typeface="Tahoma" panose="020B0604030504040204" pitchFamily="34" charset="0"/>
              </a:rPr>
              <a:t>Experiment Setup</a:t>
            </a:r>
          </a:p>
          <a:p>
            <a:pPr lvl="1"/>
            <a:r>
              <a:rPr lang="en-US" altLang="zh-CN" sz="2400" dirty="0">
                <a:ea typeface="Tahoma" panose="020B0604030504040204" pitchFamily="34" charset="0"/>
              </a:rPr>
              <a:t>Performance</a:t>
            </a:r>
            <a:r>
              <a:rPr lang="zh-CN" altLang="en-US" sz="2400" dirty="0">
                <a:ea typeface="Tahoma" panose="020B0604030504040204" pitchFamily="34" charset="0"/>
              </a:rPr>
              <a:t> </a:t>
            </a:r>
            <a:r>
              <a:rPr lang="en-US" altLang="zh-CN" sz="2400" dirty="0">
                <a:ea typeface="Tahoma" panose="020B0604030504040204" pitchFamily="34" charset="0"/>
              </a:rPr>
              <a:t>Analysis</a:t>
            </a:r>
          </a:p>
          <a:p>
            <a:r>
              <a:rPr lang="en-US" altLang="zh-CN" sz="2800" dirty="0">
                <a:ea typeface="Tahoma" panose="020B0604030504040204" pitchFamily="34" charset="0"/>
              </a:rPr>
              <a:t>Related Work</a:t>
            </a:r>
          </a:p>
          <a:p>
            <a:r>
              <a:rPr lang="en-US" altLang="zh-CN" sz="2800" dirty="0">
                <a:ea typeface="Tahoma" panose="020B0604030504040204" pitchFamily="34" charset="0"/>
              </a:rPr>
              <a:t>Conclusion</a:t>
            </a:r>
            <a:endParaRPr lang="zh-CN" altLang="en-US" sz="2800" dirty="0">
              <a:ea typeface="Microsoft YaHei" panose="020B0503020204020204" pitchFamily="34" charset="-122"/>
            </a:endParaRPr>
          </a:p>
        </p:txBody>
      </p:sp>
    </p:spTree>
    <p:extLst>
      <p:ext uri="{BB962C8B-B14F-4D97-AF65-F5344CB8AC3E}">
        <p14:creationId xmlns:p14="http://schemas.microsoft.com/office/powerpoint/2010/main" val="97694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PMC Estimation Accuracy</a:t>
            </a:r>
            <a:endParaRPr lang="en-US" dirty="0"/>
          </a:p>
        </p:txBody>
      </p:sp>
      <p:pic>
        <p:nvPicPr>
          <p:cNvPr id="6" name="图片 5">
            <a:extLst>
              <a:ext uri="{FF2B5EF4-FFF2-40B4-BE49-F238E27FC236}">
                <a16:creationId xmlns:a16="http://schemas.microsoft.com/office/drawing/2014/main" id="{BBFA9C1E-3F3B-E174-3F31-7E9FFC345D62}"/>
              </a:ext>
            </a:extLst>
          </p:cNvPr>
          <p:cNvPicPr>
            <a:picLocks noChangeAspect="1"/>
          </p:cNvPicPr>
          <p:nvPr/>
        </p:nvPicPr>
        <p:blipFill>
          <a:blip r:embed="rId4"/>
          <a:stretch>
            <a:fillRect/>
          </a:stretch>
        </p:blipFill>
        <p:spPr>
          <a:xfrm>
            <a:off x="163629" y="1133309"/>
            <a:ext cx="6294921" cy="2151310"/>
          </a:xfrm>
          <a:prstGeom prst="rect">
            <a:avLst/>
          </a:prstGeom>
          <a:effectLst>
            <a:outerShdw blurRad="50800" dist="38100" dir="16200000" rotWithShape="0">
              <a:prstClr val="black">
                <a:alpha val="40000"/>
              </a:prstClr>
            </a:outerShdw>
          </a:effectLst>
        </p:spPr>
      </p:pic>
      <p:pic>
        <p:nvPicPr>
          <p:cNvPr id="8" name="图片 7">
            <a:extLst>
              <a:ext uri="{FF2B5EF4-FFF2-40B4-BE49-F238E27FC236}">
                <a16:creationId xmlns:a16="http://schemas.microsoft.com/office/drawing/2014/main" id="{392E3D05-58B3-0E34-45DB-DBED6DF64D84}"/>
              </a:ext>
            </a:extLst>
          </p:cNvPr>
          <p:cNvPicPr>
            <a:picLocks noChangeAspect="1"/>
          </p:cNvPicPr>
          <p:nvPr/>
        </p:nvPicPr>
        <p:blipFill>
          <a:blip r:embed="rId5"/>
          <a:stretch>
            <a:fillRect/>
          </a:stretch>
        </p:blipFill>
        <p:spPr>
          <a:xfrm>
            <a:off x="163629" y="3294244"/>
            <a:ext cx="6294921" cy="2130876"/>
          </a:xfrm>
          <a:prstGeom prst="rect">
            <a:avLst/>
          </a:prstGeom>
          <a:effectLst>
            <a:outerShdw blurRad="50800" dist="38100" dir="5400000" algn="t" rotWithShape="0">
              <a:prstClr val="black">
                <a:alpha val="40000"/>
              </a:prstClr>
            </a:outerShdw>
          </a:effectLst>
        </p:spPr>
      </p:pic>
      <p:sp>
        <p:nvSpPr>
          <p:cNvPr id="9" name="Content Placeholder 2">
            <a:extLst>
              <a:ext uri="{FF2B5EF4-FFF2-40B4-BE49-F238E27FC236}">
                <a16:creationId xmlns:a16="http://schemas.microsoft.com/office/drawing/2014/main" id="{63018C69-4F4B-A43A-97E6-BAEE056D3103}"/>
              </a:ext>
            </a:extLst>
          </p:cNvPr>
          <p:cNvSpPr>
            <a:spLocks noGrp="1"/>
          </p:cNvSpPr>
          <p:nvPr>
            <p:ph idx="1"/>
          </p:nvPr>
        </p:nvSpPr>
        <p:spPr>
          <a:xfrm>
            <a:off x="10161" y="5679306"/>
            <a:ext cx="12181839" cy="759996"/>
          </a:xfrm>
        </p:spPr>
        <p:txBody>
          <a:bodyPr/>
          <a:lstStyle/>
          <a:p>
            <a:r>
              <a:rPr lang="en-US" altLang="zh-CN" sz="2000" i="1" dirty="0" err="1">
                <a:ea typeface="Tahoma" panose="020B0604030504040204" pitchFamily="34" charset="0"/>
              </a:rPr>
              <a:t>CoGNN</a:t>
            </a:r>
            <a:r>
              <a:rPr lang="en-US" altLang="zh-CN" sz="2000" dirty="0">
                <a:ea typeface="Tahoma" panose="020B0604030504040204" pitchFamily="34" charset="0"/>
              </a:rPr>
              <a:t> achieves a RE of less than </a:t>
            </a:r>
            <a:r>
              <a:rPr lang="en-US" altLang="zh-CN" sz="2000" dirty="0">
                <a:solidFill>
                  <a:srgbClr val="443BFF"/>
                </a:solidFill>
                <a:ea typeface="Tahoma" panose="020B0604030504040204" pitchFamily="34" charset="0"/>
              </a:rPr>
              <a:t>6% </a:t>
            </a:r>
            <a:r>
              <a:rPr lang="en-US" altLang="zh-CN" sz="2000" dirty="0">
                <a:ea typeface="Tahoma" panose="020B0604030504040204" pitchFamily="34" charset="0"/>
              </a:rPr>
              <a:t>for all tasks (less than </a:t>
            </a:r>
            <a:r>
              <a:rPr lang="en-US" altLang="zh-CN" sz="2000" dirty="0">
                <a:solidFill>
                  <a:srgbClr val="443BFF"/>
                </a:solidFill>
                <a:ea typeface="Tahoma" panose="020B0604030504040204" pitchFamily="34" charset="0"/>
              </a:rPr>
              <a:t>1% </a:t>
            </a:r>
            <a:r>
              <a:rPr lang="en-US" altLang="zh-CN" sz="2000" dirty="0">
                <a:ea typeface="Tahoma" panose="020B0604030504040204" pitchFamily="34" charset="0"/>
              </a:rPr>
              <a:t>RE for large graph datasets)</a:t>
            </a:r>
          </a:p>
          <a:p>
            <a:r>
              <a:rPr lang="en-US" altLang="zh-CN" sz="2000" i="1" dirty="0" err="1">
                <a:ea typeface="Tahoma" panose="020B0604030504040204" pitchFamily="34" charset="0"/>
              </a:rPr>
              <a:t>CoGNN</a:t>
            </a:r>
            <a:r>
              <a:rPr lang="en-US" altLang="zh-CN" sz="2000" dirty="0">
                <a:ea typeface="Tahoma" panose="020B0604030504040204" pitchFamily="34" charset="0"/>
              </a:rPr>
              <a:t> achieves </a:t>
            </a:r>
            <a:r>
              <a:rPr lang="en-US" altLang="zh-CN" sz="2000" dirty="0">
                <a:solidFill>
                  <a:srgbClr val="443BFF"/>
                </a:solidFill>
                <a:ea typeface="Tahoma" panose="020B0604030504040204" pitchFamily="34" charset="0"/>
              </a:rPr>
              <a:t>stable </a:t>
            </a:r>
            <a:r>
              <a:rPr lang="en-US" altLang="zh-CN" sz="2000" dirty="0">
                <a:ea typeface="Tahoma" panose="020B0604030504040204" pitchFamily="34" charset="0"/>
              </a:rPr>
              <a:t>accuracy results with changes in the number of GNN layers</a:t>
            </a:r>
          </a:p>
        </p:txBody>
      </p:sp>
      <p:sp>
        <p:nvSpPr>
          <p:cNvPr id="10" name="Content Placeholder 2">
            <a:extLst>
              <a:ext uri="{FF2B5EF4-FFF2-40B4-BE49-F238E27FC236}">
                <a16:creationId xmlns:a16="http://schemas.microsoft.com/office/drawing/2014/main" id="{7CEB278D-FA01-609F-0BB7-C739C4D31D1D}"/>
              </a:ext>
            </a:extLst>
          </p:cNvPr>
          <p:cNvSpPr txBox="1">
            <a:spLocks/>
          </p:cNvSpPr>
          <p:nvPr/>
        </p:nvSpPr>
        <p:spPr bwMode="auto">
          <a:xfrm>
            <a:off x="6660681" y="2420437"/>
            <a:ext cx="5435066" cy="11625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None/>
            </a:pPr>
            <a:r>
              <a:rPr lang="en-US" altLang="zh-CN" kern="0" dirty="0">
                <a:ea typeface="Tahoma" panose="020B0604030504040204" pitchFamily="34" charset="0"/>
              </a:rPr>
              <a:t>Relative errors (REs) of PMC estimation for GNN training tasks with varying layer numbers</a:t>
            </a:r>
            <a:endParaRPr lang="en-US" kern="0" dirty="0">
              <a:ea typeface="Tahoma" panose="020B0604030504040204" pitchFamily="34" charset="0"/>
            </a:endParaRPr>
          </a:p>
        </p:txBody>
      </p:sp>
      <p:sp>
        <p:nvSpPr>
          <p:cNvPr id="11" name="文本框 10">
            <a:extLst>
              <a:ext uri="{FF2B5EF4-FFF2-40B4-BE49-F238E27FC236}">
                <a16:creationId xmlns:a16="http://schemas.microsoft.com/office/drawing/2014/main" id="{82CBF6B8-BE87-536A-4AC0-F839CC936375}"/>
              </a:ext>
            </a:extLst>
          </p:cNvPr>
          <p:cNvSpPr txBox="1"/>
          <p:nvPr/>
        </p:nvSpPr>
        <p:spPr>
          <a:xfrm>
            <a:off x="68825" y="5723952"/>
            <a:ext cx="12054972" cy="769441"/>
          </a:xfrm>
          <a:prstGeom prst="rect">
            <a:avLst/>
          </a:prstGeom>
          <a:solidFill>
            <a:schemeClr val="bg1"/>
          </a:solidFill>
          <a:ln w="38100">
            <a:solidFill>
              <a:schemeClr val="tx1"/>
            </a:solidFill>
          </a:ln>
        </p:spPr>
        <p:txBody>
          <a:bodyPr wrap="square" rtlCol="0">
            <a:spAutoFit/>
          </a:bodyPr>
          <a:lstStyle/>
          <a:p>
            <a:pPr algn="ctr"/>
            <a:r>
              <a:rPr lang="en-US" altLang="zh-CN" sz="2200" b="1" dirty="0"/>
              <a:t>The results indicate that </a:t>
            </a:r>
            <a:r>
              <a:rPr lang="en-US" altLang="zh-CN" sz="2200" b="1" i="1" dirty="0" err="1"/>
              <a:t>CoGNN</a:t>
            </a:r>
            <a:r>
              <a:rPr lang="en-US" altLang="zh-CN" sz="2200" b="1" dirty="0"/>
              <a:t> can </a:t>
            </a:r>
            <a:r>
              <a:rPr lang="en-US" altLang="zh-CN" sz="2200" b="1" dirty="0">
                <a:solidFill>
                  <a:srgbClr val="443BFF"/>
                </a:solidFill>
              </a:rPr>
              <a:t>accurately estimate PMCs </a:t>
            </a:r>
            <a:r>
              <a:rPr lang="en-US" altLang="zh-CN" sz="2200" b="1" dirty="0"/>
              <a:t>by traversing the </a:t>
            </a:r>
            <a:r>
              <a:rPr lang="en-US" altLang="zh-CN" sz="2200" b="1" dirty="0">
                <a:solidFill>
                  <a:srgbClr val="443BFF"/>
                </a:solidFill>
              </a:rPr>
              <a:t>DAG generated </a:t>
            </a:r>
            <a:r>
              <a:rPr lang="en-US" altLang="zh-CN" sz="2200" b="1" dirty="0"/>
              <a:t>according to the network structure with </a:t>
            </a:r>
            <a:r>
              <a:rPr lang="en-US" altLang="zh-CN" sz="2200" b="1" dirty="0">
                <a:solidFill>
                  <a:srgbClr val="443BFF"/>
                </a:solidFill>
              </a:rPr>
              <a:t>operator basis</a:t>
            </a:r>
            <a:r>
              <a:rPr lang="en-US" altLang="zh-CN" sz="2200" b="1" dirty="0"/>
              <a:t>.</a:t>
            </a:r>
          </a:p>
        </p:txBody>
      </p:sp>
    </p:spTree>
    <p:custDataLst>
      <p:tags r:id="rId1"/>
    </p:custDataLst>
    <p:extLst>
      <p:ext uri="{BB962C8B-B14F-4D97-AF65-F5344CB8AC3E}">
        <p14:creationId xmlns:p14="http://schemas.microsoft.com/office/powerpoint/2010/main" val="109222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Beyond Pairwise</a:t>
            </a:r>
            <a:endParaRPr lang="en-US" dirty="0"/>
          </a:p>
        </p:txBody>
      </p:sp>
      <p:pic>
        <p:nvPicPr>
          <p:cNvPr id="4" name="图片 3">
            <a:extLst>
              <a:ext uri="{FF2B5EF4-FFF2-40B4-BE49-F238E27FC236}">
                <a16:creationId xmlns:a16="http://schemas.microsoft.com/office/drawing/2014/main" id="{719FFA3A-0C18-2E31-EAAD-AD07BE78C0DF}"/>
              </a:ext>
            </a:extLst>
          </p:cNvPr>
          <p:cNvPicPr>
            <a:picLocks noChangeAspect="1"/>
          </p:cNvPicPr>
          <p:nvPr/>
        </p:nvPicPr>
        <p:blipFill>
          <a:blip r:embed="rId4"/>
          <a:stretch>
            <a:fillRect/>
          </a:stretch>
        </p:blipFill>
        <p:spPr>
          <a:xfrm>
            <a:off x="48127" y="1922921"/>
            <a:ext cx="12095747" cy="2124286"/>
          </a:xfrm>
          <a:prstGeom prst="rect">
            <a:avLst/>
          </a:prstGeom>
          <a:effectLst>
            <a:outerShdw blurRad="50800" dist="38100" dir="5400000" algn="t" rotWithShape="0">
              <a:prstClr val="black">
                <a:alpha val="40000"/>
              </a:prstClr>
            </a:outerShdw>
          </a:effectLst>
        </p:spPr>
      </p:pic>
      <p:sp>
        <p:nvSpPr>
          <p:cNvPr id="5" name="Content Placeholder 2">
            <a:extLst>
              <a:ext uri="{FF2B5EF4-FFF2-40B4-BE49-F238E27FC236}">
                <a16:creationId xmlns:a16="http://schemas.microsoft.com/office/drawing/2014/main" id="{D2E1F388-C027-9427-8DA8-115AE51F9775}"/>
              </a:ext>
            </a:extLst>
          </p:cNvPr>
          <p:cNvSpPr txBox="1">
            <a:spLocks/>
          </p:cNvSpPr>
          <p:nvPr/>
        </p:nvSpPr>
        <p:spPr bwMode="auto">
          <a:xfrm>
            <a:off x="306367" y="1208860"/>
            <a:ext cx="11600086" cy="5525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kern="0" dirty="0">
                <a:ea typeface="Tahoma" panose="020B0604030504040204" pitchFamily="34" charset="0"/>
              </a:rPr>
              <a:t>Performance of </a:t>
            </a:r>
            <a:r>
              <a:rPr lang="en-US" altLang="zh-CN" i="1" kern="0" dirty="0" err="1">
                <a:ea typeface="Tahoma" panose="020B0604030504040204" pitchFamily="34" charset="0"/>
              </a:rPr>
              <a:t>CoGNN</a:t>
            </a:r>
            <a:r>
              <a:rPr lang="en-US" altLang="zh-CN" kern="0" dirty="0">
                <a:ea typeface="Tahoma" panose="020B0604030504040204" pitchFamily="34" charset="0"/>
              </a:rPr>
              <a:t> with three workers normalized to that with two workers</a:t>
            </a:r>
            <a:endParaRPr lang="en-US" kern="0" dirty="0">
              <a:ea typeface="Tahoma" panose="020B0604030504040204" pitchFamily="34" charset="0"/>
            </a:endParaRPr>
          </a:p>
        </p:txBody>
      </p:sp>
      <p:sp>
        <p:nvSpPr>
          <p:cNvPr id="6" name="Content Placeholder 2">
            <a:extLst>
              <a:ext uri="{FF2B5EF4-FFF2-40B4-BE49-F238E27FC236}">
                <a16:creationId xmlns:a16="http://schemas.microsoft.com/office/drawing/2014/main" id="{C9B69117-6F0C-80F4-4F25-296A6F80CA6F}"/>
              </a:ext>
            </a:extLst>
          </p:cNvPr>
          <p:cNvSpPr>
            <a:spLocks noGrp="1"/>
          </p:cNvSpPr>
          <p:nvPr>
            <p:ph idx="1"/>
          </p:nvPr>
        </p:nvSpPr>
        <p:spPr>
          <a:xfrm>
            <a:off x="10161" y="4766529"/>
            <a:ext cx="12181839" cy="1151117"/>
          </a:xfrm>
        </p:spPr>
        <p:txBody>
          <a:bodyPr/>
          <a:lstStyle/>
          <a:p>
            <a:r>
              <a:rPr lang="en-US" altLang="zh-CN" sz="2000" dirty="0">
                <a:ea typeface="Tahoma" panose="020B0604030504040204" pitchFamily="34" charset="0"/>
              </a:rPr>
              <a:t>3-workers </a:t>
            </a:r>
            <a:r>
              <a:rPr lang="en-US" altLang="zh-CN" sz="2000" i="1" dirty="0" err="1">
                <a:ea typeface="Tahoma" panose="020B0604030504040204" pitchFamily="34" charset="0"/>
              </a:rPr>
              <a:t>CoGNN</a:t>
            </a:r>
            <a:r>
              <a:rPr lang="en-US" altLang="zh-CN" sz="2000" dirty="0">
                <a:ea typeface="Tahoma" panose="020B0604030504040204" pitchFamily="34" charset="0"/>
              </a:rPr>
              <a:t> achieves </a:t>
            </a:r>
            <a:r>
              <a:rPr lang="en-US" altLang="zh-CN" sz="2000" dirty="0">
                <a:solidFill>
                  <a:srgbClr val="443BFF"/>
                </a:solidFill>
                <a:ea typeface="Tahoma" panose="020B0604030504040204" pitchFamily="34" charset="0"/>
              </a:rPr>
              <a:t>1.18×</a:t>
            </a:r>
            <a:r>
              <a:rPr lang="en-US" altLang="zh-CN" sz="2000" dirty="0">
                <a:ea typeface="Tahoma" panose="020B0604030504040204" pitchFamily="34" charset="0"/>
              </a:rPr>
              <a:t>, </a:t>
            </a:r>
            <a:r>
              <a:rPr lang="en-US" altLang="zh-CN" sz="2000" dirty="0">
                <a:solidFill>
                  <a:srgbClr val="443BFF"/>
                </a:solidFill>
                <a:ea typeface="Tahoma" panose="020B0604030504040204" pitchFamily="34" charset="0"/>
              </a:rPr>
              <a:t>1.14×</a:t>
            </a:r>
            <a:r>
              <a:rPr lang="en-US" altLang="zh-CN" sz="2000" dirty="0">
                <a:ea typeface="Tahoma" panose="020B0604030504040204" pitchFamily="34" charset="0"/>
              </a:rPr>
              <a:t>, and </a:t>
            </a:r>
            <a:r>
              <a:rPr lang="en-US" altLang="zh-CN" sz="2000" dirty="0">
                <a:solidFill>
                  <a:srgbClr val="443BFF"/>
                </a:solidFill>
                <a:ea typeface="Tahoma" panose="020B0604030504040204" pitchFamily="34" charset="0"/>
              </a:rPr>
              <a:t>1.10×</a:t>
            </a:r>
            <a:r>
              <a:rPr lang="en-US" altLang="zh-CN" sz="2000" dirty="0">
                <a:ea typeface="Tahoma" panose="020B0604030504040204" pitchFamily="34" charset="0"/>
              </a:rPr>
              <a:t> increases for GCN, whereas achieves </a:t>
            </a:r>
            <a:r>
              <a:rPr lang="en-US" altLang="zh-CN" sz="2000" dirty="0">
                <a:solidFill>
                  <a:srgbClr val="443BFF"/>
                </a:solidFill>
                <a:ea typeface="Tahoma" panose="020B0604030504040204" pitchFamily="34" charset="0"/>
              </a:rPr>
              <a:t>1.02×</a:t>
            </a:r>
            <a:r>
              <a:rPr lang="en-US" altLang="zh-CN" sz="2000" dirty="0">
                <a:ea typeface="Tahoma" panose="020B0604030504040204" pitchFamily="34" charset="0"/>
              </a:rPr>
              <a:t>, </a:t>
            </a:r>
            <a:r>
              <a:rPr lang="en-US" altLang="zh-CN" sz="2000" dirty="0">
                <a:solidFill>
                  <a:srgbClr val="443BFF"/>
                </a:solidFill>
                <a:ea typeface="Tahoma" panose="020B0604030504040204" pitchFamily="34" charset="0"/>
              </a:rPr>
              <a:t>1.06×</a:t>
            </a:r>
            <a:r>
              <a:rPr lang="en-US" altLang="zh-CN" sz="2000" dirty="0">
                <a:ea typeface="Tahoma" panose="020B0604030504040204" pitchFamily="34" charset="0"/>
              </a:rPr>
              <a:t>, and </a:t>
            </a:r>
            <a:r>
              <a:rPr lang="en-US" altLang="zh-CN" sz="2000" dirty="0">
                <a:solidFill>
                  <a:srgbClr val="443BFF"/>
                </a:solidFill>
                <a:ea typeface="Tahoma" panose="020B0604030504040204" pitchFamily="34" charset="0"/>
              </a:rPr>
              <a:t>1.11×</a:t>
            </a:r>
            <a:r>
              <a:rPr lang="en-US" altLang="zh-CN" sz="2000" dirty="0">
                <a:ea typeface="Tahoma" panose="020B0604030504040204" pitchFamily="34" charset="0"/>
              </a:rPr>
              <a:t> reductions for GAT in </a:t>
            </a:r>
            <a:r>
              <a:rPr lang="en-US" altLang="zh-CN" sz="2000" dirty="0" err="1">
                <a:ea typeface="Tahoma" panose="020B0604030504040204" pitchFamily="34" charset="0"/>
              </a:rPr>
              <a:t>makespan</a:t>
            </a:r>
            <a:r>
              <a:rPr lang="en-US" altLang="zh-CN" sz="2000" dirty="0">
                <a:ea typeface="Tahoma" panose="020B0604030504040204" pitchFamily="34" charset="0"/>
              </a:rPr>
              <a:t>, </a:t>
            </a:r>
            <a:r>
              <a:rPr lang="en-US" altLang="zh-CN" sz="2000" dirty="0" err="1">
                <a:ea typeface="Tahoma" panose="020B0604030504040204" pitchFamily="34" charset="0"/>
              </a:rPr>
              <a:t>ave</a:t>
            </a:r>
            <a:r>
              <a:rPr lang="en-US" altLang="zh-CN" sz="2000" dirty="0">
                <a:ea typeface="Tahoma" panose="020B0604030504040204" pitchFamily="34" charset="0"/>
              </a:rPr>
              <a:t> JCT, and </a:t>
            </a:r>
            <a:r>
              <a:rPr lang="en-US" altLang="zh-CN" sz="2000" dirty="0" err="1">
                <a:ea typeface="Tahoma" panose="020B0604030504040204" pitchFamily="34" charset="0"/>
              </a:rPr>
              <a:t>ave</a:t>
            </a:r>
            <a:r>
              <a:rPr lang="en-US" altLang="zh-CN" sz="2000" dirty="0">
                <a:ea typeface="Tahoma" panose="020B0604030504040204" pitchFamily="34" charset="0"/>
              </a:rPr>
              <a:t> QT</a:t>
            </a:r>
          </a:p>
          <a:p>
            <a:r>
              <a:rPr lang="en-US" altLang="zh-CN" sz="2000" dirty="0">
                <a:ea typeface="Tahoma" panose="020B0604030504040204" pitchFamily="34" charset="0"/>
              </a:rPr>
              <a:t>3-workers also achieves </a:t>
            </a:r>
            <a:r>
              <a:rPr lang="en-US" altLang="zh-CN" sz="2000" dirty="0">
                <a:solidFill>
                  <a:srgbClr val="443BFF"/>
                </a:solidFill>
                <a:ea typeface="Tahoma" panose="020B0604030504040204" pitchFamily="34" charset="0"/>
              </a:rPr>
              <a:t>1.01×</a:t>
            </a:r>
            <a:r>
              <a:rPr lang="en-US" altLang="zh-CN" sz="2000" dirty="0">
                <a:ea typeface="Tahoma" panose="020B0604030504040204" pitchFamily="34" charset="0"/>
              </a:rPr>
              <a:t>, </a:t>
            </a:r>
            <a:r>
              <a:rPr lang="en-US" altLang="zh-CN" sz="2000" dirty="0">
                <a:solidFill>
                  <a:srgbClr val="443BFF"/>
                </a:solidFill>
                <a:ea typeface="Tahoma" panose="020B0604030504040204" pitchFamily="34" charset="0"/>
              </a:rPr>
              <a:t>1.04×</a:t>
            </a:r>
            <a:r>
              <a:rPr lang="en-US" altLang="zh-CN" sz="2000" dirty="0">
                <a:ea typeface="Tahoma" panose="020B0604030504040204" pitchFamily="34" charset="0"/>
              </a:rPr>
              <a:t>, and </a:t>
            </a:r>
            <a:r>
              <a:rPr lang="en-US" altLang="zh-CN" sz="2000" dirty="0">
                <a:solidFill>
                  <a:srgbClr val="443BFF"/>
                </a:solidFill>
                <a:ea typeface="Tahoma" panose="020B0604030504040204" pitchFamily="34" charset="0"/>
              </a:rPr>
              <a:t>1.08×</a:t>
            </a:r>
            <a:r>
              <a:rPr lang="en-US" altLang="zh-CN" sz="2000" dirty="0">
                <a:ea typeface="Tahoma" panose="020B0604030504040204" pitchFamily="34" charset="0"/>
              </a:rPr>
              <a:t> reductions for Mix in </a:t>
            </a:r>
            <a:r>
              <a:rPr lang="en-US" altLang="zh-CN" sz="2000" dirty="0" err="1">
                <a:ea typeface="Tahoma" panose="020B0604030504040204" pitchFamily="34" charset="0"/>
              </a:rPr>
              <a:t>makespan</a:t>
            </a:r>
            <a:r>
              <a:rPr lang="en-US" altLang="zh-CN" sz="2000" dirty="0">
                <a:ea typeface="Tahoma" panose="020B0604030504040204" pitchFamily="34" charset="0"/>
              </a:rPr>
              <a:t>, </a:t>
            </a:r>
            <a:r>
              <a:rPr lang="en-US" altLang="zh-CN" sz="2000" dirty="0" err="1">
                <a:ea typeface="Tahoma" panose="020B0604030504040204" pitchFamily="34" charset="0"/>
              </a:rPr>
              <a:t>ave</a:t>
            </a:r>
            <a:r>
              <a:rPr lang="en-US" altLang="zh-CN" sz="2000" dirty="0">
                <a:ea typeface="Tahoma" panose="020B0604030504040204" pitchFamily="34" charset="0"/>
              </a:rPr>
              <a:t> JCT and </a:t>
            </a:r>
            <a:r>
              <a:rPr lang="en-US" altLang="zh-CN" sz="2000" dirty="0" err="1">
                <a:ea typeface="Tahoma" panose="020B0604030504040204" pitchFamily="34" charset="0"/>
              </a:rPr>
              <a:t>ave</a:t>
            </a:r>
            <a:r>
              <a:rPr lang="en-US" altLang="zh-CN" sz="2000" dirty="0">
                <a:ea typeface="Tahoma" panose="020B0604030504040204" pitchFamily="34" charset="0"/>
              </a:rPr>
              <a:t> QT</a:t>
            </a:r>
          </a:p>
        </p:txBody>
      </p:sp>
      <p:sp>
        <p:nvSpPr>
          <p:cNvPr id="7" name="文本框 6">
            <a:extLst>
              <a:ext uri="{FF2B5EF4-FFF2-40B4-BE49-F238E27FC236}">
                <a16:creationId xmlns:a16="http://schemas.microsoft.com/office/drawing/2014/main" id="{0C214A62-651E-D425-DEA4-E83AFA2B50C4}"/>
              </a:ext>
            </a:extLst>
          </p:cNvPr>
          <p:cNvSpPr txBox="1"/>
          <p:nvPr/>
        </p:nvSpPr>
        <p:spPr>
          <a:xfrm>
            <a:off x="68825" y="4744577"/>
            <a:ext cx="12054972" cy="1107996"/>
          </a:xfrm>
          <a:prstGeom prst="rect">
            <a:avLst/>
          </a:prstGeom>
          <a:solidFill>
            <a:schemeClr val="bg1"/>
          </a:solidFill>
          <a:ln w="38100">
            <a:solidFill>
              <a:schemeClr val="tx1"/>
            </a:solidFill>
          </a:ln>
        </p:spPr>
        <p:txBody>
          <a:bodyPr wrap="square" rtlCol="0">
            <a:spAutoFit/>
          </a:bodyPr>
          <a:lstStyle/>
          <a:p>
            <a:pPr algn="ctr"/>
            <a:r>
              <a:rPr lang="en-US" altLang="zh-CN" sz="2200" b="1" dirty="0"/>
              <a:t>Adding workers may lead to </a:t>
            </a:r>
            <a:r>
              <a:rPr lang="en-US" altLang="zh-CN" sz="2200" b="1" dirty="0">
                <a:solidFill>
                  <a:srgbClr val="443BFF"/>
                </a:solidFill>
              </a:rPr>
              <a:t>exacerbate</a:t>
            </a:r>
            <a:r>
              <a:rPr lang="en-US" altLang="zh-CN" sz="2200" b="1" dirty="0"/>
              <a:t> cache thrashing (</a:t>
            </a:r>
            <a:r>
              <a:rPr lang="en-US" altLang="zh-CN" sz="2200" b="1" dirty="0">
                <a:solidFill>
                  <a:srgbClr val="443BFF"/>
                </a:solidFill>
              </a:rPr>
              <a:t>GCN</a:t>
            </a:r>
            <a:r>
              <a:rPr lang="en-US" altLang="zh-CN" sz="2200" b="1" dirty="0"/>
              <a:t>) or make </a:t>
            </a:r>
            <a:r>
              <a:rPr lang="en-US" altLang="zh-CN" sz="2200" b="1" dirty="0">
                <a:solidFill>
                  <a:srgbClr val="443BFF"/>
                </a:solidFill>
              </a:rPr>
              <a:t>better use </a:t>
            </a:r>
            <a:r>
              <a:rPr lang="en-US" altLang="zh-CN" sz="2200" b="1" dirty="0"/>
              <a:t>of memory bandwidth (</a:t>
            </a:r>
            <a:r>
              <a:rPr lang="en-US" altLang="zh-CN" sz="2200" b="1" dirty="0">
                <a:solidFill>
                  <a:srgbClr val="443BFF"/>
                </a:solidFill>
              </a:rPr>
              <a:t>GAT</a:t>
            </a:r>
            <a:r>
              <a:rPr lang="en-US" altLang="zh-CN" sz="2200" b="1" dirty="0"/>
              <a:t>). In addition, spatial sharing of various GNNs (</a:t>
            </a:r>
            <a:r>
              <a:rPr lang="en-US" altLang="zh-CN" sz="2200" b="1" dirty="0">
                <a:solidFill>
                  <a:srgbClr val="443BFF"/>
                </a:solidFill>
              </a:rPr>
              <a:t>Mix</a:t>
            </a:r>
            <a:r>
              <a:rPr lang="en-US" altLang="zh-CN" sz="2200" b="1" dirty="0"/>
              <a:t>) may achieve performance improvements because of different </a:t>
            </a:r>
            <a:r>
              <a:rPr lang="en-US" altLang="zh-CN" sz="2200" b="1" dirty="0">
                <a:solidFill>
                  <a:srgbClr val="443BFF"/>
                </a:solidFill>
              </a:rPr>
              <a:t>resource demands</a:t>
            </a:r>
            <a:r>
              <a:rPr lang="en-US" altLang="zh-CN" sz="2200" b="1" dirty="0"/>
              <a:t>.</a:t>
            </a:r>
          </a:p>
        </p:txBody>
      </p:sp>
    </p:spTree>
    <p:custDataLst>
      <p:tags r:id="rId1"/>
    </p:custDataLst>
    <p:extLst>
      <p:ext uri="{BB962C8B-B14F-4D97-AF65-F5344CB8AC3E}">
        <p14:creationId xmlns:p14="http://schemas.microsoft.com/office/powerpoint/2010/main" val="307244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Applying to other GPU Hardware</a:t>
            </a:r>
            <a:endParaRPr lang="en-US" dirty="0"/>
          </a:p>
        </p:txBody>
      </p:sp>
      <p:pic>
        <p:nvPicPr>
          <p:cNvPr id="6" name="图片 5">
            <a:extLst>
              <a:ext uri="{FF2B5EF4-FFF2-40B4-BE49-F238E27FC236}">
                <a16:creationId xmlns:a16="http://schemas.microsoft.com/office/drawing/2014/main" id="{C63FC3B0-711F-BA51-1D79-117D91132834}"/>
              </a:ext>
            </a:extLst>
          </p:cNvPr>
          <p:cNvPicPr>
            <a:picLocks noChangeAspect="1"/>
          </p:cNvPicPr>
          <p:nvPr/>
        </p:nvPicPr>
        <p:blipFill>
          <a:blip r:embed="rId4"/>
          <a:stretch>
            <a:fillRect/>
          </a:stretch>
        </p:blipFill>
        <p:spPr>
          <a:xfrm>
            <a:off x="49425" y="1850372"/>
            <a:ext cx="12080789" cy="2363454"/>
          </a:xfrm>
          <a:prstGeom prst="rect">
            <a:avLst/>
          </a:prstGeom>
          <a:effectLst>
            <a:outerShdw blurRad="50800" dist="38100" dir="5400000" algn="t" rotWithShape="0">
              <a:prstClr val="black">
                <a:alpha val="40000"/>
              </a:prstClr>
            </a:outerShdw>
          </a:effectLst>
        </p:spPr>
      </p:pic>
      <p:sp>
        <p:nvSpPr>
          <p:cNvPr id="7" name="Content Placeholder 2">
            <a:extLst>
              <a:ext uri="{FF2B5EF4-FFF2-40B4-BE49-F238E27FC236}">
                <a16:creationId xmlns:a16="http://schemas.microsoft.com/office/drawing/2014/main" id="{4F36554C-E342-25EC-2BE0-D9AD52D41DFC}"/>
              </a:ext>
            </a:extLst>
          </p:cNvPr>
          <p:cNvSpPr txBox="1">
            <a:spLocks/>
          </p:cNvSpPr>
          <p:nvPr/>
        </p:nvSpPr>
        <p:spPr bwMode="auto">
          <a:xfrm>
            <a:off x="1123359" y="1190902"/>
            <a:ext cx="9945281" cy="5525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kern="0" dirty="0">
                <a:ea typeface="Tahoma" panose="020B0604030504040204" pitchFamily="34" charset="0"/>
              </a:rPr>
              <a:t>Performance comparison of Different methods on A100 GPU</a:t>
            </a:r>
          </a:p>
        </p:txBody>
      </p:sp>
      <p:sp>
        <p:nvSpPr>
          <p:cNvPr id="8" name="Content Placeholder 2">
            <a:extLst>
              <a:ext uri="{FF2B5EF4-FFF2-40B4-BE49-F238E27FC236}">
                <a16:creationId xmlns:a16="http://schemas.microsoft.com/office/drawing/2014/main" id="{1F29DB84-DF17-442F-D933-A84B882AC94F}"/>
              </a:ext>
            </a:extLst>
          </p:cNvPr>
          <p:cNvSpPr>
            <a:spLocks noGrp="1"/>
          </p:cNvSpPr>
          <p:nvPr>
            <p:ph idx="1"/>
          </p:nvPr>
        </p:nvSpPr>
        <p:spPr>
          <a:xfrm>
            <a:off x="10161" y="4848413"/>
            <a:ext cx="12181839" cy="823341"/>
          </a:xfrm>
        </p:spPr>
        <p:txBody>
          <a:bodyPr/>
          <a:lstStyle/>
          <a:p>
            <a:r>
              <a:rPr lang="en-US" altLang="zh-CN" sz="2000" i="1" dirty="0" err="1">
                <a:ea typeface="Tahoma" panose="020B0604030504040204" pitchFamily="34" charset="0"/>
              </a:rPr>
              <a:t>CoGNN</a:t>
            </a:r>
            <a:r>
              <a:rPr lang="en-US" altLang="zh-CN" sz="2000" dirty="0">
                <a:ea typeface="Tahoma" panose="020B0604030504040204" pitchFamily="34" charset="0"/>
              </a:rPr>
              <a:t> achieves </a:t>
            </a:r>
            <a:r>
              <a:rPr lang="en-US" altLang="zh-CN" sz="2000" dirty="0">
                <a:solidFill>
                  <a:srgbClr val="443BFF"/>
                </a:solidFill>
                <a:ea typeface="Tahoma" panose="020B0604030504040204" pitchFamily="34" charset="0"/>
              </a:rPr>
              <a:t>better performance </a:t>
            </a:r>
            <a:r>
              <a:rPr lang="en-US" altLang="zh-CN" sz="2000" dirty="0">
                <a:ea typeface="Tahoma" panose="020B0604030504040204" pitchFamily="34" charset="0"/>
              </a:rPr>
              <a:t>than </a:t>
            </a:r>
            <a:r>
              <a:rPr lang="en-US" altLang="zh-CN" sz="2000" i="1" dirty="0">
                <a:ea typeface="Tahoma" panose="020B0604030504040204" pitchFamily="34" charset="0"/>
              </a:rPr>
              <a:t>Default</a:t>
            </a:r>
            <a:r>
              <a:rPr lang="en-US" altLang="zh-CN" sz="2000" dirty="0">
                <a:ea typeface="Tahoma" panose="020B0604030504040204" pitchFamily="34" charset="0"/>
              </a:rPr>
              <a:t>, </a:t>
            </a:r>
            <a:r>
              <a:rPr lang="en-US" altLang="zh-CN" sz="2000" i="1" dirty="0">
                <a:ea typeface="Tahoma" panose="020B0604030504040204" pitchFamily="34" charset="0"/>
              </a:rPr>
              <a:t>MIG</a:t>
            </a:r>
            <a:r>
              <a:rPr lang="en-US" altLang="zh-CN" sz="2000" dirty="0">
                <a:ea typeface="Tahoma" panose="020B0604030504040204" pitchFamily="34" charset="0"/>
              </a:rPr>
              <a:t>, </a:t>
            </a:r>
            <a:r>
              <a:rPr lang="en-US" altLang="zh-CN" sz="2000" i="1" dirty="0">
                <a:ea typeface="Tahoma" panose="020B0604030504040204" pitchFamily="34" charset="0"/>
              </a:rPr>
              <a:t>MPS</a:t>
            </a:r>
            <a:r>
              <a:rPr lang="en-US" altLang="zh-CN" sz="2000" dirty="0">
                <a:ea typeface="Tahoma" panose="020B0604030504040204" pitchFamily="34" charset="0"/>
              </a:rPr>
              <a:t>, </a:t>
            </a:r>
            <a:r>
              <a:rPr lang="en-US" altLang="zh-CN" sz="2000" i="1" dirty="0" err="1">
                <a:ea typeface="Tahoma" panose="020B0604030504040204" pitchFamily="34" charset="0"/>
              </a:rPr>
              <a:t>PipeSwitch</a:t>
            </a:r>
            <a:r>
              <a:rPr lang="en-US" altLang="zh-CN" sz="2000" dirty="0">
                <a:ea typeface="Tahoma" panose="020B0604030504040204" pitchFamily="34" charset="0"/>
              </a:rPr>
              <a:t> on all metrics on A100 GPU</a:t>
            </a:r>
          </a:p>
          <a:p>
            <a:r>
              <a:rPr lang="en-US" altLang="zh-CN" sz="2000" i="1" dirty="0" err="1">
                <a:ea typeface="Tahoma" panose="020B0604030504040204" pitchFamily="34" charset="0"/>
              </a:rPr>
              <a:t>CoGNN</a:t>
            </a:r>
            <a:r>
              <a:rPr lang="en-US" altLang="zh-CN" sz="2000" i="1" dirty="0">
                <a:ea typeface="Tahoma" panose="020B0604030504040204" pitchFamily="34" charset="0"/>
              </a:rPr>
              <a:t>-BMC</a:t>
            </a:r>
            <a:r>
              <a:rPr lang="en-US" altLang="zh-CN" sz="2000" dirty="0">
                <a:ea typeface="Tahoma" panose="020B0604030504040204" pitchFamily="34" charset="0"/>
              </a:rPr>
              <a:t> achieves </a:t>
            </a:r>
            <a:r>
              <a:rPr lang="en-US" altLang="zh-CN" sz="2000" dirty="0">
                <a:solidFill>
                  <a:srgbClr val="443BFF"/>
                </a:solidFill>
                <a:ea typeface="Tahoma" panose="020B0604030504040204" pitchFamily="34" charset="0"/>
              </a:rPr>
              <a:t>1.12×</a:t>
            </a:r>
            <a:r>
              <a:rPr lang="en-US" altLang="zh-CN" sz="2000" dirty="0">
                <a:ea typeface="Tahoma" panose="020B0604030504040204" pitchFamily="34" charset="0"/>
              </a:rPr>
              <a:t> </a:t>
            </a:r>
            <a:r>
              <a:rPr lang="en-US" altLang="zh-CN" sz="2000" dirty="0" err="1">
                <a:solidFill>
                  <a:srgbClr val="443BFF"/>
                </a:solidFill>
                <a:ea typeface="Tahoma" panose="020B0604030504040204" pitchFamily="34" charset="0"/>
              </a:rPr>
              <a:t>makespan</a:t>
            </a:r>
            <a:r>
              <a:rPr lang="en-US" altLang="zh-CN" sz="2000" dirty="0">
                <a:ea typeface="Tahoma" panose="020B0604030504040204" pitchFamily="34" charset="0"/>
              </a:rPr>
              <a:t> reductions compared to </a:t>
            </a:r>
            <a:r>
              <a:rPr lang="en-US" altLang="zh-CN" sz="2000" i="1" dirty="0" err="1">
                <a:ea typeface="Tahoma" panose="020B0604030504040204" pitchFamily="34" charset="0"/>
              </a:rPr>
              <a:t>PipeSwitch</a:t>
            </a:r>
            <a:r>
              <a:rPr lang="en-US" altLang="zh-CN" sz="2000" dirty="0">
                <a:ea typeface="Tahoma" panose="020B0604030504040204" pitchFamily="34" charset="0"/>
              </a:rPr>
              <a:t> for Mix queue on A100</a:t>
            </a:r>
          </a:p>
        </p:txBody>
      </p:sp>
      <p:sp>
        <p:nvSpPr>
          <p:cNvPr id="9" name="椭圆 8">
            <a:extLst>
              <a:ext uri="{FF2B5EF4-FFF2-40B4-BE49-F238E27FC236}">
                <a16:creationId xmlns:a16="http://schemas.microsoft.com/office/drawing/2014/main" id="{D2F0DBB8-BFED-436E-16AF-96F2299B446B}"/>
              </a:ext>
            </a:extLst>
          </p:cNvPr>
          <p:cNvSpPr/>
          <p:nvPr/>
        </p:nvSpPr>
        <p:spPr bwMode="auto">
          <a:xfrm>
            <a:off x="2627587" y="1847143"/>
            <a:ext cx="1345396" cy="354382"/>
          </a:xfrm>
          <a:prstGeom prst="ellipse">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0" name="椭圆 9">
            <a:extLst>
              <a:ext uri="{FF2B5EF4-FFF2-40B4-BE49-F238E27FC236}">
                <a16:creationId xmlns:a16="http://schemas.microsoft.com/office/drawing/2014/main" id="{12C2D0C5-5E5C-1387-B936-7A0344BBC217}"/>
              </a:ext>
            </a:extLst>
          </p:cNvPr>
          <p:cNvSpPr/>
          <p:nvPr/>
        </p:nvSpPr>
        <p:spPr bwMode="auto">
          <a:xfrm>
            <a:off x="6008313" y="1842105"/>
            <a:ext cx="1645552" cy="354382"/>
          </a:xfrm>
          <a:prstGeom prst="ellipse">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1" name="椭圆 10">
            <a:extLst>
              <a:ext uri="{FF2B5EF4-FFF2-40B4-BE49-F238E27FC236}">
                <a16:creationId xmlns:a16="http://schemas.microsoft.com/office/drawing/2014/main" id="{590E73B0-9078-ADBA-0E6F-C02DDE5CBEAF}"/>
              </a:ext>
            </a:extLst>
          </p:cNvPr>
          <p:cNvSpPr/>
          <p:nvPr/>
        </p:nvSpPr>
        <p:spPr bwMode="auto">
          <a:xfrm>
            <a:off x="9547479" y="1833438"/>
            <a:ext cx="1645552" cy="354382"/>
          </a:xfrm>
          <a:prstGeom prst="ellipse">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2" name="文本框 11">
            <a:extLst>
              <a:ext uri="{FF2B5EF4-FFF2-40B4-BE49-F238E27FC236}">
                <a16:creationId xmlns:a16="http://schemas.microsoft.com/office/drawing/2014/main" id="{50A56857-864F-67CD-0C89-9B39CB5C17A4}"/>
              </a:ext>
            </a:extLst>
          </p:cNvPr>
          <p:cNvSpPr txBox="1"/>
          <p:nvPr/>
        </p:nvSpPr>
        <p:spPr>
          <a:xfrm>
            <a:off x="79528" y="4856038"/>
            <a:ext cx="11921972" cy="1107996"/>
          </a:xfrm>
          <a:prstGeom prst="rect">
            <a:avLst/>
          </a:prstGeom>
          <a:solidFill>
            <a:schemeClr val="bg1"/>
          </a:solidFill>
          <a:ln w="38100">
            <a:solidFill>
              <a:schemeClr val="tx1"/>
            </a:solidFill>
          </a:ln>
        </p:spPr>
        <p:txBody>
          <a:bodyPr wrap="square" rtlCol="0">
            <a:spAutoFit/>
          </a:bodyPr>
          <a:lstStyle/>
          <a:p>
            <a:pPr algn="ctr"/>
            <a:r>
              <a:rPr lang="en-US" altLang="zh-CN" sz="2200" b="1" dirty="0"/>
              <a:t>The results indicate that </a:t>
            </a:r>
            <a:r>
              <a:rPr lang="en-US" altLang="zh-CN" sz="2200" b="1" i="1" dirty="0" err="1"/>
              <a:t>CoGNN</a:t>
            </a:r>
            <a:r>
              <a:rPr lang="en-US" altLang="zh-CN" sz="2200" b="1" dirty="0"/>
              <a:t> can be </a:t>
            </a:r>
            <a:r>
              <a:rPr lang="en-US" altLang="zh-CN" sz="2200" b="1" dirty="0">
                <a:solidFill>
                  <a:srgbClr val="443BFF"/>
                </a:solidFill>
              </a:rPr>
              <a:t>adapted to </a:t>
            </a:r>
            <a:r>
              <a:rPr lang="en-US" altLang="zh-CN" sz="2200" b="1" dirty="0"/>
              <a:t>other GPU architectures with stable performance improvement. In addition, we believe that </a:t>
            </a:r>
            <a:r>
              <a:rPr lang="en-US" altLang="zh-CN" sz="2200" b="1" i="1" dirty="0" err="1"/>
              <a:t>CoGNN</a:t>
            </a:r>
            <a:r>
              <a:rPr lang="en-US" altLang="zh-CN" sz="2200" b="1" dirty="0"/>
              <a:t> has </a:t>
            </a:r>
            <a:r>
              <a:rPr lang="en-US" altLang="zh-CN" sz="2200" b="1" dirty="0">
                <a:solidFill>
                  <a:srgbClr val="443BFF"/>
                </a:solidFill>
              </a:rPr>
              <a:t>greater potential</a:t>
            </a:r>
            <a:r>
              <a:rPr lang="en-US" altLang="zh-CN" sz="2200" b="1" dirty="0"/>
              <a:t> on future GPU architectures with more resources (e.g., </a:t>
            </a:r>
            <a:r>
              <a:rPr lang="en-US" altLang="zh-CN" sz="2200" b="1" dirty="0">
                <a:solidFill>
                  <a:srgbClr val="443BFF"/>
                </a:solidFill>
              </a:rPr>
              <a:t>NVIDIA H100</a:t>
            </a:r>
            <a:r>
              <a:rPr lang="en-US" altLang="zh-CN" sz="2200" b="1" dirty="0"/>
              <a:t>).</a:t>
            </a:r>
          </a:p>
        </p:txBody>
      </p:sp>
    </p:spTree>
    <p:custDataLst>
      <p:tags r:id="rId1"/>
    </p:custDataLst>
    <p:extLst>
      <p:ext uri="{BB962C8B-B14F-4D97-AF65-F5344CB8AC3E}">
        <p14:creationId xmlns:p14="http://schemas.microsoft.com/office/powerpoint/2010/main" val="414828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Overhead Analysis</a:t>
            </a:r>
            <a:endParaRPr lang="en-US" dirty="0"/>
          </a:p>
        </p:txBody>
      </p:sp>
      <p:sp>
        <p:nvSpPr>
          <p:cNvPr id="5" name="Content Placeholder 2">
            <a:extLst>
              <a:ext uri="{FF2B5EF4-FFF2-40B4-BE49-F238E27FC236}">
                <a16:creationId xmlns:a16="http://schemas.microsoft.com/office/drawing/2014/main" id="{A3398960-88BB-60B7-CFCB-A75B8580DB05}"/>
              </a:ext>
            </a:extLst>
          </p:cNvPr>
          <p:cNvSpPr>
            <a:spLocks noGrp="1"/>
          </p:cNvSpPr>
          <p:nvPr>
            <p:ph idx="1"/>
          </p:nvPr>
        </p:nvSpPr>
        <p:spPr>
          <a:xfrm>
            <a:off x="10160" y="5440621"/>
            <a:ext cx="12181839" cy="828203"/>
          </a:xfrm>
        </p:spPr>
        <p:txBody>
          <a:bodyPr/>
          <a:lstStyle/>
          <a:p>
            <a:r>
              <a:rPr lang="en-US" altLang="zh-CN" sz="2000" dirty="0">
                <a:ea typeface="Tahoma" panose="020B0604030504040204" pitchFamily="34" charset="0"/>
              </a:rPr>
              <a:t>Task grouping time is less than </a:t>
            </a:r>
            <a:r>
              <a:rPr lang="en-US" altLang="zh-CN" sz="2000" dirty="0">
                <a:solidFill>
                  <a:srgbClr val="443BFF"/>
                </a:solidFill>
                <a:ea typeface="Tahoma" panose="020B0604030504040204" pitchFamily="34" charset="0"/>
              </a:rPr>
              <a:t>0.001</a:t>
            </a:r>
            <a:r>
              <a:rPr lang="en-US" altLang="zh-CN" sz="2000" dirty="0">
                <a:ea typeface="Tahoma" panose="020B0604030504040204" pitchFamily="34" charset="0"/>
              </a:rPr>
              <a:t> </a:t>
            </a:r>
            <a:r>
              <a:rPr lang="en-US" altLang="zh-CN" sz="2000" dirty="0" err="1">
                <a:ea typeface="Tahoma" panose="020B0604030504040204" pitchFamily="34" charset="0"/>
              </a:rPr>
              <a:t>epoches</a:t>
            </a:r>
            <a:r>
              <a:rPr lang="en-US" altLang="zh-CN" sz="2000" dirty="0">
                <a:ea typeface="Tahoma" panose="020B0604030504040204" pitchFamily="34" charset="0"/>
              </a:rPr>
              <a:t>, which is negligible compared to GNN training</a:t>
            </a:r>
          </a:p>
          <a:p>
            <a:r>
              <a:rPr lang="en-US" altLang="zh-CN" sz="2000" dirty="0">
                <a:ea typeface="Tahoma" panose="020B0604030504040204" pitchFamily="34" charset="0"/>
              </a:rPr>
              <a:t>PMC estimation and task scheduling take an average of </a:t>
            </a:r>
            <a:r>
              <a:rPr lang="en-US" altLang="zh-CN" sz="2000" dirty="0">
                <a:solidFill>
                  <a:srgbClr val="443BFF"/>
                </a:solidFill>
                <a:ea typeface="Tahoma" panose="020B0604030504040204" pitchFamily="34" charset="0"/>
              </a:rPr>
              <a:t>2.1</a:t>
            </a:r>
            <a:r>
              <a:rPr lang="en-US" altLang="zh-CN" sz="2000" dirty="0">
                <a:ea typeface="Tahoma" panose="020B0604030504040204" pitchFamily="34" charset="0"/>
              </a:rPr>
              <a:t> and </a:t>
            </a:r>
            <a:r>
              <a:rPr lang="en-US" altLang="zh-CN" sz="2000" dirty="0">
                <a:solidFill>
                  <a:srgbClr val="443BFF"/>
                </a:solidFill>
                <a:ea typeface="Tahoma" panose="020B0604030504040204" pitchFamily="34" charset="0"/>
              </a:rPr>
              <a:t>3.9</a:t>
            </a:r>
            <a:r>
              <a:rPr lang="en-US" altLang="zh-CN" sz="2000" dirty="0">
                <a:ea typeface="Tahoma" panose="020B0604030504040204" pitchFamily="34" charset="0"/>
              </a:rPr>
              <a:t> </a:t>
            </a:r>
            <a:r>
              <a:rPr lang="en-US" altLang="zh-CN" sz="2000" dirty="0" err="1">
                <a:ea typeface="Tahoma" panose="020B0604030504040204" pitchFamily="34" charset="0"/>
              </a:rPr>
              <a:t>epoches</a:t>
            </a:r>
            <a:r>
              <a:rPr lang="en-US" altLang="zh-CN" sz="2000" dirty="0">
                <a:ea typeface="Tahoma" panose="020B0604030504040204" pitchFamily="34" charset="0"/>
              </a:rPr>
              <a:t> across all task queues</a:t>
            </a:r>
          </a:p>
        </p:txBody>
      </p:sp>
      <p:sp>
        <p:nvSpPr>
          <p:cNvPr id="6" name="文本框 5">
            <a:extLst>
              <a:ext uri="{FF2B5EF4-FFF2-40B4-BE49-F238E27FC236}">
                <a16:creationId xmlns:a16="http://schemas.microsoft.com/office/drawing/2014/main" id="{99BA46B9-1393-DA31-A31A-447CF21A39C3}"/>
              </a:ext>
            </a:extLst>
          </p:cNvPr>
          <p:cNvSpPr txBox="1"/>
          <p:nvPr/>
        </p:nvSpPr>
        <p:spPr>
          <a:xfrm>
            <a:off x="68825" y="5447164"/>
            <a:ext cx="12054972" cy="769441"/>
          </a:xfrm>
          <a:prstGeom prst="rect">
            <a:avLst/>
          </a:prstGeom>
          <a:solidFill>
            <a:schemeClr val="bg1"/>
          </a:solidFill>
          <a:ln w="38100">
            <a:solidFill>
              <a:schemeClr val="tx1"/>
            </a:solidFill>
          </a:ln>
        </p:spPr>
        <p:txBody>
          <a:bodyPr wrap="square" rtlCol="0">
            <a:spAutoFit/>
          </a:bodyPr>
          <a:lstStyle/>
          <a:p>
            <a:pPr algn="ctr"/>
            <a:r>
              <a:rPr lang="en-US" altLang="zh-CN" sz="2200" b="1" dirty="0"/>
              <a:t>In production scenarios, </a:t>
            </a:r>
            <a:r>
              <a:rPr lang="en-US" altLang="zh-CN" sz="2200" b="1" dirty="0">
                <a:solidFill>
                  <a:srgbClr val="443BFF"/>
                </a:solidFill>
              </a:rPr>
              <a:t>thousands of </a:t>
            </a:r>
            <a:r>
              <a:rPr lang="en-US" altLang="zh-CN" sz="2200" b="1" dirty="0" err="1"/>
              <a:t>epoches</a:t>
            </a:r>
            <a:r>
              <a:rPr lang="en-US" altLang="zh-CN" sz="2200" b="1" dirty="0"/>
              <a:t> are often required to improve prediction accuracy, indicating the </a:t>
            </a:r>
            <a:r>
              <a:rPr lang="en-US" altLang="zh-CN" sz="2200" b="1" i="1" dirty="0" err="1"/>
              <a:t>CoGNN</a:t>
            </a:r>
            <a:r>
              <a:rPr lang="en-US" altLang="zh-CN" sz="2200" b="1" dirty="0"/>
              <a:t> overhead is </a:t>
            </a:r>
            <a:r>
              <a:rPr lang="en-US" altLang="zh-CN" sz="2200" b="1" dirty="0">
                <a:solidFill>
                  <a:srgbClr val="443BFF"/>
                </a:solidFill>
              </a:rPr>
              <a:t>acceptable</a:t>
            </a:r>
            <a:r>
              <a:rPr lang="en-US" altLang="zh-CN" sz="2200" b="1" dirty="0"/>
              <a:t>.</a:t>
            </a:r>
          </a:p>
        </p:txBody>
      </p:sp>
      <p:sp>
        <p:nvSpPr>
          <p:cNvPr id="7" name="Content Placeholder 2">
            <a:extLst>
              <a:ext uri="{FF2B5EF4-FFF2-40B4-BE49-F238E27FC236}">
                <a16:creationId xmlns:a16="http://schemas.microsoft.com/office/drawing/2014/main" id="{1C0DA869-893E-21C6-083E-4E56D3B343BF}"/>
              </a:ext>
            </a:extLst>
          </p:cNvPr>
          <p:cNvSpPr txBox="1">
            <a:spLocks/>
          </p:cNvSpPr>
          <p:nvPr/>
        </p:nvSpPr>
        <p:spPr bwMode="auto">
          <a:xfrm>
            <a:off x="7748832" y="2420437"/>
            <a:ext cx="4318634" cy="12277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None/>
            </a:pPr>
            <a:r>
              <a:rPr lang="en-US" altLang="zh-CN" kern="0" dirty="0">
                <a:ea typeface="Tahoma" panose="020B0604030504040204" pitchFamily="34" charset="0"/>
              </a:rPr>
              <a:t>Performance breakdown of </a:t>
            </a:r>
            <a:r>
              <a:rPr lang="en-US" altLang="zh-CN" i="1" kern="0" dirty="0" err="1">
                <a:ea typeface="Tahoma" panose="020B0604030504040204" pitchFamily="34" charset="0"/>
              </a:rPr>
              <a:t>CoGNN</a:t>
            </a:r>
            <a:r>
              <a:rPr lang="en-US" altLang="zh-CN" kern="0" dirty="0">
                <a:ea typeface="Tahoma" panose="020B0604030504040204" pitchFamily="34" charset="0"/>
              </a:rPr>
              <a:t> processing normalized to one-epoch execution time</a:t>
            </a:r>
            <a:endParaRPr lang="en-US" kern="0" dirty="0">
              <a:ea typeface="Tahoma" panose="020B0604030504040204" pitchFamily="34" charset="0"/>
            </a:endParaRPr>
          </a:p>
        </p:txBody>
      </p:sp>
      <p:pic>
        <p:nvPicPr>
          <p:cNvPr id="9" name="图片 8">
            <a:extLst>
              <a:ext uri="{FF2B5EF4-FFF2-40B4-BE49-F238E27FC236}">
                <a16:creationId xmlns:a16="http://schemas.microsoft.com/office/drawing/2014/main" id="{41F7C2AF-E496-90CA-27AB-E4B16D677830}"/>
              </a:ext>
            </a:extLst>
          </p:cNvPr>
          <p:cNvPicPr>
            <a:picLocks noChangeAspect="1"/>
          </p:cNvPicPr>
          <p:nvPr/>
        </p:nvPicPr>
        <p:blipFill>
          <a:blip r:embed="rId4"/>
          <a:stretch>
            <a:fillRect/>
          </a:stretch>
        </p:blipFill>
        <p:spPr>
          <a:xfrm>
            <a:off x="201184" y="1246554"/>
            <a:ext cx="7351592" cy="3749652"/>
          </a:xfrm>
          <a:prstGeom prst="rect">
            <a:avLst/>
          </a:prstGeom>
          <a:effectLst>
            <a:outerShdw blurRad="50800" dist="38100" dir="8100000" algn="tr" rotWithShape="0">
              <a:prstClr val="black">
                <a:alpha val="40000"/>
              </a:prstClr>
            </a:outerShdw>
          </a:effectLst>
        </p:spPr>
      </p:pic>
    </p:spTree>
    <p:custDataLst>
      <p:tags r:id="rId1"/>
    </p:custDataLst>
    <p:extLst>
      <p:ext uri="{BB962C8B-B14F-4D97-AF65-F5344CB8AC3E}">
        <p14:creationId xmlns:p14="http://schemas.microsoft.com/office/powerpoint/2010/main" val="52504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Auxiliary Analysis</a:t>
            </a:r>
            <a:endParaRPr lang="en-US" dirty="0"/>
          </a:p>
        </p:txBody>
      </p:sp>
      <p:pic>
        <p:nvPicPr>
          <p:cNvPr id="4" name="图片 3">
            <a:extLst>
              <a:ext uri="{FF2B5EF4-FFF2-40B4-BE49-F238E27FC236}">
                <a16:creationId xmlns:a16="http://schemas.microsoft.com/office/drawing/2014/main" id="{63853E8D-3F83-6C6C-F37D-B0B8EC8AC9A1}"/>
              </a:ext>
            </a:extLst>
          </p:cNvPr>
          <p:cNvPicPr>
            <a:picLocks noChangeAspect="1"/>
          </p:cNvPicPr>
          <p:nvPr/>
        </p:nvPicPr>
        <p:blipFill>
          <a:blip r:embed="rId4"/>
          <a:stretch>
            <a:fillRect/>
          </a:stretch>
        </p:blipFill>
        <p:spPr>
          <a:xfrm>
            <a:off x="179110" y="1737748"/>
            <a:ext cx="5756639" cy="3121939"/>
          </a:xfrm>
          <a:prstGeom prst="rect">
            <a:avLst/>
          </a:prstGeom>
          <a:effectLst>
            <a:outerShdw blurRad="50800" dist="38100" dir="10800000" algn="r" rotWithShape="0">
              <a:prstClr val="black">
                <a:alpha val="40000"/>
              </a:prstClr>
            </a:outerShdw>
          </a:effectLst>
        </p:spPr>
      </p:pic>
      <p:pic>
        <p:nvPicPr>
          <p:cNvPr id="6" name="图片 5">
            <a:extLst>
              <a:ext uri="{FF2B5EF4-FFF2-40B4-BE49-F238E27FC236}">
                <a16:creationId xmlns:a16="http://schemas.microsoft.com/office/drawing/2014/main" id="{4DF3D0BD-C2BF-45EF-3B38-DE6B513A22D7}"/>
              </a:ext>
            </a:extLst>
          </p:cNvPr>
          <p:cNvPicPr>
            <a:picLocks noChangeAspect="1"/>
          </p:cNvPicPr>
          <p:nvPr/>
        </p:nvPicPr>
        <p:blipFill>
          <a:blip r:embed="rId5"/>
          <a:stretch>
            <a:fillRect/>
          </a:stretch>
        </p:blipFill>
        <p:spPr>
          <a:xfrm>
            <a:off x="6359949" y="1766029"/>
            <a:ext cx="5555537" cy="2985776"/>
          </a:xfrm>
          <a:prstGeom prst="rect">
            <a:avLst/>
          </a:prstGeom>
          <a:effectLst>
            <a:outerShdw blurRad="50800" dist="38100" algn="l" rotWithShape="0">
              <a:prstClr val="black">
                <a:alpha val="40000"/>
              </a:prstClr>
            </a:outerShdw>
          </a:effectLst>
        </p:spPr>
      </p:pic>
      <p:sp>
        <p:nvSpPr>
          <p:cNvPr id="7" name="Content Placeholder 2">
            <a:extLst>
              <a:ext uri="{FF2B5EF4-FFF2-40B4-BE49-F238E27FC236}">
                <a16:creationId xmlns:a16="http://schemas.microsoft.com/office/drawing/2014/main" id="{4EDC24D7-A6C0-0320-7C35-AF393502C968}"/>
              </a:ext>
            </a:extLst>
          </p:cNvPr>
          <p:cNvSpPr txBox="1">
            <a:spLocks/>
          </p:cNvSpPr>
          <p:nvPr/>
        </p:nvSpPr>
        <p:spPr bwMode="auto">
          <a:xfrm>
            <a:off x="641021" y="1108942"/>
            <a:ext cx="4892511" cy="4653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kern="0" dirty="0">
                <a:ea typeface="Tahoma" panose="020B0604030504040204" pitchFamily="34" charset="0"/>
              </a:rPr>
              <a:t>PMC distribution of task groups</a:t>
            </a:r>
            <a:endParaRPr lang="en-US" kern="0" dirty="0">
              <a:ea typeface="Tahoma" panose="020B0604030504040204" pitchFamily="34" charset="0"/>
            </a:endParaRPr>
          </a:p>
        </p:txBody>
      </p:sp>
      <p:sp>
        <p:nvSpPr>
          <p:cNvPr id="8" name="Content Placeholder 2">
            <a:extLst>
              <a:ext uri="{FF2B5EF4-FFF2-40B4-BE49-F238E27FC236}">
                <a16:creationId xmlns:a16="http://schemas.microsoft.com/office/drawing/2014/main" id="{C73498C6-6C3C-888E-B17D-27A473CB8F50}"/>
              </a:ext>
            </a:extLst>
          </p:cNvPr>
          <p:cNvSpPr txBox="1">
            <a:spLocks/>
          </p:cNvSpPr>
          <p:nvPr/>
        </p:nvSpPr>
        <p:spPr bwMode="auto">
          <a:xfrm>
            <a:off x="6449510" y="1108942"/>
            <a:ext cx="5390560" cy="4653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kern="0" dirty="0">
                <a:ea typeface="Tahoma" panose="020B0604030504040204" pitchFamily="34" charset="0"/>
              </a:rPr>
              <a:t>Correlation of PMC and execution time</a:t>
            </a:r>
            <a:endParaRPr lang="en-US" kern="0" dirty="0">
              <a:ea typeface="Tahoma" panose="020B0604030504040204" pitchFamily="34" charset="0"/>
            </a:endParaRPr>
          </a:p>
        </p:txBody>
      </p:sp>
      <p:sp>
        <p:nvSpPr>
          <p:cNvPr id="9" name="Content Placeholder 2">
            <a:extLst>
              <a:ext uri="{FF2B5EF4-FFF2-40B4-BE49-F238E27FC236}">
                <a16:creationId xmlns:a16="http://schemas.microsoft.com/office/drawing/2014/main" id="{12A265C6-642D-5FB3-8C4C-8CB5D6BBB131}"/>
              </a:ext>
            </a:extLst>
          </p:cNvPr>
          <p:cNvSpPr>
            <a:spLocks noGrp="1"/>
          </p:cNvSpPr>
          <p:nvPr>
            <p:ph idx="1"/>
          </p:nvPr>
        </p:nvSpPr>
        <p:spPr>
          <a:xfrm>
            <a:off x="10160" y="5440621"/>
            <a:ext cx="12181839" cy="828203"/>
          </a:xfrm>
        </p:spPr>
        <p:txBody>
          <a:bodyPr/>
          <a:lstStyle/>
          <a:p>
            <a:r>
              <a:rPr lang="en-US" altLang="zh-CN" sz="2000" dirty="0">
                <a:ea typeface="Tahoma" panose="020B0604030504040204" pitchFamily="34" charset="0"/>
              </a:rPr>
              <a:t>The PMCs of certain task groups are </a:t>
            </a:r>
            <a:r>
              <a:rPr lang="en-US" altLang="zh-CN" sz="2000" dirty="0">
                <a:solidFill>
                  <a:srgbClr val="443BFF"/>
                </a:solidFill>
                <a:ea typeface="Tahoma" panose="020B0604030504040204" pitchFamily="34" charset="0"/>
              </a:rPr>
              <a:t>close to </a:t>
            </a:r>
            <a:r>
              <a:rPr lang="en-US" altLang="zh-CN" sz="2000" dirty="0">
                <a:ea typeface="Tahoma" panose="020B0604030504040204" pitchFamily="34" charset="0"/>
              </a:rPr>
              <a:t>the V100 capacity (GPU memory is fully utilized)</a:t>
            </a:r>
          </a:p>
          <a:p>
            <a:r>
              <a:rPr lang="en-US" altLang="zh-CN" sz="2000" dirty="0">
                <a:ea typeface="Tahoma" panose="020B0604030504040204" pitchFamily="34" charset="0"/>
              </a:rPr>
              <a:t>PMC is </a:t>
            </a:r>
            <a:r>
              <a:rPr lang="en-US" altLang="zh-CN" sz="2000" dirty="0">
                <a:solidFill>
                  <a:srgbClr val="443BFF"/>
                </a:solidFill>
                <a:ea typeface="Tahoma" panose="020B0604030504040204" pitchFamily="34" charset="0"/>
              </a:rPr>
              <a:t>positively correlated </a:t>
            </a:r>
            <a:r>
              <a:rPr lang="en-US" altLang="zh-CN" sz="2000" dirty="0">
                <a:ea typeface="Tahoma" panose="020B0604030504040204" pitchFamily="34" charset="0"/>
              </a:rPr>
              <a:t>with execution time (consistent with the </a:t>
            </a:r>
            <a:r>
              <a:rPr lang="en-US" altLang="zh-CN" sz="2000" i="1" dirty="0" err="1">
                <a:ea typeface="Tahoma" panose="020B0604030504040204" pitchFamily="34" charset="0"/>
              </a:rPr>
              <a:t>CoGNN</a:t>
            </a:r>
            <a:r>
              <a:rPr lang="en-US" altLang="zh-CN" sz="2000" dirty="0">
                <a:ea typeface="Tahoma" panose="020B0604030504040204" pitchFamily="34" charset="0"/>
              </a:rPr>
              <a:t> assumption)</a:t>
            </a:r>
          </a:p>
        </p:txBody>
      </p:sp>
      <p:sp>
        <p:nvSpPr>
          <p:cNvPr id="10" name="文本框 9">
            <a:extLst>
              <a:ext uri="{FF2B5EF4-FFF2-40B4-BE49-F238E27FC236}">
                <a16:creationId xmlns:a16="http://schemas.microsoft.com/office/drawing/2014/main" id="{17380495-E064-5475-A1AC-D6CBADA457B7}"/>
              </a:ext>
            </a:extLst>
          </p:cNvPr>
          <p:cNvSpPr txBox="1"/>
          <p:nvPr/>
        </p:nvSpPr>
        <p:spPr>
          <a:xfrm>
            <a:off x="68825" y="5457377"/>
            <a:ext cx="12054972" cy="769441"/>
          </a:xfrm>
          <a:prstGeom prst="rect">
            <a:avLst/>
          </a:prstGeom>
          <a:solidFill>
            <a:schemeClr val="bg1"/>
          </a:solidFill>
          <a:ln w="38100">
            <a:solidFill>
              <a:schemeClr val="tx1"/>
            </a:solidFill>
          </a:ln>
        </p:spPr>
        <p:txBody>
          <a:bodyPr wrap="square" rtlCol="0">
            <a:spAutoFit/>
          </a:bodyPr>
          <a:lstStyle/>
          <a:p>
            <a:pPr algn="ctr"/>
            <a:r>
              <a:rPr lang="en-US" altLang="zh-CN" sz="2200" b="1" i="1" dirty="0"/>
              <a:t>1) </a:t>
            </a:r>
            <a:r>
              <a:rPr lang="en-US" altLang="zh-CN" sz="2200" b="1" i="1" dirty="0" err="1"/>
              <a:t>CoGNN</a:t>
            </a:r>
            <a:r>
              <a:rPr lang="en-US" altLang="zh-CN" sz="2200" b="1" dirty="0"/>
              <a:t> generates groups adaptively to </a:t>
            </a:r>
            <a:r>
              <a:rPr lang="en-US" altLang="zh-CN" sz="2200" b="1" dirty="0">
                <a:solidFill>
                  <a:srgbClr val="443BFF"/>
                </a:solidFill>
              </a:rPr>
              <a:t>avoid exceeding </a:t>
            </a:r>
            <a:r>
              <a:rPr lang="en-US" altLang="zh-CN" sz="2200" b="1" dirty="0"/>
              <a:t>GPU memory capacity; </a:t>
            </a:r>
          </a:p>
          <a:p>
            <a:pPr algn="ctr"/>
            <a:r>
              <a:rPr lang="en-US" altLang="zh-CN" sz="2200" b="1" i="1" dirty="0"/>
              <a:t>2) </a:t>
            </a:r>
            <a:r>
              <a:rPr lang="en-US" altLang="zh-CN" sz="2200" b="1" dirty="0"/>
              <a:t>Larger input sizes </a:t>
            </a:r>
            <a:r>
              <a:rPr lang="en-US" altLang="zh-CN" sz="2200" b="1" dirty="0">
                <a:solidFill>
                  <a:srgbClr val="443BFF"/>
                </a:solidFill>
              </a:rPr>
              <a:t>result in </a:t>
            </a:r>
            <a:r>
              <a:rPr lang="en-US" altLang="zh-CN" sz="2200" b="1" dirty="0"/>
              <a:t>larger output tensors and more arithmetic operations.</a:t>
            </a:r>
          </a:p>
        </p:txBody>
      </p:sp>
    </p:spTree>
    <p:custDataLst>
      <p:tags r:id="rId1"/>
    </p:custDataLst>
    <p:extLst>
      <p:ext uri="{BB962C8B-B14F-4D97-AF65-F5344CB8AC3E}">
        <p14:creationId xmlns:p14="http://schemas.microsoft.com/office/powerpoint/2010/main" val="394790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标题 95">
            <a:extLst>
              <a:ext uri="{FF2B5EF4-FFF2-40B4-BE49-F238E27FC236}">
                <a16:creationId xmlns:a16="http://schemas.microsoft.com/office/drawing/2014/main" id="{18271A1D-FB21-4A1F-9AD9-4191D5C33B83}"/>
              </a:ext>
            </a:extLst>
          </p:cNvPr>
          <p:cNvSpPr>
            <a:spLocks noGrp="1"/>
          </p:cNvSpPr>
          <p:nvPr>
            <p:ph type="title"/>
          </p:nvPr>
        </p:nvSpPr>
        <p:spPr/>
        <p:txBody>
          <a:bodyPr/>
          <a:lstStyle/>
          <a:p>
            <a:r>
              <a:rPr lang="en-US" altLang="zh-CN" dirty="0">
                <a:ea typeface="微软雅黑"/>
                <a:cs typeface="微软雅黑"/>
              </a:rPr>
              <a:t>Outline</a:t>
            </a:r>
            <a:endParaRPr lang="zh-CN" altLang="en-US" dirty="0"/>
          </a:p>
        </p:txBody>
      </p:sp>
      <p:sp>
        <p:nvSpPr>
          <p:cNvPr id="72" name="内容占位符 2">
            <a:extLst>
              <a:ext uri="{FF2B5EF4-FFF2-40B4-BE49-F238E27FC236}">
                <a16:creationId xmlns:a16="http://schemas.microsoft.com/office/drawing/2014/main" id="{1C7CBCFE-1C01-4922-9CF9-C83F49647BCD}"/>
              </a:ext>
            </a:extLst>
          </p:cNvPr>
          <p:cNvSpPr>
            <a:spLocks noGrp="1"/>
          </p:cNvSpPr>
          <p:nvPr>
            <p:ph idx="1"/>
          </p:nvPr>
        </p:nvSpPr>
        <p:spPr>
          <a:xfrm>
            <a:off x="668373" y="1015902"/>
            <a:ext cx="8559552" cy="5604354"/>
          </a:xfrm>
        </p:spPr>
        <p:txBody>
          <a:bodyPr/>
          <a:lstStyle/>
          <a:p>
            <a:r>
              <a:rPr lang="en-US" altLang="zh-CN" sz="2800" dirty="0">
                <a:ea typeface="Tahoma" panose="020B0604030504040204" pitchFamily="34" charset="0"/>
              </a:rPr>
              <a:t>Background &amp; Motivation</a:t>
            </a:r>
          </a:p>
          <a:p>
            <a:pPr lvl="1"/>
            <a:r>
              <a:rPr lang="en-US" altLang="zh-CN" sz="2400" dirty="0">
                <a:ea typeface="Tahoma" panose="020B0604030504040204" pitchFamily="34" charset="0"/>
              </a:rPr>
              <a:t>Graph Neural Network &amp; GNN Computational Patterns</a:t>
            </a:r>
          </a:p>
          <a:p>
            <a:pPr lvl="1"/>
            <a:r>
              <a:rPr lang="en-US" altLang="zh-CN" sz="2400" dirty="0">
                <a:ea typeface="Tahoma" panose="020B0604030504040204" pitchFamily="34" charset="0"/>
              </a:rPr>
              <a:t>GPU Sharing for Deep Learning Tasks</a:t>
            </a:r>
          </a:p>
          <a:p>
            <a:pPr lvl="1"/>
            <a:r>
              <a:rPr lang="en-US" altLang="zh-CN" sz="2400" dirty="0">
                <a:ea typeface="Tahoma" panose="020B0604030504040204" pitchFamily="34" charset="0"/>
              </a:rPr>
              <a:t>Observations on GNN Computations</a:t>
            </a:r>
          </a:p>
          <a:p>
            <a:r>
              <a:rPr lang="en-US" altLang="zh-CN" sz="2800" dirty="0">
                <a:ea typeface="Tahoma" panose="020B0604030504040204" pitchFamily="34" charset="0"/>
              </a:rPr>
              <a:t>Design &amp; Methods</a:t>
            </a:r>
          </a:p>
          <a:p>
            <a:pPr lvl="1"/>
            <a:r>
              <a:rPr lang="en-US" altLang="zh-CN" sz="2400" dirty="0">
                <a:ea typeface="Tahoma" panose="020B0604030504040204" pitchFamily="34" charset="0"/>
              </a:rPr>
              <a:t>Task Management &amp; Memory Consumption Estimation</a:t>
            </a:r>
          </a:p>
          <a:p>
            <a:pPr lvl="1"/>
            <a:r>
              <a:rPr lang="en-US" altLang="zh-CN" sz="2400" dirty="0">
                <a:ea typeface="Tahoma" panose="020B0604030504040204" pitchFamily="34" charset="0"/>
              </a:rPr>
              <a:t>Scheduling Policies &amp; Implementation Details</a:t>
            </a:r>
          </a:p>
          <a:p>
            <a:r>
              <a:rPr lang="en-US" altLang="zh-CN" sz="2800" dirty="0">
                <a:ea typeface="Tahoma" panose="020B0604030504040204" pitchFamily="34" charset="0"/>
              </a:rPr>
              <a:t>Evaluation</a:t>
            </a:r>
          </a:p>
          <a:p>
            <a:pPr lvl="1"/>
            <a:r>
              <a:rPr lang="en-US" altLang="zh-CN" sz="2400" dirty="0">
                <a:ea typeface="Tahoma" panose="020B0604030504040204" pitchFamily="34" charset="0"/>
              </a:rPr>
              <a:t>Experiment Setup</a:t>
            </a:r>
          </a:p>
          <a:p>
            <a:pPr lvl="1"/>
            <a:r>
              <a:rPr lang="en-US" altLang="zh-CN" sz="2400" dirty="0">
                <a:ea typeface="Tahoma" panose="020B0604030504040204" pitchFamily="34" charset="0"/>
              </a:rPr>
              <a:t>Performance</a:t>
            </a:r>
            <a:r>
              <a:rPr lang="zh-CN" altLang="en-US" sz="2400" dirty="0">
                <a:ea typeface="Tahoma" panose="020B0604030504040204" pitchFamily="34" charset="0"/>
              </a:rPr>
              <a:t> </a:t>
            </a:r>
            <a:r>
              <a:rPr lang="en-US" altLang="zh-CN" sz="2400" dirty="0">
                <a:ea typeface="Tahoma" panose="020B0604030504040204" pitchFamily="34" charset="0"/>
              </a:rPr>
              <a:t>Analysis</a:t>
            </a:r>
          </a:p>
          <a:p>
            <a:r>
              <a:rPr lang="en-US" altLang="zh-CN" sz="2800" dirty="0">
                <a:solidFill>
                  <a:srgbClr val="443BFF"/>
                </a:solidFill>
                <a:ea typeface="Tahoma" panose="020B0604030504040204" pitchFamily="34" charset="0"/>
              </a:rPr>
              <a:t>Related Work</a:t>
            </a:r>
          </a:p>
          <a:p>
            <a:r>
              <a:rPr lang="en-US" altLang="zh-CN" sz="2800" dirty="0">
                <a:ea typeface="Tahoma" panose="020B0604030504040204" pitchFamily="34" charset="0"/>
              </a:rPr>
              <a:t>Conclusion</a:t>
            </a:r>
            <a:endParaRPr lang="zh-CN" altLang="en-US" sz="2800" dirty="0">
              <a:ea typeface="Microsoft YaHei" panose="020B0503020204020204" pitchFamily="34" charset="-122"/>
            </a:endParaRPr>
          </a:p>
        </p:txBody>
      </p:sp>
    </p:spTree>
    <p:extLst>
      <p:ext uri="{BB962C8B-B14F-4D97-AF65-F5344CB8AC3E}">
        <p14:creationId xmlns:p14="http://schemas.microsoft.com/office/powerpoint/2010/main" val="63404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Related Work</a:t>
            </a:r>
            <a:endParaRPr lang="en-US" dirty="0"/>
          </a:p>
        </p:txBody>
      </p:sp>
      <p:sp>
        <p:nvSpPr>
          <p:cNvPr id="3" name="Content Placeholder 2">
            <a:extLst>
              <a:ext uri="{FF2B5EF4-FFF2-40B4-BE49-F238E27FC236}">
                <a16:creationId xmlns:a16="http://schemas.microsoft.com/office/drawing/2014/main" id="{1430500D-78D7-5D42-86DD-1FE0ED5077D5}"/>
              </a:ext>
            </a:extLst>
          </p:cNvPr>
          <p:cNvSpPr>
            <a:spLocks noGrp="1"/>
          </p:cNvSpPr>
          <p:nvPr>
            <p:ph idx="1"/>
          </p:nvPr>
        </p:nvSpPr>
        <p:spPr>
          <a:xfrm>
            <a:off x="150126" y="1107160"/>
            <a:ext cx="11866918" cy="3972839"/>
          </a:xfrm>
        </p:spPr>
        <p:txBody>
          <a:bodyPr/>
          <a:lstStyle/>
          <a:p>
            <a:r>
              <a:rPr lang="en-US" altLang="zh-CN" dirty="0"/>
              <a:t>GNN Acceleration on GPUs</a:t>
            </a:r>
          </a:p>
          <a:p>
            <a:pPr lvl="1"/>
            <a:r>
              <a:rPr lang="en-US" altLang="zh-CN" dirty="0"/>
              <a:t>Recent research works deeply mine the </a:t>
            </a:r>
            <a:r>
              <a:rPr lang="en-US" altLang="zh-CN" dirty="0">
                <a:solidFill>
                  <a:srgbClr val="443BFF"/>
                </a:solidFill>
              </a:rPr>
              <a:t>computation features </a:t>
            </a:r>
            <a:r>
              <a:rPr lang="en-US" altLang="zh-CN" dirty="0"/>
              <a:t>of GNNs to enable fine-grained optimizations for GPU architectures</a:t>
            </a:r>
            <a:r>
              <a:rPr kumimoji="1" lang="en-US" altLang="zh-CN" sz="2000" dirty="0"/>
              <a:t>, such as </a:t>
            </a:r>
            <a:r>
              <a:rPr lang="en-US" altLang="zh-CN" dirty="0"/>
              <a:t>[</a:t>
            </a:r>
            <a:r>
              <a:rPr lang="en-US" altLang="zh-CN" i="1" dirty="0"/>
              <a:t>Huang et al.</a:t>
            </a:r>
            <a:r>
              <a:rPr lang="en-US" altLang="zh-CN" dirty="0"/>
              <a:t>,</a:t>
            </a:r>
            <a:r>
              <a:rPr lang="en-US" altLang="zh-CN" i="1" dirty="0"/>
              <a:t> </a:t>
            </a:r>
            <a:r>
              <a:rPr lang="en-US" altLang="zh-CN" dirty="0"/>
              <a:t>SC’20], </a:t>
            </a:r>
            <a:r>
              <a:rPr lang="en-US" altLang="zh-CN" sz="2000" dirty="0">
                <a:ea typeface="Tahoma" panose="020B0604030504040204" pitchFamily="34" charset="0"/>
              </a:rPr>
              <a:t>[</a:t>
            </a:r>
            <a:r>
              <a:rPr lang="en-US" altLang="zh-CN" sz="2000" i="1" dirty="0">
                <a:ea typeface="Tahoma" panose="020B0604030504040204" pitchFamily="34" charset="0"/>
              </a:rPr>
              <a:t>Hu et al.</a:t>
            </a:r>
            <a:r>
              <a:rPr lang="en-US" altLang="zh-CN" sz="2000" dirty="0">
                <a:ea typeface="Tahoma" panose="020B0604030504040204" pitchFamily="34" charset="0"/>
              </a:rPr>
              <a:t>,</a:t>
            </a:r>
            <a:r>
              <a:rPr lang="en-US" altLang="zh-CN" sz="2000" i="1" dirty="0">
                <a:ea typeface="Tahoma" panose="020B0604030504040204" pitchFamily="34" charset="0"/>
              </a:rPr>
              <a:t> </a:t>
            </a:r>
            <a:r>
              <a:rPr lang="en-US" altLang="zh-CN" sz="2000" dirty="0">
                <a:ea typeface="Tahoma" panose="020B0604030504040204" pitchFamily="34" charset="0"/>
              </a:rPr>
              <a:t>SC’20], [</a:t>
            </a:r>
            <a:r>
              <a:rPr lang="en-US" altLang="zh-CN" sz="2000" i="1" dirty="0">
                <a:ea typeface="Tahoma" panose="020B0604030504040204" pitchFamily="34" charset="0"/>
              </a:rPr>
              <a:t>Huang et al.</a:t>
            </a:r>
            <a:r>
              <a:rPr lang="en-US" altLang="zh-CN" sz="2000" dirty="0">
                <a:ea typeface="Tahoma" panose="020B0604030504040204" pitchFamily="34" charset="0"/>
              </a:rPr>
              <a:t>,</a:t>
            </a:r>
            <a:r>
              <a:rPr lang="en-US" altLang="zh-CN" sz="2000" i="1" dirty="0">
                <a:ea typeface="Tahoma" panose="020B0604030504040204" pitchFamily="34" charset="0"/>
              </a:rPr>
              <a:t> </a:t>
            </a:r>
            <a:r>
              <a:rPr lang="en-US" altLang="zh-CN" sz="2000" dirty="0">
                <a:ea typeface="Tahoma" panose="020B0604030504040204" pitchFamily="34" charset="0"/>
              </a:rPr>
              <a:t>PPoPP’21], [</a:t>
            </a:r>
            <a:r>
              <a:rPr lang="en-US" altLang="zh-CN" sz="2000" i="1" dirty="0">
                <a:ea typeface="Tahoma" panose="020B0604030504040204" pitchFamily="34" charset="0"/>
              </a:rPr>
              <a:t>Wang et</a:t>
            </a:r>
            <a:r>
              <a:rPr lang="zh-CN" altLang="en-US" sz="2000" i="1" dirty="0">
                <a:ea typeface="Tahoma" panose="020B0604030504040204" pitchFamily="34" charset="0"/>
              </a:rPr>
              <a:t> </a:t>
            </a:r>
            <a:r>
              <a:rPr lang="en-US" altLang="zh-CN" sz="2000" i="1" dirty="0">
                <a:ea typeface="Tahoma" panose="020B0604030504040204" pitchFamily="34" charset="0"/>
              </a:rPr>
              <a:t>al.</a:t>
            </a:r>
            <a:r>
              <a:rPr lang="en-US" altLang="zh-CN" sz="2000" dirty="0">
                <a:ea typeface="Tahoma" panose="020B0604030504040204" pitchFamily="34" charset="0"/>
              </a:rPr>
              <a:t>,</a:t>
            </a:r>
            <a:r>
              <a:rPr lang="zh-CN" altLang="en-US" sz="2000" i="1" dirty="0">
                <a:ea typeface="Tahoma" panose="020B0604030504040204" pitchFamily="34" charset="0"/>
              </a:rPr>
              <a:t> </a:t>
            </a:r>
            <a:r>
              <a:rPr lang="en-US" altLang="zh-CN" sz="2000" dirty="0">
                <a:ea typeface="Tahoma" panose="020B0604030504040204" pitchFamily="34" charset="0"/>
              </a:rPr>
              <a:t>OSDI’21], etc.</a:t>
            </a:r>
          </a:p>
          <a:p>
            <a:pPr lvl="1"/>
            <a:r>
              <a:rPr lang="en-US" altLang="zh-CN" dirty="0">
                <a:ea typeface="Tahoma" panose="020B0604030504040204" pitchFamily="34" charset="0"/>
              </a:rPr>
              <a:t>These works are </a:t>
            </a:r>
            <a:r>
              <a:rPr lang="en-US" altLang="zh-CN" dirty="0">
                <a:solidFill>
                  <a:srgbClr val="443BFF"/>
                </a:solidFill>
                <a:ea typeface="Tahoma" panose="020B0604030504040204" pitchFamily="34" charset="0"/>
              </a:rPr>
              <a:t>orthogonal to </a:t>
            </a:r>
            <a:r>
              <a:rPr lang="en-US" altLang="zh-CN" dirty="0">
                <a:ea typeface="Tahoma" panose="020B0604030504040204" pitchFamily="34" charset="0"/>
              </a:rPr>
              <a:t>this paper that targets concurrent GNN training scheduling.</a:t>
            </a:r>
            <a:endParaRPr lang="en-US" altLang="zh-CN" dirty="0"/>
          </a:p>
          <a:p>
            <a:r>
              <a:rPr lang="en-US" altLang="zh-CN" dirty="0"/>
              <a:t>Memory Management for Training</a:t>
            </a:r>
          </a:p>
          <a:p>
            <a:pPr lvl="1"/>
            <a:r>
              <a:rPr lang="en-US" altLang="zh-CN" dirty="0"/>
              <a:t>Since </a:t>
            </a:r>
            <a:r>
              <a:rPr lang="en-US" altLang="zh-CN" dirty="0">
                <a:solidFill>
                  <a:srgbClr val="443BFF"/>
                </a:solidFill>
              </a:rPr>
              <a:t>limited memory </a:t>
            </a:r>
            <a:r>
              <a:rPr lang="en-US" altLang="zh-CN" dirty="0"/>
              <a:t>capacity restricts the scale of network training, research works generally utilize </a:t>
            </a:r>
            <a:r>
              <a:rPr lang="en-US" altLang="zh-CN" dirty="0">
                <a:solidFill>
                  <a:srgbClr val="443BFF"/>
                </a:solidFill>
              </a:rPr>
              <a:t>re-computation</a:t>
            </a:r>
            <a:r>
              <a:rPr lang="en-US" altLang="zh-CN" dirty="0"/>
              <a:t> or </a:t>
            </a:r>
            <a:r>
              <a:rPr lang="en-US" altLang="zh-CN" dirty="0">
                <a:solidFill>
                  <a:srgbClr val="443BFF"/>
                </a:solidFill>
              </a:rPr>
              <a:t>swapping</a:t>
            </a:r>
            <a:r>
              <a:rPr lang="en-US" altLang="zh-CN" dirty="0"/>
              <a:t> to manage GPU memory, such as [</a:t>
            </a:r>
            <a:r>
              <a:rPr lang="en-US" altLang="zh-CN" i="1" dirty="0"/>
              <a:t>Wang et al.</a:t>
            </a:r>
            <a:r>
              <a:rPr lang="en-US" altLang="zh-CN" dirty="0"/>
              <a:t>, PPoPP’18], [</a:t>
            </a:r>
            <a:r>
              <a:rPr lang="en-US" altLang="zh-CN" i="1" dirty="0"/>
              <a:t>Shriram et al.</a:t>
            </a:r>
            <a:r>
              <a:rPr lang="en-US" altLang="zh-CN" dirty="0"/>
              <a:t>, IPDPS’19], [</a:t>
            </a:r>
            <a:r>
              <a:rPr lang="en-US" altLang="zh-CN" i="1" dirty="0"/>
              <a:t>Peng et al.</a:t>
            </a:r>
            <a:r>
              <a:rPr lang="en-US" altLang="zh-CN" dirty="0"/>
              <a:t>, ASPLOS’20], [</a:t>
            </a:r>
            <a:r>
              <a:rPr lang="en-US" altLang="zh-CN" i="1" dirty="0"/>
              <a:t>Ren et al.</a:t>
            </a:r>
            <a:r>
              <a:rPr lang="en-US" altLang="zh-CN" dirty="0"/>
              <a:t>, HPCA’21], etc.</a:t>
            </a:r>
          </a:p>
          <a:p>
            <a:pPr lvl="1"/>
            <a:r>
              <a:rPr lang="en-US" altLang="zh-CN" dirty="0"/>
              <a:t>These approaches are effective against </a:t>
            </a:r>
            <a:r>
              <a:rPr lang="en-US" altLang="zh-CN" dirty="0">
                <a:solidFill>
                  <a:srgbClr val="443BFF"/>
                </a:solidFill>
              </a:rPr>
              <a:t>memory oversubscription </a:t>
            </a:r>
            <a:r>
              <a:rPr lang="en-US" altLang="zh-CN" dirty="0"/>
              <a:t>and serve as references for processing </a:t>
            </a:r>
            <a:r>
              <a:rPr lang="en-US" altLang="zh-CN" dirty="0">
                <a:solidFill>
                  <a:srgbClr val="443BFF"/>
                </a:solidFill>
              </a:rPr>
              <a:t>larger graph inputs </a:t>
            </a:r>
            <a:r>
              <a:rPr lang="en-US" altLang="zh-CN" dirty="0"/>
              <a:t>on GPUs.</a:t>
            </a:r>
          </a:p>
        </p:txBody>
      </p:sp>
      <p:sp>
        <p:nvSpPr>
          <p:cNvPr id="4" name="文本框 3">
            <a:extLst>
              <a:ext uri="{FF2B5EF4-FFF2-40B4-BE49-F238E27FC236}">
                <a16:creationId xmlns:a16="http://schemas.microsoft.com/office/drawing/2014/main" id="{C44012B6-9821-F99B-6110-4EA665DF121D}"/>
              </a:ext>
            </a:extLst>
          </p:cNvPr>
          <p:cNvSpPr txBox="1"/>
          <p:nvPr/>
        </p:nvSpPr>
        <p:spPr>
          <a:xfrm>
            <a:off x="327951" y="5333999"/>
            <a:ext cx="11522306" cy="769441"/>
          </a:xfrm>
          <a:prstGeom prst="rect">
            <a:avLst/>
          </a:prstGeom>
          <a:noFill/>
          <a:ln w="38100">
            <a:solidFill>
              <a:schemeClr val="tx1"/>
            </a:solidFill>
          </a:ln>
        </p:spPr>
        <p:txBody>
          <a:bodyPr wrap="square" rtlCol="0">
            <a:spAutoFit/>
          </a:bodyPr>
          <a:lstStyle/>
          <a:p>
            <a:pPr algn="ctr"/>
            <a:r>
              <a:rPr lang="en-US" altLang="zh-CN" sz="2200" b="1" dirty="0"/>
              <a:t> To the best of our knowledge, this is </a:t>
            </a:r>
            <a:r>
              <a:rPr lang="en-US" altLang="zh-CN" sz="2200" b="1" dirty="0">
                <a:solidFill>
                  <a:srgbClr val="443BFF"/>
                </a:solidFill>
              </a:rPr>
              <a:t>the first work </a:t>
            </a:r>
            <a:r>
              <a:rPr lang="en-US" altLang="zh-CN" sz="2200" b="1" dirty="0"/>
              <a:t>that targets the scheduling optimization and memory management for </a:t>
            </a:r>
            <a:r>
              <a:rPr lang="en-US" altLang="zh-CN" sz="2200" b="1" dirty="0">
                <a:solidFill>
                  <a:srgbClr val="443BFF"/>
                </a:solidFill>
              </a:rPr>
              <a:t>concurrent GNN training</a:t>
            </a:r>
            <a:r>
              <a:rPr lang="en-US" altLang="zh-CN" sz="2200" b="1" dirty="0"/>
              <a:t>.</a:t>
            </a:r>
          </a:p>
        </p:txBody>
      </p:sp>
    </p:spTree>
    <p:extLst>
      <p:ext uri="{BB962C8B-B14F-4D97-AF65-F5344CB8AC3E}">
        <p14:creationId xmlns:p14="http://schemas.microsoft.com/office/powerpoint/2010/main" val="171821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标题 95">
            <a:extLst>
              <a:ext uri="{FF2B5EF4-FFF2-40B4-BE49-F238E27FC236}">
                <a16:creationId xmlns:a16="http://schemas.microsoft.com/office/drawing/2014/main" id="{18271A1D-FB21-4A1F-9AD9-4191D5C33B83}"/>
              </a:ext>
            </a:extLst>
          </p:cNvPr>
          <p:cNvSpPr>
            <a:spLocks noGrp="1"/>
          </p:cNvSpPr>
          <p:nvPr>
            <p:ph type="title"/>
          </p:nvPr>
        </p:nvSpPr>
        <p:spPr/>
        <p:txBody>
          <a:bodyPr/>
          <a:lstStyle/>
          <a:p>
            <a:r>
              <a:rPr lang="en-US" altLang="zh-CN" dirty="0">
                <a:ea typeface="微软雅黑"/>
                <a:cs typeface="微软雅黑"/>
              </a:rPr>
              <a:t>Outline</a:t>
            </a:r>
            <a:endParaRPr lang="zh-CN" altLang="en-US" dirty="0"/>
          </a:p>
        </p:txBody>
      </p:sp>
      <p:sp>
        <p:nvSpPr>
          <p:cNvPr id="72" name="内容占位符 2">
            <a:extLst>
              <a:ext uri="{FF2B5EF4-FFF2-40B4-BE49-F238E27FC236}">
                <a16:creationId xmlns:a16="http://schemas.microsoft.com/office/drawing/2014/main" id="{1C7CBCFE-1C01-4922-9CF9-C83F49647BCD}"/>
              </a:ext>
            </a:extLst>
          </p:cNvPr>
          <p:cNvSpPr>
            <a:spLocks noGrp="1"/>
          </p:cNvSpPr>
          <p:nvPr>
            <p:ph idx="1"/>
          </p:nvPr>
        </p:nvSpPr>
        <p:spPr>
          <a:xfrm>
            <a:off x="668373" y="1015902"/>
            <a:ext cx="8559552" cy="5604354"/>
          </a:xfrm>
        </p:spPr>
        <p:txBody>
          <a:bodyPr/>
          <a:lstStyle/>
          <a:p>
            <a:r>
              <a:rPr lang="en-US" altLang="zh-CN" sz="2800" dirty="0">
                <a:ea typeface="Tahoma" panose="020B0604030504040204" pitchFamily="34" charset="0"/>
              </a:rPr>
              <a:t>Background &amp; Motivation</a:t>
            </a:r>
          </a:p>
          <a:p>
            <a:pPr lvl="1"/>
            <a:r>
              <a:rPr lang="en-US" altLang="zh-CN" sz="2400" dirty="0">
                <a:ea typeface="Tahoma" panose="020B0604030504040204" pitchFamily="34" charset="0"/>
              </a:rPr>
              <a:t>Graph Neural Network &amp; GNN Computational Patterns</a:t>
            </a:r>
          </a:p>
          <a:p>
            <a:pPr lvl="1"/>
            <a:r>
              <a:rPr lang="en-US" altLang="zh-CN" sz="2400" dirty="0">
                <a:ea typeface="Tahoma" panose="020B0604030504040204" pitchFamily="34" charset="0"/>
              </a:rPr>
              <a:t>GPU Sharing for Deep Learning Tasks</a:t>
            </a:r>
          </a:p>
          <a:p>
            <a:pPr lvl="1"/>
            <a:r>
              <a:rPr lang="en-US" altLang="zh-CN" sz="2400" dirty="0">
                <a:ea typeface="Tahoma" panose="020B0604030504040204" pitchFamily="34" charset="0"/>
              </a:rPr>
              <a:t>Observations on GNN Computations</a:t>
            </a:r>
          </a:p>
          <a:p>
            <a:r>
              <a:rPr lang="en-US" altLang="zh-CN" sz="2800" dirty="0">
                <a:ea typeface="Tahoma" panose="020B0604030504040204" pitchFamily="34" charset="0"/>
              </a:rPr>
              <a:t>Design &amp; Methods</a:t>
            </a:r>
          </a:p>
          <a:p>
            <a:pPr lvl="1"/>
            <a:r>
              <a:rPr lang="en-US" altLang="zh-CN" sz="2400" dirty="0">
                <a:ea typeface="Tahoma" panose="020B0604030504040204" pitchFamily="34" charset="0"/>
              </a:rPr>
              <a:t>Task Management &amp; Memory Consumption Estimation</a:t>
            </a:r>
          </a:p>
          <a:p>
            <a:pPr lvl="1"/>
            <a:r>
              <a:rPr lang="en-US" altLang="zh-CN" sz="2400" dirty="0">
                <a:ea typeface="Tahoma" panose="020B0604030504040204" pitchFamily="34" charset="0"/>
              </a:rPr>
              <a:t>Scheduling Policies &amp; Implementation Details</a:t>
            </a:r>
          </a:p>
          <a:p>
            <a:r>
              <a:rPr lang="en-US" altLang="zh-CN" sz="2800" dirty="0">
                <a:ea typeface="Tahoma" panose="020B0604030504040204" pitchFamily="34" charset="0"/>
              </a:rPr>
              <a:t>Evaluation</a:t>
            </a:r>
          </a:p>
          <a:p>
            <a:pPr lvl="1"/>
            <a:r>
              <a:rPr lang="en-US" altLang="zh-CN" sz="2400" dirty="0">
                <a:ea typeface="Tahoma" panose="020B0604030504040204" pitchFamily="34" charset="0"/>
              </a:rPr>
              <a:t>Experiment Setup</a:t>
            </a:r>
          </a:p>
          <a:p>
            <a:pPr lvl="1"/>
            <a:r>
              <a:rPr lang="en-US" altLang="zh-CN" sz="2400" dirty="0">
                <a:ea typeface="Tahoma" panose="020B0604030504040204" pitchFamily="34" charset="0"/>
              </a:rPr>
              <a:t>Performance</a:t>
            </a:r>
            <a:r>
              <a:rPr lang="zh-CN" altLang="en-US" sz="2400" dirty="0">
                <a:ea typeface="Tahoma" panose="020B0604030504040204" pitchFamily="34" charset="0"/>
              </a:rPr>
              <a:t> </a:t>
            </a:r>
            <a:r>
              <a:rPr lang="en-US" altLang="zh-CN" sz="2400" dirty="0">
                <a:ea typeface="Tahoma" panose="020B0604030504040204" pitchFamily="34" charset="0"/>
              </a:rPr>
              <a:t>Analysis</a:t>
            </a:r>
          </a:p>
          <a:p>
            <a:r>
              <a:rPr lang="en-US" altLang="zh-CN" sz="2800" dirty="0">
                <a:ea typeface="Tahoma" panose="020B0604030504040204" pitchFamily="34" charset="0"/>
              </a:rPr>
              <a:t>Related Work</a:t>
            </a:r>
          </a:p>
          <a:p>
            <a:r>
              <a:rPr lang="en-US" altLang="zh-CN" sz="2800" dirty="0">
                <a:solidFill>
                  <a:srgbClr val="443BFF"/>
                </a:solidFill>
                <a:ea typeface="Tahoma" panose="020B0604030504040204" pitchFamily="34" charset="0"/>
              </a:rPr>
              <a:t>Conclusion</a:t>
            </a:r>
            <a:endParaRPr lang="zh-CN" altLang="en-US" sz="2800" dirty="0">
              <a:solidFill>
                <a:srgbClr val="443BFF"/>
              </a:solidFill>
              <a:ea typeface="Microsoft YaHei" panose="020B0503020204020204" pitchFamily="34" charset="-122"/>
            </a:endParaRPr>
          </a:p>
        </p:txBody>
      </p:sp>
    </p:spTree>
    <p:extLst>
      <p:ext uri="{BB962C8B-B14F-4D97-AF65-F5344CB8AC3E}">
        <p14:creationId xmlns:p14="http://schemas.microsoft.com/office/powerpoint/2010/main" val="140947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Conclusion</a:t>
            </a:r>
            <a:endParaRPr lang="en-US" dirty="0"/>
          </a:p>
        </p:txBody>
      </p:sp>
      <p:sp>
        <p:nvSpPr>
          <p:cNvPr id="3" name="Content Placeholder 2">
            <a:extLst>
              <a:ext uri="{FF2B5EF4-FFF2-40B4-BE49-F238E27FC236}">
                <a16:creationId xmlns:a16="http://schemas.microsoft.com/office/drawing/2014/main" id="{1430500D-78D7-5D42-86DD-1FE0ED5077D5}"/>
              </a:ext>
            </a:extLst>
          </p:cNvPr>
          <p:cNvSpPr>
            <a:spLocks noGrp="1"/>
          </p:cNvSpPr>
          <p:nvPr>
            <p:ph idx="1"/>
          </p:nvPr>
        </p:nvSpPr>
        <p:spPr>
          <a:xfrm>
            <a:off x="383365" y="1083271"/>
            <a:ext cx="11412736" cy="5517227"/>
          </a:xfrm>
        </p:spPr>
        <p:txBody>
          <a:bodyPr/>
          <a:lstStyle/>
          <a:p>
            <a:r>
              <a:rPr lang="en-US" dirty="0"/>
              <a:t>Scheduling for Concurrent GNN Training</a:t>
            </a:r>
          </a:p>
          <a:p>
            <a:pPr lvl="1"/>
            <a:r>
              <a:rPr lang="en-US" altLang="zh-CN" dirty="0"/>
              <a:t>Task management &amp; memory allocation</a:t>
            </a:r>
            <a:endParaRPr lang="en-US" dirty="0"/>
          </a:p>
          <a:p>
            <a:pPr marL="1143000" marR="0" lvl="2" indent="-228600" algn="l" defTabSz="914400" rtl="0" eaLnBrk="1" fontAlgn="base" latinLnBrk="0" hangingPunct="1">
              <a:lnSpc>
                <a:spcPct val="100000"/>
              </a:lnSpc>
              <a:spcBef>
                <a:spcPct val="20000"/>
              </a:spcBef>
              <a:spcAft>
                <a:spcPct val="0"/>
              </a:spcAft>
              <a:buClr>
                <a:srgbClr val="193FFF"/>
              </a:buClr>
              <a:buSzPct val="50000"/>
              <a:buFont typeface="Wingdings" pitchFamily="2" charset="2"/>
              <a:buChar char="n"/>
              <a:tabLst/>
              <a:defRPr/>
            </a:pPr>
            <a:r>
              <a:rPr lang="en-US" altLang="en-US" sz="1900" dirty="0">
                <a:solidFill>
                  <a:srgbClr val="443BFF"/>
                </a:solidFill>
              </a:rPr>
              <a:t>Temporal</a:t>
            </a:r>
            <a:r>
              <a:rPr lang="en-US" altLang="en-US" sz="1900" dirty="0"/>
              <a:t>/</a:t>
            </a:r>
            <a:r>
              <a:rPr lang="en-US" altLang="en-US" sz="1900" dirty="0">
                <a:solidFill>
                  <a:srgbClr val="443BFF"/>
                </a:solidFill>
              </a:rPr>
              <a:t>s</a:t>
            </a:r>
            <a:r>
              <a:rPr kumimoji="1" lang="en-US" altLang="en-US" sz="1900" b="0" i="0" u="none" strike="noStrike" kern="0" cap="none" spc="0" normalizeH="0" baseline="0" noProof="0" dirty="0" err="1">
                <a:ln w="9000" cmpd="sng">
                  <a:noFill/>
                  <a:prstDash val="solid"/>
                </a:ln>
                <a:solidFill>
                  <a:srgbClr val="443BFF"/>
                </a:solidFill>
                <a:effectLst/>
                <a:uLnTx/>
                <a:uFillTx/>
                <a:latin typeface="Tahoma" panose="020B0604030504040204" pitchFamily="34" charset="0"/>
                <a:ea typeface="Microsoft YaHei" charset="-122"/>
                <a:cs typeface="Tahoma" panose="020B0604030504040204" pitchFamily="34" charset="0"/>
              </a:rPr>
              <a:t>patial</a:t>
            </a:r>
            <a:r>
              <a:rPr kumimoji="1" lang="en-US" altLang="en-US" sz="1900" b="0" i="0" u="none" strike="noStrike" kern="0" cap="none" spc="0" normalizeH="0" baseline="0" noProof="0" dirty="0">
                <a:ln w="9000" cmpd="sng">
                  <a:noFill/>
                  <a:prstDash val="solid"/>
                </a:ln>
                <a:solidFill>
                  <a:srgbClr val="443BFF"/>
                </a:solidFill>
                <a:effectLst/>
                <a:uLnTx/>
                <a:uFillTx/>
                <a:latin typeface="Tahoma" panose="020B0604030504040204" pitchFamily="34" charset="0"/>
                <a:ea typeface="Microsoft YaHei" charset="-122"/>
                <a:cs typeface="Tahoma" panose="020B0604030504040204" pitchFamily="34" charset="0"/>
              </a:rPr>
              <a:t> </a:t>
            </a:r>
            <a:r>
              <a:rPr kumimoji="1" lang="en-US" altLang="en-US" sz="1900" b="0" i="0"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rPr>
              <a:t>sharing inter/intra task groups</a:t>
            </a:r>
          </a:p>
          <a:p>
            <a:pPr marL="1143000" marR="0" lvl="2" indent="-228600" algn="l" defTabSz="914400" rtl="0" eaLnBrk="1" fontAlgn="base" latinLnBrk="0" hangingPunct="1">
              <a:lnSpc>
                <a:spcPct val="100000"/>
              </a:lnSpc>
              <a:spcBef>
                <a:spcPct val="20000"/>
              </a:spcBef>
              <a:spcAft>
                <a:spcPct val="0"/>
              </a:spcAft>
              <a:buClr>
                <a:srgbClr val="193FFF"/>
              </a:buClr>
              <a:buSzPct val="50000"/>
              <a:buFont typeface="Wingdings" pitchFamily="2" charset="2"/>
              <a:buChar char="n"/>
              <a:tabLst/>
              <a:defRPr/>
            </a:pPr>
            <a:r>
              <a:rPr kumimoji="1" lang="en-US" altLang="en-US" sz="1900" b="0" i="0" u="none" strike="noStrike" kern="0" cap="none" spc="0" normalizeH="0" baseline="0" noProof="0" dirty="0">
                <a:ln w="9000" cmpd="sng">
                  <a:noFill/>
                  <a:prstDash val="solid"/>
                </a:ln>
                <a:solidFill>
                  <a:srgbClr val="443BFF"/>
                </a:solidFill>
                <a:effectLst/>
                <a:uLnTx/>
                <a:uFillTx/>
                <a:latin typeface="Tahoma" panose="020B0604030504040204" pitchFamily="34" charset="0"/>
                <a:ea typeface="Microsoft YaHei" charset="-122"/>
                <a:cs typeface="Tahoma" panose="020B0604030504040204" pitchFamily="34" charset="0"/>
              </a:rPr>
              <a:t>Reserved</a:t>
            </a:r>
            <a:r>
              <a:rPr kumimoji="1" lang="en-US" altLang="en-US" sz="1900" b="0" i="0"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rPr>
              <a:t> memory &amp; </a:t>
            </a:r>
            <a:r>
              <a:rPr kumimoji="1" lang="en-US" altLang="en-US" sz="1900" b="0" i="0" u="none" strike="noStrike" kern="0" cap="none" spc="0" normalizeH="0" baseline="0" noProof="0" dirty="0">
                <a:ln w="9000" cmpd="sng">
                  <a:noFill/>
                  <a:prstDash val="solid"/>
                </a:ln>
                <a:solidFill>
                  <a:srgbClr val="443BFF"/>
                </a:solidFill>
                <a:effectLst/>
                <a:uLnTx/>
                <a:uFillTx/>
                <a:latin typeface="Tahoma" panose="020B0604030504040204" pitchFamily="34" charset="0"/>
                <a:ea typeface="Microsoft YaHei" charset="-122"/>
                <a:cs typeface="Tahoma" panose="020B0604030504040204" pitchFamily="34" charset="0"/>
              </a:rPr>
              <a:t>allocated</a:t>
            </a:r>
            <a:r>
              <a:rPr kumimoji="1" lang="en-US" altLang="en-US" sz="1900" b="0" i="0"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rPr>
              <a:t> memory with buffer insertion</a:t>
            </a:r>
          </a:p>
          <a:p>
            <a:pPr lvl="1"/>
            <a:r>
              <a:rPr lang="en-US" dirty="0"/>
              <a:t>Memory consumption estimation</a:t>
            </a:r>
          </a:p>
          <a:p>
            <a:pPr lvl="2"/>
            <a:r>
              <a:rPr lang="en-US" sz="1900" dirty="0"/>
              <a:t>DAG generation &amp; graph traversal</a:t>
            </a:r>
          </a:p>
          <a:p>
            <a:pPr lvl="2"/>
            <a:r>
              <a:rPr lang="en-US" sz="1900" dirty="0"/>
              <a:t>Memory cost function &amp; tensor liveness analysis</a:t>
            </a:r>
          </a:p>
          <a:p>
            <a:pPr lvl="1"/>
            <a:r>
              <a:rPr lang="en-US" altLang="zh-CN" dirty="0"/>
              <a:t>Task scheduling policies</a:t>
            </a:r>
          </a:p>
          <a:p>
            <a:pPr marL="1143000" marR="0" lvl="2" indent="-228600" algn="l" defTabSz="914400" rtl="0" eaLnBrk="1" fontAlgn="base" latinLnBrk="0" hangingPunct="1">
              <a:lnSpc>
                <a:spcPct val="100000"/>
              </a:lnSpc>
              <a:spcBef>
                <a:spcPct val="20000"/>
              </a:spcBef>
              <a:spcAft>
                <a:spcPct val="0"/>
              </a:spcAft>
              <a:buClr>
                <a:srgbClr val="193FFF"/>
              </a:buClr>
              <a:buSzPct val="50000"/>
              <a:buFont typeface="Wingdings" pitchFamily="2" charset="2"/>
              <a:buChar char="n"/>
              <a:tabLst/>
              <a:defRPr/>
            </a:pPr>
            <a:r>
              <a:rPr lang="en-US" altLang="en-US" sz="1900" dirty="0"/>
              <a:t>In-order (</a:t>
            </a:r>
            <a:r>
              <a:rPr lang="en-US" altLang="en-US" sz="1900" i="1" dirty="0">
                <a:solidFill>
                  <a:srgbClr val="443BFF"/>
                </a:solidFill>
              </a:rPr>
              <a:t>Base</a:t>
            </a:r>
            <a:r>
              <a:rPr lang="en-US" altLang="en-US" sz="1900" dirty="0"/>
              <a:t>), out-of-order (</a:t>
            </a:r>
            <a:r>
              <a:rPr lang="en-US" altLang="en-US" sz="1900" i="1" dirty="0">
                <a:solidFill>
                  <a:srgbClr val="443BFF"/>
                </a:solidFill>
              </a:rPr>
              <a:t>LMCF</a:t>
            </a:r>
            <a:r>
              <a:rPr lang="en-US" altLang="en-US" sz="1900" dirty="0"/>
              <a:t>, </a:t>
            </a:r>
            <a:r>
              <a:rPr lang="en-US" altLang="en-US" sz="1900" i="1" dirty="0">
                <a:solidFill>
                  <a:srgbClr val="443BFF"/>
                </a:solidFill>
              </a:rPr>
              <a:t>BM</a:t>
            </a:r>
            <a:r>
              <a:rPr lang="en-US" altLang="zh-CN" sz="1900" i="1" dirty="0">
                <a:solidFill>
                  <a:srgbClr val="443BFF"/>
                </a:solidFill>
              </a:rPr>
              <a:t>C</a:t>
            </a:r>
            <a:r>
              <a:rPr lang="en-US" altLang="zh-CN" sz="1900" dirty="0"/>
              <a:t>)</a:t>
            </a:r>
            <a:endParaRPr lang="en-US" altLang="en-US" sz="1900" dirty="0"/>
          </a:p>
          <a:p>
            <a:r>
              <a:rPr lang="en-US" altLang="zh-CN" dirty="0"/>
              <a:t>Experiment Results</a:t>
            </a:r>
          </a:p>
          <a:p>
            <a:pPr marL="742950" marR="0" lvl="1" indent="-285750" algn="l" defTabSz="914400" rtl="0" eaLnBrk="1" fontAlgn="base" latinLnBrk="0" hangingPunct="1">
              <a:lnSpc>
                <a:spcPct val="100000"/>
              </a:lnSpc>
              <a:spcBef>
                <a:spcPct val="20000"/>
              </a:spcBef>
              <a:spcAft>
                <a:spcPct val="0"/>
              </a:spcAft>
              <a:buClr>
                <a:srgbClr val="193FFF"/>
              </a:buClr>
              <a:buSzPct val="55000"/>
              <a:buFont typeface="Wingdings" pitchFamily="2" charset="2"/>
              <a:buChar char="n"/>
              <a:tabLst/>
              <a:defRPr/>
            </a:pPr>
            <a:r>
              <a:rPr lang="en-US" altLang="zh-CN" dirty="0">
                <a:solidFill>
                  <a:prstClr val="black"/>
                </a:solidFill>
              </a:rPr>
              <a:t>Overall performance comparison</a:t>
            </a:r>
            <a:endParaRPr kumimoji="1" lang="en-US" altLang="zh-CN" sz="2000" b="0" i="0" u="none" strike="noStrike" kern="0" cap="none" spc="0" normalizeH="0" baseline="0" noProof="0" dirty="0">
              <a:ln w="9000" cmpd="sng">
                <a:noFill/>
                <a:prstDash val="solid"/>
              </a:ln>
              <a:solidFill>
                <a:prstClr val="black"/>
              </a:solidFill>
              <a:effectLst/>
              <a:uLnTx/>
              <a:uFillTx/>
              <a:latin typeface="Tahoma" panose="020B0604030504040204" pitchFamily="34" charset="0"/>
              <a:ea typeface="Microsoft YaHei" charset="-122"/>
              <a:cs typeface="Tahoma" panose="020B0604030504040204" pitchFamily="34" charset="0"/>
            </a:endParaRPr>
          </a:p>
          <a:p>
            <a:pPr marL="1143000" marR="0" lvl="2" indent="-228600" algn="l" defTabSz="914400" rtl="0" eaLnBrk="1" fontAlgn="base" latinLnBrk="0" hangingPunct="1">
              <a:lnSpc>
                <a:spcPct val="100000"/>
              </a:lnSpc>
              <a:spcBef>
                <a:spcPct val="20000"/>
              </a:spcBef>
              <a:spcAft>
                <a:spcPct val="0"/>
              </a:spcAft>
              <a:buClr>
                <a:srgbClr val="193FFF"/>
              </a:buClr>
              <a:buSzPct val="50000"/>
              <a:buFont typeface="Wingdings" pitchFamily="2" charset="2"/>
              <a:buChar char="n"/>
              <a:tabLst/>
              <a:defRPr/>
            </a:pPr>
            <a:r>
              <a:rPr lang="en-US" altLang="zh-CN" sz="1900" dirty="0"/>
              <a:t>Over </a:t>
            </a:r>
            <a:r>
              <a:rPr lang="en-US" altLang="zh-CN" sz="1900" i="1" dirty="0"/>
              <a:t>Default</a:t>
            </a:r>
            <a:r>
              <a:rPr lang="en-US" altLang="zh-CN" sz="1900" dirty="0"/>
              <a:t>: </a:t>
            </a:r>
            <a:r>
              <a:rPr lang="en-US" altLang="zh-CN" sz="1900" dirty="0">
                <a:solidFill>
                  <a:srgbClr val="443BFF"/>
                </a:solidFill>
              </a:rPr>
              <a:t>Higher</a:t>
            </a:r>
            <a:r>
              <a:rPr lang="en-US" altLang="zh-CN" sz="1900" dirty="0"/>
              <a:t> GPU utilization (</a:t>
            </a:r>
            <a:r>
              <a:rPr lang="en-US" altLang="zh-CN" sz="1900" dirty="0">
                <a:solidFill>
                  <a:srgbClr val="443BFF"/>
                </a:solidFill>
              </a:rPr>
              <a:t>2.1×</a:t>
            </a:r>
            <a:r>
              <a:rPr lang="en-US" altLang="zh-CN" sz="1900" dirty="0"/>
              <a:t>) and </a:t>
            </a:r>
            <a:r>
              <a:rPr lang="en-US" altLang="zh-CN" sz="1900" dirty="0">
                <a:solidFill>
                  <a:srgbClr val="443BFF"/>
                </a:solidFill>
              </a:rPr>
              <a:t>shorter</a:t>
            </a:r>
            <a:r>
              <a:rPr lang="en-US" altLang="zh-CN" sz="1900" dirty="0"/>
              <a:t> </a:t>
            </a:r>
            <a:r>
              <a:rPr lang="en-US" altLang="zh-CN" sz="1900" dirty="0" err="1"/>
              <a:t>makespans</a:t>
            </a:r>
            <a:r>
              <a:rPr lang="en-US" altLang="zh-CN" sz="1900" dirty="0"/>
              <a:t> (</a:t>
            </a:r>
            <a:r>
              <a:rPr lang="en-US" altLang="zh-CN" sz="1900" dirty="0">
                <a:solidFill>
                  <a:srgbClr val="443BFF"/>
                </a:solidFill>
              </a:rPr>
              <a:t>2.8×</a:t>
            </a:r>
            <a:r>
              <a:rPr lang="en-US" altLang="zh-CN" sz="1900" dirty="0"/>
              <a:t>)</a:t>
            </a:r>
          </a:p>
          <a:p>
            <a:pPr marL="742950" marR="0" lvl="1" indent="-285750" algn="l" defTabSz="914400" rtl="0" eaLnBrk="1" fontAlgn="base" latinLnBrk="0" hangingPunct="1">
              <a:lnSpc>
                <a:spcPct val="100000"/>
              </a:lnSpc>
              <a:spcBef>
                <a:spcPct val="20000"/>
              </a:spcBef>
              <a:spcAft>
                <a:spcPct val="0"/>
              </a:spcAft>
              <a:buClr>
                <a:srgbClr val="193FFF"/>
              </a:buClr>
              <a:buSzPct val="55000"/>
              <a:buFont typeface="Wingdings" pitchFamily="2" charset="2"/>
              <a:buChar char="n"/>
              <a:tabLst/>
              <a:defRPr/>
            </a:pPr>
            <a:r>
              <a:rPr kumimoji="1" lang="en-US" altLang="zh-CN" sz="2000" b="0" i="0" u="none" strike="noStrike" kern="0" cap="none" spc="0" normalizeH="0" baseline="0" noProof="0" dirty="0">
                <a:ln w="9000" cmpd="sng">
                  <a:noFill/>
                  <a:prstDash val="solid"/>
                </a:ln>
                <a:solidFill>
                  <a:prstClr val="black"/>
                </a:solidFill>
                <a:effectLst/>
                <a:uLnTx/>
                <a:uFillTx/>
                <a:latin typeface="Tahoma" panose="020B0604030504040204" pitchFamily="34" charset="0"/>
                <a:ea typeface="Microsoft YaHei" charset="-122"/>
                <a:cs typeface="Tahoma" panose="020B0604030504040204" pitchFamily="34" charset="0"/>
              </a:rPr>
              <a:t>Estimation Accuracy</a:t>
            </a:r>
          </a:p>
          <a:p>
            <a:pPr marL="1143000" marR="0" lvl="2" indent="-228600" algn="l" defTabSz="914400" rtl="0" eaLnBrk="1" fontAlgn="base" latinLnBrk="0" hangingPunct="1">
              <a:lnSpc>
                <a:spcPct val="100000"/>
              </a:lnSpc>
              <a:spcBef>
                <a:spcPct val="20000"/>
              </a:spcBef>
              <a:spcAft>
                <a:spcPct val="0"/>
              </a:spcAft>
              <a:buClr>
                <a:srgbClr val="193FFF"/>
              </a:buClr>
              <a:buSzPct val="50000"/>
              <a:buFont typeface="Wingdings" pitchFamily="2" charset="2"/>
              <a:buChar char="n"/>
              <a:tabLst/>
              <a:defRPr/>
            </a:pPr>
            <a:r>
              <a:rPr lang="en-US" altLang="zh-CN" sz="1900" dirty="0"/>
              <a:t>Low relative errors (less than </a:t>
            </a:r>
            <a:r>
              <a:rPr lang="en-US" altLang="zh-CN" sz="1900" dirty="0">
                <a:solidFill>
                  <a:srgbClr val="443BFF"/>
                </a:solidFill>
              </a:rPr>
              <a:t>6%</a:t>
            </a:r>
            <a:r>
              <a:rPr lang="en-US" altLang="zh-CN" sz="1900" dirty="0"/>
              <a:t>)</a:t>
            </a:r>
          </a:p>
        </p:txBody>
      </p:sp>
    </p:spTree>
    <p:extLst>
      <p:ext uri="{BB962C8B-B14F-4D97-AF65-F5344CB8AC3E}">
        <p14:creationId xmlns:p14="http://schemas.microsoft.com/office/powerpoint/2010/main" val="401548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1667232" y="2852936"/>
            <a:ext cx="8410492" cy="92693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defRPr/>
            </a:pPr>
            <a:r>
              <a:rPr lang="en-US" altLang="zh-CN" dirty="0">
                <a:solidFill>
                  <a:srgbClr val="C00000"/>
                </a:solidFill>
                <a:latin typeface="Tahoma" panose="020B0604030504040204" pitchFamily="34" charset="0"/>
                <a:ea typeface="Tahoma" panose="020B0604030504040204" pitchFamily="34" charset="0"/>
                <a:cs typeface="Tahoma" panose="020B0604030504040204" pitchFamily="34" charset="0"/>
              </a:rPr>
              <a:t>Thanks!</a:t>
            </a:r>
            <a:r>
              <a:rPr lang="zh-CN" altLang="en-US"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altLang="zh-CN" dirty="0">
                <a:solidFill>
                  <a:srgbClr val="C00000"/>
                </a:solidFill>
                <a:latin typeface="Tahoma" panose="020B0604030504040204" pitchFamily="34" charset="0"/>
                <a:ea typeface="Tahoma" panose="020B0604030504040204" pitchFamily="34" charset="0"/>
                <a:cs typeface="Tahoma" panose="020B0604030504040204" pitchFamily="34" charset="0"/>
              </a:rPr>
              <a:t>Q&amp;A </a:t>
            </a:r>
            <a:endParaRPr lang="zh-CN" altLang="en-US" dirty="0">
              <a:solidFill>
                <a:srgbClr val="C00000"/>
              </a:solidFill>
              <a:latin typeface="Tahoma" panose="020B0604030504040204" pitchFamily="34" charset="0"/>
              <a:ea typeface="Microsoft YaHei" charset="-122"/>
              <a:cs typeface="Tahoma" panose="020B0604030504040204" pitchFamily="34" charset="0"/>
            </a:endParaRPr>
          </a:p>
        </p:txBody>
      </p:sp>
    </p:spTree>
    <p:extLst>
      <p:ext uri="{BB962C8B-B14F-4D97-AF65-F5344CB8AC3E}">
        <p14:creationId xmlns:p14="http://schemas.microsoft.com/office/powerpoint/2010/main" val="28877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标题 95">
            <a:extLst>
              <a:ext uri="{FF2B5EF4-FFF2-40B4-BE49-F238E27FC236}">
                <a16:creationId xmlns:a16="http://schemas.microsoft.com/office/drawing/2014/main" id="{18271A1D-FB21-4A1F-9AD9-4191D5C33B83}"/>
              </a:ext>
            </a:extLst>
          </p:cNvPr>
          <p:cNvSpPr>
            <a:spLocks noGrp="1"/>
          </p:cNvSpPr>
          <p:nvPr>
            <p:ph type="title"/>
          </p:nvPr>
        </p:nvSpPr>
        <p:spPr/>
        <p:txBody>
          <a:bodyPr/>
          <a:lstStyle/>
          <a:p>
            <a:r>
              <a:rPr lang="en-US" altLang="zh-CN" dirty="0">
                <a:ea typeface="微软雅黑"/>
                <a:cs typeface="微软雅黑"/>
              </a:rPr>
              <a:t>Outline</a:t>
            </a:r>
            <a:endParaRPr lang="zh-CN" altLang="en-US" dirty="0"/>
          </a:p>
        </p:txBody>
      </p:sp>
      <p:sp>
        <p:nvSpPr>
          <p:cNvPr id="72" name="内容占位符 2">
            <a:extLst>
              <a:ext uri="{FF2B5EF4-FFF2-40B4-BE49-F238E27FC236}">
                <a16:creationId xmlns:a16="http://schemas.microsoft.com/office/drawing/2014/main" id="{1C7CBCFE-1C01-4922-9CF9-C83F49647BCD}"/>
              </a:ext>
            </a:extLst>
          </p:cNvPr>
          <p:cNvSpPr>
            <a:spLocks noGrp="1"/>
          </p:cNvSpPr>
          <p:nvPr>
            <p:ph idx="1"/>
          </p:nvPr>
        </p:nvSpPr>
        <p:spPr>
          <a:xfrm>
            <a:off x="668373" y="1015902"/>
            <a:ext cx="8559552" cy="5604354"/>
          </a:xfrm>
        </p:spPr>
        <p:txBody>
          <a:bodyPr/>
          <a:lstStyle/>
          <a:p>
            <a:r>
              <a:rPr lang="en-US" altLang="zh-CN" sz="2800" dirty="0">
                <a:solidFill>
                  <a:srgbClr val="443BFF"/>
                </a:solidFill>
                <a:ea typeface="Tahoma" panose="020B0604030504040204" pitchFamily="34" charset="0"/>
              </a:rPr>
              <a:t>Background &amp; Motivation</a:t>
            </a:r>
          </a:p>
          <a:p>
            <a:pPr lvl="1"/>
            <a:r>
              <a:rPr lang="en-US" altLang="zh-CN" sz="2400" dirty="0">
                <a:solidFill>
                  <a:srgbClr val="443BFF"/>
                </a:solidFill>
                <a:ea typeface="Tahoma" panose="020B0604030504040204" pitchFamily="34" charset="0"/>
              </a:rPr>
              <a:t>Graph Neural Network &amp; GNN Computational Patterns</a:t>
            </a:r>
          </a:p>
          <a:p>
            <a:pPr lvl="1"/>
            <a:r>
              <a:rPr lang="en-US" altLang="zh-CN" sz="2400" dirty="0">
                <a:solidFill>
                  <a:srgbClr val="443BFF"/>
                </a:solidFill>
                <a:ea typeface="Tahoma" panose="020B0604030504040204" pitchFamily="34" charset="0"/>
              </a:rPr>
              <a:t>GPU Sharing for Deep Learning Tasks</a:t>
            </a:r>
          </a:p>
          <a:p>
            <a:pPr lvl="1"/>
            <a:r>
              <a:rPr lang="en-US" altLang="zh-CN" sz="2400" dirty="0">
                <a:solidFill>
                  <a:srgbClr val="443BFF"/>
                </a:solidFill>
                <a:ea typeface="Tahoma" panose="020B0604030504040204" pitchFamily="34" charset="0"/>
              </a:rPr>
              <a:t>Observations on GNN Computations</a:t>
            </a:r>
          </a:p>
          <a:p>
            <a:r>
              <a:rPr lang="en-US" altLang="zh-CN" sz="2800" dirty="0">
                <a:ea typeface="Tahoma" panose="020B0604030504040204" pitchFamily="34" charset="0"/>
              </a:rPr>
              <a:t>Design &amp; Methods</a:t>
            </a:r>
          </a:p>
          <a:p>
            <a:pPr lvl="1"/>
            <a:r>
              <a:rPr lang="en-US" altLang="zh-CN" sz="2400" dirty="0">
                <a:ea typeface="Tahoma" panose="020B0604030504040204" pitchFamily="34" charset="0"/>
              </a:rPr>
              <a:t>Task Management &amp; Memory Consumption Estimation</a:t>
            </a:r>
          </a:p>
          <a:p>
            <a:pPr lvl="1"/>
            <a:r>
              <a:rPr lang="en-US" altLang="zh-CN" sz="2400" dirty="0">
                <a:ea typeface="Tahoma" panose="020B0604030504040204" pitchFamily="34" charset="0"/>
              </a:rPr>
              <a:t>Scheduling Policies &amp; Implementation Details</a:t>
            </a:r>
          </a:p>
          <a:p>
            <a:r>
              <a:rPr lang="en-US" altLang="zh-CN" sz="2800" dirty="0">
                <a:ea typeface="Tahoma" panose="020B0604030504040204" pitchFamily="34" charset="0"/>
              </a:rPr>
              <a:t>Evaluation</a:t>
            </a:r>
          </a:p>
          <a:p>
            <a:pPr lvl="1"/>
            <a:r>
              <a:rPr lang="en-US" altLang="zh-CN" sz="2400" dirty="0">
                <a:ea typeface="Tahoma" panose="020B0604030504040204" pitchFamily="34" charset="0"/>
              </a:rPr>
              <a:t>Experiment Setup</a:t>
            </a:r>
          </a:p>
          <a:p>
            <a:pPr lvl="1"/>
            <a:r>
              <a:rPr lang="en-US" altLang="zh-CN" sz="2400" dirty="0">
                <a:ea typeface="Tahoma" panose="020B0604030504040204" pitchFamily="34" charset="0"/>
              </a:rPr>
              <a:t>Performance</a:t>
            </a:r>
            <a:r>
              <a:rPr lang="zh-CN" altLang="en-US" sz="2400" dirty="0">
                <a:ea typeface="Tahoma" panose="020B0604030504040204" pitchFamily="34" charset="0"/>
              </a:rPr>
              <a:t> </a:t>
            </a:r>
            <a:r>
              <a:rPr lang="en-US" altLang="zh-CN" sz="2400" dirty="0">
                <a:ea typeface="Tahoma" panose="020B0604030504040204" pitchFamily="34" charset="0"/>
              </a:rPr>
              <a:t>Analysis</a:t>
            </a:r>
          </a:p>
          <a:p>
            <a:r>
              <a:rPr lang="en-US" altLang="zh-CN" sz="2800" dirty="0">
                <a:ea typeface="Tahoma" panose="020B0604030504040204" pitchFamily="34" charset="0"/>
              </a:rPr>
              <a:t>Related Work</a:t>
            </a:r>
          </a:p>
          <a:p>
            <a:r>
              <a:rPr lang="en-US" altLang="zh-CN" sz="2800" dirty="0">
                <a:ea typeface="Tahoma" panose="020B0604030504040204" pitchFamily="34" charset="0"/>
              </a:rPr>
              <a:t>Conclusion</a:t>
            </a:r>
            <a:endParaRPr lang="zh-CN" altLang="en-US" sz="2800" dirty="0">
              <a:ea typeface="Microsoft YaHei" panose="020B0503020204020204" pitchFamily="34" charset="-122"/>
            </a:endParaRPr>
          </a:p>
        </p:txBody>
      </p:sp>
    </p:spTree>
    <p:extLst>
      <p:ext uri="{BB962C8B-B14F-4D97-AF65-F5344CB8AC3E}">
        <p14:creationId xmlns:p14="http://schemas.microsoft.com/office/powerpoint/2010/main" val="116071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Graph Neural Network</a:t>
            </a:r>
            <a:endParaRPr lang="en-US" dirty="0"/>
          </a:p>
        </p:txBody>
      </p:sp>
      <p:grpSp>
        <p:nvGrpSpPr>
          <p:cNvPr id="103" name="Group 4">
            <a:extLst>
              <a:ext uri="{FF2B5EF4-FFF2-40B4-BE49-F238E27FC236}">
                <a16:creationId xmlns:a16="http://schemas.microsoft.com/office/drawing/2014/main" id="{F9FEE9C9-A60C-0C67-D24A-97DCB25F224F}"/>
              </a:ext>
            </a:extLst>
          </p:cNvPr>
          <p:cNvGrpSpPr/>
          <p:nvPr/>
        </p:nvGrpSpPr>
        <p:grpSpPr>
          <a:xfrm>
            <a:off x="919581" y="1150988"/>
            <a:ext cx="2034280" cy="1588245"/>
            <a:chOff x="7500937" y="1077844"/>
            <a:chExt cx="2605087" cy="2033898"/>
          </a:xfrm>
        </p:grpSpPr>
        <p:sp>
          <p:nvSpPr>
            <p:cNvPr id="104" name="Rectangle 3">
              <a:extLst>
                <a:ext uri="{FF2B5EF4-FFF2-40B4-BE49-F238E27FC236}">
                  <a16:creationId xmlns:a16="http://schemas.microsoft.com/office/drawing/2014/main" id="{7FE7DD81-7C40-A055-CDF7-2B83E3CF6AF8}"/>
                </a:ext>
              </a:extLst>
            </p:cNvPr>
            <p:cNvSpPr/>
            <p:nvPr/>
          </p:nvSpPr>
          <p:spPr bwMode="auto">
            <a:xfrm>
              <a:off x="7500937" y="1077844"/>
              <a:ext cx="2605087" cy="2033898"/>
            </a:xfrm>
            <a:prstGeom prst="rect">
              <a:avLst/>
            </a:prstGeom>
            <a:solidFill>
              <a:schemeClr val="bg1">
                <a:lumMod val="85000"/>
              </a:schemeClr>
            </a:solidFill>
            <a:ln w="95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latin typeface="Tahoma" pitchFamily="34" charset="0"/>
                <a:ea typeface="宋体" pitchFamily="2" charset="-122"/>
              </a:endParaRPr>
            </a:p>
          </p:txBody>
        </p:sp>
        <p:sp>
          <p:nvSpPr>
            <p:cNvPr id="106" name="Content Placeholder 2">
              <a:extLst>
                <a:ext uri="{FF2B5EF4-FFF2-40B4-BE49-F238E27FC236}">
                  <a16:creationId xmlns:a16="http://schemas.microsoft.com/office/drawing/2014/main" id="{2586AE66-F9D9-BC39-F56F-03769070C11D}"/>
                </a:ext>
              </a:extLst>
            </p:cNvPr>
            <p:cNvSpPr txBox="1">
              <a:spLocks/>
            </p:cNvSpPr>
            <p:nvPr/>
          </p:nvSpPr>
          <p:spPr bwMode="auto">
            <a:xfrm>
              <a:off x="7671922" y="2712121"/>
              <a:ext cx="2381467" cy="3966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solidFill>
                      <a:schemeClr val="tx1"/>
                    </a:solidFill>
                    <a:prstDash val="solid"/>
                  </a:ln>
                  <a:solidFill>
                    <a:schemeClr val="tx1"/>
                  </a:solidFill>
                  <a:effectLst/>
                  <a:latin typeface="Microsoft YaHei" charset="-122"/>
                  <a:ea typeface="Microsoft YaHei" charset="-122"/>
                  <a:cs typeface="Microsoft YaHei" charset="-122"/>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None/>
              </a:pPr>
              <a:r>
                <a:rPr lang="en-US" altLang="zh-CN" sz="1600" kern="0" dirty="0">
                  <a:ln w="0">
                    <a:noFill/>
                  </a:ln>
                  <a:latin typeface="Tahoma" panose="020B0604030504040204" pitchFamily="34" charset="0"/>
                  <a:ea typeface="Tahoma" panose="020B0604030504040204" pitchFamily="34" charset="0"/>
                  <a:cs typeface="Tahoma" panose="020B0604030504040204" pitchFamily="34" charset="0"/>
                </a:rPr>
                <a:t>Medical Diagnosis</a:t>
              </a:r>
            </a:p>
          </p:txBody>
        </p:sp>
      </p:grpSp>
      <p:grpSp>
        <p:nvGrpSpPr>
          <p:cNvPr id="111" name="Group 6">
            <a:extLst>
              <a:ext uri="{FF2B5EF4-FFF2-40B4-BE49-F238E27FC236}">
                <a16:creationId xmlns:a16="http://schemas.microsoft.com/office/drawing/2014/main" id="{2EF0B28B-BF6B-9857-59CB-5233CDF5C5E8}"/>
              </a:ext>
            </a:extLst>
          </p:cNvPr>
          <p:cNvGrpSpPr/>
          <p:nvPr/>
        </p:nvGrpSpPr>
        <p:grpSpPr>
          <a:xfrm>
            <a:off x="6430835" y="1148632"/>
            <a:ext cx="2074266" cy="1588245"/>
            <a:chOff x="9575043" y="3872119"/>
            <a:chExt cx="2656294" cy="2033898"/>
          </a:xfrm>
        </p:grpSpPr>
        <p:sp>
          <p:nvSpPr>
            <p:cNvPr id="112" name="Rectangle 28">
              <a:extLst>
                <a:ext uri="{FF2B5EF4-FFF2-40B4-BE49-F238E27FC236}">
                  <a16:creationId xmlns:a16="http://schemas.microsoft.com/office/drawing/2014/main" id="{822A35D9-B9FB-D0A0-E413-6501B29B402F}"/>
                </a:ext>
              </a:extLst>
            </p:cNvPr>
            <p:cNvSpPr/>
            <p:nvPr/>
          </p:nvSpPr>
          <p:spPr bwMode="auto">
            <a:xfrm>
              <a:off x="9575043" y="3872119"/>
              <a:ext cx="2605087" cy="2033898"/>
            </a:xfrm>
            <a:prstGeom prst="rect">
              <a:avLst/>
            </a:prstGeom>
            <a:solidFill>
              <a:schemeClr val="bg1">
                <a:lumMod val="85000"/>
              </a:schemeClr>
            </a:solidFill>
            <a:ln w="95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latin typeface="Tahoma" pitchFamily="34" charset="0"/>
                <a:ea typeface="宋体" pitchFamily="2" charset="-122"/>
              </a:endParaRPr>
            </a:p>
          </p:txBody>
        </p:sp>
        <p:sp>
          <p:nvSpPr>
            <p:cNvPr id="113" name="Content Placeholder 2">
              <a:extLst>
                <a:ext uri="{FF2B5EF4-FFF2-40B4-BE49-F238E27FC236}">
                  <a16:creationId xmlns:a16="http://schemas.microsoft.com/office/drawing/2014/main" id="{E5493A36-E4CB-2F63-4A22-C58405F0F16C}"/>
                </a:ext>
              </a:extLst>
            </p:cNvPr>
            <p:cNvSpPr txBox="1">
              <a:spLocks/>
            </p:cNvSpPr>
            <p:nvPr/>
          </p:nvSpPr>
          <p:spPr bwMode="auto">
            <a:xfrm>
              <a:off x="9626249" y="5493759"/>
              <a:ext cx="2605088" cy="3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solidFill>
                      <a:schemeClr val="tx1"/>
                    </a:solidFill>
                    <a:prstDash val="solid"/>
                  </a:ln>
                  <a:solidFill>
                    <a:schemeClr val="tx1"/>
                  </a:solidFill>
                  <a:effectLst/>
                  <a:latin typeface="Microsoft YaHei" charset="-122"/>
                  <a:ea typeface="Microsoft YaHei" charset="-122"/>
                  <a:cs typeface="Microsoft YaHei" charset="-122"/>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None/>
              </a:pPr>
              <a:r>
                <a:rPr lang="en-US" altLang="zh-CN" sz="1600" kern="0" dirty="0">
                  <a:ln w="0">
                    <a:noFill/>
                  </a:ln>
                  <a:latin typeface="Tahoma" panose="020B0604030504040204" pitchFamily="34" charset="0"/>
                  <a:ea typeface="Tahoma" panose="020B0604030504040204" pitchFamily="34" charset="0"/>
                  <a:cs typeface="Tahoma" panose="020B0604030504040204" pitchFamily="34" charset="0"/>
                </a:rPr>
                <a:t>Machine Translation</a:t>
              </a:r>
            </a:p>
          </p:txBody>
        </p:sp>
      </p:grpSp>
      <p:sp>
        <p:nvSpPr>
          <p:cNvPr id="115" name="TextBox 80">
            <a:extLst>
              <a:ext uri="{FF2B5EF4-FFF2-40B4-BE49-F238E27FC236}">
                <a16:creationId xmlns:a16="http://schemas.microsoft.com/office/drawing/2014/main" id="{3BF125FE-A210-E6FE-54AB-C6DCBF6FDB9C}"/>
              </a:ext>
            </a:extLst>
          </p:cNvPr>
          <p:cNvSpPr txBox="1"/>
          <p:nvPr/>
        </p:nvSpPr>
        <p:spPr>
          <a:xfrm>
            <a:off x="4453010" y="3162512"/>
            <a:ext cx="3753300" cy="461665"/>
          </a:xfrm>
          <a:prstGeom prst="rect">
            <a:avLst/>
          </a:prstGeom>
          <a:noFill/>
        </p:spPr>
        <p:txBody>
          <a:bodyPr wrap="square" rtlCol="0">
            <a:spAutoFit/>
          </a:bodyPr>
          <a:lstStyle/>
          <a:p>
            <a:pPr algn="ctr"/>
            <a:r>
              <a:rPr lang="en-US" altLang="zh-CN" sz="2400" b="1" dirty="0">
                <a:latin typeface="Tahoma" panose="020B0604030504040204" pitchFamily="34" charset="0"/>
                <a:ea typeface="Tahoma" panose="020B0604030504040204" pitchFamily="34" charset="0"/>
                <a:cs typeface="Tahoma" panose="020B0604030504040204" pitchFamily="34" charset="0"/>
              </a:rPr>
              <a:t>Graph Neural Network</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116" name="Straight Arrow Connector 82">
            <a:extLst>
              <a:ext uri="{FF2B5EF4-FFF2-40B4-BE49-F238E27FC236}">
                <a16:creationId xmlns:a16="http://schemas.microsoft.com/office/drawing/2014/main" id="{38FE256B-D4D2-AA4C-BB45-82E711FBFEF0}"/>
              </a:ext>
            </a:extLst>
          </p:cNvPr>
          <p:cNvCxnSpPr>
            <a:cxnSpLocks/>
            <a:stCxn id="115" idx="0"/>
            <a:endCxn id="104" idx="2"/>
          </p:cNvCxnSpPr>
          <p:nvPr/>
        </p:nvCxnSpPr>
        <p:spPr bwMode="auto">
          <a:xfrm flipH="1" flipV="1">
            <a:off x="1936721" y="2739234"/>
            <a:ext cx="4392939" cy="423278"/>
          </a:xfrm>
          <a:prstGeom prst="straightConnector1">
            <a:avLst/>
          </a:prstGeom>
          <a:solidFill>
            <a:schemeClr val="accent1"/>
          </a:solidFill>
          <a:ln w="28575" cap="flat" cmpd="sng" algn="ctr">
            <a:solidFill>
              <a:schemeClr val="tx1"/>
            </a:solidFill>
            <a:prstDash val="solid"/>
            <a:miter lim="800000"/>
            <a:headEnd type="none" w="med" len="med"/>
            <a:tailEnd type="arrow" w="med" len="med"/>
          </a:ln>
          <a:effectLst/>
        </p:spPr>
      </p:cxnSp>
      <p:cxnSp>
        <p:nvCxnSpPr>
          <p:cNvPr id="117" name="Straight Arrow Connector 89">
            <a:extLst>
              <a:ext uri="{FF2B5EF4-FFF2-40B4-BE49-F238E27FC236}">
                <a16:creationId xmlns:a16="http://schemas.microsoft.com/office/drawing/2014/main" id="{DBDB3B8B-4C76-171B-5543-EEC7F6608FA1}"/>
              </a:ext>
            </a:extLst>
          </p:cNvPr>
          <p:cNvCxnSpPr>
            <a:cxnSpLocks/>
            <a:stCxn id="115" idx="0"/>
            <a:endCxn id="112" idx="2"/>
          </p:cNvCxnSpPr>
          <p:nvPr/>
        </p:nvCxnSpPr>
        <p:spPr bwMode="auto">
          <a:xfrm flipV="1">
            <a:off x="6329660" y="2736878"/>
            <a:ext cx="1118318" cy="425634"/>
          </a:xfrm>
          <a:prstGeom prst="straightConnector1">
            <a:avLst/>
          </a:prstGeom>
          <a:solidFill>
            <a:schemeClr val="accent1"/>
          </a:solidFill>
          <a:ln w="28575" cap="flat" cmpd="sng" algn="ctr">
            <a:solidFill>
              <a:schemeClr val="tx1"/>
            </a:solidFill>
            <a:prstDash val="solid"/>
            <a:miter lim="800000"/>
            <a:headEnd type="none" w="med" len="med"/>
            <a:tailEnd type="arrow" w="med" len="med"/>
          </a:ln>
          <a:effectLst/>
        </p:spPr>
      </p:cxnSp>
      <p:grpSp>
        <p:nvGrpSpPr>
          <p:cNvPr id="127" name="Group 7">
            <a:extLst>
              <a:ext uri="{FF2B5EF4-FFF2-40B4-BE49-F238E27FC236}">
                <a16:creationId xmlns:a16="http://schemas.microsoft.com/office/drawing/2014/main" id="{DC9E0BF5-B665-ED87-7E1E-5AC989C86B35}"/>
              </a:ext>
            </a:extLst>
          </p:cNvPr>
          <p:cNvGrpSpPr/>
          <p:nvPr/>
        </p:nvGrpSpPr>
        <p:grpSpPr>
          <a:xfrm>
            <a:off x="9074063" y="1167683"/>
            <a:ext cx="2336045" cy="1588245"/>
            <a:chOff x="7411683" y="3497635"/>
            <a:chExt cx="2991526" cy="2033898"/>
          </a:xfrm>
        </p:grpSpPr>
        <p:sp>
          <p:nvSpPr>
            <p:cNvPr id="128" name="Rectangle 34">
              <a:extLst>
                <a:ext uri="{FF2B5EF4-FFF2-40B4-BE49-F238E27FC236}">
                  <a16:creationId xmlns:a16="http://schemas.microsoft.com/office/drawing/2014/main" id="{2B07F6E6-C490-06BA-D722-3C2528AF8039}"/>
                </a:ext>
              </a:extLst>
            </p:cNvPr>
            <p:cNvSpPr/>
            <p:nvPr/>
          </p:nvSpPr>
          <p:spPr bwMode="auto">
            <a:xfrm>
              <a:off x="7500937" y="3497635"/>
              <a:ext cx="2605087" cy="2033898"/>
            </a:xfrm>
            <a:prstGeom prst="rect">
              <a:avLst/>
            </a:prstGeom>
            <a:solidFill>
              <a:schemeClr val="bg1">
                <a:lumMod val="85000"/>
              </a:schemeClr>
            </a:solidFill>
            <a:ln w="95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latin typeface="Tahoma" pitchFamily="34" charset="0"/>
                <a:ea typeface="宋体" pitchFamily="2" charset="-122"/>
              </a:endParaRPr>
            </a:p>
          </p:txBody>
        </p:sp>
        <p:sp>
          <p:nvSpPr>
            <p:cNvPr id="129" name="Content Placeholder 2">
              <a:extLst>
                <a:ext uri="{FF2B5EF4-FFF2-40B4-BE49-F238E27FC236}">
                  <a16:creationId xmlns:a16="http://schemas.microsoft.com/office/drawing/2014/main" id="{CBAD3DE9-9080-421B-CFB6-2BE1AEB0448C}"/>
                </a:ext>
              </a:extLst>
            </p:cNvPr>
            <p:cNvSpPr txBox="1">
              <a:spLocks/>
            </p:cNvSpPr>
            <p:nvPr/>
          </p:nvSpPr>
          <p:spPr bwMode="auto">
            <a:xfrm>
              <a:off x="7411683" y="5145982"/>
              <a:ext cx="2991526" cy="3489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solidFill>
                      <a:schemeClr val="tx1"/>
                    </a:solidFill>
                    <a:prstDash val="solid"/>
                  </a:ln>
                  <a:solidFill>
                    <a:schemeClr val="tx1"/>
                  </a:solidFill>
                  <a:effectLst/>
                  <a:latin typeface="Microsoft YaHei" charset="-122"/>
                  <a:ea typeface="Microsoft YaHei" charset="-122"/>
                  <a:cs typeface="Microsoft YaHei" charset="-122"/>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None/>
              </a:pPr>
              <a:r>
                <a:rPr lang="en-US" altLang="zh-CN" sz="1400" kern="0" dirty="0">
                  <a:ln w="0">
                    <a:noFill/>
                  </a:ln>
                  <a:latin typeface="Tahoma" panose="020B0604030504040204" pitchFamily="34" charset="0"/>
                  <a:ea typeface="Tahoma" panose="020B0604030504040204" pitchFamily="34" charset="0"/>
                  <a:cs typeface="Tahoma" panose="020B0604030504040204" pitchFamily="34" charset="0"/>
                </a:rPr>
                <a:t>Recommendation</a:t>
              </a:r>
              <a:r>
                <a:rPr lang="zh-CN" altLang="en-US" sz="1400" kern="0" dirty="0">
                  <a:ln w="0">
                    <a:noFill/>
                  </a:ln>
                  <a:latin typeface="Tahoma" panose="020B0604030504040204" pitchFamily="34" charset="0"/>
                  <a:cs typeface="Tahoma" panose="020B0604030504040204" pitchFamily="34" charset="0"/>
                </a:rPr>
                <a:t> </a:t>
              </a:r>
              <a:r>
                <a:rPr lang="en-US" altLang="zh-CN" sz="1400" kern="0" dirty="0">
                  <a:ln w="0">
                    <a:noFill/>
                  </a:ln>
                  <a:latin typeface="Tahoma" panose="020B0604030504040204" pitchFamily="34" charset="0"/>
                  <a:ea typeface="Tahoma" panose="020B0604030504040204" pitchFamily="34" charset="0"/>
                  <a:cs typeface="Tahoma" panose="020B0604030504040204" pitchFamily="34" charset="0"/>
                </a:rPr>
                <a:t>System</a:t>
              </a:r>
            </a:p>
          </p:txBody>
        </p:sp>
        <p:pic>
          <p:nvPicPr>
            <p:cNvPr id="130" name="Picture 37">
              <a:extLst>
                <a:ext uri="{FF2B5EF4-FFF2-40B4-BE49-F238E27FC236}">
                  <a16:creationId xmlns:a16="http://schemas.microsoft.com/office/drawing/2014/main" id="{B0051E34-F3B5-DB26-3D59-9B0C95A476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0937" y="3503057"/>
              <a:ext cx="2605087" cy="1670872"/>
            </a:xfrm>
            <a:prstGeom prst="rect">
              <a:avLst/>
            </a:prstGeom>
          </p:spPr>
        </p:pic>
      </p:grpSp>
      <p:cxnSp>
        <p:nvCxnSpPr>
          <p:cNvPr id="132" name="Straight Arrow Connector 92">
            <a:extLst>
              <a:ext uri="{FF2B5EF4-FFF2-40B4-BE49-F238E27FC236}">
                <a16:creationId xmlns:a16="http://schemas.microsoft.com/office/drawing/2014/main" id="{9CD18EB3-D7CC-37AE-785C-5AEF215B31D0}"/>
              </a:ext>
            </a:extLst>
          </p:cNvPr>
          <p:cNvCxnSpPr>
            <a:cxnSpLocks/>
            <a:stCxn id="115" idx="0"/>
            <a:endCxn id="129" idx="2"/>
          </p:cNvCxnSpPr>
          <p:nvPr/>
        </p:nvCxnSpPr>
        <p:spPr bwMode="auto">
          <a:xfrm flipV="1">
            <a:off x="6329660" y="2727352"/>
            <a:ext cx="3912426" cy="435160"/>
          </a:xfrm>
          <a:prstGeom prst="straightConnector1">
            <a:avLst/>
          </a:prstGeom>
          <a:solidFill>
            <a:schemeClr val="accent1"/>
          </a:solidFill>
          <a:ln w="28575" cap="flat" cmpd="sng" algn="ctr">
            <a:solidFill>
              <a:schemeClr val="tx1"/>
            </a:solidFill>
            <a:prstDash val="solid"/>
            <a:miter lim="800000"/>
            <a:headEnd type="none" w="med" len="med"/>
            <a:tailEnd type="arrow" w="med" len="med"/>
          </a:ln>
          <a:effectLst/>
        </p:spPr>
      </p:cxnSp>
      <p:grpSp>
        <p:nvGrpSpPr>
          <p:cNvPr id="133" name="Group 4">
            <a:extLst>
              <a:ext uri="{FF2B5EF4-FFF2-40B4-BE49-F238E27FC236}">
                <a16:creationId xmlns:a16="http://schemas.microsoft.com/office/drawing/2014/main" id="{AF910351-6A5B-BACA-CD76-43FBD09B6DA6}"/>
              </a:ext>
            </a:extLst>
          </p:cNvPr>
          <p:cNvGrpSpPr/>
          <p:nvPr/>
        </p:nvGrpSpPr>
        <p:grpSpPr>
          <a:xfrm>
            <a:off x="3602426" y="1188185"/>
            <a:ext cx="2034280" cy="1588245"/>
            <a:chOff x="7500937" y="1077844"/>
            <a:chExt cx="2605087" cy="2033898"/>
          </a:xfrm>
        </p:grpSpPr>
        <p:sp>
          <p:nvSpPr>
            <p:cNvPr id="134" name="Rectangle 3">
              <a:extLst>
                <a:ext uri="{FF2B5EF4-FFF2-40B4-BE49-F238E27FC236}">
                  <a16:creationId xmlns:a16="http://schemas.microsoft.com/office/drawing/2014/main" id="{1F40B480-0667-7DA0-8B55-AD344DD5438D}"/>
                </a:ext>
              </a:extLst>
            </p:cNvPr>
            <p:cNvSpPr/>
            <p:nvPr/>
          </p:nvSpPr>
          <p:spPr bwMode="auto">
            <a:xfrm>
              <a:off x="7500937" y="1077844"/>
              <a:ext cx="2605087" cy="2033898"/>
            </a:xfrm>
            <a:prstGeom prst="rect">
              <a:avLst/>
            </a:prstGeom>
            <a:solidFill>
              <a:schemeClr val="bg1">
                <a:lumMod val="85000"/>
              </a:schemeClr>
            </a:solidFill>
            <a:ln w="95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latin typeface="Tahoma" pitchFamily="34" charset="0"/>
                <a:ea typeface="宋体" pitchFamily="2" charset="-122"/>
              </a:endParaRPr>
            </a:p>
          </p:txBody>
        </p:sp>
        <p:sp>
          <p:nvSpPr>
            <p:cNvPr id="136" name="Content Placeholder 2">
              <a:extLst>
                <a:ext uri="{FF2B5EF4-FFF2-40B4-BE49-F238E27FC236}">
                  <a16:creationId xmlns:a16="http://schemas.microsoft.com/office/drawing/2014/main" id="{1B65CBEC-9BCC-E70E-6BE4-E2E907D16EB6}"/>
                </a:ext>
              </a:extLst>
            </p:cNvPr>
            <p:cNvSpPr txBox="1">
              <a:spLocks/>
            </p:cNvSpPr>
            <p:nvPr/>
          </p:nvSpPr>
          <p:spPr bwMode="auto">
            <a:xfrm>
              <a:off x="7712495" y="2712122"/>
              <a:ext cx="2127889" cy="363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solidFill>
                      <a:schemeClr val="tx1"/>
                    </a:solidFill>
                    <a:prstDash val="solid"/>
                  </a:ln>
                  <a:solidFill>
                    <a:schemeClr val="tx1"/>
                  </a:solidFill>
                  <a:effectLst/>
                  <a:latin typeface="Microsoft YaHei" charset="-122"/>
                  <a:ea typeface="Microsoft YaHei" charset="-122"/>
                  <a:cs typeface="Microsoft YaHei" charset="-122"/>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sz="1600" kern="0" dirty="0">
                  <a:ln w="0">
                    <a:noFill/>
                  </a:ln>
                  <a:latin typeface="Tahoma" panose="020B0604030504040204" pitchFamily="34" charset="0"/>
                  <a:ea typeface="Tahoma" panose="020B0604030504040204" pitchFamily="34" charset="0"/>
                  <a:cs typeface="Tahoma" panose="020B0604030504040204" pitchFamily="34" charset="0"/>
                </a:rPr>
                <a:t>Biochemistry</a:t>
              </a:r>
            </a:p>
          </p:txBody>
        </p:sp>
      </p:grpSp>
      <p:cxnSp>
        <p:nvCxnSpPr>
          <p:cNvPr id="138" name="Straight Arrow Connector 86">
            <a:extLst>
              <a:ext uri="{FF2B5EF4-FFF2-40B4-BE49-F238E27FC236}">
                <a16:creationId xmlns:a16="http://schemas.microsoft.com/office/drawing/2014/main" id="{B1677B1C-AC99-F28A-BA1C-509BEC41397C}"/>
              </a:ext>
            </a:extLst>
          </p:cNvPr>
          <p:cNvCxnSpPr>
            <a:cxnSpLocks/>
          </p:cNvCxnSpPr>
          <p:nvPr/>
        </p:nvCxnSpPr>
        <p:spPr bwMode="auto">
          <a:xfrm flipH="1" flipV="1">
            <a:off x="4619566" y="2776431"/>
            <a:ext cx="1710094" cy="386081"/>
          </a:xfrm>
          <a:prstGeom prst="straightConnector1">
            <a:avLst/>
          </a:prstGeom>
          <a:solidFill>
            <a:schemeClr val="accent1"/>
          </a:solidFill>
          <a:ln w="28575" cap="flat" cmpd="sng" algn="ctr">
            <a:solidFill>
              <a:schemeClr val="tx1"/>
            </a:solidFill>
            <a:prstDash val="solid"/>
            <a:miter lim="800000"/>
            <a:headEnd type="none" w="med" len="med"/>
            <a:tailEnd type="arrow" w="med" len="med"/>
          </a:ln>
          <a:effectLst/>
        </p:spPr>
      </p:cxnSp>
      <p:pic>
        <p:nvPicPr>
          <p:cNvPr id="1026" name="Picture 2" descr="Machine translation - explained clearly and easy to understand | EHLION">
            <a:extLst>
              <a:ext uri="{FF2B5EF4-FFF2-40B4-BE49-F238E27FC236}">
                <a16:creationId xmlns:a16="http://schemas.microsoft.com/office/drawing/2014/main" id="{9E594707-796E-4807-D19A-C72DF59B87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0838" y="1149773"/>
            <a:ext cx="2034279" cy="1271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a Diagnosis?">
            <a:extLst>
              <a:ext uri="{FF2B5EF4-FFF2-40B4-BE49-F238E27FC236}">
                <a16:creationId xmlns:a16="http://schemas.microsoft.com/office/drawing/2014/main" id="{6E01CD9C-AF67-997E-53F6-F2F0AD9357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581" y="1161794"/>
            <a:ext cx="2034279" cy="1354170"/>
          </a:xfrm>
          <a:prstGeom prst="rect">
            <a:avLst/>
          </a:prstGeom>
          <a:noFill/>
          <a:extLst>
            <a:ext uri="{909E8E84-426E-40DD-AFC4-6F175D3DCCD1}">
              <a14:hiddenFill xmlns:a14="http://schemas.microsoft.com/office/drawing/2010/main">
                <a:solidFill>
                  <a:srgbClr val="FFFFFF"/>
                </a:solidFill>
              </a14:hiddenFill>
            </a:ext>
          </a:extLst>
        </p:spPr>
      </p:pic>
      <p:grpSp>
        <p:nvGrpSpPr>
          <p:cNvPr id="1049" name="组合 1048">
            <a:extLst>
              <a:ext uri="{FF2B5EF4-FFF2-40B4-BE49-F238E27FC236}">
                <a16:creationId xmlns:a16="http://schemas.microsoft.com/office/drawing/2014/main" id="{2A73B285-18CA-20B8-C908-147A2A31522D}"/>
              </a:ext>
            </a:extLst>
          </p:cNvPr>
          <p:cNvGrpSpPr/>
          <p:nvPr/>
        </p:nvGrpSpPr>
        <p:grpSpPr>
          <a:xfrm>
            <a:off x="174443" y="4305192"/>
            <a:ext cx="947902" cy="935532"/>
            <a:chOff x="170968" y="4096667"/>
            <a:chExt cx="947902" cy="935532"/>
          </a:xfrm>
        </p:grpSpPr>
        <p:sp>
          <p:nvSpPr>
            <p:cNvPr id="26" name="椭圆 25">
              <a:extLst>
                <a:ext uri="{FF2B5EF4-FFF2-40B4-BE49-F238E27FC236}">
                  <a16:creationId xmlns:a16="http://schemas.microsoft.com/office/drawing/2014/main" id="{7A09C639-A25B-DDB8-B759-513006F371E1}"/>
                </a:ext>
              </a:extLst>
            </p:cNvPr>
            <p:cNvSpPr/>
            <p:nvPr/>
          </p:nvSpPr>
          <p:spPr>
            <a:xfrm>
              <a:off x="398163" y="4562950"/>
              <a:ext cx="144000" cy="144000"/>
            </a:xfrm>
            <a:prstGeom prst="ellips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7" name="椭圆 26">
              <a:extLst>
                <a:ext uri="{FF2B5EF4-FFF2-40B4-BE49-F238E27FC236}">
                  <a16:creationId xmlns:a16="http://schemas.microsoft.com/office/drawing/2014/main" id="{9D6BA5CF-8DEE-5433-7917-35CB87826B53}"/>
                </a:ext>
              </a:extLst>
            </p:cNvPr>
            <p:cNvSpPr/>
            <p:nvPr/>
          </p:nvSpPr>
          <p:spPr>
            <a:xfrm>
              <a:off x="185571" y="4888199"/>
              <a:ext cx="144000" cy="144000"/>
            </a:xfrm>
            <a:prstGeom prst="ellips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8" name="椭圆 27">
              <a:extLst>
                <a:ext uri="{FF2B5EF4-FFF2-40B4-BE49-F238E27FC236}">
                  <a16:creationId xmlns:a16="http://schemas.microsoft.com/office/drawing/2014/main" id="{323DD47C-6EA6-DDD4-91E8-CD29B426CF42}"/>
                </a:ext>
              </a:extLst>
            </p:cNvPr>
            <p:cNvSpPr/>
            <p:nvPr/>
          </p:nvSpPr>
          <p:spPr>
            <a:xfrm>
              <a:off x="170968" y="4096869"/>
              <a:ext cx="144000" cy="144000"/>
            </a:xfrm>
            <a:prstGeom prst="ellips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9" name="椭圆 28">
              <a:extLst>
                <a:ext uri="{FF2B5EF4-FFF2-40B4-BE49-F238E27FC236}">
                  <a16:creationId xmlns:a16="http://schemas.microsoft.com/office/drawing/2014/main" id="{A77C295E-E565-F52F-5B1D-328C3B818BAA}"/>
                </a:ext>
              </a:extLst>
            </p:cNvPr>
            <p:cNvSpPr/>
            <p:nvPr/>
          </p:nvSpPr>
          <p:spPr>
            <a:xfrm>
              <a:off x="593389" y="4888199"/>
              <a:ext cx="144000" cy="144000"/>
            </a:xfrm>
            <a:prstGeom prst="ellips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30" name="椭圆 29">
              <a:extLst>
                <a:ext uri="{FF2B5EF4-FFF2-40B4-BE49-F238E27FC236}">
                  <a16:creationId xmlns:a16="http://schemas.microsoft.com/office/drawing/2014/main" id="{D1ABC86D-98C3-D107-B192-B7574A35048F}"/>
                </a:ext>
              </a:extLst>
            </p:cNvPr>
            <p:cNvSpPr/>
            <p:nvPr/>
          </p:nvSpPr>
          <p:spPr>
            <a:xfrm>
              <a:off x="695084" y="4378239"/>
              <a:ext cx="144000" cy="144000"/>
            </a:xfrm>
            <a:prstGeom prst="ellips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31" name="椭圆 30">
              <a:extLst>
                <a:ext uri="{FF2B5EF4-FFF2-40B4-BE49-F238E27FC236}">
                  <a16:creationId xmlns:a16="http://schemas.microsoft.com/office/drawing/2014/main" id="{FD76BFB7-DE97-0DE9-B131-22EA2E41D4F9}"/>
                </a:ext>
              </a:extLst>
            </p:cNvPr>
            <p:cNvSpPr/>
            <p:nvPr/>
          </p:nvSpPr>
          <p:spPr>
            <a:xfrm>
              <a:off x="949868" y="4596759"/>
              <a:ext cx="144000" cy="144000"/>
            </a:xfrm>
            <a:prstGeom prst="ellips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32" name="椭圆 31">
              <a:extLst>
                <a:ext uri="{FF2B5EF4-FFF2-40B4-BE49-F238E27FC236}">
                  <a16:creationId xmlns:a16="http://schemas.microsoft.com/office/drawing/2014/main" id="{8B007626-65E2-B8A9-D826-BD85FFBA5AED}"/>
                </a:ext>
              </a:extLst>
            </p:cNvPr>
            <p:cNvSpPr/>
            <p:nvPr/>
          </p:nvSpPr>
          <p:spPr>
            <a:xfrm>
              <a:off x="974870" y="4096667"/>
              <a:ext cx="144000" cy="144000"/>
            </a:xfrm>
            <a:prstGeom prst="ellips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35" name="直接连接符 34">
              <a:extLst>
                <a:ext uri="{FF2B5EF4-FFF2-40B4-BE49-F238E27FC236}">
                  <a16:creationId xmlns:a16="http://schemas.microsoft.com/office/drawing/2014/main" id="{A8A924E7-E7D1-6E3F-16E4-26F97EB4559E}"/>
                </a:ext>
              </a:extLst>
            </p:cNvPr>
            <p:cNvCxnSpPr>
              <a:cxnSpLocks/>
              <a:stCxn id="32" idx="2"/>
              <a:endCxn id="28" idx="6"/>
            </p:cNvCxnSpPr>
            <p:nvPr/>
          </p:nvCxnSpPr>
          <p:spPr>
            <a:xfrm flipH="1">
              <a:off x="314968" y="4168667"/>
              <a:ext cx="659902" cy="2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37807C0F-9BF7-7026-2EDC-2D3D40960717}"/>
                </a:ext>
              </a:extLst>
            </p:cNvPr>
            <p:cNvCxnSpPr>
              <a:cxnSpLocks/>
              <a:stCxn id="32" idx="3"/>
              <a:endCxn id="30" idx="7"/>
            </p:cNvCxnSpPr>
            <p:nvPr/>
          </p:nvCxnSpPr>
          <p:spPr>
            <a:xfrm flipH="1">
              <a:off x="817996" y="4219579"/>
              <a:ext cx="177962" cy="1797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8368011F-CABE-B0EA-5ADB-E571B31C2483}"/>
                </a:ext>
              </a:extLst>
            </p:cNvPr>
            <p:cNvCxnSpPr>
              <a:cxnSpLocks/>
              <a:stCxn id="32" idx="4"/>
              <a:endCxn id="31" idx="0"/>
            </p:cNvCxnSpPr>
            <p:nvPr/>
          </p:nvCxnSpPr>
          <p:spPr>
            <a:xfrm flipH="1">
              <a:off x="1021868" y="4240667"/>
              <a:ext cx="25002" cy="3560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970D9465-B7BB-3B2A-AFAD-42BB2855C1F9}"/>
                </a:ext>
              </a:extLst>
            </p:cNvPr>
            <p:cNvCxnSpPr>
              <a:cxnSpLocks/>
              <a:stCxn id="30" idx="2"/>
              <a:endCxn id="26" idx="7"/>
            </p:cNvCxnSpPr>
            <p:nvPr/>
          </p:nvCxnSpPr>
          <p:spPr>
            <a:xfrm flipH="1">
              <a:off x="521075" y="4450239"/>
              <a:ext cx="174009" cy="1337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B2D43E3B-1B22-4753-0DDD-DE9B13263628}"/>
                </a:ext>
              </a:extLst>
            </p:cNvPr>
            <p:cNvCxnSpPr>
              <a:cxnSpLocks/>
              <a:stCxn id="28" idx="5"/>
              <a:endCxn id="26" idx="1"/>
            </p:cNvCxnSpPr>
            <p:nvPr/>
          </p:nvCxnSpPr>
          <p:spPr>
            <a:xfrm>
              <a:off x="293880" y="4219781"/>
              <a:ext cx="125371" cy="364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44AD7172-AE07-02D4-E7F0-7E50FE6C476B}"/>
                </a:ext>
              </a:extLst>
            </p:cNvPr>
            <p:cNvCxnSpPr>
              <a:cxnSpLocks/>
              <a:stCxn id="28" idx="3"/>
              <a:endCxn id="27" idx="1"/>
            </p:cNvCxnSpPr>
            <p:nvPr/>
          </p:nvCxnSpPr>
          <p:spPr>
            <a:xfrm>
              <a:off x="192056" y="4219781"/>
              <a:ext cx="14603" cy="6895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DE9CED72-8B41-AF36-0F4E-2375C4BF5324}"/>
                </a:ext>
              </a:extLst>
            </p:cNvPr>
            <p:cNvCxnSpPr>
              <a:cxnSpLocks/>
              <a:stCxn id="26" idx="5"/>
              <a:endCxn id="29" idx="0"/>
            </p:cNvCxnSpPr>
            <p:nvPr/>
          </p:nvCxnSpPr>
          <p:spPr>
            <a:xfrm>
              <a:off x="521075" y="4685862"/>
              <a:ext cx="144314" cy="2023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3FE246C8-DEB7-0861-AA7E-52EE4C49D1D1}"/>
                </a:ext>
              </a:extLst>
            </p:cNvPr>
            <p:cNvCxnSpPr>
              <a:cxnSpLocks/>
              <a:stCxn id="29" idx="6"/>
              <a:endCxn id="31" idx="3"/>
            </p:cNvCxnSpPr>
            <p:nvPr/>
          </p:nvCxnSpPr>
          <p:spPr>
            <a:xfrm flipV="1">
              <a:off x="737389" y="4719671"/>
              <a:ext cx="233567" cy="240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29A08F17-00C1-C655-8609-105936DE38C7}"/>
                </a:ext>
              </a:extLst>
            </p:cNvPr>
            <p:cNvCxnSpPr>
              <a:cxnSpLocks/>
              <a:stCxn id="27" idx="6"/>
              <a:endCxn id="29" idx="2"/>
            </p:cNvCxnSpPr>
            <p:nvPr/>
          </p:nvCxnSpPr>
          <p:spPr>
            <a:xfrm>
              <a:off x="329571" y="4960199"/>
              <a:ext cx="2638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B7B66859-6323-4879-2BD7-349259CDB9FD}"/>
                </a:ext>
              </a:extLst>
            </p:cNvPr>
            <p:cNvCxnSpPr>
              <a:cxnSpLocks/>
              <a:stCxn id="26" idx="3"/>
              <a:endCxn id="27" idx="7"/>
            </p:cNvCxnSpPr>
            <p:nvPr/>
          </p:nvCxnSpPr>
          <p:spPr>
            <a:xfrm flipH="1">
              <a:off x="308483" y="4685862"/>
              <a:ext cx="110768" cy="223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8" name="椭圆 77">
            <a:extLst>
              <a:ext uri="{FF2B5EF4-FFF2-40B4-BE49-F238E27FC236}">
                <a16:creationId xmlns:a16="http://schemas.microsoft.com/office/drawing/2014/main" id="{8DF0CDA1-16E4-D6BF-F70B-E3ED6A1749A3}"/>
              </a:ext>
            </a:extLst>
          </p:cNvPr>
          <p:cNvSpPr/>
          <p:nvPr/>
        </p:nvSpPr>
        <p:spPr>
          <a:xfrm>
            <a:off x="1282647" y="4298842"/>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79" name="椭圆 78">
            <a:extLst>
              <a:ext uri="{FF2B5EF4-FFF2-40B4-BE49-F238E27FC236}">
                <a16:creationId xmlns:a16="http://schemas.microsoft.com/office/drawing/2014/main" id="{C0EBCFA3-D186-1028-0623-2BE504939FAC}"/>
              </a:ext>
            </a:extLst>
          </p:cNvPr>
          <p:cNvSpPr/>
          <p:nvPr/>
        </p:nvSpPr>
        <p:spPr>
          <a:xfrm>
            <a:off x="1435097" y="4298842"/>
            <a:ext cx="72000" cy="72000"/>
          </a:xfrm>
          <a:prstGeom prst="ellipse">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80" name="椭圆 79">
            <a:extLst>
              <a:ext uri="{FF2B5EF4-FFF2-40B4-BE49-F238E27FC236}">
                <a16:creationId xmlns:a16="http://schemas.microsoft.com/office/drawing/2014/main" id="{4A2CC125-712A-4DDF-D084-28076F540CBA}"/>
              </a:ext>
            </a:extLst>
          </p:cNvPr>
          <p:cNvSpPr/>
          <p:nvPr/>
        </p:nvSpPr>
        <p:spPr>
          <a:xfrm>
            <a:off x="1587547" y="4298201"/>
            <a:ext cx="72000" cy="72000"/>
          </a:xfrm>
          <a:prstGeom prst="ellipse">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81" name="椭圆 80">
            <a:extLst>
              <a:ext uri="{FF2B5EF4-FFF2-40B4-BE49-F238E27FC236}">
                <a16:creationId xmlns:a16="http://schemas.microsoft.com/office/drawing/2014/main" id="{752A0F94-536A-BAE1-C309-4A580B2B1519}"/>
              </a:ext>
            </a:extLst>
          </p:cNvPr>
          <p:cNvSpPr/>
          <p:nvPr/>
        </p:nvSpPr>
        <p:spPr>
          <a:xfrm>
            <a:off x="1739997" y="4298201"/>
            <a:ext cx="72000" cy="72000"/>
          </a:xfrm>
          <a:prstGeom prst="ellipse">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82" name="椭圆 81">
            <a:extLst>
              <a:ext uri="{FF2B5EF4-FFF2-40B4-BE49-F238E27FC236}">
                <a16:creationId xmlns:a16="http://schemas.microsoft.com/office/drawing/2014/main" id="{62D1A903-206A-E1F1-11F2-937322783D77}"/>
              </a:ext>
            </a:extLst>
          </p:cNvPr>
          <p:cNvSpPr/>
          <p:nvPr/>
        </p:nvSpPr>
        <p:spPr>
          <a:xfrm>
            <a:off x="1892447" y="4298201"/>
            <a:ext cx="72000" cy="72000"/>
          </a:xfrm>
          <a:prstGeom prst="ellipse">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83" name="椭圆 82">
            <a:extLst>
              <a:ext uri="{FF2B5EF4-FFF2-40B4-BE49-F238E27FC236}">
                <a16:creationId xmlns:a16="http://schemas.microsoft.com/office/drawing/2014/main" id="{7469B679-351E-22E0-FE86-8BB999E8E316}"/>
              </a:ext>
            </a:extLst>
          </p:cNvPr>
          <p:cNvSpPr/>
          <p:nvPr/>
        </p:nvSpPr>
        <p:spPr>
          <a:xfrm>
            <a:off x="2044897" y="4297560"/>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84" name="椭圆 83">
            <a:extLst>
              <a:ext uri="{FF2B5EF4-FFF2-40B4-BE49-F238E27FC236}">
                <a16:creationId xmlns:a16="http://schemas.microsoft.com/office/drawing/2014/main" id="{2C516284-58E3-BD0D-788E-15ACE1A77E76}"/>
              </a:ext>
            </a:extLst>
          </p:cNvPr>
          <p:cNvSpPr/>
          <p:nvPr/>
        </p:nvSpPr>
        <p:spPr>
          <a:xfrm>
            <a:off x="2197347" y="4297560"/>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85" name="椭圆 84">
            <a:extLst>
              <a:ext uri="{FF2B5EF4-FFF2-40B4-BE49-F238E27FC236}">
                <a16:creationId xmlns:a16="http://schemas.microsoft.com/office/drawing/2014/main" id="{AB3C26F0-C384-014D-7E3E-973DB64D95BE}"/>
              </a:ext>
            </a:extLst>
          </p:cNvPr>
          <p:cNvSpPr/>
          <p:nvPr/>
        </p:nvSpPr>
        <p:spPr>
          <a:xfrm>
            <a:off x="1282647" y="4444914"/>
            <a:ext cx="72000" cy="72000"/>
          </a:xfrm>
          <a:prstGeom prst="ellipse">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86" name="椭圆 85">
            <a:extLst>
              <a:ext uri="{FF2B5EF4-FFF2-40B4-BE49-F238E27FC236}">
                <a16:creationId xmlns:a16="http://schemas.microsoft.com/office/drawing/2014/main" id="{38509980-1C11-79A0-9F50-2359D9EBA690}"/>
              </a:ext>
            </a:extLst>
          </p:cNvPr>
          <p:cNvSpPr/>
          <p:nvPr/>
        </p:nvSpPr>
        <p:spPr>
          <a:xfrm>
            <a:off x="1435097" y="4444914"/>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87" name="椭圆 86">
            <a:extLst>
              <a:ext uri="{FF2B5EF4-FFF2-40B4-BE49-F238E27FC236}">
                <a16:creationId xmlns:a16="http://schemas.microsoft.com/office/drawing/2014/main" id="{457EA098-0A6C-A73C-E514-E64DF35A0693}"/>
              </a:ext>
            </a:extLst>
          </p:cNvPr>
          <p:cNvSpPr/>
          <p:nvPr/>
        </p:nvSpPr>
        <p:spPr>
          <a:xfrm>
            <a:off x="1587547" y="4444273"/>
            <a:ext cx="72000" cy="72000"/>
          </a:xfrm>
          <a:prstGeom prst="ellipse">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88" name="椭圆 87">
            <a:extLst>
              <a:ext uri="{FF2B5EF4-FFF2-40B4-BE49-F238E27FC236}">
                <a16:creationId xmlns:a16="http://schemas.microsoft.com/office/drawing/2014/main" id="{11A0732E-2498-26EC-A63A-08BEC2671D30}"/>
              </a:ext>
            </a:extLst>
          </p:cNvPr>
          <p:cNvSpPr/>
          <p:nvPr/>
        </p:nvSpPr>
        <p:spPr>
          <a:xfrm>
            <a:off x="1739997" y="4444273"/>
            <a:ext cx="72000" cy="72000"/>
          </a:xfrm>
          <a:prstGeom prst="ellipse">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89" name="椭圆 88">
            <a:extLst>
              <a:ext uri="{FF2B5EF4-FFF2-40B4-BE49-F238E27FC236}">
                <a16:creationId xmlns:a16="http://schemas.microsoft.com/office/drawing/2014/main" id="{53FDC0E6-265A-354E-29BA-F86803C2D74F}"/>
              </a:ext>
            </a:extLst>
          </p:cNvPr>
          <p:cNvSpPr/>
          <p:nvPr/>
        </p:nvSpPr>
        <p:spPr>
          <a:xfrm>
            <a:off x="1892447" y="4444273"/>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90" name="椭圆 89">
            <a:extLst>
              <a:ext uri="{FF2B5EF4-FFF2-40B4-BE49-F238E27FC236}">
                <a16:creationId xmlns:a16="http://schemas.microsoft.com/office/drawing/2014/main" id="{EBCA055B-16A4-5199-BDA8-D4B49DAB4F21}"/>
              </a:ext>
            </a:extLst>
          </p:cNvPr>
          <p:cNvSpPr/>
          <p:nvPr/>
        </p:nvSpPr>
        <p:spPr>
          <a:xfrm>
            <a:off x="2044897" y="4443632"/>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91" name="椭圆 90">
            <a:extLst>
              <a:ext uri="{FF2B5EF4-FFF2-40B4-BE49-F238E27FC236}">
                <a16:creationId xmlns:a16="http://schemas.microsoft.com/office/drawing/2014/main" id="{E2106D99-2637-0F38-2644-FEDCA3325BBA}"/>
              </a:ext>
            </a:extLst>
          </p:cNvPr>
          <p:cNvSpPr/>
          <p:nvPr/>
        </p:nvSpPr>
        <p:spPr>
          <a:xfrm>
            <a:off x="2197347" y="4443632"/>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09" name="椭圆 108">
            <a:extLst>
              <a:ext uri="{FF2B5EF4-FFF2-40B4-BE49-F238E27FC236}">
                <a16:creationId xmlns:a16="http://schemas.microsoft.com/office/drawing/2014/main" id="{3FB13DEB-9966-7774-243A-0731456C228D}"/>
              </a:ext>
            </a:extLst>
          </p:cNvPr>
          <p:cNvSpPr/>
          <p:nvPr/>
        </p:nvSpPr>
        <p:spPr>
          <a:xfrm>
            <a:off x="1282647" y="4585956"/>
            <a:ext cx="72000" cy="72000"/>
          </a:xfrm>
          <a:prstGeom prst="ellipse">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10" name="椭圆 109">
            <a:extLst>
              <a:ext uri="{FF2B5EF4-FFF2-40B4-BE49-F238E27FC236}">
                <a16:creationId xmlns:a16="http://schemas.microsoft.com/office/drawing/2014/main" id="{9E355998-B151-9D3C-A1A2-0323B341B738}"/>
              </a:ext>
            </a:extLst>
          </p:cNvPr>
          <p:cNvSpPr/>
          <p:nvPr/>
        </p:nvSpPr>
        <p:spPr>
          <a:xfrm>
            <a:off x="1435097" y="4585956"/>
            <a:ext cx="72000" cy="72000"/>
          </a:xfrm>
          <a:prstGeom prst="ellipse">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14" name="椭圆 113">
            <a:extLst>
              <a:ext uri="{FF2B5EF4-FFF2-40B4-BE49-F238E27FC236}">
                <a16:creationId xmlns:a16="http://schemas.microsoft.com/office/drawing/2014/main" id="{01E60ED3-36E6-ED95-4DDC-C85F99A6B59E}"/>
              </a:ext>
            </a:extLst>
          </p:cNvPr>
          <p:cNvSpPr/>
          <p:nvPr/>
        </p:nvSpPr>
        <p:spPr>
          <a:xfrm>
            <a:off x="1587547" y="4585315"/>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18" name="椭圆 117">
            <a:extLst>
              <a:ext uri="{FF2B5EF4-FFF2-40B4-BE49-F238E27FC236}">
                <a16:creationId xmlns:a16="http://schemas.microsoft.com/office/drawing/2014/main" id="{57D3A724-DFB6-B60C-F996-57823EF00779}"/>
              </a:ext>
            </a:extLst>
          </p:cNvPr>
          <p:cNvSpPr/>
          <p:nvPr/>
        </p:nvSpPr>
        <p:spPr>
          <a:xfrm>
            <a:off x="1739997" y="4585315"/>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19" name="椭圆 118">
            <a:extLst>
              <a:ext uri="{FF2B5EF4-FFF2-40B4-BE49-F238E27FC236}">
                <a16:creationId xmlns:a16="http://schemas.microsoft.com/office/drawing/2014/main" id="{973D6751-9DB3-A153-455E-EB256D53E25E}"/>
              </a:ext>
            </a:extLst>
          </p:cNvPr>
          <p:cNvSpPr/>
          <p:nvPr/>
        </p:nvSpPr>
        <p:spPr>
          <a:xfrm>
            <a:off x="1892447" y="4585315"/>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20" name="椭圆 119">
            <a:extLst>
              <a:ext uri="{FF2B5EF4-FFF2-40B4-BE49-F238E27FC236}">
                <a16:creationId xmlns:a16="http://schemas.microsoft.com/office/drawing/2014/main" id="{595694A8-95E3-9247-A5DB-F13988DEEC5C}"/>
              </a:ext>
            </a:extLst>
          </p:cNvPr>
          <p:cNvSpPr/>
          <p:nvPr/>
        </p:nvSpPr>
        <p:spPr>
          <a:xfrm>
            <a:off x="2044897" y="4584674"/>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21" name="椭圆 120">
            <a:extLst>
              <a:ext uri="{FF2B5EF4-FFF2-40B4-BE49-F238E27FC236}">
                <a16:creationId xmlns:a16="http://schemas.microsoft.com/office/drawing/2014/main" id="{01502A54-296E-78FA-7365-9566CF61626C}"/>
              </a:ext>
            </a:extLst>
          </p:cNvPr>
          <p:cNvSpPr/>
          <p:nvPr/>
        </p:nvSpPr>
        <p:spPr>
          <a:xfrm>
            <a:off x="2197347" y="4584674"/>
            <a:ext cx="72000" cy="72000"/>
          </a:xfrm>
          <a:prstGeom prst="ellipse">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22" name="椭圆 121">
            <a:extLst>
              <a:ext uri="{FF2B5EF4-FFF2-40B4-BE49-F238E27FC236}">
                <a16:creationId xmlns:a16="http://schemas.microsoft.com/office/drawing/2014/main" id="{96236BDB-D45B-8600-F823-C7E0A17B5D7B}"/>
              </a:ext>
            </a:extLst>
          </p:cNvPr>
          <p:cNvSpPr/>
          <p:nvPr/>
        </p:nvSpPr>
        <p:spPr>
          <a:xfrm>
            <a:off x="1282647" y="4732028"/>
            <a:ext cx="72000" cy="72000"/>
          </a:xfrm>
          <a:prstGeom prst="ellipse">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23" name="椭圆 122">
            <a:extLst>
              <a:ext uri="{FF2B5EF4-FFF2-40B4-BE49-F238E27FC236}">
                <a16:creationId xmlns:a16="http://schemas.microsoft.com/office/drawing/2014/main" id="{B5F2492E-7586-8D73-2779-2FF05BF9A593}"/>
              </a:ext>
            </a:extLst>
          </p:cNvPr>
          <p:cNvSpPr/>
          <p:nvPr/>
        </p:nvSpPr>
        <p:spPr>
          <a:xfrm>
            <a:off x="1435097" y="4732028"/>
            <a:ext cx="72000" cy="72000"/>
          </a:xfrm>
          <a:prstGeom prst="ellipse">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24" name="椭圆 123">
            <a:extLst>
              <a:ext uri="{FF2B5EF4-FFF2-40B4-BE49-F238E27FC236}">
                <a16:creationId xmlns:a16="http://schemas.microsoft.com/office/drawing/2014/main" id="{AF2D11AA-C742-43B8-0163-EB249A97B2E0}"/>
              </a:ext>
            </a:extLst>
          </p:cNvPr>
          <p:cNvSpPr/>
          <p:nvPr/>
        </p:nvSpPr>
        <p:spPr>
          <a:xfrm>
            <a:off x="1587547" y="4731387"/>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25" name="椭圆 124">
            <a:extLst>
              <a:ext uri="{FF2B5EF4-FFF2-40B4-BE49-F238E27FC236}">
                <a16:creationId xmlns:a16="http://schemas.microsoft.com/office/drawing/2014/main" id="{EDA2C6F7-D21C-2E32-6115-04250BA419C8}"/>
              </a:ext>
            </a:extLst>
          </p:cNvPr>
          <p:cNvSpPr/>
          <p:nvPr/>
        </p:nvSpPr>
        <p:spPr>
          <a:xfrm>
            <a:off x="1739997" y="4731387"/>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26" name="椭圆 125">
            <a:extLst>
              <a:ext uri="{FF2B5EF4-FFF2-40B4-BE49-F238E27FC236}">
                <a16:creationId xmlns:a16="http://schemas.microsoft.com/office/drawing/2014/main" id="{65920FDD-CA99-55D0-C5FF-62514D149769}"/>
              </a:ext>
            </a:extLst>
          </p:cNvPr>
          <p:cNvSpPr/>
          <p:nvPr/>
        </p:nvSpPr>
        <p:spPr>
          <a:xfrm>
            <a:off x="1892447" y="4731387"/>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31" name="椭圆 130">
            <a:extLst>
              <a:ext uri="{FF2B5EF4-FFF2-40B4-BE49-F238E27FC236}">
                <a16:creationId xmlns:a16="http://schemas.microsoft.com/office/drawing/2014/main" id="{CF00F99D-F44F-F7E8-31FB-8880BA1EC0BE}"/>
              </a:ext>
            </a:extLst>
          </p:cNvPr>
          <p:cNvSpPr/>
          <p:nvPr/>
        </p:nvSpPr>
        <p:spPr>
          <a:xfrm>
            <a:off x="2044897" y="4730746"/>
            <a:ext cx="72000" cy="72000"/>
          </a:xfrm>
          <a:prstGeom prst="ellipse">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37" name="椭圆 136">
            <a:extLst>
              <a:ext uri="{FF2B5EF4-FFF2-40B4-BE49-F238E27FC236}">
                <a16:creationId xmlns:a16="http://schemas.microsoft.com/office/drawing/2014/main" id="{DB459823-A177-97FC-58C2-AE18C8A177C1}"/>
              </a:ext>
            </a:extLst>
          </p:cNvPr>
          <p:cNvSpPr/>
          <p:nvPr/>
        </p:nvSpPr>
        <p:spPr>
          <a:xfrm>
            <a:off x="2197347" y="4730746"/>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39" name="椭圆 138">
            <a:extLst>
              <a:ext uri="{FF2B5EF4-FFF2-40B4-BE49-F238E27FC236}">
                <a16:creationId xmlns:a16="http://schemas.microsoft.com/office/drawing/2014/main" id="{6F9BE2E1-87BC-A41F-4112-EE613B303A1B}"/>
              </a:ext>
            </a:extLst>
          </p:cNvPr>
          <p:cNvSpPr/>
          <p:nvPr/>
        </p:nvSpPr>
        <p:spPr>
          <a:xfrm>
            <a:off x="1282647" y="4872965"/>
            <a:ext cx="72000" cy="72000"/>
          </a:xfrm>
          <a:prstGeom prst="ellipse">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40" name="椭圆 139">
            <a:extLst>
              <a:ext uri="{FF2B5EF4-FFF2-40B4-BE49-F238E27FC236}">
                <a16:creationId xmlns:a16="http://schemas.microsoft.com/office/drawing/2014/main" id="{E27B56DA-FEE3-819E-3803-3FAFEEC1D544}"/>
              </a:ext>
            </a:extLst>
          </p:cNvPr>
          <p:cNvSpPr/>
          <p:nvPr/>
        </p:nvSpPr>
        <p:spPr>
          <a:xfrm>
            <a:off x="1435097" y="4872965"/>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41" name="椭圆 140">
            <a:extLst>
              <a:ext uri="{FF2B5EF4-FFF2-40B4-BE49-F238E27FC236}">
                <a16:creationId xmlns:a16="http://schemas.microsoft.com/office/drawing/2014/main" id="{FD4A5548-37E3-3878-CC02-1C53397405BC}"/>
              </a:ext>
            </a:extLst>
          </p:cNvPr>
          <p:cNvSpPr/>
          <p:nvPr/>
        </p:nvSpPr>
        <p:spPr>
          <a:xfrm>
            <a:off x="1587547" y="4872324"/>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42" name="椭圆 141">
            <a:extLst>
              <a:ext uri="{FF2B5EF4-FFF2-40B4-BE49-F238E27FC236}">
                <a16:creationId xmlns:a16="http://schemas.microsoft.com/office/drawing/2014/main" id="{2674E604-8113-7144-B5F8-E59B9BE23A72}"/>
              </a:ext>
            </a:extLst>
          </p:cNvPr>
          <p:cNvSpPr/>
          <p:nvPr/>
        </p:nvSpPr>
        <p:spPr>
          <a:xfrm>
            <a:off x="1739997" y="4872324"/>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43" name="椭圆 142">
            <a:extLst>
              <a:ext uri="{FF2B5EF4-FFF2-40B4-BE49-F238E27FC236}">
                <a16:creationId xmlns:a16="http://schemas.microsoft.com/office/drawing/2014/main" id="{190B7A93-7A9C-1BB0-F35B-C5828CFCB2A1}"/>
              </a:ext>
            </a:extLst>
          </p:cNvPr>
          <p:cNvSpPr/>
          <p:nvPr/>
        </p:nvSpPr>
        <p:spPr>
          <a:xfrm>
            <a:off x="1892447" y="4872324"/>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44" name="椭圆 143">
            <a:extLst>
              <a:ext uri="{FF2B5EF4-FFF2-40B4-BE49-F238E27FC236}">
                <a16:creationId xmlns:a16="http://schemas.microsoft.com/office/drawing/2014/main" id="{4E1F61F9-630B-42F5-90DC-01F73D5BA276}"/>
              </a:ext>
            </a:extLst>
          </p:cNvPr>
          <p:cNvSpPr/>
          <p:nvPr/>
        </p:nvSpPr>
        <p:spPr>
          <a:xfrm>
            <a:off x="2044897" y="4871683"/>
            <a:ext cx="72000" cy="72000"/>
          </a:xfrm>
          <a:prstGeom prst="ellipse">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45" name="椭圆 144">
            <a:extLst>
              <a:ext uri="{FF2B5EF4-FFF2-40B4-BE49-F238E27FC236}">
                <a16:creationId xmlns:a16="http://schemas.microsoft.com/office/drawing/2014/main" id="{670BE55B-3AF7-123D-1819-3826565CFD32}"/>
              </a:ext>
            </a:extLst>
          </p:cNvPr>
          <p:cNvSpPr/>
          <p:nvPr/>
        </p:nvSpPr>
        <p:spPr>
          <a:xfrm>
            <a:off x="2197347" y="4871683"/>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46" name="椭圆 145">
            <a:extLst>
              <a:ext uri="{FF2B5EF4-FFF2-40B4-BE49-F238E27FC236}">
                <a16:creationId xmlns:a16="http://schemas.microsoft.com/office/drawing/2014/main" id="{71E343B0-C9E5-08C6-225D-DACB454F999B}"/>
              </a:ext>
            </a:extLst>
          </p:cNvPr>
          <p:cNvSpPr/>
          <p:nvPr/>
        </p:nvSpPr>
        <p:spPr>
          <a:xfrm>
            <a:off x="1282647" y="5019037"/>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47" name="椭圆 146">
            <a:extLst>
              <a:ext uri="{FF2B5EF4-FFF2-40B4-BE49-F238E27FC236}">
                <a16:creationId xmlns:a16="http://schemas.microsoft.com/office/drawing/2014/main" id="{A2A94BFD-DFD3-B3D2-C273-5B99CE2C5CC6}"/>
              </a:ext>
            </a:extLst>
          </p:cNvPr>
          <p:cNvSpPr/>
          <p:nvPr/>
        </p:nvSpPr>
        <p:spPr>
          <a:xfrm>
            <a:off x="1435097" y="5019037"/>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48" name="椭圆 147">
            <a:extLst>
              <a:ext uri="{FF2B5EF4-FFF2-40B4-BE49-F238E27FC236}">
                <a16:creationId xmlns:a16="http://schemas.microsoft.com/office/drawing/2014/main" id="{59ECAA26-2577-F025-A6D8-9BA0123ADB58}"/>
              </a:ext>
            </a:extLst>
          </p:cNvPr>
          <p:cNvSpPr/>
          <p:nvPr/>
        </p:nvSpPr>
        <p:spPr>
          <a:xfrm>
            <a:off x="1587547" y="5018396"/>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49" name="椭圆 148">
            <a:extLst>
              <a:ext uri="{FF2B5EF4-FFF2-40B4-BE49-F238E27FC236}">
                <a16:creationId xmlns:a16="http://schemas.microsoft.com/office/drawing/2014/main" id="{991AE367-AFA7-0BF2-BD5B-B77B749D3630}"/>
              </a:ext>
            </a:extLst>
          </p:cNvPr>
          <p:cNvSpPr/>
          <p:nvPr/>
        </p:nvSpPr>
        <p:spPr>
          <a:xfrm>
            <a:off x="1739997" y="5018396"/>
            <a:ext cx="72000" cy="72000"/>
          </a:xfrm>
          <a:prstGeom prst="ellipse">
            <a:avLst/>
          </a:prstGeom>
          <a:solidFill>
            <a:schemeClr val="accent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50" name="椭圆 149">
            <a:extLst>
              <a:ext uri="{FF2B5EF4-FFF2-40B4-BE49-F238E27FC236}">
                <a16:creationId xmlns:a16="http://schemas.microsoft.com/office/drawing/2014/main" id="{396955B3-D1C3-F939-8940-B4D1203A0414}"/>
              </a:ext>
            </a:extLst>
          </p:cNvPr>
          <p:cNvSpPr/>
          <p:nvPr/>
        </p:nvSpPr>
        <p:spPr>
          <a:xfrm>
            <a:off x="1892447" y="5018396"/>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51" name="椭圆 150">
            <a:extLst>
              <a:ext uri="{FF2B5EF4-FFF2-40B4-BE49-F238E27FC236}">
                <a16:creationId xmlns:a16="http://schemas.microsoft.com/office/drawing/2014/main" id="{EDAD432F-303C-6DE3-1240-DA3C48008CA2}"/>
              </a:ext>
            </a:extLst>
          </p:cNvPr>
          <p:cNvSpPr/>
          <p:nvPr/>
        </p:nvSpPr>
        <p:spPr>
          <a:xfrm>
            <a:off x="2044897" y="5017755"/>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52" name="椭圆 151">
            <a:extLst>
              <a:ext uri="{FF2B5EF4-FFF2-40B4-BE49-F238E27FC236}">
                <a16:creationId xmlns:a16="http://schemas.microsoft.com/office/drawing/2014/main" id="{F5991992-D102-618B-538D-C7D88DAB04BD}"/>
              </a:ext>
            </a:extLst>
          </p:cNvPr>
          <p:cNvSpPr/>
          <p:nvPr/>
        </p:nvSpPr>
        <p:spPr>
          <a:xfrm>
            <a:off x="2197347" y="5017755"/>
            <a:ext cx="72000" cy="72000"/>
          </a:xfrm>
          <a:prstGeom prst="ellipse">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53" name="椭圆 152">
            <a:extLst>
              <a:ext uri="{FF2B5EF4-FFF2-40B4-BE49-F238E27FC236}">
                <a16:creationId xmlns:a16="http://schemas.microsoft.com/office/drawing/2014/main" id="{E338721E-6F96-0337-2087-9E4559A12988}"/>
              </a:ext>
            </a:extLst>
          </p:cNvPr>
          <p:cNvSpPr/>
          <p:nvPr/>
        </p:nvSpPr>
        <p:spPr>
          <a:xfrm>
            <a:off x="1282647" y="5160079"/>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54" name="椭圆 153">
            <a:extLst>
              <a:ext uri="{FF2B5EF4-FFF2-40B4-BE49-F238E27FC236}">
                <a16:creationId xmlns:a16="http://schemas.microsoft.com/office/drawing/2014/main" id="{FA0F4E72-3858-BBA2-E742-DB538B0BF529}"/>
              </a:ext>
            </a:extLst>
          </p:cNvPr>
          <p:cNvSpPr/>
          <p:nvPr/>
        </p:nvSpPr>
        <p:spPr>
          <a:xfrm>
            <a:off x="1435097" y="5160079"/>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55" name="椭圆 154">
            <a:extLst>
              <a:ext uri="{FF2B5EF4-FFF2-40B4-BE49-F238E27FC236}">
                <a16:creationId xmlns:a16="http://schemas.microsoft.com/office/drawing/2014/main" id="{3B00A191-7FD9-97A8-54B5-394CA9E2D250}"/>
              </a:ext>
            </a:extLst>
          </p:cNvPr>
          <p:cNvSpPr/>
          <p:nvPr/>
        </p:nvSpPr>
        <p:spPr>
          <a:xfrm>
            <a:off x="1587547" y="5159438"/>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56" name="椭圆 155">
            <a:extLst>
              <a:ext uri="{FF2B5EF4-FFF2-40B4-BE49-F238E27FC236}">
                <a16:creationId xmlns:a16="http://schemas.microsoft.com/office/drawing/2014/main" id="{F2EC370C-A561-1249-8834-2EA27123433F}"/>
              </a:ext>
            </a:extLst>
          </p:cNvPr>
          <p:cNvSpPr/>
          <p:nvPr/>
        </p:nvSpPr>
        <p:spPr>
          <a:xfrm>
            <a:off x="1739997" y="5159438"/>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57" name="椭圆 156">
            <a:extLst>
              <a:ext uri="{FF2B5EF4-FFF2-40B4-BE49-F238E27FC236}">
                <a16:creationId xmlns:a16="http://schemas.microsoft.com/office/drawing/2014/main" id="{9498EE03-7811-937F-9A1B-040580A88DAE}"/>
              </a:ext>
            </a:extLst>
          </p:cNvPr>
          <p:cNvSpPr/>
          <p:nvPr/>
        </p:nvSpPr>
        <p:spPr>
          <a:xfrm>
            <a:off x="1892447" y="5159438"/>
            <a:ext cx="72000" cy="72000"/>
          </a:xfrm>
          <a:prstGeom prst="ellipse">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58" name="椭圆 157">
            <a:extLst>
              <a:ext uri="{FF2B5EF4-FFF2-40B4-BE49-F238E27FC236}">
                <a16:creationId xmlns:a16="http://schemas.microsoft.com/office/drawing/2014/main" id="{30700347-174F-5E7C-D007-35F0CFD837C4}"/>
              </a:ext>
            </a:extLst>
          </p:cNvPr>
          <p:cNvSpPr/>
          <p:nvPr/>
        </p:nvSpPr>
        <p:spPr>
          <a:xfrm>
            <a:off x="2044897" y="5158797"/>
            <a:ext cx="72000" cy="72000"/>
          </a:xfrm>
          <a:prstGeom prst="ellipse">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59" name="椭圆 158">
            <a:extLst>
              <a:ext uri="{FF2B5EF4-FFF2-40B4-BE49-F238E27FC236}">
                <a16:creationId xmlns:a16="http://schemas.microsoft.com/office/drawing/2014/main" id="{7846C313-0E0A-24AA-3298-627125E648D6}"/>
              </a:ext>
            </a:extLst>
          </p:cNvPr>
          <p:cNvSpPr/>
          <p:nvPr/>
        </p:nvSpPr>
        <p:spPr>
          <a:xfrm>
            <a:off x="2197347" y="5158797"/>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60" name="Content Placeholder 2">
            <a:extLst>
              <a:ext uri="{FF2B5EF4-FFF2-40B4-BE49-F238E27FC236}">
                <a16:creationId xmlns:a16="http://schemas.microsoft.com/office/drawing/2014/main" id="{0227A4BE-B877-FA75-443C-37881FC90D04}"/>
              </a:ext>
            </a:extLst>
          </p:cNvPr>
          <p:cNvSpPr>
            <a:spLocks noGrp="1"/>
          </p:cNvSpPr>
          <p:nvPr>
            <p:ph idx="1"/>
          </p:nvPr>
        </p:nvSpPr>
        <p:spPr>
          <a:xfrm>
            <a:off x="-6774" y="5770620"/>
            <a:ext cx="12181839" cy="828203"/>
          </a:xfrm>
        </p:spPr>
        <p:txBody>
          <a:bodyPr/>
          <a:lstStyle/>
          <a:p>
            <a:r>
              <a:rPr lang="en-US" altLang="zh-CN" sz="2000" dirty="0">
                <a:ea typeface="Tahoma" panose="020B0604030504040204" pitchFamily="34" charset="0"/>
              </a:rPr>
              <a:t>GNNs are </a:t>
            </a:r>
            <a:r>
              <a:rPr lang="en-US" altLang="zh-CN" sz="2000" dirty="0">
                <a:solidFill>
                  <a:srgbClr val="443BFF"/>
                </a:solidFill>
                <a:ea typeface="Tahoma" panose="020B0604030504040204" pitchFamily="34" charset="0"/>
              </a:rPr>
              <a:t>widely adopted</a:t>
            </a:r>
            <a:r>
              <a:rPr lang="en-US" altLang="zh-CN" sz="2000" dirty="0">
                <a:ea typeface="Tahoma" panose="020B0604030504040204" pitchFamily="34" charset="0"/>
              </a:rPr>
              <a:t> in graph-based prediction tasks due to the powerful </a:t>
            </a:r>
            <a:r>
              <a:rPr lang="en-US" altLang="zh-CN" sz="2000" dirty="0">
                <a:solidFill>
                  <a:srgbClr val="443BFF"/>
                </a:solidFill>
                <a:ea typeface="Tahoma" panose="020B0604030504040204" pitchFamily="34" charset="0"/>
              </a:rPr>
              <a:t>node representation</a:t>
            </a:r>
          </a:p>
          <a:p>
            <a:r>
              <a:rPr lang="en-US" altLang="zh-CN" sz="2000" dirty="0">
                <a:ea typeface="Tahoma" panose="020B0604030504040204" pitchFamily="34" charset="0"/>
              </a:rPr>
              <a:t>GNN takes</a:t>
            </a:r>
            <a:r>
              <a:rPr lang="en-US" altLang="zh-CN" sz="2000" dirty="0">
                <a:solidFill>
                  <a:srgbClr val="443BFF"/>
                </a:solidFill>
                <a:ea typeface="Tahoma" panose="020B0604030504040204" pitchFamily="34" charset="0"/>
              </a:rPr>
              <a:t> graph-structured </a:t>
            </a:r>
            <a:r>
              <a:rPr lang="en-US" altLang="zh-CN" sz="2000" dirty="0">
                <a:ea typeface="Tahoma" panose="020B0604030504040204" pitchFamily="34" charset="0"/>
              </a:rPr>
              <a:t>data as input, where each node is associated with a </a:t>
            </a:r>
            <a:r>
              <a:rPr lang="en-US" altLang="zh-CN" sz="2000" dirty="0">
                <a:solidFill>
                  <a:srgbClr val="443BFF"/>
                </a:solidFill>
                <a:ea typeface="Tahoma" panose="020B0604030504040204" pitchFamily="34" charset="0"/>
              </a:rPr>
              <a:t>feature vector</a:t>
            </a:r>
          </a:p>
        </p:txBody>
      </p:sp>
      <p:sp>
        <p:nvSpPr>
          <p:cNvPr id="161" name="文本框 160">
            <a:extLst>
              <a:ext uri="{FF2B5EF4-FFF2-40B4-BE49-F238E27FC236}">
                <a16:creationId xmlns:a16="http://schemas.microsoft.com/office/drawing/2014/main" id="{A2D0AE1F-4D4A-5FE9-2E8D-F3D6BB76D7D2}"/>
              </a:ext>
            </a:extLst>
          </p:cNvPr>
          <p:cNvSpPr txBox="1"/>
          <p:nvPr/>
        </p:nvSpPr>
        <p:spPr>
          <a:xfrm>
            <a:off x="1032182" y="3936858"/>
            <a:ext cx="1531344"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Adjacent matrix</a:t>
            </a:r>
            <a:endParaRPr lang="zh-CN" altLang="en-US" sz="1600" dirty="0">
              <a:latin typeface="Times New Roman" panose="02020603050405020304" pitchFamily="18" charset="0"/>
              <a:cs typeface="Times New Roman" panose="02020603050405020304" pitchFamily="18" charset="0"/>
            </a:endParaRPr>
          </a:p>
        </p:txBody>
      </p:sp>
      <p:sp>
        <p:nvSpPr>
          <p:cNvPr id="162" name="文本框 161">
            <a:extLst>
              <a:ext uri="{FF2B5EF4-FFF2-40B4-BE49-F238E27FC236}">
                <a16:creationId xmlns:a16="http://schemas.microsoft.com/office/drawing/2014/main" id="{F5D547C3-3107-FC1E-C5A4-B462D7908FFB}"/>
              </a:ext>
            </a:extLst>
          </p:cNvPr>
          <p:cNvSpPr txBox="1"/>
          <p:nvPr/>
        </p:nvSpPr>
        <p:spPr>
          <a:xfrm>
            <a:off x="250641" y="3930585"/>
            <a:ext cx="772538"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Graph</a:t>
            </a:r>
            <a:endParaRPr lang="zh-CN" altLang="en-US" sz="1600" dirty="0">
              <a:latin typeface="Times New Roman" panose="02020603050405020304" pitchFamily="18" charset="0"/>
              <a:cs typeface="Times New Roman" panose="02020603050405020304" pitchFamily="18" charset="0"/>
            </a:endParaRPr>
          </a:p>
        </p:txBody>
      </p:sp>
      <p:sp>
        <p:nvSpPr>
          <p:cNvPr id="55" name="矩形: 圆角 54">
            <a:extLst>
              <a:ext uri="{FF2B5EF4-FFF2-40B4-BE49-F238E27FC236}">
                <a16:creationId xmlns:a16="http://schemas.microsoft.com/office/drawing/2014/main" id="{0455AC5B-85A9-3CA8-AEDE-7FA3B0C80B86}"/>
              </a:ext>
            </a:extLst>
          </p:cNvPr>
          <p:cNvSpPr/>
          <p:nvPr/>
        </p:nvSpPr>
        <p:spPr bwMode="auto">
          <a:xfrm>
            <a:off x="67082" y="3958887"/>
            <a:ext cx="2479764" cy="1359204"/>
          </a:xfrm>
          <a:prstGeom prst="round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grpSp>
        <p:nvGrpSpPr>
          <p:cNvPr id="1025" name="组合 1024">
            <a:extLst>
              <a:ext uri="{FF2B5EF4-FFF2-40B4-BE49-F238E27FC236}">
                <a16:creationId xmlns:a16="http://schemas.microsoft.com/office/drawing/2014/main" id="{EF8AE703-BD59-C8D1-06DA-24F5EDA4A723}"/>
              </a:ext>
            </a:extLst>
          </p:cNvPr>
          <p:cNvGrpSpPr/>
          <p:nvPr/>
        </p:nvGrpSpPr>
        <p:grpSpPr>
          <a:xfrm>
            <a:off x="3677446" y="4013126"/>
            <a:ext cx="454262" cy="406332"/>
            <a:chOff x="3394839" y="3720380"/>
            <a:chExt cx="454262" cy="406332"/>
          </a:xfrm>
        </p:grpSpPr>
        <p:sp>
          <p:nvSpPr>
            <p:cNvPr id="163" name="椭圆 162">
              <a:extLst>
                <a:ext uri="{FF2B5EF4-FFF2-40B4-BE49-F238E27FC236}">
                  <a16:creationId xmlns:a16="http://schemas.microsoft.com/office/drawing/2014/main" id="{43175676-E4D1-BA68-6931-27E6F3D6F40D}"/>
                </a:ext>
              </a:extLst>
            </p:cNvPr>
            <p:cNvSpPr/>
            <p:nvPr/>
          </p:nvSpPr>
          <p:spPr>
            <a:xfrm>
              <a:off x="3501384" y="3928218"/>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64" name="椭圆 163">
              <a:extLst>
                <a:ext uri="{FF2B5EF4-FFF2-40B4-BE49-F238E27FC236}">
                  <a16:creationId xmlns:a16="http://schemas.microsoft.com/office/drawing/2014/main" id="{921F46C0-AE52-103F-8AA0-5CDFA9EE1832}"/>
                </a:ext>
              </a:extLst>
            </p:cNvPr>
            <p:cNvSpPr/>
            <p:nvPr/>
          </p:nvSpPr>
          <p:spPr>
            <a:xfrm>
              <a:off x="3409442" y="4054712"/>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65" name="椭圆 164">
              <a:extLst>
                <a:ext uri="{FF2B5EF4-FFF2-40B4-BE49-F238E27FC236}">
                  <a16:creationId xmlns:a16="http://schemas.microsoft.com/office/drawing/2014/main" id="{728EC011-0E3F-3B94-E48C-CFB53B93C5A6}"/>
                </a:ext>
              </a:extLst>
            </p:cNvPr>
            <p:cNvSpPr/>
            <p:nvPr/>
          </p:nvSpPr>
          <p:spPr>
            <a:xfrm>
              <a:off x="3394839" y="3720582"/>
              <a:ext cx="72000" cy="72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66" name="椭圆 165">
              <a:extLst>
                <a:ext uri="{FF2B5EF4-FFF2-40B4-BE49-F238E27FC236}">
                  <a16:creationId xmlns:a16="http://schemas.microsoft.com/office/drawing/2014/main" id="{8D74492B-8AB5-9FF0-748B-C65B59C0269F}"/>
                </a:ext>
              </a:extLst>
            </p:cNvPr>
            <p:cNvSpPr/>
            <p:nvPr/>
          </p:nvSpPr>
          <p:spPr>
            <a:xfrm>
              <a:off x="3588660" y="4054712"/>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67" name="椭圆 166">
              <a:extLst>
                <a:ext uri="{FF2B5EF4-FFF2-40B4-BE49-F238E27FC236}">
                  <a16:creationId xmlns:a16="http://schemas.microsoft.com/office/drawing/2014/main" id="{BF77639A-9783-1AF1-28F6-FEDC15BF5F69}"/>
                </a:ext>
              </a:extLst>
            </p:cNvPr>
            <p:cNvSpPr/>
            <p:nvPr/>
          </p:nvSpPr>
          <p:spPr>
            <a:xfrm>
              <a:off x="3642095" y="3826057"/>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68" name="椭圆 167">
              <a:extLst>
                <a:ext uri="{FF2B5EF4-FFF2-40B4-BE49-F238E27FC236}">
                  <a16:creationId xmlns:a16="http://schemas.microsoft.com/office/drawing/2014/main" id="{A4F8A85B-25CD-E4D3-98D1-3972F367CB14}"/>
                </a:ext>
              </a:extLst>
            </p:cNvPr>
            <p:cNvSpPr/>
            <p:nvPr/>
          </p:nvSpPr>
          <p:spPr>
            <a:xfrm>
              <a:off x="3752099" y="3946152"/>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69" name="椭圆 168">
              <a:extLst>
                <a:ext uri="{FF2B5EF4-FFF2-40B4-BE49-F238E27FC236}">
                  <a16:creationId xmlns:a16="http://schemas.microsoft.com/office/drawing/2014/main" id="{AD946D71-1A63-9264-8FA5-5AA25A2C0BF7}"/>
                </a:ext>
              </a:extLst>
            </p:cNvPr>
            <p:cNvSpPr/>
            <p:nvPr/>
          </p:nvSpPr>
          <p:spPr>
            <a:xfrm>
              <a:off x="3777101" y="3720380"/>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180" name="直接连接符 179">
              <a:extLst>
                <a:ext uri="{FF2B5EF4-FFF2-40B4-BE49-F238E27FC236}">
                  <a16:creationId xmlns:a16="http://schemas.microsoft.com/office/drawing/2014/main" id="{E8C89951-F401-6D9E-38F0-64EC65DB6642}"/>
                </a:ext>
              </a:extLst>
            </p:cNvPr>
            <p:cNvCxnSpPr>
              <a:cxnSpLocks/>
              <a:stCxn id="169" idx="2"/>
              <a:endCxn id="165" idx="6"/>
            </p:cNvCxnSpPr>
            <p:nvPr/>
          </p:nvCxnSpPr>
          <p:spPr>
            <a:xfrm flipH="1">
              <a:off x="3466839" y="3756380"/>
              <a:ext cx="310262" cy="2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直接连接符 180">
              <a:extLst>
                <a:ext uri="{FF2B5EF4-FFF2-40B4-BE49-F238E27FC236}">
                  <a16:creationId xmlns:a16="http://schemas.microsoft.com/office/drawing/2014/main" id="{865DB445-E5B2-D41C-154B-D2350DE7852F}"/>
                </a:ext>
              </a:extLst>
            </p:cNvPr>
            <p:cNvCxnSpPr>
              <a:cxnSpLocks/>
              <a:stCxn id="169" idx="3"/>
              <a:endCxn id="167" idx="7"/>
            </p:cNvCxnSpPr>
            <p:nvPr/>
          </p:nvCxnSpPr>
          <p:spPr>
            <a:xfrm flipH="1">
              <a:off x="3703551" y="3781836"/>
              <a:ext cx="84094" cy="5476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接连接符 181">
              <a:extLst>
                <a:ext uri="{FF2B5EF4-FFF2-40B4-BE49-F238E27FC236}">
                  <a16:creationId xmlns:a16="http://schemas.microsoft.com/office/drawing/2014/main" id="{01BB878A-B8C7-AA22-71FC-D39EAD2225A4}"/>
                </a:ext>
              </a:extLst>
            </p:cNvPr>
            <p:cNvCxnSpPr>
              <a:cxnSpLocks/>
              <a:stCxn id="167" idx="2"/>
              <a:endCxn id="163" idx="7"/>
            </p:cNvCxnSpPr>
            <p:nvPr/>
          </p:nvCxnSpPr>
          <p:spPr>
            <a:xfrm flipH="1">
              <a:off x="3562840" y="3862057"/>
              <a:ext cx="79255" cy="7670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直接连接符 182">
              <a:extLst>
                <a:ext uri="{FF2B5EF4-FFF2-40B4-BE49-F238E27FC236}">
                  <a16:creationId xmlns:a16="http://schemas.microsoft.com/office/drawing/2014/main" id="{FE01CD97-9A7D-EB7F-E4E4-CF2AA8533CE1}"/>
                </a:ext>
              </a:extLst>
            </p:cNvPr>
            <p:cNvCxnSpPr>
              <a:cxnSpLocks/>
              <a:stCxn id="165" idx="2"/>
              <a:endCxn id="164" idx="1"/>
            </p:cNvCxnSpPr>
            <p:nvPr/>
          </p:nvCxnSpPr>
          <p:spPr>
            <a:xfrm>
              <a:off x="3394839" y="3756582"/>
              <a:ext cx="25147" cy="30867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直接连接符 183">
              <a:extLst>
                <a:ext uri="{FF2B5EF4-FFF2-40B4-BE49-F238E27FC236}">
                  <a16:creationId xmlns:a16="http://schemas.microsoft.com/office/drawing/2014/main" id="{3A2321EC-AF96-837D-5D6A-19C8B4A16074}"/>
                </a:ext>
              </a:extLst>
            </p:cNvPr>
            <p:cNvCxnSpPr>
              <a:cxnSpLocks/>
              <a:stCxn id="163" idx="3"/>
              <a:endCxn id="164" idx="7"/>
            </p:cNvCxnSpPr>
            <p:nvPr/>
          </p:nvCxnSpPr>
          <p:spPr>
            <a:xfrm flipH="1">
              <a:off x="3470898" y="3989674"/>
              <a:ext cx="41030" cy="755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直接连接符 184">
              <a:extLst>
                <a:ext uri="{FF2B5EF4-FFF2-40B4-BE49-F238E27FC236}">
                  <a16:creationId xmlns:a16="http://schemas.microsoft.com/office/drawing/2014/main" id="{008DBAEB-B554-033F-BC9E-91E345B362B1}"/>
                </a:ext>
              </a:extLst>
            </p:cNvPr>
            <p:cNvCxnSpPr>
              <a:cxnSpLocks/>
              <a:stCxn id="163" idx="6"/>
              <a:endCxn id="166" idx="0"/>
            </p:cNvCxnSpPr>
            <p:nvPr/>
          </p:nvCxnSpPr>
          <p:spPr>
            <a:xfrm>
              <a:off x="3573384" y="3964218"/>
              <a:ext cx="51276" cy="904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直接连接符 185">
              <a:extLst>
                <a:ext uri="{FF2B5EF4-FFF2-40B4-BE49-F238E27FC236}">
                  <a16:creationId xmlns:a16="http://schemas.microsoft.com/office/drawing/2014/main" id="{267F289C-690D-E520-31C5-97C355B0F1CF}"/>
                </a:ext>
              </a:extLst>
            </p:cNvPr>
            <p:cNvCxnSpPr>
              <a:cxnSpLocks/>
              <a:stCxn id="166" idx="6"/>
              <a:endCxn id="168" idx="3"/>
            </p:cNvCxnSpPr>
            <p:nvPr/>
          </p:nvCxnSpPr>
          <p:spPr>
            <a:xfrm flipV="1">
              <a:off x="3660660" y="4007608"/>
              <a:ext cx="101983" cy="83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直接连接符 187">
              <a:extLst>
                <a:ext uri="{FF2B5EF4-FFF2-40B4-BE49-F238E27FC236}">
                  <a16:creationId xmlns:a16="http://schemas.microsoft.com/office/drawing/2014/main" id="{C8790070-973D-CE90-9FC6-841B91263A13}"/>
                </a:ext>
              </a:extLst>
            </p:cNvPr>
            <p:cNvCxnSpPr>
              <a:cxnSpLocks/>
              <a:stCxn id="168" idx="0"/>
              <a:endCxn id="169" idx="4"/>
            </p:cNvCxnSpPr>
            <p:nvPr/>
          </p:nvCxnSpPr>
          <p:spPr>
            <a:xfrm flipV="1">
              <a:off x="3788099" y="3792380"/>
              <a:ext cx="25002" cy="15377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直接连接符 190">
              <a:extLst>
                <a:ext uri="{FF2B5EF4-FFF2-40B4-BE49-F238E27FC236}">
                  <a16:creationId xmlns:a16="http://schemas.microsoft.com/office/drawing/2014/main" id="{F7D8F0C6-1E2B-9548-3AB1-05747A52255D}"/>
                </a:ext>
              </a:extLst>
            </p:cNvPr>
            <p:cNvCxnSpPr>
              <a:cxnSpLocks/>
              <a:stCxn id="166" idx="2"/>
              <a:endCxn id="164" idx="6"/>
            </p:cNvCxnSpPr>
            <p:nvPr/>
          </p:nvCxnSpPr>
          <p:spPr>
            <a:xfrm flipH="1">
              <a:off x="3481442" y="4090712"/>
              <a:ext cx="10721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2" name="组合 211">
            <a:extLst>
              <a:ext uri="{FF2B5EF4-FFF2-40B4-BE49-F238E27FC236}">
                <a16:creationId xmlns:a16="http://schemas.microsoft.com/office/drawing/2014/main" id="{52FCAE47-DC38-768E-2132-0738D96F3EA0}"/>
              </a:ext>
            </a:extLst>
          </p:cNvPr>
          <p:cNvGrpSpPr/>
          <p:nvPr/>
        </p:nvGrpSpPr>
        <p:grpSpPr>
          <a:xfrm>
            <a:off x="3669977" y="4487435"/>
            <a:ext cx="454262" cy="406332"/>
            <a:chOff x="3394839" y="3720380"/>
            <a:chExt cx="454262" cy="406332"/>
          </a:xfrm>
        </p:grpSpPr>
        <p:sp>
          <p:nvSpPr>
            <p:cNvPr id="213" name="椭圆 212">
              <a:extLst>
                <a:ext uri="{FF2B5EF4-FFF2-40B4-BE49-F238E27FC236}">
                  <a16:creationId xmlns:a16="http://schemas.microsoft.com/office/drawing/2014/main" id="{0D10BF02-3698-40E1-4B8F-2834F74C8EE2}"/>
                </a:ext>
              </a:extLst>
            </p:cNvPr>
            <p:cNvSpPr/>
            <p:nvPr/>
          </p:nvSpPr>
          <p:spPr>
            <a:xfrm>
              <a:off x="3501384" y="3928218"/>
              <a:ext cx="72000" cy="72000"/>
            </a:xfrm>
            <a:prstGeom prst="ellipse">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14" name="椭圆 213">
              <a:extLst>
                <a:ext uri="{FF2B5EF4-FFF2-40B4-BE49-F238E27FC236}">
                  <a16:creationId xmlns:a16="http://schemas.microsoft.com/office/drawing/2014/main" id="{26743153-4419-641C-CDD5-62618210E149}"/>
                </a:ext>
              </a:extLst>
            </p:cNvPr>
            <p:cNvSpPr/>
            <p:nvPr/>
          </p:nvSpPr>
          <p:spPr>
            <a:xfrm>
              <a:off x="3409442" y="4054712"/>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15" name="椭圆 214">
              <a:extLst>
                <a:ext uri="{FF2B5EF4-FFF2-40B4-BE49-F238E27FC236}">
                  <a16:creationId xmlns:a16="http://schemas.microsoft.com/office/drawing/2014/main" id="{2F01F4AD-3547-5AEE-9AD4-A01520F2055E}"/>
                </a:ext>
              </a:extLst>
            </p:cNvPr>
            <p:cNvSpPr/>
            <p:nvPr/>
          </p:nvSpPr>
          <p:spPr>
            <a:xfrm>
              <a:off x="3394839" y="3720582"/>
              <a:ext cx="72000" cy="72000"/>
            </a:xfrm>
            <a:prstGeom prst="ellipse">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16" name="椭圆 215">
              <a:extLst>
                <a:ext uri="{FF2B5EF4-FFF2-40B4-BE49-F238E27FC236}">
                  <a16:creationId xmlns:a16="http://schemas.microsoft.com/office/drawing/2014/main" id="{91F24CB8-F441-0095-348E-82FADEFC0C9D}"/>
                </a:ext>
              </a:extLst>
            </p:cNvPr>
            <p:cNvSpPr/>
            <p:nvPr/>
          </p:nvSpPr>
          <p:spPr>
            <a:xfrm>
              <a:off x="3588660" y="4054712"/>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17" name="椭圆 216">
              <a:extLst>
                <a:ext uri="{FF2B5EF4-FFF2-40B4-BE49-F238E27FC236}">
                  <a16:creationId xmlns:a16="http://schemas.microsoft.com/office/drawing/2014/main" id="{1F3AA5B9-D3B9-0950-7086-02095F47A167}"/>
                </a:ext>
              </a:extLst>
            </p:cNvPr>
            <p:cNvSpPr/>
            <p:nvPr/>
          </p:nvSpPr>
          <p:spPr>
            <a:xfrm>
              <a:off x="3642095" y="3826057"/>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18" name="椭圆 217">
              <a:extLst>
                <a:ext uri="{FF2B5EF4-FFF2-40B4-BE49-F238E27FC236}">
                  <a16:creationId xmlns:a16="http://schemas.microsoft.com/office/drawing/2014/main" id="{EDDAF8B2-E433-C792-B27C-DB6F49347439}"/>
                </a:ext>
              </a:extLst>
            </p:cNvPr>
            <p:cNvSpPr/>
            <p:nvPr/>
          </p:nvSpPr>
          <p:spPr>
            <a:xfrm>
              <a:off x="3752099" y="3946152"/>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19" name="椭圆 218">
              <a:extLst>
                <a:ext uri="{FF2B5EF4-FFF2-40B4-BE49-F238E27FC236}">
                  <a16:creationId xmlns:a16="http://schemas.microsoft.com/office/drawing/2014/main" id="{D6EFF27D-A769-DAE7-D25A-8226D7AFE8C4}"/>
                </a:ext>
              </a:extLst>
            </p:cNvPr>
            <p:cNvSpPr/>
            <p:nvPr/>
          </p:nvSpPr>
          <p:spPr>
            <a:xfrm>
              <a:off x="3777101" y="3720380"/>
              <a:ext cx="72000" cy="72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220" name="直接连接符 219">
              <a:extLst>
                <a:ext uri="{FF2B5EF4-FFF2-40B4-BE49-F238E27FC236}">
                  <a16:creationId xmlns:a16="http://schemas.microsoft.com/office/drawing/2014/main" id="{78DE6C87-2F72-7F0B-27F7-017BA7B4909C}"/>
                </a:ext>
              </a:extLst>
            </p:cNvPr>
            <p:cNvCxnSpPr>
              <a:cxnSpLocks/>
              <a:stCxn id="219" idx="2"/>
              <a:endCxn id="215" idx="6"/>
            </p:cNvCxnSpPr>
            <p:nvPr/>
          </p:nvCxnSpPr>
          <p:spPr>
            <a:xfrm flipH="1">
              <a:off x="3466839" y="3756380"/>
              <a:ext cx="310262" cy="2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直接连接符 220">
              <a:extLst>
                <a:ext uri="{FF2B5EF4-FFF2-40B4-BE49-F238E27FC236}">
                  <a16:creationId xmlns:a16="http://schemas.microsoft.com/office/drawing/2014/main" id="{832C4C36-AB7F-66AE-2AE5-093CB191711A}"/>
                </a:ext>
              </a:extLst>
            </p:cNvPr>
            <p:cNvCxnSpPr>
              <a:cxnSpLocks/>
              <a:stCxn id="219" idx="3"/>
              <a:endCxn id="217" idx="7"/>
            </p:cNvCxnSpPr>
            <p:nvPr/>
          </p:nvCxnSpPr>
          <p:spPr>
            <a:xfrm flipH="1">
              <a:off x="3703551" y="3781836"/>
              <a:ext cx="84094" cy="5476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直接连接符 221">
              <a:extLst>
                <a:ext uri="{FF2B5EF4-FFF2-40B4-BE49-F238E27FC236}">
                  <a16:creationId xmlns:a16="http://schemas.microsoft.com/office/drawing/2014/main" id="{61D79219-FCF4-415C-F9B7-3F8436915225}"/>
                </a:ext>
              </a:extLst>
            </p:cNvPr>
            <p:cNvCxnSpPr>
              <a:cxnSpLocks/>
              <a:stCxn id="217" idx="2"/>
              <a:endCxn id="213" idx="7"/>
            </p:cNvCxnSpPr>
            <p:nvPr/>
          </p:nvCxnSpPr>
          <p:spPr>
            <a:xfrm flipH="1">
              <a:off x="3562840" y="3862057"/>
              <a:ext cx="79255" cy="7670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直接连接符 222">
              <a:extLst>
                <a:ext uri="{FF2B5EF4-FFF2-40B4-BE49-F238E27FC236}">
                  <a16:creationId xmlns:a16="http://schemas.microsoft.com/office/drawing/2014/main" id="{27E73CFB-DA1D-92C1-5DA8-3BCBDD371004}"/>
                </a:ext>
              </a:extLst>
            </p:cNvPr>
            <p:cNvCxnSpPr>
              <a:cxnSpLocks/>
              <a:stCxn id="215" idx="2"/>
              <a:endCxn id="214" idx="1"/>
            </p:cNvCxnSpPr>
            <p:nvPr/>
          </p:nvCxnSpPr>
          <p:spPr>
            <a:xfrm>
              <a:off x="3394839" y="3756582"/>
              <a:ext cx="25147" cy="30867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直接连接符 223">
              <a:extLst>
                <a:ext uri="{FF2B5EF4-FFF2-40B4-BE49-F238E27FC236}">
                  <a16:creationId xmlns:a16="http://schemas.microsoft.com/office/drawing/2014/main" id="{1572CBD3-6BD2-5C05-2FD4-8B90F45E17D1}"/>
                </a:ext>
              </a:extLst>
            </p:cNvPr>
            <p:cNvCxnSpPr>
              <a:cxnSpLocks/>
              <a:stCxn id="213" idx="3"/>
              <a:endCxn id="214" idx="7"/>
            </p:cNvCxnSpPr>
            <p:nvPr/>
          </p:nvCxnSpPr>
          <p:spPr>
            <a:xfrm flipH="1">
              <a:off x="3470898" y="3989674"/>
              <a:ext cx="41030" cy="755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直接连接符 224">
              <a:extLst>
                <a:ext uri="{FF2B5EF4-FFF2-40B4-BE49-F238E27FC236}">
                  <a16:creationId xmlns:a16="http://schemas.microsoft.com/office/drawing/2014/main" id="{1C7751EB-8C87-F178-F43B-B915B69F19C0}"/>
                </a:ext>
              </a:extLst>
            </p:cNvPr>
            <p:cNvCxnSpPr>
              <a:cxnSpLocks/>
              <a:stCxn id="213" idx="6"/>
              <a:endCxn id="216" idx="0"/>
            </p:cNvCxnSpPr>
            <p:nvPr/>
          </p:nvCxnSpPr>
          <p:spPr>
            <a:xfrm>
              <a:off x="3573384" y="3964218"/>
              <a:ext cx="51276" cy="904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直接连接符 225">
              <a:extLst>
                <a:ext uri="{FF2B5EF4-FFF2-40B4-BE49-F238E27FC236}">
                  <a16:creationId xmlns:a16="http://schemas.microsoft.com/office/drawing/2014/main" id="{C96C1E8F-A13A-A710-B660-AA03C423C070}"/>
                </a:ext>
              </a:extLst>
            </p:cNvPr>
            <p:cNvCxnSpPr>
              <a:cxnSpLocks/>
              <a:stCxn id="216" idx="6"/>
              <a:endCxn id="218" idx="3"/>
            </p:cNvCxnSpPr>
            <p:nvPr/>
          </p:nvCxnSpPr>
          <p:spPr>
            <a:xfrm flipV="1">
              <a:off x="3660660" y="4007608"/>
              <a:ext cx="101983" cy="83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直接连接符 226">
              <a:extLst>
                <a:ext uri="{FF2B5EF4-FFF2-40B4-BE49-F238E27FC236}">
                  <a16:creationId xmlns:a16="http://schemas.microsoft.com/office/drawing/2014/main" id="{601D84B1-0A99-1E26-E4AC-B1F82B39205C}"/>
                </a:ext>
              </a:extLst>
            </p:cNvPr>
            <p:cNvCxnSpPr>
              <a:cxnSpLocks/>
              <a:stCxn id="218" idx="0"/>
              <a:endCxn id="219" idx="4"/>
            </p:cNvCxnSpPr>
            <p:nvPr/>
          </p:nvCxnSpPr>
          <p:spPr>
            <a:xfrm flipV="1">
              <a:off x="3788099" y="3792380"/>
              <a:ext cx="25002" cy="15377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直接连接符 227">
              <a:extLst>
                <a:ext uri="{FF2B5EF4-FFF2-40B4-BE49-F238E27FC236}">
                  <a16:creationId xmlns:a16="http://schemas.microsoft.com/office/drawing/2014/main" id="{4F9ADA77-0352-7C9D-2D78-3A179774A901}"/>
                </a:ext>
              </a:extLst>
            </p:cNvPr>
            <p:cNvCxnSpPr>
              <a:cxnSpLocks/>
              <a:stCxn id="216" idx="2"/>
              <a:endCxn id="214" idx="6"/>
            </p:cNvCxnSpPr>
            <p:nvPr/>
          </p:nvCxnSpPr>
          <p:spPr>
            <a:xfrm flipH="1">
              <a:off x="3481442" y="4090712"/>
              <a:ext cx="10721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7" name="矩形 1026">
            <a:extLst>
              <a:ext uri="{FF2B5EF4-FFF2-40B4-BE49-F238E27FC236}">
                <a16:creationId xmlns:a16="http://schemas.microsoft.com/office/drawing/2014/main" id="{AB4566E8-E3E6-AC6D-7A0C-C5FA95684FAD}"/>
              </a:ext>
            </a:extLst>
          </p:cNvPr>
          <p:cNvSpPr/>
          <p:nvPr/>
        </p:nvSpPr>
        <p:spPr bwMode="auto">
          <a:xfrm>
            <a:off x="1243434" y="4269139"/>
            <a:ext cx="1082287" cy="989749"/>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cxnSp>
        <p:nvCxnSpPr>
          <p:cNvPr id="230" name="直接连接符 229">
            <a:extLst>
              <a:ext uri="{FF2B5EF4-FFF2-40B4-BE49-F238E27FC236}">
                <a16:creationId xmlns:a16="http://schemas.microsoft.com/office/drawing/2014/main" id="{9ADFFF2F-23E5-71A7-40BF-A9C81C2890C6}"/>
              </a:ext>
            </a:extLst>
          </p:cNvPr>
          <p:cNvCxnSpPr>
            <a:cxnSpLocks/>
            <a:stCxn id="165" idx="5"/>
            <a:endCxn id="163" idx="1"/>
          </p:cNvCxnSpPr>
          <p:nvPr/>
        </p:nvCxnSpPr>
        <p:spPr>
          <a:xfrm>
            <a:off x="3738902" y="4074784"/>
            <a:ext cx="55633" cy="15672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直接连接符 233">
            <a:extLst>
              <a:ext uri="{FF2B5EF4-FFF2-40B4-BE49-F238E27FC236}">
                <a16:creationId xmlns:a16="http://schemas.microsoft.com/office/drawing/2014/main" id="{AFB3372C-1847-26A2-5DE4-0E86A88EAA6E}"/>
              </a:ext>
            </a:extLst>
          </p:cNvPr>
          <p:cNvCxnSpPr>
            <a:cxnSpLocks/>
            <a:stCxn id="215" idx="5"/>
            <a:endCxn id="213" idx="1"/>
          </p:cNvCxnSpPr>
          <p:nvPr/>
        </p:nvCxnSpPr>
        <p:spPr>
          <a:xfrm>
            <a:off x="3731433" y="4549093"/>
            <a:ext cx="55633" cy="15672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8" name="组合 237">
            <a:extLst>
              <a:ext uri="{FF2B5EF4-FFF2-40B4-BE49-F238E27FC236}">
                <a16:creationId xmlns:a16="http://schemas.microsoft.com/office/drawing/2014/main" id="{A55D5684-D11A-D340-536D-5C6DB65D564D}"/>
              </a:ext>
            </a:extLst>
          </p:cNvPr>
          <p:cNvGrpSpPr/>
          <p:nvPr/>
        </p:nvGrpSpPr>
        <p:grpSpPr>
          <a:xfrm>
            <a:off x="3684580" y="5100945"/>
            <a:ext cx="454262" cy="406332"/>
            <a:chOff x="3394839" y="3720380"/>
            <a:chExt cx="454262" cy="406332"/>
          </a:xfrm>
        </p:grpSpPr>
        <p:sp>
          <p:nvSpPr>
            <p:cNvPr id="239" name="椭圆 238">
              <a:extLst>
                <a:ext uri="{FF2B5EF4-FFF2-40B4-BE49-F238E27FC236}">
                  <a16:creationId xmlns:a16="http://schemas.microsoft.com/office/drawing/2014/main" id="{F62281B1-3E75-FA18-39C7-56F4DA4411A7}"/>
                </a:ext>
              </a:extLst>
            </p:cNvPr>
            <p:cNvSpPr/>
            <p:nvPr/>
          </p:nvSpPr>
          <p:spPr>
            <a:xfrm>
              <a:off x="3501384" y="3928218"/>
              <a:ext cx="72000" cy="72000"/>
            </a:xfrm>
            <a:prstGeom prst="ellipse">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40" name="椭圆 239">
              <a:extLst>
                <a:ext uri="{FF2B5EF4-FFF2-40B4-BE49-F238E27FC236}">
                  <a16:creationId xmlns:a16="http://schemas.microsoft.com/office/drawing/2014/main" id="{DFBFA413-5C65-6546-56CA-A8BE6DD91096}"/>
                </a:ext>
              </a:extLst>
            </p:cNvPr>
            <p:cNvSpPr/>
            <p:nvPr/>
          </p:nvSpPr>
          <p:spPr>
            <a:xfrm>
              <a:off x="3409442" y="4054712"/>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41" name="椭圆 240">
              <a:extLst>
                <a:ext uri="{FF2B5EF4-FFF2-40B4-BE49-F238E27FC236}">
                  <a16:creationId xmlns:a16="http://schemas.microsoft.com/office/drawing/2014/main" id="{B4E4CC2C-BE1E-2571-9C9C-F1342808FE02}"/>
                </a:ext>
              </a:extLst>
            </p:cNvPr>
            <p:cNvSpPr/>
            <p:nvPr/>
          </p:nvSpPr>
          <p:spPr>
            <a:xfrm>
              <a:off x="3394839" y="3720582"/>
              <a:ext cx="72000" cy="72000"/>
            </a:xfrm>
            <a:prstGeom prst="ellipse">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42" name="椭圆 241">
              <a:extLst>
                <a:ext uri="{FF2B5EF4-FFF2-40B4-BE49-F238E27FC236}">
                  <a16:creationId xmlns:a16="http://schemas.microsoft.com/office/drawing/2014/main" id="{7FFF464C-E5EB-C371-C97D-C09341FB7C95}"/>
                </a:ext>
              </a:extLst>
            </p:cNvPr>
            <p:cNvSpPr/>
            <p:nvPr/>
          </p:nvSpPr>
          <p:spPr>
            <a:xfrm>
              <a:off x="3588660" y="4054712"/>
              <a:ext cx="72000" cy="72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43" name="椭圆 242">
              <a:extLst>
                <a:ext uri="{FF2B5EF4-FFF2-40B4-BE49-F238E27FC236}">
                  <a16:creationId xmlns:a16="http://schemas.microsoft.com/office/drawing/2014/main" id="{E3ADABD3-101E-DE16-6678-06D9B4281F45}"/>
                </a:ext>
              </a:extLst>
            </p:cNvPr>
            <p:cNvSpPr/>
            <p:nvPr/>
          </p:nvSpPr>
          <p:spPr>
            <a:xfrm>
              <a:off x="3642095" y="3826057"/>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44" name="椭圆 243">
              <a:extLst>
                <a:ext uri="{FF2B5EF4-FFF2-40B4-BE49-F238E27FC236}">
                  <a16:creationId xmlns:a16="http://schemas.microsoft.com/office/drawing/2014/main" id="{88CBE9B4-7826-66E4-9407-791F055C1701}"/>
                </a:ext>
              </a:extLst>
            </p:cNvPr>
            <p:cNvSpPr/>
            <p:nvPr/>
          </p:nvSpPr>
          <p:spPr>
            <a:xfrm>
              <a:off x="3752099" y="3946152"/>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45" name="椭圆 244">
              <a:extLst>
                <a:ext uri="{FF2B5EF4-FFF2-40B4-BE49-F238E27FC236}">
                  <a16:creationId xmlns:a16="http://schemas.microsoft.com/office/drawing/2014/main" id="{D4A7C95B-3275-9120-E2A7-F63730F43C2F}"/>
                </a:ext>
              </a:extLst>
            </p:cNvPr>
            <p:cNvSpPr/>
            <p:nvPr/>
          </p:nvSpPr>
          <p:spPr>
            <a:xfrm>
              <a:off x="3777101" y="3720380"/>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246" name="直接连接符 245">
              <a:extLst>
                <a:ext uri="{FF2B5EF4-FFF2-40B4-BE49-F238E27FC236}">
                  <a16:creationId xmlns:a16="http://schemas.microsoft.com/office/drawing/2014/main" id="{4EFF3E32-8C49-5883-0EA7-E300C64B5442}"/>
                </a:ext>
              </a:extLst>
            </p:cNvPr>
            <p:cNvCxnSpPr>
              <a:cxnSpLocks/>
              <a:stCxn id="245" idx="2"/>
              <a:endCxn id="241" idx="6"/>
            </p:cNvCxnSpPr>
            <p:nvPr/>
          </p:nvCxnSpPr>
          <p:spPr>
            <a:xfrm flipH="1">
              <a:off x="3466839" y="3756380"/>
              <a:ext cx="310262" cy="2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直接连接符 246">
              <a:extLst>
                <a:ext uri="{FF2B5EF4-FFF2-40B4-BE49-F238E27FC236}">
                  <a16:creationId xmlns:a16="http://schemas.microsoft.com/office/drawing/2014/main" id="{66787070-AC40-FF4E-018B-55642E24855C}"/>
                </a:ext>
              </a:extLst>
            </p:cNvPr>
            <p:cNvCxnSpPr>
              <a:cxnSpLocks/>
              <a:stCxn id="245" idx="3"/>
              <a:endCxn id="243" idx="7"/>
            </p:cNvCxnSpPr>
            <p:nvPr/>
          </p:nvCxnSpPr>
          <p:spPr>
            <a:xfrm flipH="1">
              <a:off x="3703551" y="3781836"/>
              <a:ext cx="84094" cy="5476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直接连接符 247">
              <a:extLst>
                <a:ext uri="{FF2B5EF4-FFF2-40B4-BE49-F238E27FC236}">
                  <a16:creationId xmlns:a16="http://schemas.microsoft.com/office/drawing/2014/main" id="{ED3A246A-07E7-C18F-7C6A-26C9504DEF01}"/>
                </a:ext>
              </a:extLst>
            </p:cNvPr>
            <p:cNvCxnSpPr>
              <a:cxnSpLocks/>
              <a:stCxn id="243" idx="2"/>
              <a:endCxn id="239" idx="7"/>
            </p:cNvCxnSpPr>
            <p:nvPr/>
          </p:nvCxnSpPr>
          <p:spPr>
            <a:xfrm flipH="1">
              <a:off x="3562840" y="3862057"/>
              <a:ext cx="79255" cy="7670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直接连接符 248">
              <a:extLst>
                <a:ext uri="{FF2B5EF4-FFF2-40B4-BE49-F238E27FC236}">
                  <a16:creationId xmlns:a16="http://schemas.microsoft.com/office/drawing/2014/main" id="{C4293268-B551-30C9-BA64-DBD86F00B43C}"/>
                </a:ext>
              </a:extLst>
            </p:cNvPr>
            <p:cNvCxnSpPr>
              <a:cxnSpLocks/>
              <a:stCxn id="241" idx="2"/>
              <a:endCxn id="240" idx="1"/>
            </p:cNvCxnSpPr>
            <p:nvPr/>
          </p:nvCxnSpPr>
          <p:spPr>
            <a:xfrm>
              <a:off x="3394839" y="3756582"/>
              <a:ext cx="25147" cy="30867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直接连接符 249">
              <a:extLst>
                <a:ext uri="{FF2B5EF4-FFF2-40B4-BE49-F238E27FC236}">
                  <a16:creationId xmlns:a16="http://schemas.microsoft.com/office/drawing/2014/main" id="{897AF592-8034-6FBE-EFDE-7DB56E59F475}"/>
                </a:ext>
              </a:extLst>
            </p:cNvPr>
            <p:cNvCxnSpPr>
              <a:cxnSpLocks/>
              <a:stCxn id="239" idx="3"/>
              <a:endCxn id="240" idx="7"/>
            </p:cNvCxnSpPr>
            <p:nvPr/>
          </p:nvCxnSpPr>
          <p:spPr>
            <a:xfrm flipH="1">
              <a:off x="3470898" y="3989674"/>
              <a:ext cx="41030" cy="755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直接连接符 250">
              <a:extLst>
                <a:ext uri="{FF2B5EF4-FFF2-40B4-BE49-F238E27FC236}">
                  <a16:creationId xmlns:a16="http://schemas.microsoft.com/office/drawing/2014/main" id="{63602242-66A9-C05F-7B0D-9B6D08AA56B4}"/>
                </a:ext>
              </a:extLst>
            </p:cNvPr>
            <p:cNvCxnSpPr>
              <a:cxnSpLocks/>
              <a:stCxn id="239" idx="6"/>
              <a:endCxn id="242" idx="0"/>
            </p:cNvCxnSpPr>
            <p:nvPr/>
          </p:nvCxnSpPr>
          <p:spPr>
            <a:xfrm>
              <a:off x="3573384" y="3964218"/>
              <a:ext cx="51276" cy="904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直接连接符 251">
              <a:extLst>
                <a:ext uri="{FF2B5EF4-FFF2-40B4-BE49-F238E27FC236}">
                  <a16:creationId xmlns:a16="http://schemas.microsoft.com/office/drawing/2014/main" id="{4F83B7C2-E22A-9E50-B6F7-C873BBF37A77}"/>
                </a:ext>
              </a:extLst>
            </p:cNvPr>
            <p:cNvCxnSpPr>
              <a:cxnSpLocks/>
              <a:stCxn id="242" idx="6"/>
              <a:endCxn id="244" idx="3"/>
            </p:cNvCxnSpPr>
            <p:nvPr/>
          </p:nvCxnSpPr>
          <p:spPr>
            <a:xfrm flipV="1">
              <a:off x="3660660" y="4007608"/>
              <a:ext cx="101983" cy="83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直接连接符 252">
              <a:extLst>
                <a:ext uri="{FF2B5EF4-FFF2-40B4-BE49-F238E27FC236}">
                  <a16:creationId xmlns:a16="http://schemas.microsoft.com/office/drawing/2014/main" id="{2FFBE697-7AD7-72B2-5DF1-9D44CA63C673}"/>
                </a:ext>
              </a:extLst>
            </p:cNvPr>
            <p:cNvCxnSpPr>
              <a:cxnSpLocks/>
              <a:stCxn id="244" idx="0"/>
              <a:endCxn id="245" idx="4"/>
            </p:cNvCxnSpPr>
            <p:nvPr/>
          </p:nvCxnSpPr>
          <p:spPr>
            <a:xfrm flipV="1">
              <a:off x="3788099" y="3792380"/>
              <a:ext cx="25002" cy="15377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直接连接符 253">
              <a:extLst>
                <a:ext uri="{FF2B5EF4-FFF2-40B4-BE49-F238E27FC236}">
                  <a16:creationId xmlns:a16="http://schemas.microsoft.com/office/drawing/2014/main" id="{6D518036-14D3-3015-2E97-90CAD8471162}"/>
                </a:ext>
              </a:extLst>
            </p:cNvPr>
            <p:cNvCxnSpPr>
              <a:cxnSpLocks/>
              <a:stCxn id="242" idx="2"/>
              <a:endCxn id="240" idx="6"/>
            </p:cNvCxnSpPr>
            <p:nvPr/>
          </p:nvCxnSpPr>
          <p:spPr>
            <a:xfrm flipH="1">
              <a:off x="3481442" y="4090712"/>
              <a:ext cx="10721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5" name="直接连接符 254">
            <a:extLst>
              <a:ext uri="{FF2B5EF4-FFF2-40B4-BE49-F238E27FC236}">
                <a16:creationId xmlns:a16="http://schemas.microsoft.com/office/drawing/2014/main" id="{E3788522-6064-83D1-094C-941733FDA1A4}"/>
              </a:ext>
            </a:extLst>
          </p:cNvPr>
          <p:cNvCxnSpPr>
            <a:cxnSpLocks/>
            <a:stCxn id="241" idx="5"/>
            <a:endCxn id="239" idx="1"/>
          </p:cNvCxnSpPr>
          <p:nvPr/>
        </p:nvCxnSpPr>
        <p:spPr>
          <a:xfrm>
            <a:off x="3746036" y="5162603"/>
            <a:ext cx="55633" cy="15672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6" name="文本框 255">
            <a:extLst>
              <a:ext uri="{FF2B5EF4-FFF2-40B4-BE49-F238E27FC236}">
                <a16:creationId xmlns:a16="http://schemas.microsoft.com/office/drawing/2014/main" id="{A665292F-906E-1BAA-D4A6-A95A11127963}"/>
              </a:ext>
            </a:extLst>
          </p:cNvPr>
          <p:cNvSpPr txBox="1"/>
          <p:nvPr/>
        </p:nvSpPr>
        <p:spPr>
          <a:xfrm>
            <a:off x="3758420" y="4686751"/>
            <a:ext cx="250035" cy="461665"/>
          </a:xfrm>
          <a:prstGeom prst="rect">
            <a:avLst/>
          </a:prstGeom>
          <a:noFill/>
        </p:spPr>
        <p:txBody>
          <a:bodyPr wrap="square" rtlCol="0">
            <a:spAutoFit/>
          </a:bodyPr>
          <a:lstStyle/>
          <a:p>
            <a:pPr algn="ctr"/>
            <a:r>
              <a:rPr lang="en-US" altLang="zh-CN" sz="2400" b="1" dirty="0">
                <a:latin typeface="Times New Roman" panose="02020603050405020304" pitchFamily="18" charset="0"/>
                <a:cs typeface="Times New Roman" panose="02020603050405020304" pitchFamily="18" charset="0"/>
              </a:rPr>
              <a:t>…</a:t>
            </a:r>
            <a:endParaRPr lang="zh-CN" altLang="en-US" sz="2400" b="1" dirty="0">
              <a:latin typeface="Times New Roman" panose="02020603050405020304" pitchFamily="18" charset="0"/>
              <a:cs typeface="Times New Roman" panose="02020603050405020304" pitchFamily="18" charset="0"/>
            </a:endParaRPr>
          </a:p>
        </p:txBody>
      </p:sp>
      <p:sp>
        <p:nvSpPr>
          <p:cNvPr id="257" name="矩形: 圆角 256">
            <a:extLst>
              <a:ext uri="{FF2B5EF4-FFF2-40B4-BE49-F238E27FC236}">
                <a16:creationId xmlns:a16="http://schemas.microsoft.com/office/drawing/2014/main" id="{21239EAB-9B5E-5AC4-8541-D529A39D57E6}"/>
              </a:ext>
            </a:extLst>
          </p:cNvPr>
          <p:cNvSpPr/>
          <p:nvPr/>
        </p:nvSpPr>
        <p:spPr bwMode="auto">
          <a:xfrm>
            <a:off x="3612978" y="3969266"/>
            <a:ext cx="573268" cy="1568595"/>
          </a:xfrm>
          <a:prstGeom prst="round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58" name="文本框 257">
            <a:extLst>
              <a:ext uri="{FF2B5EF4-FFF2-40B4-BE49-F238E27FC236}">
                <a16:creationId xmlns:a16="http://schemas.microsoft.com/office/drawing/2014/main" id="{5999F146-AE81-FE5D-BBC9-212069DC8288}"/>
              </a:ext>
            </a:extLst>
          </p:cNvPr>
          <p:cNvSpPr txBox="1"/>
          <p:nvPr/>
        </p:nvSpPr>
        <p:spPr>
          <a:xfrm>
            <a:off x="3432983" y="3686573"/>
            <a:ext cx="962836" cy="307777"/>
          </a:xfrm>
          <a:prstGeom prst="rect">
            <a:avLst/>
          </a:prstGeom>
          <a:noFill/>
        </p:spPr>
        <p:txBody>
          <a:bodyPr wrap="square" rtlCol="0">
            <a:spAutoFit/>
          </a:bodyPr>
          <a:lstStyle/>
          <a:p>
            <a:pPr algn="ctr"/>
            <a:r>
              <a:rPr lang="en-US" altLang="zh-CN" sz="1400" dirty="0" err="1">
                <a:latin typeface="Times New Roman" panose="02020603050405020304" pitchFamily="18" charset="0"/>
                <a:cs typeface="Times New Roman" panose="02020603050405020304" pitchFamily="18" charset="0"/>
              </a:rPr>
              <a:t>GCNConv</a:t>
            </a:r>
            <a:endParaRPr lang="zh-CN" altLang="en-US" sz="1400" dirty="0">
              <a:latin typeface="Times New Roman" panose="02020603050405020304" pitchFamily="18" charset="0"/>
              <a:cs typeface="Times New Roman" panose="02020603050405020304" pitchFamily="18" charset="0"/>
            </a:endParaRPr>
          </a:p>
        </p:txBody>
      </p:sp>
      <p:cxnSp>
        <p:nvCxnSpPr>
          <p:cNvPr id="276" name="直接连接符 275">
            <a:extLst>
              <a:ext uri="{FF2B5EF4-FFF2-40B4-BE49-F238E27FC236}">
                <a16:creationId xmlns:a16="http://schemas.microsoft.com/office/drawing/2014/main" id="{2542DD28-17C6-DC35-50AA-F1E294AE4410}"/>
              </a:ext>
            </a:extLst>
          </p:cNvPr>
          <p:cNvCxnSpPr>
            <a:cxnSpLocks/>
          </p:cNvCxnSpPr>
          <p:nvPr/>
        </p:nvCxnSpPr>
        <p:spPr>
          <a:xfrm flipH="1">
            <a:off x="4629087" y="4883996"/>
            <a:ext cx="319016" cy="6392"/>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8" name="直接连接符 277">
            <a:extLst>
              <a:ext uri="{FF2B5EF4-FFF2-40B4-BE49-F238E27FC236}">
                <a16:creationId xmlns:a16="http://schemas.microsoft.com/office/drawing/2014/main" id="{9693BC76-A8CF-6EB0-1BA6-1DAF2D880DD5}"/>
              </a:ext>
            </a:extLst>
          </p:cNvPr>
          <p:cNvCxnSpPr>
            <a:cxnSpLocks/>
          </p:cNvCxnSpPr>
          <p:nvPr/>
        </p:nvCxnSpPr>
        <p:spPr>
          <a:xfrm flipH="1">
            <a:off x="4948103" y="4622629"/>
            <a:ext cx="113241" cy="261367"/>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82" name="矩形: 圆角 281">
            <a:extLst>
              <a:ext uri="{FF2B5EF4-FFF2-40B4-BE49-F238E27FC236}">
                <a16:creationId xmlns:a16="http://schemas.microsoft.com/office/drawing/2014/main" id="{520301DC-F1A2-8586-36B4-C928A63C7193}"/>
              </a:ext>
            </a:extLst>
          </p:cNvPr>
          <p:cNvSpPr/>
          <p:nvPr/>
        </p:nvSpPr>
        <p:spPr bwMode="auto">
          <a:xfrm>
            <a:off x="4596873" y="4557356"/>
            <a:ext cx="519503" cy="391806"/>
          </a:xfrm>
          <a:prstGeom prst="round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86" name="文本框 285">
            <a:extLst>
              <a:ext uri="{FF2B5EF4-FFF2-40B4-BE49-F238E27FC236}">
                <a16:creationId xmlns:a16="http://schemas.microsoft.com/office/drawing/2014/main" id="{6B57AD12-C542-A28A-2830-682A2526E55B}"/>
              </a:ext>
            </a:extLst>
          </p:cNvPr>
          <p:cNvSpPr txBox="1"/>
          <p:nvPr/>
        </p:nvSpPr>
        <p:spPr>
          <a:xfrm>
            <a:off x="4495273" y="4259724"/>
            <a:ext cx="693637" cy="307777"/>
          </a:xfrm>
          <a:prstGeom prst="rect">
            <a:avLst/>
          </a:prstGeom>
          <a:noFill/>
        </p:spPr>
        <p:txBody>
          <a:bodyPr wrap="square" rtlCol="0">
            <a:spAutoFit/>
          </a:bodyPr>
          <a:lstStyle/>
          <a:p>
            <a:pPr algn="ctr"/>
            <a:r>
              <a:rPr lang="en-US" altLang="zh-CN" sz="1400" dirty="0" err="1">
                <a:latin typeface="Times New Roman" panose="02020603050405020304" pitchFamily="18" charset="0"/>
                <a:cs typeface="Times New Roman" panose="02020603050405020304" pitchFamily="18" charset="0"/>
              </a:rPr>
              <a:t>ReLU</a:t>
            </a:r>
            <a:endParaRPr lang="zh-CN" altLang="en-US" sz="1400" dirty="0">
              <a:latin typeface="Times New Roman" panose="02020603050405020304" pitchFamily="18" charset="0"/>
              <a:cs typeface="Times New Roman" panose="02020603050405020304" pitchFamily="18" charset="0"/>
            </a:endParaRPr>
          </a:p>
        </p:txBody>
      </p:sp>
      <p:cxnSp>
        <p:nvCxnSpPr>
          <p:cNvPr id="289" name="Straight Arrow Connector 82">
            <a:extLst>
              <a:ext uri="{FF2B5EF4-FFF2-40B4-BE49-F238E27FC236}">
                <a16:creationId xmlns:a16="http://schemas.microsoft.com/office/drawing/2014/main" id="{31B1DE4B-50F3-ED35-81D6-B82039F7A3CE}"/>
              </a:ext>
            </a:extLst>
          </p:cNvPr>
          <p:cNvCxnSpPr>
            <a:cxnSpLocks/>
            <a:stCxn id="257" idx="3"/>
            <a:endCxn id="282" idx="1"/>
          </p:cNvCxnSpPr>
          <p:nvPr/>
        </p:nvCxnSpPr>
        <p:spPr bwMode="auto">
          <a:xfrm flipV="1">
            <a:off x="4186246" y="4753259"/>
            <a:ext cx="410627" cy="305"/>
          </a:xfrm>
          <a:prstGeom prst="straightConnector1">
            <a:avLst/>
          </a:prstGeom>
          <a:solidFill>
            <a:schemeClr val="accent1"/>
          </a:solidFill>
          <a:ln w="19050" cap="flat" cmpd="sng" algn="ctr">
            <a:solidFill>
              <a:schemeClr val="tx1"/>
            </a:solidFill>
            <a:prstDash val="solid"/>
            <a:miter lim="800000"/>
            <a:headEnd type="none" w="med" len="med"/>
            <a:tailEnd type="arrow" w="med" len="med"/>
          </a:ln>
          <a:effectLst/>
        </p:spPr>
      </p:cxnSp>
      <p:sp>
        <p:nvSpPr>
          <p:cNvPr id="358" name="文本框 357">
            <a:extLst>
              <a:ext uri="{FF2B5EF4-FFF2-40B4-BE49-F238E27FC236}">
                <a16:creationId xmlns:a16="http://schemas.microsoft.com/office/drawing/2014/main" id="{A74A0B07-52A5-8DB4-0D5F-C78A0A696C60}"/>
              </a:ext>
            </a:extLst>
          </p:cNvPr>
          <p:cNvSpPr txBox="1"/>
          <p:nvPr/>
        </p:nvSpPr>
        <p:spPr>
          <a:xfrm>
            <a:off x="5243426" y="4338793"/>
            <a:ext cx="250035" cy="584775"/>
          </a:xfrm>
          <a:prstGeom prst="rect">
            <a:avLst/>
          </a:prstGeom>
          <a:no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a:t>
            </a:r>
            <a:endParaRPr lang="zh-CN" altLang="en-US" sz="3200" b="1" dirty="0">
              <a:latin typeface="Times New Roman" panose="02020603050405020304" pitchFamily="18" charset="0"/>
              <a:cs typeface="Times New Roman" panose="02020603050405020304" pitchFamily="18" charset="0"/>
            </a:endParaRPr>
          </a:p>
        </p:txBody>
      </p:sp>
      <p:grpSp>
        <p:nvGrpSpPr>
          <p:cNvPr id="359" name="组合 358">
            <a:extLst>
              <a:ext uri="{FF2B5EF4-FFF2-40B4-BE49-F238E27FC236}">
                <a16:creationId xmlns:a16="http://schemas.microsoft.com/office/drawing/2014/main" id="{841E0929-2888-A624-352C-A4D44877DAE6}"/>
              </a:ext>
            </a:extLst>
          </p:cNvPr>
          <p:cNvGrpSpPr/>
          <p:nvPr/>
        </p:nvGrpSpPr>
        <p:grpSpPr>
          <a:xfrm>
            <a:off x="5700249" y="4004435"/>
            <a:ext cx="454262" cy="406332"/>
            <a:chOff x="3394839" y="3720380"/>
            <a:chExt cx="454262" cy="406332"/>
          </a:xfrm>
        </p:grpSpPr>
        <p:sp>
          <p:nvSpPr>
            <p:cNvPr id="360" name="椭圆 359">
              <a:extLst>
                <a:ext uri="{FF2B5EF4-FFF2-40B4-BE49-F238E27FC236}">
                  <a16:creationId xmlns:a16="http://schemas.microsoft.com/office/drawing/2014/main" id="{1F2D5BB3-D8CE-100F-7F82-962DA6EFF82C}"/>
                </a:ext>
              </a:extLst>
            </p:cNvPr>
            <p:cNvSpPr/>
            <p:nvPr/>
          </p:nvSpPr>
          <p:spPr>
            <a:xfrm>
              <a:off x="3501384" y="3928218"/>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361" name="椭圆 360">
              <a:extLst>
                <a:ext uri="{FF2B5EF4-FFF2-40B4-BE49-F238E27FC236}">
                  <a16:creationId xmlns:a16="http://schemas.microsoft.com/office/drawing/2014/main" id="{C451FCA8-B403-F7F1-31BE-A34DDFD2F195}"/>
                </a:ext>
              </a:extLst>
            </p:cNvPr>
            <p:cNvSpPr/>
            <p:nvPr/>
          </p:nvSpPr>
          <p:spPr>
            <a:xfrm>
              <a:off x="3409442" y="4054712"/>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362" name="椭圆 361">
              <a:extLst>
                <a:ext uri="{FF2B5EF4-FFF2-40B4-BE49-F238E27FC236}">
                  <a16:creationId xmlns:a16="http://schemas.microsoft.com/office/drawing/2014/main" id="{0B90667A-269B-2140-6F5C-34F79C43BF09}"/>
                </a:ext>
              </a:extLst>
            </p:cNvPr>
            <p:cNvSpPr/>
            <p:nvPr/>
          </p:nvSpPr>
          <p:spPr>
            <a:xfrm>
              <a:off x="3394839" y="3720582"/>
              <a:ext cx="72000" cy="72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363" name="椭圆 362">
              <a:extLst>
                <a:ext uri="{FF2B5EF4-FFF2-40B4-BE49-F238E27FC236}">
                  <a16:creationId xmlns:a16="http://schemas.microsoft.com/office/drawing/2014/main" id="{8AA40A35-8EAC-EAE5-C2B9-AF3CA7811920}"/>
                </a:ext>
              </a:extLst>
            </p:cNvPr>
            <p:cNvSpPr/>
            <p:nvPr/>
          </p:nvSpPr>
          <p:spPr>
            <a:xfrm>
              <a:off x="3588660" y="4054712"/>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364" name="椭圆 363">
              <a:extLst>
                <a:ext uri="{FF2B5EF4-FFF2-40B4-BE49-F238E27FC236}">
                  <a16:creationId xmlns:a16="http://schemas.microsoft.com/office/drawing/2014/main" id="{03DBFCA8-B1E5-D949-4B0D-0B15F22B3D41}"/>
                </a:ext>
              </a:extLst>
            </p:cNvPr>
            <p:cNvSpPr/>
            <p:nvPr/>
          </p:nvSpPr>
          <p:spPr>
            <a:xfrm>
              <a:off x="3642095" y="3826057"/>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365" name="椭圆 364">
              <a:extLst>
                <a:ext uri="{FF2B5EF4-FFF2-40B4-BE49-F238E27FC236}">
                  <a16:creationId xmlns:a16="http://schemas.microsoft.com/office/drawing/2014/main" id="{6B20E46A-9018-6B06-9FA9-AC9EEDE5C47E}"/>
                </a:ext>
              </a:extLst>
            </p:cNvPr>
            <p:cNvSpPr/>
            <p:nvPr/>
          </p:nvSpPr>
          <p:spPr>
            <a:xfrm>
              <a:off x="3752099" y="3946152"/>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366" name="椭圆 365">
              <a:extLst>
                <a:ext uri="{FF2B5EF4-FFF2-40B4-BE49-F238E27FC236}">
                  <a16:creationId xmlns:a16="http://schemas.microsoft.com/office/drawing/2014/main" id="{DB0854D8-12D1-85C0-5AF6-8A8CE4E611A6}"/>
                </a:ext>
              </a:extLst>
            </p:cNvPr>
            <p:cNvSpPr/>
            <p:nvPr/>
          </p:nvSpPr>
          <p:spPr>
            <a:xfrm>
              <a:off x="3777101" y="3720380"/>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367" name="直接连接符 366">
              <a:extLst>
                <a:ext uri="{FF2B5EF4-FFF2-40B4-BE49-F238E27FC236}">
                  <a16:creationId xmlns:a16="http://schemas.microsoft.com/office/drawing/2014/main" id="{742DA79F-7DC6-5E71-0E1F-0219BC7A3A86}"/>
                </a:ext>
              </a:extLst>
            </p:cNvPr>
            <p:cNvCxnSpPr>
              <a:cxnSpLocks/>
              <a:stCxn id="366" idx="2"/>
              <a:endCxn id="362" idx="6"/>
            </p:cNvCxnSpPr>
            <p:nvPr/>
          </p:nvCxnSpPr>
          <p:spPr>
            <a:xfrm flipH="1">
              <a:off x="3466839" y="3756380"/>
              <a:ext cx="310262" cy="2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直接连接符 367">
              <a:extLst>
                <a:ext uri="{FF2B5EF4-FFF2-40B4-BE49-F238E27FC236}">
                  <a16:creationId xmlns:a16="http://schemas.microsoft.com/office/drawing/2014/main" id="{69EB77AF-0BAB-5F29-B941-701C6968493D}"/>
                </a:ext>
              </a:extLst>
            </p:cNvPr>
            <p:cNvCxnSpPr>
              <a:cxnSpLocks/>
              <a:stCxn id="366" idx="3"/>
              <a:endCxn id="364" idx="7"/>
            </p:cNvCxnSpPr>
            <p:nvPr/>
          </p:nvCxnSpPr>
          <p:spPr>
            <a:xfrm flipH="1">
              <a:off x="3703551" y="3781836"/>
              <a:ext cx="84094" cy="5476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直接连接符 368">
              <a:extLst>
                <a:ext uri="{FF2B5EF4-FFF2-40B4-BE49-F238E27FC236}">
                  <a16:creationId xmlns:a16="http://schemas.microsoft.com/office/drawing/2014/main" id="{D04EBEB8-32F7-36DB-58EF-33E7DDC732A8}"/>
                </a:ext>
              </a:extLst>
            </p:cNvPr>
            <p:cNvCxnSpPr>
              <a:cxnSpLocks/>
              <a:stCxn id="364" idx="2"/>
              <a:endCxn id="360" idx="7"/>
            </p:cNvCxnSpPr>
            <p:nvPr/>
          </p:nvCxnSpPr>
          <p:spPr>
            <a:xfrm flipH="1">
              <a:off x="3562840" y="3862057"/>
              <a:ext cx="79255" cy="7670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直接连接符 369">
              <a:extLst>
                <a:ext uri="{FF2B5EF4-FFF2-40B4-BE49-F238E27FC236}">
                  <a16:creationId xmlns:a16="http://schemas.microsoft.com/office/drawing/2014/main" id="{E7AE52D7-6B08-E12E-C0B7-565226CCD33C}"/>
                </a:ext>
              </a:extLst>
            </p:cNvPr>
            <p:cNvCxnSpPr>
              <a:cxnSpLocks/>
              <a:stCxn id="362" idx="2"/>
              <a:endCxn id="361" idx="1"/>
            </p:cNvCxnSpPr>
            <p:nvPr/>
          </p:nvCxnSpPr>
          <p:spPr>
            <a:xfrm>
              <a:off x="3394839" y="3756582"/>
              <a:ext cx="25147" cy="30867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直接连接符 370">
              <a:extLst>
                <a:ext uri="{FF2B5EF4-FFF2-40B4-BE49-F238E27FC236}">
                  <a16:creationId xmlns:a16="http://schemas.microsoft.com/office/drawing/2014/main" id="{AE13CB7B-C04F-0E9B-6F2E-D5DAA6A86E15}"/>
                </a:ext>
              </a:extLst>
            </p:cNvPr>
            <p:cNvCxnSpPr>
              <a:cxnSpLocks/>
              <a:stCxn id="360" idx="3"/>
              <a:endCxn id="361" idx="7"/>
            </p:cNvCxnSpPr>
            <p:nvPr/>
          </p:nvCxnSpPr>
          <p:spPr>
            <a:xfrm flipH="1">
              <a:off x="3470898" y="3989674"/>
              <a:ext cx="41030" cy="755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直接连接符 371">
              <a:extLst>
                <a:ext uri="{FF2B5EF4-FFF2-40B4-BE49-F238E27FC236}">
                  <a16:creationId xmlns:a16="http://schemas.microsoft.com/office/drawing/2014/main" id="{4D6BB124-0CBE-6DAC-8FD9-A146AE8646F5}"/>
                </a:ext>
              </a:extLst>
            </p:cNvPr>
            <p:cNvCxnSpPr>
              <a:cxnSpLocks/>
              <a:stCxn id="360" idx="6"/>
              <a:endCxn id="363" idx="0"/>
            </p:cNvCxnSpPr>
            <p:nvPr/>
          </p:nvCxnSpPr>
          <p:spPr>
            <a:xfrm>
              <a:off x="3573384" y="3964218"/>
              <a:ext cx="51276" cy="904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直接连接符 372">
              <a:extLst>
                <a:ext uri="{FF2B5EF4-FFF2-40B4-BE49-F238E27FC236}">
                  <a16:creationId xmlns:a16="http://schemas.microsoft.com/office/drawing/2014/main" id="{92905FBA-1771-7543-D38A-4160D84F884B}"/>
                </a:ext>
              </a:extLst>
            </p:cNvPr>
            <p:cNvCxnSpPr>
              <a:cxnSpLocks/>
              <a:stCxn id="363" idx="6"/>
              <a:endCxn id="365" idx="3"/>
            </p:cNvCxnSpPr>
            <p:nvPr/>
          </p:nvCxnSpPr>
          <p:spPr>
            <a:xfrm flipV="1">
              <a:off x="3660660" y="4007608"/>
              <a:ext cx="101983" cy="83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直接连接符 373">
              <a:extLst>
                <a:ext uri="{FF2B5EF4-FFF2-40B4-BE49-F238E27FC236}">
                  <a16:creationId xmlns:a16="http://schemas.microsoft.com/office/drawing/2014/main" id="{6979BB2F-4317-B956-C6CF-4C0F6ED44EA3}"/>
                </a:ext>
              </a:extLst>
            </p:cNvPr>
            <p:cNvCxnSpPr>
              <a:cxnSpLocks/>
              <a:stCxn id="365" idx="0"/>
              <a:endCxn id="366" idx="4"/>
            </p:cNvCxnSpPr>
            <p:nvPr/>
          </p:nvCxnSpPr>
          <p:spPr>
            <a:xfrm flipV="1">
              <a:off x="3788099" y="3792380"/>
              <a:ext cx="25002" cy="15377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直接连接符 374">
              <a:extLst>
                <a:ext uri="{FF2B5EF4-FFF2-40B4-BE49-F238E27FC236}">
                  <a16:creationId xmlns:a16="http://schemas.microsoft.com/office/drawing/2014/main" id="{2E89E3EF-6926-39A7-6BE1-41947976D0F6}"/>
                </a:ext>
              </a:extLst>
            </p:cNvPr>
            <p:cNvCxnSpPr>
              <a:cxnSpLocks/>
              <a:stCxn id="363" idx="2"/>
              <a:endCxn id="361" idx="6"/>
            </p:cNvCxnSpPr>
            <p:nvPr/>
          </p:nvCxnSpPr>
          <p:spPr>
            <a:xfrm flipH="1">
              <a:off x="3481442" y="4090712"/>
              <a:ext cx="10721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6" name="组合 375">
            <a:extLst>
              <a:ext uri="{FF2B5EF4-FFF2-40B4-BE49-F238E27FC236}">
                <a16:creationId xmlns:a16="http://schemas.microsoft.com/office/drawing/2014/main" id="{C282913E-D185-BE13-D639-1B2B7F449E75}"/>
              </a:ext>
            </a:extLst>
          </p:cNvPr>
          <p:cNvGrpSpPr/>
          <p:nvPr/>
        </p:nvGrpSpPr>
        <p:grpSpPr>
          <a:xfrm>
            <a:off x="5692780" y="4478744"/>
            <a:ext cx="454262" cy="406332"/>
            <a:chOff x="3394839" y="3720380"/>
            <a:chExt cx="454262" cy="406332"/>
          </a:xfrm>
        </p:grpSpPr>
        <p:sp>
          <p:nvSpPr>
            <p:cNvPr id="377" name="椭圆 376">
              <a:extLst>
                <a:ext uri="{FF2B5EF4-FFF2-40B4-BE49-F238E27FC236}">
                  <a16:creationId xmlns:a16="http://schemas.microsoft.com/office/drawing/2014/main" id="{006FF6DA-01C4-420B-4F60-C3CD5B9CB30B}"/>
                </a:ext>
              </a:extLst>
            </p:cNvPr>
            <p:cNvSpPr/>
            <p:nvPr/>
          </p:nvSpPr>
          <p:spPr>
            <a:xfrm>
              <a:off x="3501384" y="3928218"/>
              <a:ext cx="72000" cy="72000"/>
            </a:xfrm>
            <a:prstGeom prst="ellipse">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378" name="椭圆 377">
              <a:extLst>
                <a:ext uri="{FF2B5EF4-FFF2-40B4-BE49-F238E27FC236}">
                  <a16:creationId xmlns:a16="http://schemas.microsoft.com/office/drawing/2014/main" id="{3D7864E9-7A6E-6904-F2A0-0DAFD8B34FBD}"/>
                </a:ext>
              </a:extLst>
            </p:cNvPr>
            <p:cNvSpPr/>
            <p:nvPr/>
          </p:nvSpPr>
          <p:spPr>
            <a:xfrm>
              <a:off x="3409442" y="4054712"/>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379" name="椭圆 378">
              <a:extLst>
                <a:ext uri="{FF2B5EF4-FFF2-40B4-BE49-F238E27FC236}">
                  <a16:creationId xmlns:a16="http://schemas.microsoft.com/office/drawing/2014/main" id="{D0AC7E5A-1E1E-DC9E-003A-C5FF2F2DECE3}"/>
                </a:ext>
              </a:extLst>
            </p:cNvPr>
            <p:cNvSpPr/>
            <p:nvPr/>
          </p:nvSpPr>
          <p:spPr>
            <a:xfrm>
              <a:off x="3394839" y="3720582"/>
              <a:ext cx="72000" cy="72000"/>
            </a:xfrm>
            <a:prstGeom prst="ellipse">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380" name="椭圆 379">
              <a:extLst>
                <a:ext uri="{FF2B5EF4-FFF2-40B4-BE49-F238E27FC236}">
                  <a16:creationId xmlns:a16="http://schemas.microsoft.com/office/drawing/2014/main" id="{94F075F2-B995-12C7-232B-9888A527BC64}"/>
                </a:ext>
              </a:extLst>
            </p:cNvPr>
            <p:cNvSpPr/>
            <p:nvPr/>
          </p:nvSpPr>
          <p:spPr>
            <a:xfrm>
              <a:off x="3588660" y="4054712"/>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381" name="椭圆 380">
              <a:extLst>
                <a:ext uri="{FF2B5EF4-FFF2-40B4-BE49-F238E27FC236}">
                  <a16:creationId xmlns:a16="http://schemas.microsoft.com/office/drawing/2014/main" id="{217BCD23-B1B8-F949-5B94-6BE83497F0E8}"/>
                </a:ext>
              </a:extLst>
            </p:cNvPr>
            <p:cNvSpPr/>
            <p:nvPr/>
          </p:nvSpPr>
          <p:spPr>
            <a:xfrm>
              <a:off x="3642095" y="3826057"/>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382" name="椭圆 381">
              <a:extLst>
                <a:ext uri="{FF2B5EF4-FFF2-40B4-BE49-F238E27FC236}">
                  <a16:creationId xmlns:a16="http://schemas.microsoft.com/office/drawing/2014/main" id="{42AC3306-D983-CABD-4C5E-79702951B2A5}"/>
                </a:ext>
              </a:extLst>
            </p:cNvPr>
            <p:cNvSpPr/>
            <p:nvPr/>
          </p:nvSpPr>
          <p:spPr>
            <a:xfrm>
              <a:off x="3752099" y="3946152"/>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383" name="椭圆 382">
              <a:extLst>
                <a:ext uri="{FF2B5EF4-FFF2-40B4-BE49-F238E27FC236}">
                  <a16:creationId xmlns:a16="http://schemas.microsoft.com/office/drawing/2014/main" id="{46404750-B170-16E9-166D-CCBCB1A4678B}"/>
                </a:ext>
              </a:extLst>
            </p:cNvPr>
            <p:cNvSpPr/>
            <p:nvPr/>
          </p:nvSpPr>
          <p:spPr>
            <a:xfrm>
              <a:off x="3777101" y="3720380"/>
              <a:ext cx="72000" cy="72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384" name="直接连接符 383">
              <a:extLst>
                <a:ext uri="{FF2B5EF4-FFF2-40B4-BE49-F238E27FC236}">
                  <a16:creationId xmlns:a16="http://schemas.microsoft.com/office/drawing/2014/main" id="{DFE99B75-ED39-13C6-2AC0-D242A3896533}"/>
                </a:ext>
              </a:extLst>
            </p:cNvPr>
            <p:cNvCxnSpPr>
              <a:cxnSpLocks/>
              <a:stCxn id="383" idx="2"/>
              <a:endCxn id="379" idx="6"/>
            </p:cNvCxnSpPr>
            <p:nvPr/>
          </p:nvCxnSpPr>
          <p:spPr>
            <a:xfrm flipH="1">
              <a:off x="3466839" y="3756380"/>
              <a:ext cx="310262" cy="2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直接连接符 384">
              <a:extLst>
                <a:ext uri="{FF2B5EF4-FFF2-40B4-BE49-F238E27FC236}">
                  <a16:creationId xmlns:a16="http://schemas.microsoft.com/office/drawing/2014/main" id="{06B6F568-F1BC-5579-A599-D437B4F30E7B}"/>
                </a:ext>
              </a:extLst>
            </p:cNvPr>
            <p:cNvCxnSpPr>
              <a:cxnSpLocks/>
              <a:stCxn id="383" idx="3"/>
              <a:endCxn id="381" idx="7"/>
            </p:cNvCxnSpPr>
            <p:nvPr/>
          </p:nvCxnSpPr>
          <p:spPr>
            <a:xfrm flipH="1">
              <a:off x="3703551" y="3781836"/>
              <a:ext cx="84094" cy="5476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直接连接符 385">
              <a:extLst>
                <a:ext uri="{FF2B5EF4-FFF2-40B4-BE49-F238E27FC236}">
                  <a16:creationId xmlns:a16="http://schemas.microsoft.com/office/drawing/2014/main" id="{41492C62-FA0A-F297-EFF1-004B5EEE5AA2}"/>
                </a:ext>
              </a:extLst>
            </p:cNvPr>
            <p:cNvCxnSpPr>
              <a:cxnSpLocks/>
              <a:stCxn id="381" idx="2"/>
              <a:endCxn id="377" idx="7"/>
            </p:cNvCxnSpPr>
            <p:nvPr/>
          </p:nvCxnSpPr>
          <p:spPr>
            <a:xfrm flipH="1">
              <a:off x="3562840" y="3862057"/>
              <a:ext cx="79255" cy="7670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直接连接符 386">
              <a:extLst>
                <a:ext uri="{FF2B5EF4-FFF2-40B4-BE49-F238E27FC236}">
                  <a16:creationId xmlns:a16="http://schemas.microsoft.com/office/drawing/2014/main" id="{0675A773-A760-6E6B-84AE-6ED13074EC91}"/>
                </a:ext>
              </a:extLst>
            </p:cNvPr>
            <p:cNvCxnSpPr>
              <a:cxnSpLocks/>
              <a:stCxn id="379" idx="2"/>
              <a:endCxn id="378" idx="1"/>
            </p:cNvCxnSpPr>
            <p:nvPr/>
          </p:nvCxnSpPr>
          <p:spPr>
            <a:xfrm>
              <a:off x="3394839" y="3756582"/>
              <a:ext cx="25147" cy="30867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直接连接符 387">
              <a:extLst>
                <a:ext uri="{FF2B5EF4-FFF2-40B4-BE49-F238E27FC236}">
                  <a16:creationId xmlns:a16="http://schemas.microsoft.com/office/drawing/2014/main" id="{1D4CD8F3-F65D-207F-7833-BC2C254325B9}"/>
                </a:ext>
              </a:extLst>
            </p:cNvPr>
            <p:cNvCxnSpPr>
              <a:cxnSpLocks/>
              <a:stCxn id="377" idx="3"/>
              <a:endCxn id="378" idx="7"/>
            </p:cNvCxnSpPr>
            <p:nvPr/>
          </p:nvCxnSpPr>
          <p:spPr>
            <a:xfrm flipH="1">
              <a:off x="3470898" y="3989674"/>
              <a:ext cx="41030" cy="755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直接连接符 388">
              <a:extLst>
                <a:ext uri="{FF2B5EF4-FFF2-40B4-BE49-F238E27FC236}">
                  <a16:creationId xmlns:a16="http://schemas.microsoft.com/office/drawing/2014/main" id="{C848754C-F826-A258-FA7E-3087283AB3C6}"/>
                </a:ext>
              </a:extLst>
            </p:cNvPr>
            <p:cNvCxnSpPr>
              <a:cxnSpLocks/>
              <a:stCxn id="377" idx="6"/>
              <a:endCxn id="380" idx="0"/>
            </p:cNvCxnSpPr>
            <p:nvPr/>
          </p:nvCxnSpPr>
          <p:spPr>
            <a:xfrm>
              <a:off x="3573384" y="3964218"/>
              <a:ext cx="51276" cy="904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直接连接符 389">
              <a:extLst>
                <a:ext uri="{FF2B5EF4-FFF2-40B4-BE49-F238E27FC236}">
                  <a16:creationId xmlns:a16="http://schemas.microsoft.com/office/drawing/2014/main" id="{BA270E68-5390-7DF3-7C2A-3DCB68DD063C}"/>
                </a:ext>
              </a:extLst>
            </p:cNvPr>
            <p:cNvCxnSpPr>
              <a:cxnSpLocks/>
              <a:stCxn id="380" idx="6"/>
              <a:endCxn id="382" idx="3"/>
            </p:cNvCxnSpPr>
            <p:nvPr/>
          </p:nvCxnSpPr>
          <p:spPr>
            <a:xfrm flipV="1">
              <a:off x="3660660" y="4007608"/>
              <a:ext cx="101983" cy="83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直接连接符 390">
              <a:extLst>
                <a:ext uri="{FF2B5EF4-FFF2-40B4-BE49-F238E27FC236}">
                  <a16:creationId xmlns:a16="http://schemas.microsoft.com/office/drawing/2014/main" id="{C73B04FC-A73C-C496-3058-5BC7BA110EEC}"/>
                </a:ext>
              </a:extLst>
            </p:cNvPr>
            <p:cNvCxnSpPr>
              <a:cxnSpLocks/>
              <a:stCxn id="382" idx="0"/>
              <a:endCxn id="383" idx="4"/>
            </p:cNvCxnSpPr>
            <p:nvPr/>
          </p:nvCxnSpPr>
          <p:spPr>
            <a:xfrm flipV="1">
              <a:off x="3788099" y="3792380"/>
              <a:ext cx="25002" cy="15377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直接连接符 391">
              <a:extLst>
                <a:ext uri="{FF2B5EF4-FFF2-40B4-BE49-F238E27FC236}">
                  <a16:creationId xmlns:a16="http://schemas.microsoft.com/office/drawing/2014/main" id="{26B3E0D4-858E-AD49-8EC9-0E9673BBDC96}"/>
                </a:ext>
              </a:extLst>
            </p:cNvPr>
            <p:cNvCxnSpPr>
              <a:cxnSpLocks/>
              <a:stCxn id="380" idx="2"/>
              <a:endCxn id="378" idx="6"/>
            </p:cNvCxnSpPr>
            <p:nvPr/>
          </p:nvCxnSpPr>
          <p:spPr>
            <a:xfrm flipH="1">
              <a:off x="3481442" y="4090712"/>
              <a:ext cx="10721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3" name="直接连接符 392">
            <a:extLst>
              <a:ext uri="{FF2B5EF4-FFF2-40B4-BE49-F238E27FC236}">
                <a16:creationId xmlns:a16="http://schemas.microsoft.com/office/drawing/2014/main" id="{02805739-EF0D-DF29-2A40-7ADFA5297058}"/>
              </a:ext>
            </a:extLst>
          </p:cNvPr>
          <p:cNvCxnSpPr>
            <a:cxnSpLocks/>
            <a:stCxn id="362" idx="5"/>
            <a:endCxn id="360" idx="1"/>
          </p:cNvCxnSpPr>
          <p:nvPr/>
        </p:nvCxnSpPr>
        <p:spPr>
          <a:xfrm>
            <a:off x="5761705" y="4066093"/>
            <a:ext cx="55633" cy="15672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直接连接符 393">
            <a:extLst>
              <a:ext uri="{FF2B5EF4-FFF2-40B4-BE49-F238E27FC236}">
                <a16:creationId xmlns:a16="http://schemas.microsoft.com/office/drawing/2014/main" id="{354DB847-D778-D4FD-87F3-97112101BF2D}"/>
              </a:ext>
            </a:extLst>
          </p:cNvPr>
          <p:cNvCxnSpPr>
            <a:cxnSpLocks/>
            <a:stCxn id="379" idx="5"/>
            <a:endCxn id="377" idx="1"/>
          </p:cNvCxnSpPr>
          <p:nvPr/>
        </p:nvCxnSpPr>
        <p:spPr>
          <a:xfrm>
            <a:off x="5754236" y="4540402"/>
            <a:ext cx="55633" cy="15672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5" name="组合 394">
            <a:extLst>
              <a:ext uri="{FF2B5EF4-FFF2-40B4-BE49-F238E27FC236}">
                <a16:creationId xmlns:a16="http://schemas.microsoft.com/office/drawing/2014/main" id="{C2A61EC7-9226-0A08-A278-00C1EBE883CC}"/>
              </a:ext>
            </a:extLst>
          </p:cNvPr>
          <p:cNvGrpSpPr/>
          <p:nvPr/>
        </p:nvGrpSpPr>
        <p:grpSpPr>
          <a:xfrm>
            <a:off x="5707383" y="5092254"/>
            <a:ext cx="454262" cy="406332"/>
            <a:chOff x="3394839" y="3720380"/>
            <a:chExt cx="454262" cy="406332"/>
          </a:xfrm>
        </p:grpSpPr>
        <p:sp>
          <p:nvSpPr>
            <p:cNvPr id="396" name="椭圆 395">
              <a:extLst>
                <a:ext uri="{FF2B5EF4-FFF2-40B4-BE49-F238E27FC236}">
                  <a16:creationId xmlns:a16="http://schemas.microsoft.com/office/drawing/2014/main" id="{A16B7FEB-562C-B471-C8AA-A057ACD25303}"/>
                </a:ext>
              </a:extLst>
            </p:cNvPr>
            <p:cNvSpPr/>
            <p:nvPr/>
          </p:nvSpPr>
          <p:spPr>
            <a:xfrm>
              <a:off x="3501384" y="3928218"/>
              <a:ext cx="72000" cy="72000"/>
            </a:xfrm>
            <a:prstGeom prst="ellipse">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397" name="椭圆 396">
              <a:extLst>
                <a:ext uri="{FF2B5EF4-FFF2-40B4-BE49-F238E27FC236}">
                  <a16:creationId xmlns:a16="http://schemas.microsoft.com/office/drawing/2014/main" id="{F7BD822C-7BE0-6F55-D111-73C74CA1A678}"/>
                </a:ext>
              </a:extLst>
            </p:cNvPr>
            <p:cNvSpPr/>
            <p:nvPr/>
          </p:nvSpPr>
          <p:spPr>
            <a:xfrm>
              <a:off x="3409442" y="4054712"/>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398" name="椭圆 397">
              <a:extLst>
                <a:ext uri="{FF2B5EF4-FFF2-40B4-BE49-F238E27FC236}">
                  <a16:creationId xmlns:a16="http://schemas.microsoft.com/office/drawing/2014/main" id="{3E08C477-02F0-2E36-1736-E26B1F8F1FBC}"/>
                </a:ext>
              </a:extLst>
            </p:cNvPr>
            <p:cNvSpPr/>
            <p:nvPr/>
          </p:nvSpPr>
          <p:spPr>
            <a:xfrm>
              <a:off x="3394839" y="3720582"/>
              <a:ext cx="72000" cy="72000"/>
            </a:xfrm>
            <a:prstGeom prst="ellipse">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399" name="椭圆 398">
              <a:extLst>
                <a:ext uri="{FF2B5EF4-FFF2-40B4-BE49-F238E27FC236}">
                  <a16:creationId xmlns:a16="http://schemas.microsoft.com/office/drawing/2014/main" id="{707A26A9-8CBD-BDFC-13EC-D820BFA88D2F}"/>
                </a:ext>
              </a:extLst>
            </p:cNvPr>
            <p:cNvSpPr/>
            <p:nvPr/>
          </p:nvSpPr>
          <p:spPr>
            <a:xfrm>
              <a:off x="3588660" y="4054712"/>
              <a:ext cx="72000" cy="72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00" name="椭圆 399">
              <a:extLst>
                <a:ext uri="{FF2B5EF4-FFF2-40B4-BE49-F238E27FC236}">
                  <a16:creationId xmlns:a16="http://schemas.microsoft.com/office/drawing/2014/main" id="{E4D1BA6E-FD50-7D46-DDDE-553C53FF9A2B}"/>
                </a:ext>
              </a:extLst>
            </p:cNvPr>
            <p:cNvSpPr/>
            <p:nvPr/>
          </p:nvSpPr>
          <p:spPr>
            <a:xfrm>
              <a:off x="3642095" y="3826057"/>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01" name="椭圆 400">
              <a:extLst>
                <a:ext uri="{FF2B5EF4-FFF2-40B4-BE49-F238E27FC236}">
                  <a16:creationId xmlns:a16="http://schemas.microsoft.com/office/drawing/2014/main" id="{2603F7C1-3D08-7CC6-50D3-7AE42D2EFA4B}"/>
                </a:ext>
              </a:extLst>
            </p:cNvPr>
            <p:cNvSpPr/>
            <p:nvPr/>
          </p:nvSpPr>
          <p:spPr>
            <a:xfrm>
              <a:off x="3752099" y="3946152"/>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02" name="椭圆 401">
              <a:extLst>
                <a:ext uri="{FF2B5EF4-FFF2-40B4-BE49-F238E27FC236}">
                  <a16:creationId xmlns:a16="http://schemas.microsoft.com/office/drawing/2014/main" id="{43B69C7A-C62D-9701-DC24-467BACD8C96D}"/>
                </a:ext>
              </a:extLst>
            </p:cNvPr>
            <p:cNvSpPr/>
            <p:nvPr/>
          </p:nvSpPr>
          <p:spPr>
            <a:xfrm>
              <a:off x="3777101" y="3720380"/>
              <a:ext cx="72000" cy="72000"/>
            </a:xfrm>
            <a:prstGeom prst="ellips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403" name="直接连接符 402">
              <a:extLst>
                <a:ext uri="{FF2B5EF4-FFF2-40B4-BE49-F238E27FC236}">
                  <a16:creationId xmlns:a16="http://schemas.microsoft.com/office/drawing/2014/main" id="{27144E7A-0199-92C3-8691-05DABF193596}"/>
                </a:ext>
              </a:extLst>
            </p:cNvPr>
            <p:cNvCxnSpPr>
              <a:cxnSpLocks/>
              <a:stCxn id="402" idx="2"/>
              <a:endCxn id="398" idx="6"/>
            </p:cNvCxnSpPr>
            <p:nvPr/>
          </p:nvCxnSpPr>
          <p:spPr>
            <a:xfrm flipH="1">
              <a:off x="3466839" y="3756380"/>
              <a:ext cx="310262" cy="2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直接连接符 403">
              <a:extLst>
                <a:ext uri="{FF2B5EF4-FFF2-40B4-BE49-F238E27FC236}">
                  <a16:creationId xmlns:a16="http://schemas.microsoft.com/office/drawing/2014/main" id="{C3CBC2F1-5A4B-5458-73DF-351A26ADD897}"/>
                </a:ext>
              </a:extLst>
            </p:cNvPr>
            <p:cNvCxnSpPr>
              <a:cxnSpLocks/>
              <a:stCxn id="402" idx="3"/>
              <a:endCxn id="400" idx="7"/>
            </p:cNvCxnSpPr>
            <p:nvPr/>
          </p:nvCxnSpPr>
          <p:spPr>
            <a:xfrm flipH="1">
              <a:off x="3703551" y="3781836"/>
              <a:ext cx="84094" cy="5476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直接连接符 404">
              <a:extLst>
                <a:ext uri="{FF2B5EF4-FFF2-40B4-BE49-F238E27FC236}">
                  <a16:creationId xmlns:a16="http://schemas.microsoft.com/office/drawing/2014/main" id="{48553485-DDFD-2706-CA7E-A0354E9FC98F}"/>
                </a:ext>
              </a:extLst>
            </p:cNvPr>
            <p:cNvCxnSpPr>
              <a:cxnSpLocks/>
              <a:stCxn id="400" idx="2"/>
              <a:endCxn id="396" idx="7"/>
            </p:cNvCxnSpPr>
            <p:nvPr/>
          </p:nvCxnSpPr>
          <p:spPr>
            <a:xfrm flipH="1">
              <a:off x="3562840" y="3862057"/>
              <a:ext cx="79255" cy="7670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直接连接符 405">
              <a:extLst>
                <a:ext uri="{FF2B5EF4-FFF2-40B4-BE49-F238E27FC236}">
                  <a16:creationId xmlns:a16="http://schemas.microsoft.com/office/drawing/2014/main" id="{991329FD-99DA-2C80-16E2-A18B34A0275C}"/>
                </a:ext>
              </a:extLst>
            </p:cNvPr>
            <p:cNvCxnSpPr>
              <a:cxnSpLocks/>
              <a:stCxn id="398" idx="2"/>
              <a:endCxn id="397" idx="1"/>
            </p:cNvCxnSpPr>
            <p:nvPr/>
          </p:nvCxnSpPr>
          <p:spPr>
            <a:xfrm>
              <a:off x="3394839" y="3756582"/>
              <a:ext cx="25147" cy="30867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直接连接符 406">
              <a:extLst>
                <a:ext uri="{FF2B5EF4-FFF2-40B4-BE49-F238E27FC236}">
                  <a16:creationId xmlns:a16="http://schemas.microsoft.com/office/drawing/2014/main" id="{2B365921-60A6-BC8F-EE7F-852D2CB2D98C}"/>
                </a:ext>
              </a:extLst>
            </p:cNvPr>
            <p:cNvCxnSpPr>
              <a:cxnSpLocks/>
              <a:stCxn id="396" idx="3"/>
              <a:endCxn id="397" idx="7"/>
            </p:cNvCxnSpPr>
            <p:nvPr/>
          </p:nvCxnSpPr>
          <p:spPr>
            <a:xfrm flipH="1">
              <a:off x="3470898" y="3989674"/>
              <a:ext cx="41030" cy="755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直接连接符 407">
              <a:extLst>
                <a:ext uri="{FF2B5EF4-FFF2-40B4-BE49-F238E27FC236}">
                  <a16:creationId xmlns:a16="http://schemas.microsoft.com/office/drawing/2014/main" id="{2E2DB8ED-4779-29C8-0AA8-684BD13FB853}"/>
                </a:ext>
              </a:extLst>
            </p:cNvPr>
            <p:cNvCxnSpPr>
              <a:cxnSpLocks/>
              <a:stCxn id="396" idx="6"/>
              <a:endCxn id="399" idx="0"/>
            </p:cNvCxnSpPr>
            <p:nvPr/>
          </p:nvCxnSpPr>
          <p:spPr>
            <a:xfrm>
              <a:off x="3573384" y="3964218"/>
              <a:ext cx="51276" cy="904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直接连接符 408">
              <a:extLst>
                <a:ext uri="{FF2B5EF4-FFF2-40B4-BE49-F238E27FC236}">
                  <a16:creationId xmlns:a16="http://schemas.microsoft.com/office/drawing/2014/main" id="{90B2BB06-5869-C5B7-3AA0-1444AEDBBB03}"/>
                </a:ext>
              </a:extLst>
            </p:cNvPr>
            <p:cNvCxnSpPr>
              <a:cxnSpLocks/>
              <a:stCxn id="399" idx="6"/>
              <a:endCxn id="401" idx="3"/>
            </p:cNvCxnSpPr>
            <p:nvPr/>
          </p:nvCxnSpPr>
          <p:spPr>
            <a:xfrm flipV="1">
              <a:off x="3660660" y="4007608"/>
              <a:ext cx="101983" cy="83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直接连接符 409">
              <a:extLst>
                <a:ext uri="{FF2B5EF4-FFF2-40B4-BE49-F238E27FC236}">
                  <a16:creationId xmlns:a16="http://schemas.microsoft.com/office/drawing/2014/main" id="{592938E6-871F-2F8D-68C7-74F34C2125A7}"/>
                </a:ext>
              </a:extLst>
            </p:cNvPr>
            <p:cNvCxnSpPr>
              <a:cxnSpLocks/>
              <a:stCxn id="401" idx="0"/>
              <a:endCxn id="402" idx="4"/>
            </p:cNvCxnSpPr>
            <p:nvPr/>
          </p:nvCxnSpPr>
          <p:spPr>
            <a:xfrm flipV="1">
              <a:off x="3788099" y="3792380"/>
              <a:ext cx="25002" cy="15377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直接连接符 410">
              <a:extLst>
                <a:ext uri="{FF2B5EF4-FFF2-40B4-BE49-F238E27FC236}">
                  <a16:creationId xmlns:a16="http://schemas.microsoft.com/office/drawing/2014/main" id="{700A622F-D1FA-CFE4-CCCD-384CBA70F1E7}"/>
                </a:ext>
              </a:extLst>
            </p:cNvPr>
            <p:cNvCxnSpPr>
              <a:cxnSpLocks/>
              <a:stCxn id="399" idx="2"/>
              <a:endCxn id="397" idx="6"/>
            </p:cNvCxnSpPr>
            <p:nvPr/>
          </p:nvCxnSpPr>
          <p:spPr>
            <a:xfrm flipH="1">
              <a:off x="3481442" y="4090712"/>
              <a:ext cx="10721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2" name="直接连接符 411">
            <a:extLst>
              <a:ext uri="{FF2B5EF4-FFF2-40B4-BE49-F238E27FC236}">
                <a16:creationId xmlns:a16="http://schemas.microsoft.com/office/drawing/2014/main" id="{1FEA550F-15EF-420A-B75A-FFA349650F8E}"/>
              </a:ext>
            </a:extLst>
          </p:cNvPr>
          <p:cNvCxnSpPr>
            <a:cxnSpLocks/>
            <a:stCxn id="398" idx="5"/>
            <a:endCxn id="396" idx="1"/>
          </p:cNvCxnSpPr>
          <p:nvPr/>
        </p:nvCxnSpPr>
        <p:spPr>
          <a:xfrm>
            <a:off x="5768839" y="5153912"/>
            <a:ext cx="55633" cy="15672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13" name="文本框 412">
            <a:extLst>
              <a:ext uri="{FF2B5EF4-FFF2-40B4-BE49-F238E27FC236}">
                <a16:creationId xmlns:a16="http://schemas.microsoft.com/office/drawing/2014/main" id="{DDE729A6-85B5-0F11-9D37-E8F4B799F63C}"/>
              </a:ext>
            </a:extLst>
          </p:cNvPr>
          <p:cNvSpPr txBox="1"/>
          <p:nvPr/>
        </p:nvSpPr>
        <p:spPr>
          <a:xfrm>
            <a:off x="5781223" y="4678060"/>
            <a:ext cx="250035" cy="461665"/>
          </a:xfrm>
          <a:prstGeom prst="rect">
            <a:avLst/>
          </a:prstGeom>
          <a:noFill/>
        </p:spPr>
        <p:txBody>
          <a:bodyPr wrap="square" rtlCol="0">
            <a:spAutoFit/>
          </a:bodyPr>
          <a:lstStyle/>
          <a:p>
            <a:pPr algn="ctr"/>
            <a:r>
              <a:rPr lang="en-US" altLang="zh-CN" sz="2400" b="1" dirty="0">
                <a:latin typeface="Times New Roman" panose="02020603050405020304" pitchFamily="18" charset="0"/>
                <a:cs typeface="Times New Roman" panose="02020603050405020304" pitchFamily="18" charset="0"/>
              </a:rPr>
              <a:t>…</a:t>
            </a:r>
            <a:endParaRPr lang="zh-CN" altLang="en-US" sz="2400" b="1" dirty="0">
              <a:latin typeface="Times New Roman" panose="02020603050405020304" pitchFamily="18" charset="0"/>
              <a:cs typeface="Times New Roman" panose="02020603050405020304" pitchFamily="18" charset="0"/>
            </a:endParaRPr>
          </a:p>
        </p:txBody>
      </p:sp>
      <p:sp>
        <p:nvSpPr>
          <p:cNvPr id="414" name="矩形: 圆角 413">
            <a:extLst>
              <a:ext uri="{FF2B5EF4-FFF2-40B4-BE49-F238E27FC236}">
                <a16:creationId xmlns:a16="http://schemas.microsoft.com/office/drawing/2014/main" id="{7E043CB4-B9DC-89A4-D7BF-A9618A243719}"/>
              </a:ext>
            </a:extLst>
          </p:cNvPr>
          <p:cNvSpPr/>
          <p:nvPr/>
        </p:nvSpPr>
        <p:spPr bwMode="auto">
          <a:xfrm>
            <a:off x="5635781" y="3960575"/>
            <a:ext cx="573268" cy="1568595"/>
          </a:xfrm>
          <a:prstGeom prst="round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15" name="文本框 414">
            <a:extLst>
              <a:ext uri="{FF2B5EF4-FFF2-40B4-BE49-F238E27FC236}">
                <a16:creationId xmlns:a16="http://schemas.microsoft.com/office/drawing/2014/main" id="{25A58AE5-F8A8-0874-6E18-16ABE6583963}"/>
              </a:ext>
            </a:extLst>
          </p:cNvPr>
          <p:cNvSpPr txBox="1"/>
          <p:nvPr/>
        </p:nvSpPr>
        <p:spPr>
          <a:xfrm>
            <a:off x="5455786" y="3677882"/>
            <a:ext cx="962836" cy="307777"/>
          </a:xfrm>
          <a:prstGeom prst="rect">
            <a:avLst/>
          </a:prstGeom>
          <a:noFill/>
        </p:spPr>
        <p:txBody>
          <a:bodyPr wrap="square" rtlCol="0">
            <a:spAutoFit/>
          </a:bodyPr>
          <a:lstStyle/>
          <a:p>
            <a:pPr algn="ctr"/>
            <a:r>
              <a:rPr lang="en-US" altLang="zh-CN" sz="1400" dirty="0" err="1">
                <a:latin typeface="Times New Roman" panose="02020603050405020304" pitchFamily="18" charset="0"/>
                <a:cs typeface="Times New Roman" panose="02020603050405020304" pitchFamily="18" charset="0"/>
              </a:rPr>
              <a:t>GCNConv</a:t>
            </a:r>
            <a:endParaRPr lang="zh-CN" altLang="en-US" sz="1400" dirty="0">
              <a:latin typeface="Times New Roman" panose="02020603050405020304" pitchFamily="18" charset="0"/>
              <a:cs typeface="Times New Roman" panose="02020603050405020304" pitchFamily="18" charset="0"/>
            </a:endParaRPr>
          </a:p>
        </p:txBody>
      </p:sp>
      <p:cxnSp>
        <p:nvCxnSpPr>
          <p:cNvPr id="416" name="直接连接符 415">
            <a:extLst>
              <a:ext uri="{FF2B5EF4-FFF2-40B4-BE49-F238E27FC236}">
                <a16:creationId xmlns:a16="http://schemas.microsoft.com/office/drawing/2014/main" id="{2A969DCF-3E28-113E-CEF2-FAB874752000}"/>
              </a:ext>
            </a:extLst>
          </p:cNvPr>
          <p:cNvCxnSpPr>
            <a:cxnSpLocks/>
          </p:cNvCxnSpPr>
          <p:nvPr/>
        </p:nvCxnSpPr>
        <p:spPr>
          <a:xfrm flipH="1">
            <a:off x="6651890" y="4875305"/>
            <a:ext cx="319016" cy="6392"/>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7" name="直接连接符 416">
            <a:extLst>
              <a:ext uri="{FF2B5EF4-FFF2-40B4-BE49-F238E27FC236}">
                <a16:creationId xmlns:a16="http://schemas.microsoft.com/office/drawing/2014/main" id="{DC862A9D-FA63-BEC5-FDBE-1BEFC13A21BD}"/>
              </a:ext>
            </a:extLst>
          </p:cNvPr>
          <p:cNvCxnSpPr>
            <a:cxnSpLocks/>
          </p:cNvCxnSpPr>
          <p:nvPr/>
        </p:nvCxnSpPr>
        <p:spPr>
          <a:xfrm flipH="1">
            <a:off x="6970906" y="4613938"/>
            <a:ext cx="113241" cy="261367"/>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18" name="矩形: 圆角 417">
            <a:extLst>
              <a:ext uri="{FF2B5EF4-FFF2-40B4-BE49-F238E27FC236}">
                <a16:creationId xmlns:a16="http://schemas.microsoft.com/office/drawing/2014/main" id="{38596F45-41CC-292D-70F7-D33C44D02EF8}"/>
              </a:ext>
            </a:extLst>
          </p:cNvPr>
          <p:cNvSpPr/>
          <p:nvPr/>
        </p:nvSpPr>
        <p:spPr bwMode="auto">
          <a:xfrm>
            <a:off x="6619676" y="4548665"/>
            <a:ext cx="519503" cy="391806"/>
          </a:xfrm>
          <a:prstGeom prst="round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19" name="文本框 418">
            <a:extLst>
              <a:ext uri="{FF2B5EF4-FFF2-40B4-BE49-F238E27FC236}">
                <a16:creationId xmlns:a16="http://schemas.microsoft.com/office/drawing/2014/main" id="{B420500B-CCE8-926F-6C32-1E136C7FA7C1}"/>
              </a:ext>
            </a:extLst>
          </p:cNvPr>
          <p:cNvSpPr txBox="1"/>
          <p:nvPr/>
        </p:nvSpPr>
        <p:spPr>
          <a:xfrm>
            <a:off x="6518076" y="4251033"/>
            <a:ext cx="693637" cy="307777"/>
          </a:xfrm>
          <a:prstGeom prst="rect">
            <a:avLst/>
          </a:prstGeom>
          <a:noFill/>
        </p:spPr>
        <p:txBody>
          <a:bodyPr wrap="square" rtlCol="0">
            <a:spAutoFit/>
          </a:bodyPr>
          <a:lstStyle/>
          <a:p>
            <a:pPr algn="ctr"/>
            <a:r>
              <a:rPr lang="en-US" altLang="zh-CN" sz="1400" dirty="0" err="1">
                <a:latin typeface="Times New Roman" panose="02020603050405020304" pitchFamily="18" charset="0"/>
                <a:cs typeface="Times New Roman" panose="02020603050405020304" pitchFamily="18" charset="0"/>
              </a:rPr>
              <a:t>ReLU</a:t>
            </a:r>
            <a:endParaRPr lang="zh-CN" altLang="en-US" sz="1400" dirty="0">
              <a:latin typeface="Times New Roman" panose="02020603050405020304" pitchFamily="18" charset="0"/>
              <a:cs typeface="Times New Roman" panose="02020603050405020304" pitchFamily="18" charset="0"/>
            </a:endParaRPr>
          </a:p>
        </p:txBody>
      </p:sp>
      <p:cxnSp>
        <p:nvCxnSpPr>
          <p:cNvPr id="420" name="Straight Arrow Connector 82">
            <a:extLst>
              <a:ext uri="{FF2B5EF4-FFF2-40B4-BE49-F238E27FC236}">
                <a16:creationId xmlns:a16="http://schemas.microsoft.com/office/drawing/2014/main" id="{C77E34B2-055C-03B2-544B-521684436DA4}"/>
              </a:ext>
            </a:extLst>
          </p:cNvPr>
          <p:cNvCxnSpPr>
            <a:cxnSpLocks/>
            <a:stCxn id="414" idx="3"/>
            <a:endCxn id="418" idx="1"/>
          </p:cNvCxnSpPr>
          <p:nvPr/>
        </p:nvCxnSpPr>
        <p:spPr bwMode="auto">
          <a:xfrm flipV="1">
            <a:off x="6209049" y="4744568"/>
            <a:ext cx="410627" cy="305"/>
          </a:xfrm>
          <a:prstGeom prst="straightConnector1">
            <a:avLst/>
          </a:prstGeom>
          <a:solidFill>
            <a:schemeClr val="accent1"/>
          </a:solidFill>
          <a:ln w="19050" cap="flat" cmpd="sng" algn="ctr">
            <a:solidFill>
              <a:schemeClr val="tx1"/>
            </a:solidFill>
            <a:prstDash val="solid"/>
            <a:miter lim="800000"/>
            <a:headEnd type="none" w="med" len="med"/>
            <a:tailEnd type="arrow" w="med" len="med"/>
          </a:ln>
          <a:effectLst/>
        </p:spPr>
      </p:cxnSp>
      <p:sp>
        <p:nvSpPr>
          <p:cNvPr id="421" name="矩形: 圆角 420">
            <a:extLst>
              <a:ext uri="{FF2B5EF4-FFF2-40B4-BE49-F238E27FC236}">
                <a16:creationId xmlns:a16="http://schemas.microsoft.com/office/drawing/2014/main" id="{B1D0C383-0C19-8434-0141-9393C924F6AF}"/>
              </a:ext>
            </a:extLst>
          </p:cNvPr>
          <p:cNvSpPr/>
          <p:nvPr/>
        </p:nvSpPr>
        <p:spPr bwMode="auto">
          <a:xfrm>
            <a:off x="3380457" y="3719189"/>
            <a:ext cx="3852000" cy="1877344"/>
          </a:xfrm>
          <a:prstGeom prst="round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grpSp>
        <p:nvGrpSpPr>
          <p:cNvPr id="1050" name="组合 1049">
            <a:extLst>
              <a:ext uri="{FF2B5EF4-FFF2-40B4-BE49-F238E27FC236}">
                <a16:creationId xmlns:a16="http://schemas.microsoft.com/office/drawing/2014/main" id="{A45E36F1-9141-D511-3A5B-5320528FC524}"/>
              </a:ext>
            </a:extLst>
          </p:cNvPr>
          <p:cNvGrpSpPr/>
          <p:nvPr/>
        </p:nvGrpSpPr>
        <p:grpSpPr>
          <a:xfrm>
            <a:off x="8140931" y="4183984"/>
            <a:ext cx="583736" cy="171208"/>
            <a:chOff x="9658351" y="4051077"/>
            <a:chExt cx="583736" cy="171208"/>
          </a:xfrm>
        </p:grpSpPr>
        <p:sp>
          <p:nvSpPr>
            <p:cNvPr id="443" name="椭圆 442">
              <a:extLst>
                <a:ext uri="{FF2B5EF4-FFF2-40B4-BE49-F238E27FC236}">
                  <a16:creationId xmlns:a16="http://schemas.microsoft.com/office/drawing/2014/main" id="{23C12356-AA76-CEE2-5110-D6A41D7B15CF}"/>
                </a:ext>
              </a:extLst>
            </p:cNvPr>
            <p:cNvSpPr/>
            <p:nvPr/>
          </p:nvSpPr>
          <p:spPr>
            <a:xfrm>
              <a:off x="9690272" y="4088315"/>
              <a:ext cx="108000" cy="108000"/>
            </a:xfrm>
            <a:prstGeom prst="ellipse">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58" name="矩形 457">
              <a:extLst>
                <a:ext uri="{FF2B5EF4-FFF2-40B4-BE49-F238E27FC236}">
                  <a16:creationId xmlns:a16="http://schemas.microsoft.com/office/drawing/2014/main" id="{0AB09F48-0E01-3741-7511-21A6F3D150F4}"/>
                </a:ext>
              </a:extLst>
            </p:cNvPr>
            <p:cNvSpPr/>
            <p:nvPr/>
          </p:nvSpPr>
          <p:spPr bwMode="auto">
            <a:xfrm>
              <a:off x="9658351" y="4051077"/>
              <a:ext cx="583736" cy="17120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59" name="椭圆 458">
              <a:extLst>
                <a:ext uri="{FF2B5EF4-FFF2-40B4-BE49-F238E27FC236}">
                  <a16:creationId xmlns:a16="http://schemas.microsoft.com/office/drawing/2014/main" id="{C793F748-004C-D82B-BD4C-54B5A69A087A}"/>
                </a:ext>
              </a:extLst>
            </p:cNvPr>
            <p:cNvSpPr/>
            <p:nvPr/>
          </p:nvSpPr>
          <p:spPr>
            <a:xfrm>
              <a:off x="9829303" y="4088113"/>
              <a:ext cx="108000" cy="1080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60" name="椭圆 459">
              <a:extLst>
                <a:ext uri="{FF2B5EF4-FFF2-40B4-BE49-F238E27FC236}">
                  <a16:creationId xmlns:a16="http://schemas.microsoft.com/office/drawing/2014/main" id="{A0A6CED5-CF39-53FA-6021-CC8B3C76C778}"/>
                </a:ext>
              </a:extLst>
            </p:cNvPr>
            <p:cNvSpPr/>
            <p:nvPr/>
          </p:nvSpPr>
          <p:spPr>
            <a:xfrm>
              <a:off x="9974387" y="4089035"/>
              <a:ext cx="108000" cy="108000"/>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61" name="椭圆 460">
              <a:extLst>
                <a:ext uri="{FF2B5EF4-FFF2-40B4-BE49-F238E27FC236}">
                  <a16:creationId xmlns:a16="http://schemas.microsoft.com/office/drawing/2014/main" id="{01420454-66C1-5C0F-F1DC-D2C9A94DAD1D}"/>
                </a:ext>
              </a:extLst>
            </p:cNvPr>
            <p:cNvSpPr/>
            <p:nvPr/>
          </p:nvSpPr>
          <p:spPr>
            <a:xfrm>
              <a:off x="10113418" y="4088833"/>
              <a:ext cx="108000" cy="108000"/>
            </a:xfrm>
            <a:prstGeom prst="ellipse">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grpSp>
      <p:grpSp>
        <p:nvGrpSpPr>
          <p:cNvPr id="463" name="组合 462">
            <a:extLst>
              <a:ext uri="{FF2B5EF4-FFF2-40B4-BE49-F238E27FC236}">
                <a16:creationId xmlns:a16="http://schemas.microsoft.com/office/drawing/2014/main" id="{5D68CEF5-8643-1423-53DD-82EDBE2F9295}"/>
              </a:ext>
            </a:extLst>
          </p:cNvPr>
          <p:cNvGrpSpPr/>
          <p:nvPr/>
        </p:nvGrpSpPr>
        <p:grpSpPr>
          <a:xfrm>
            <a:off x="9334467" y="4191456"/>
            <a:ext cx="583736" cy="171208"/>
            <a:chOff x="9658351" y="4051077"/>
            <a:chExt cx="583736" cy="171208"/>
          </a:xfrm>
        </p:grpSpPr>
        <p:sp>
          <p:nvSpPr>
            <p:cNvPr id="464" name="椭圆 463">
              <a:extLst>
                <a:ext uri="{FF2B5EF4-FFF2-40B4-BE49-F238E27FC236}">
                  <a16:creationId xmlns:a16="http://schemas.microsoft.com/office/drawing/2014/main" id="{42B4F55D-8057-374A-6809-A8460C4975D2}"/>
                </a:ext>
              </a:extLst>
            </p:cNvPr>
            <p:cNvSpPr/>
            <p:nvPr/>
          </p:nvSpPr>
          <p:spPr>
            <a:xfrm>
              <a:off x="9690272" y="4088315"/>
              <a:ext cx="108000" cy="108000"/>
            </a:xfrm>
            <a:prstGeom prst="ellipse">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65" name="矩形 464">
              <a:extLst>
                <a:ext uri="{FF2B5EF4-FFF2-40B4-BE49-F238E27FC236}">
                  <a16:creationId xmlns:a16="http://schemas.microsoft.com/office/drawing/2014/main" id="{70A9F47D-AFA4-379C-0760-DD0B39396856}"/>
                </a:ext>
              </a:extLst>
            </p:cNvPr>
            <p:cNvSpPr/>
            <p:nvPr/>
          </p:nvSpPr>
          <p:spPr bwMode="auto">
            <a:xfrm>
              <a:off x="9658351" y="4051077"/>
              <a:ext cx="583736" cy="17120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66" name="椭圆 465">
              <a:extLst>
                <a:ext uri="{FF2B5EF4-FFF2-40B4-BE49-F238E27FC236}">
                  <a16:creationId xmlns:a16="http://schemas.microsoft.com/office/drawing/2014/main" id="{4B1BC676-7E5F-FA5E-DE46-7B298F9A8472}"/>
                </a:ext>
              </a:extLst>
            </p:cNvPr>
            <p:cNvSpPr/>
            <p:nvPr/>
          </p:nvSpPr>
          <p:spPr>
            <a:xfrm>
              <a:off x="9829303" y="4088113"/>
              <a:ext cx="108000" cy="1080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67" name="椭圆 466">
              <a:extLst>
                <a:ext uri="{FF2B5EF4-FFF2-40B4-BE49-F238E27FC236}">
                  <a16:creationId xmlns:a16="http://schemas.microsoft.com/office/drawing/2014/main" id="{4CE5BB06-6720-B0BE-ACF4-6F40FAADE6F0}"/>
                </a:ext>
              </a:extLst>
            </p:cNvPr>
            <p:cNvSpPr/>
            <p:nvPr/>
          </p:nvSpPr>
          <p:spPr>
            <a:xfrm>
              <a:off x="9974387" y="4089035"/>
              <a:ext cx="108000" cy="108000"/>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68" name="椭圆 467">
              <a:extLst>
                <a:ext uri="{FF2B5EF4-FFF2-40B4-BE49-F238E27FC236}">
                  <a16:creationId xmlns:a16="http://schemas.microsoft.com/office/drawing/2014/main" id="{0CEE52AA-B97A-A2E3-48FC-E8CA203538D7}"/>
                </a:ext>
              </a:extLst>
            </p:cNvPr>
            <p:cNvSpPr/>
            <p:nvPr/>
          </p:nvSpPr>
          <p:spPr>
            <a:xfrm>
              <a:off x="10113418" y="4088833"/>
              <a:ext cx="108000" cy="108000"/>
            </a:xfrm>
            <a:prstGeom prst="ellipse">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grpSp>
      <p:grpSp>
        <p:nvGrpSpPr>
          <p:cNvPr id="469" name="组合 468">
            <a:extLst>
              <a:ext uri="{FF2B5EF4-FFF2-40B4-BE49-F238E27FC236}">
                <a16:creationId xmlns:a16="http://schemas.microsoft.com/office/drawing/2014/main" id="{9EB6B38A-9E6F-ED5B-B7C5-3E07A523EEEC}"/>
              </a:ext>
            </a:extLst>
          </p:cNvPr>
          <p:cNvGrpSpPr/>
          <p:nvPr/>
        </p:nvGrpSpPr>
        <p:grpSpPr>
          <a:xfrm>
            <a:off x="9007357" y="4491985"/>
            <a:ext cx="583736" cy="171208"/>
            <a:chOff x="9658351" y="4051077"/>
            <a:chExt cx="583736" cy="171208"/>
          </a:xfrm>
        </p:grpSpPr>
        <p:sp>
          <p:nvSpPr>
            <p:cNvPr id="470" name="椭圆 469">
              <a:extLst>
                <a:ext uri="{FF2B5EF4-FFF2-40B4-BE49-F238E27FC236}">
                  <a16:creationId xmlns:a16="http://schemas.microsoft.com/office/drawing/2014/main" id="{2327FC4F-6C37-FC95-CEB0-D4204E7F3CD4}"/>
                </a:ext>
              </a:extLst>
            </p:cNvPr>
            <p:cNvSpPr/>
            <p:nvPr/>
          </p:nvSpPr>
          <p:spPr>
            <a:xfrm>
              <a:off x="9690272" y="4088315"/>
              <a:ext cx="108000" cy="108000"/>
            </a:xfrm>
            <a:prstGeom prst="ellipse">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71" name="矩形 470">
              <a:extLst>
                <a:ext uri="{FF2B5EF4-FFF2-40B4-BE49-F238E27FC236}">
                  <a16:creationId xmlns:a16="http://schemas.microsoft.com/office/drawing/2014/main" id="{0A1D14E3-0E0C-0F49-2C10-A1EA5D08DEE1}"/>
                </a:ext>
              </a:extLst>
            </p:cNvPr>
            <p:cNvSpPr/>
            <p:nvPr/>
          </p:nvSpPr>
          <p:spPr bwMode="auto">
            <a:xfrm>
              <a:off x="9658351" y="4051077"/>
              <a:ext cx="583736" cy="17120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72" name="椭圆 471">
              <a:extLst>
                <a:ext uri="{FF2B5EF4-FFF2-40B4-BE49-F238E27FC236}">
                  <a16:creationId xmlns:a16="http://schemas.microsoft.com/office/drawing/2014/main" id="{369DCA36-F22D-8F95-D196-B1AC343CBCC8}"/>
                </a:ext>
              </a:extLst>
            </p:cNvPr>
            <p:cNvSpPr/>
            <p:nvPr/>
          </p:nvSpPr>
          <p:spPr>
            <a:xfrm>
              <a:off x="9829303" y="4088113"/>
              <a:ext cx="108000" cy="1080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73" name="椭圆 472">
              <a:extLst>
                <a:ext uri="{FF2B5EF4-FFF2-40B4-BE49-F238E27FC236}">
                  <a16:creationId xmlns:a16="http://schemas.microsoft.com/office/drawing/2014/main" id="{DBE9A6FF-0FE3-9A29-06E2-ED54CFDF201F}"/>
                </a:ext>
              </a:extLst>
            </p:cNvPr>
            <p:cNvSpPr/>
            <p:nvPr/>
          </p:nvSpPr>
          <p:spPr>
            <a:xfrm>
              <a:off x="9974387" y="4089035"/>
              <a:ext cx="108000" cy="108000"/>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74" name="椭圆 473">
              <a:extLst>
                <a:ext uri="{FF2B5EF4-FFF2-40B4-BE49-F238E27FC236}">
                  <a16:creationId xmlns:a16="http://schemas.microsoft.com/office/drawing/2014/main" id="{A3F90E05-01A4-CF14-E213-0A4C84F9A27A}"/>
                </a:ext>
              </a:extLst>
            </p:cNvPr>
            <p:cNvSpPr/>
            <p:nvPr/>
          </p:nvSpPr>
          <p:spPr>
            <a:xfrm>
              <a:off x="10113418" y="4088833"/>
              <a:ext cx="108000" cy="108000"/>
            </a:xfrm>
            <a:prstGeom prst="ellipse">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grpSp>
      <p:grpSp>
        <p:nvGrpSpPr>
          <p:cNvPr id="475" name="组合 474">
            <a:extLst>
              <a:ext uri="{FF2B5EF4-FFF2-40B4-BE49-F238E27FC236}">
                <a16:creationId xmlns:a16="http://schemas.microsoft.com/office/drawing/2014/main" id="{7A8D8CF6-09E8-AA8A-97BF-C970F68FD36E}"/>
              </a:ext>
            </a:extLst>
          </p:cNvPr>
          <p:cNvGrpSpPr/>
          <p:nvPr/>
        </p:nvGrpSpPr>
        <p:grpSpPr>
          <a:xfrm>
            <a:off x="8509287" y="4825359"/>
            <a:ext cx="583736" cy="171208"/>
            <a:chOff x="9658351" y="4051077"/>
            <a:chExt cx="583736" cy="171208"/>
          </a:xfrm>
        </p:grpSpPr>
        <p:sp>
          <p:nvSpPr>
            <p:cNvPr id="476" name="椭圆 475">
              <a:extLst>
                <a:ext uri="{FF2B5EF4-FFF2-40B4-BE49-F238E27FC236}">
                  <a16:creationId xmlns:a16="http://schemas.microsoft.com/office/drawing/2014/main" id="{CC5EF9A2-6B20-3571-F38F-305B4636107A}"/>
                </a:ext>
              </a:extLst>
            </p:cNvPr>
            <p:cNvSpPr/>
            <p:nvPr/>
          </p:nvSpPr>
          <p:spPr>
            <a:xfrm>
              <a:off x="9690272" y="4088315"/>
              <a:ext cx="108000" cy="108000"/>
            </a:xfrm>
            <a:prstGeom prst="ellipse">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77" name="矩形 476">
              <a:extLst>
                <a:ext uri="{FF2B5EF4-FFF2-40B4-BE49-F238E27FC236}">
                  <a16:creationId xmlns:a16="http://schemas.microsoft.com/office/drawing/2014/main" id="{E5D34134-77B5-289F-0397-4B96D81B002D}"/>
                </a:ext>
              </a:extLst>
            </p:cNvPr>
            <p:cNvSpPr/>
            <p:nvPr/>
          </p:nvSpPr>
          <p:spPr bwMode="auto">
            <a:xfrm>
              <a:off x="9658351" y="4051077"/>
              <a:ext cx="583736" cy="17120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78" name="椭圆 477">
              <a:extLst>
                <a:ext uri="{FF2B5EF4-FFF2-40B4-BE49-F238E27FC236}">
                  <a16:creationId xmlns:a16="http://schemas.microsoft.com/office/drawing/2014/main" id="{430B98B6-F743-DB11-86EA-C20C64EE1AD9}"/>
                </a:ext>
              </a:extLst>
            </p:cNvPr>
            <p:cNvSpPr/>
            <p:nvPr/>
          </p:nvSpPr>
          <p:spPr>
            <a:xfrm>
              <a:off x="9829303" y="4088113"/>
              <a:ext cx="108000" cy="1080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79" name="椭圆 478">
              <a:extLst>
                <a:ext uri="{FF2B5EF4-FFF2-40B4-BE49-F238E27FC236}">
                  <a16:creationId xmlns:a16="http://schemas.microsoft.com/office/drawing/2014/main" id="{B71ACFDA-ED9F-5AEF-DD5E-DA5870BB8A8D}"/>
                </a:ext>
              </a:extLst>
            </p:cNvPr>
            <p:cNvSpPr/>
            <p:nvPr/>
          </p:nvSpPr>
          <p:spPr>
            <a:xfrm>
              <a:off x="9974387" y="4089035"/>
              <a:ext cx="108000" cy="108000"/>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80" name="椭圆 479">
              <a:extLst>
                <a:ext uri="{FF2B5EF4-FFF2-40B4-BE49-F238E27FC236}">
                  <a16:creationId xmlns:a16="http://schemas.microsoft.com/office/drawing/2014/main" id="{353509DD-D96C-98AF-B8B7-4CEC1DBC487C}"/>
                </a:ext>
              </a:extLst>
            </p:cNvPr>
            <p:cNvSpPr/>
            <p:nvPr/>
          </p:nvSpPr>
          <p:spPr>
            <a:xfrm>
              <a:off x="10113418" y="4088833"/>
              <a:ext cx="108000" cy="108000"/>
            </a:xfrm>
            <a:prstGeom prst="ellipse">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grpSp>
      <p:grpSp>
        <p:nvGrpSpPr>
          <p:cNvPr id="481" name="组合 480">
            <a:extLst>
              <a:ext uri="{FF2B5EF4-FFF2-40B4-BE49-F238E27FC236}">
                <a16:creationId xmlns:a16="http://schemas.microsoft.com/office/drawing/2014/main" id="{43A6C287-B1C3-EB86-7648-2EA5F795C26A}"/>
              </a:ext>
            </a:extLst>
          </p:cNvPr>
          <p:cNvGrpSpPr/>
          <p:nvPr/>
        </p:nvGrpSpPr>
        <p:grpSpPr>
          <a:xfrm>
            <a:off x="8251488" y="5155203"/>
            <a:ext cx="583736" cy="171208"/>
            <a:chOff x="9658351" y="4051077"/>
            <a:chExt cx="583736" cy="171208"/>
          </a:xfrm>
        </p:grpSpPr>
        <p:sp>
          <p:nvSpPr>
            <p:cNvPr id="482" name="椭圆 481">
              <a:extLst>
                <a:ext uri="{FF2B5EF4-FFF2-40B4-BE49-F238E27FC236}">
                  <a16:creationId xmlns:a16="http://schemas.microsoft.com/office/drawing/2014/main" id="{98AD07A8-D3E5-B77A-4C95-6C600FDA15CF}"/>
                </a:ext>
              </a:extLst>
            </p:cNvPr>
            <p:cNvSpPr/>
            <p:nvPr/>
          </p:nvSpPr>
          <p:spPr>
            <a:xfrm>
              <a:off x="9690272" y="4088315"/>
              <a:ext cx="108000" cy="108000"/>
            </a:xfrm>
            <a:prstGeom prst="ellipse">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83" name="矩形 482">
              <a:extLst>
                <a:ext uri="{FF2B5EF4-FFF2-40B4-BE49-F238E27FC236}">
                  <a16:creationId xmlns:a16="http://schemas.microsoft.com/office/drawing/2014/main" id="{E752948F-2250-9C6F-303B-81C5CD8BAAA3}"/>
                </a:ext>
              </a:extLst>
            </p:cNvPr>
            <p:cNvSpPr/>
            <p:nvPr/>
          </p:nvSpPr>
          <p:spPr bwMode="auto">
            <a:xfrm>
              <a:off x="9658351" y="4051077"/>
              <a:ext cx="583736" cy="17120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84" name="椭圆 483">
              <a:extLst>
                <a:ext uri="{FF2B5EF4-FFF2-40B4-BE49-F238E27FC236}">
                  <a16:creationId xmlns:a16="http://schemas.microsoft.com/office/drawing/2014/main" id="{DA039A82-BBA7-55E0-AE4E-091CC2E43F44}"/>
                </a:ext>
              </a:extLst>
            </p:cNvPr>
            <p:cNvSpPr/>
            <p:nvPr/>
          </p:nvSpPr>
          <p:spPr>
            <a:xfrm>
              <a:off x="9829303" y="4088113"/>
              <a:ext cx="108000" cy="1080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85" name="椭圆 484">
              <a:extLst>
                <a:ext uri="{FF2B5EF4-FFF2-40B4-BE49-F238E27FC236}">
                  <a16:creationId xmlns:a16="http://schemas.microsoft.com/office/drawing/2014/main" id="{F6081CB8-8469-2DA1-7826-B1A52D18CC0D}"/>
                </a:ext>
              </a:extLst>
            </p:cNvPr>
            <p:cNvSpPr/>
            <p:nvPr/>
          </p:nvSpPr>
          <p:spPr>
            <a:xfrm>
              <a:off x="9974387" y="4089035"/>
              <a:ext cx="108000" cy="108000"/>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86" name="椭圆 485">
              <a:extLst>
                <a:ext uri="{FF2B5EF4-FFF2-40B4-BE49-F238E27FC236}">
                  <a16:creationId xmlns:a16="http://schemas.microsoft.com/office/drawing/2014/main" id="{7F72C7FC-9040-4140-330E-8BA7C865DF69}"/>
                </a:ext>
              </a:extLst>
            </p:cNvPr>
            <p:cNvSpPr/>
            <p:nvPr/>
          </p:nvSpPr>
          <p:spPr>
            <a:xfrm>
              <a:off x="10113418" y="4088833"/>
              <a:ext cx="108000" cy="108000"/>
            </a:xfrm>
            <a:prstGeom prst="ellipse">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grpSp>
      <p:grpSp>
        <p:nvGrpSpPr>
          <p:cNvPr id="487" name="组合 486">
            <a:extLst>
              <a:ext uri="{FF2B5EF4-FFF2-40B4-BE49-F238E27FC236}">
                <a16:creationId xmlns:a16="http://schemas.microsoft.com/office/drawing/2014/main" id="{B8A85D0C-CCE7-9BE4-360C-A9AA50ED9BCE}"/>
              </a:ext>
            </a:extLst>
          </p:cNvPr>
          <p:cNvGrpSpPr/>
          <p:nvPr/>
        </p:nvGrpSpPr>
        <p:grpSpPr>
          <a:xfrm>
            <a:off x="8970969" y="5155203"/>
            <a:ext cx="583736" cy="171208"/>
            <a:chOff x="9658351" y="4051077"/>
            <a:chExt cx="583736" cy="171208"/>
          </a:xfrm>
        </p:grpSpPr>
        <p:sp>
          <p:nvSpPr>
            <p:cNvPr id="488" name="椭圆 487">
              <a:extLst>
                <a:ext uri="{FF2B5EF4-FFF2-40B4-BE49-F238E27FC236}">
                  <a16:creationId xmlns:a16="http://schemas.microsoft.com/office/drawing/2014/main" id="{198E996F-7EFC-D166-3742-4A38F71BFB0C}"/>
                </a:ext>
              </a:extLst>
            </p:cNvPr>
            <p:cNvSpPr/>
            <p:nvPr/>
          </p:nvSpPr>
          <p:spPr>
            <a:xfrm>
              <a:off x="9690272" y="4088315"/>
              <a:ext cx="108000" cy="108000"/>
            </a:xfrm>
            <a:prstGeom prst="ellipse">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89" name="矩形 488">
              <a:extLst>
                <a:ext uri="{FF2B5EF4-FFF2-40B4-BE49-F238E27FC236}">
                  <a16:creationId xmlns:a16="http://schemas.microsoft.com/office/drawing/2014/main" id="{2D139E60-DB45-A806-6738-9B7B6950BAEB}"/>
                </a:ext>
              </a:extLst>
            </p:cNvPr>
            <p:cNvSpPr/>
            <p:nvPr/>
          </p:nvSpPr>
          <p:spPr bwMode="auto">
            <a:xfrm>
              <a:off x="9658351" y="4051077"/>
              <a:ext cx="583736" cy="17120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90" name="椭圆 489">
              <a:extLst>
                <a:ext uri="{FF2B5EF4-FFF2-40B4-BE49-F238E27FC236}">
                  <a16:creationId xmlns:a16="http://schemas.microsoft.com/office/drawing/2014/main" id="{827B8249-39BB-8925-E2DC-1ACF9C01B56A}"/>
                </a:ext>
              </a:extLst>
            </p:cNvPr>
            <p:cNvSpPr/>
            <p:nvPr/>
          </p:nvSpPr>
          <p:spPr>
            <a:xfrm>
              <a:off x="9829303" y="4088113"/>
              <a:ext cx="108000" cy="1080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91" name="椭圆 490">
              <a:extLst>
                <a:ext uri="{FF2B5EF4-FFF2-40B4-BE49-F238E27FC236}">
                  <a16:creationId xmlns:a16="http://schemas.microsoft.com/office/drawing/2014/main" id="{213D380E-A6E8-4647-C25D-E39059E7FB2F}"/>
                </a:ext>
              </a:extLst>
            </p:cNvPr>
            <p:cNvSpPr/>
            <p:nvPr/>
          </p:nvSpPr>
          <p:spPr>
            <a:xfrm>
              <a:off x="9974387" y="4089035"/>
              <a:ext cx="108000" cy="108000"/>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92" name="椭圆 491">
              <a:extLst>
                <a:ext uri="{FF2B5EF4-FFF2-40B4-BE49-F238E27FC236}">
                  <a16:creationId xmlns:a16="http://schemas.microsoft.com/office/drawing/2014/main" id="{C6F3E5D4-20C8-58AC-70B9-DB774B0DF935}"/>
                </a:ext>
              </a:extLst>
            </p:cNvPr>
            <p:cNvSpPr/>
            <p:nvPr/>
          </p:nvSpPr>
          <p:spPr>
            <a:xfrm>
              <a:off x="10113418" y="4088833"/>
              <a:ext cx="108000" cy="108000"/>
            </a:xfrm>
            <a:prstGeom prst="ellipse">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grpSp>
      <p:grpSp>
        <p:nvGrpSpPr>
          <p:cNvPr id="493" name="组合 492">
            <a:extLst>
              <a:ext uri="{FF2B5EF4-FFF2-40B4-BE49-F238E27FC236}">
                <a16:creationId xmlns:a16="http://schemas.microsoft.com/office/drawing/2014/main" id="{CA7D28DC-9136-5DDA-68AF-39E060FE44CF}"/>
              </a:ext>
            </a:extLst>
          </p:cNvPr>
          <p:cNvGrpSpPr/>
          <p:nvPr/>
        </p:nvGrpSpPr>
        <p:grpSpPr>
          <a:xfrm>
            <a:off x="9308093" y="4821049"/>
            <a:ext cx="583736" cy="171208"/>
            <a:chOff x="9658351" y="4051077"/>
            <a:chExt cx="583736" cy="171208"/>
          </a:xfrm>
        </p:grpSpPr>
        <p:sp>
          <p:nvSpPr>
            <p:cNvPr id="494" name="椭圆 493">
              <a:extLst>
                <a:ext uri="{FF2B5EF4-FFF2-40B4-BE49-F238E27FC236}">
                  <a16:creationId xmlns:a16="http://schemas.microsoft.com/office/drawing/2014/main" id="{B69E7875-2186-D20B-AB05-709C49FAFD77}"/>
                </a:ext>
              </a:extLst>
            </p:cNvPr>
            <p:cNvSpPr/>
            <p:nvPr/>
          </p:nvSpPr>
          <p:spPr>
            <a:xfrm>
              <a:off x="9690272" y="4088315"/>
              <a:ext cx="108000" cy="108000"/>
            </a:xfrm>
            <a:prstGeom prst="ellipse">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95" name="矩形 494">
              <a:extLst>
                <a:ext uri="{FF2B5EF4-FFF2-40B4-BE49-F238E27FC236}">
                  <a16:creationId xmlns:a16="http://schemas.microsoft.com/office/drawing/2014/main" id="{3A39168A-FCAC-3B8A-E098-B44ED50B007C}"/>
                </a:ext>
              </a:extLst>
            </p:cNvPr>
            <p:cNvSpPr/>
            <p:nvPr/>
          </p:nvSpPr>
          <p:spPr bwMode="auto">
            <a:xfrm>
              <a:off x="9658351" y="4051077"/>
              <a:ext cx="583736" cy="17120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96" name="椭圆 495">
              <a:extLst>
                <a:ext uri="{FF2B5EF4-FFF2-40B4-BE49-F238E27FC236}">
                  <a16:creationId xmlns:a16="http://schemas.microsoft.com/office/drawing/2014/main" id="{793441FD-6CCA-2AE1-22B3-71A57B47D083}"/>
                </a:ext>
              </a:extLst>
            </p:cNvPr>
            <p:cNvSpPr/>
            <p:nvPr/>
          </p:nvSpPr>
          <p:spPr>
            <a:xfrm>
              <a:off x="9829303" y="4088113"/>
              <a:ext cx="108000" cy="1080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97" name="椭圆 496">
              <a:extLst>
                <a:ext uri="{FF2B5EF4-FFF2-40B4-BE49-F238E27FC236}">
                  <a16:creationId xmlns:a16="http://schemas.microsoft.com/office/drawing/2014/main" id="{2BE7912E-1A4D-310A-866C-1DB178A31BFD}"/>
                </a:ext>
              </a:extLst>
            </p:cNvPr>
            <p:cNvSpPr/>
            <p:nvPr/>
          </p:nvSpPr>
          <p:spPr>
            <a:xfrm>
              <a:off x="9974387" y="4089035"/>
              <a:ext cx="108000" cy="108000"/>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498" name="椭圆 497">
              <a:extLst>
                <a:ext uri="{FF2B5EF4-FFF2-40B4-BE49-F238E27FC236}">
                  <a16:creationId xmlns:a16="http://schemas.microsoft.com/office/drawing/2014/main" id="{7085C820-71C3-A60F-BFCE-E73A4E97DAF9}"/>
                </a:ext>
              </a:extLst>
            </p:cNvPr>
            <p:cNvSpPr/>
            <p:nvPr/>
          </p:nvSpPr>
          <p:spPr>
            <a:xfrm>
              <a:off x="10113418" y="4088833"/>
              <a:ext cx="108000" cy="108000"/>
            </a:xfrm>
            <a:prstGeom prst="ellipse">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grpSp>
      <p:cxnSp>
        <p:nvCxnSpPr>
          <p:cNvPr id="499" name="直接连接符 498">
            <a:extLst>
              <a:ext uri="{FF2B5EF4-FFF2-40B4-BE49-F238E27FC236}">
                <a16:creationId xmlns:a16="http://schemas.microsoft.com/office/drawing/2014/main" id="{64A08997-B759-5815-9184-E64B0C6D8A2F}"/>
              </a:ext>
            </a:extLst>
          </p:cNvPr>
          <p:cNvCxnSpPr>
            <a:cxnSpLocks/>
            <a:stCxn id="465" idx="1"/>
            <a:endCxn id="458" idx="3"/>
          </p:cNvCxnSpPr>
          <p:nvPr/>
        </p:nvCxnSpPr>
        <p:spPr>
          <a:xfrm flipH="1" flipV="1">
            <a:off x="8724667" y="4269588"/>
            <a:ext cx="609800" cy="74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2" name="直接连接符 501">
            <a:extLst>
              <a:ext uri="{FF2B5EF4-FFF2-40B4-BE49-F238E27FC236}">
                <a16:creationId xmlns:a16="http://schemas.microsoft.com/office/drawing/2014/main" id="{DDF3920A-B8A5-110A-ED49-0ED6DDFEBA6D}"/>
              </a:ext>
            </a:extLst>
          </p:cNvPr>
          <p:cNvCxnSpPr>
            <a:cxnSpLocks/>
            <a:stCxn id="465" idx="2"/>
            <a:endCxn id="471" idx="0"/>
          </p:cNvCxnSpPr>
          <p:nvPr/>
        </p:nvCxnSpPr>
        <p:spPr>
          <a:xfrm flipH="1">
            <a:off x="9299225" y="4362664"/>
            <a:ext cx="327110" cy="129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直接连接符 504">
            <a:extLst>
              <a:ext uri="{FF2B5EF4-FFF2-40B4-BE49-F238E27FC236}">
                <a16:creationId xmlns:a16="http://schemas.microsoft.com/office/drawing/2014/main" id="{11020B6A-E75C-C544-EA0D-1958281596F9}"/>
              </a:ext>
            </a:extLst>
          </p:cNvPr>
          <p:cNvCxnSpPr>
            <a:cxnSpLocks/>
          </p:cNvCxnSpPr>
          <p:nvPr/>
        </p:nvCxnSpPr>
        <p:spPr>
          <a:xfrm flipH="1">
            <a:off x="9618247" y="4352105"/>
            <a:ext cx="140256" cy="4689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1" name="直接连接符 510">
            <a:extLst>
              <a:ext uri="{FF2B5EF4-FFF2-40B4-BE49-F238E27FC236}">
                <a16:creationId xmlns:a16="http://schemas.microsoft.com/office/drawing/2014/main" id="{A29CE0D7-4756-DABB-6D2E-1E29BDBE48E4}"/>
              </a:ext>
            </a:extLst>
          </p:cNvPr>
          <p:cNvCxnSpPr>
            <a:cxnSpLocks/>
            <a:stCxn id="471" idx="2"/>
            <a:endCxn id="477" idx="0"/>
          </p:cNvCxnSpPr>
          <p:nvPr/>
        </p:nvCxnSpPr>
        <p:spPr>
          <a:xfrm flipH="1">
            <a:off x="8801155" y="4663193"/>
            <a:ext cx="498070" cy="1621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4" name="直接连接符 513">
            <a:extLst>
              <a:ext uri="{FF2B5EF4-FFF2-40B4-BE49-F238E27FC236}">
                <a16:creationId xmlns:a16="http://schemas.microsoft.com/office/drawing/2014/main" id="{CBC20F09-A84D-EB99-36D2-3AB4E5DC7957}"/>
              </a:ext>
            </a:extLst>
          </p:cNvPr>
          <p:cNvCxnSpPr>
            <a:cxnSpLocks/>
            <a:stCxn id="489" idx="0"/>
            <a:endCxn id="477" idx="3"/>
          </p:cNvCxnSpPr>
          <p:nvPr/>
        </p:nvCxnSpPr>
        <p:spPr>
          <a:xfrm flipH="1" flipV="1">
            <a:off x="9093023" y="4910963"/>
            <a:ext cx="169814" cy="2442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直接连接符 516">
            <a:extLst>
              <a:ext uri="{FF2B5EF4-FFF2-40B4-BE49-F238E27FC236}">
                <a16:creationId xmlns:a16="http://schemas.microsoft.com/office/drawing/2014/main" id="{357EBF0C-BD40-C1C5-FC33-69C83C99203E}"/>
              </a:ext>
            </a:extLst>
          </p:cNvPr>
          <p:cNvCxnSpPr>
            <a:cxnSpLocks/>
            <a:stCxn id="495" idx="2"/>
            <a:endCxn id="489" idx="3"/>
          </p:cNvCxnSpPr>
          <p:nvPr/>
        </p:nvCxnSpPr>
        <p:spPr>
          <a:xfrm flipH="1">
            <a:off x="9554705" y="4992257"/>
            <a:ext cx="45256" cy="2485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直接连接符 519">
            <a:extLst>
              <a:ext uri="{FF2B5EF4-FFF2-40B4-BE49-F238E27FC236}">
                <a16:creationId xmlns:a16="http://schemas.microsoft.com/office/drawing/2014/main" id="{77DD9EF6-7012-C199-BFC1-4F6E2E971701}"/>
              </a:ext>
            </a:extLst>
          </p:cNvPr>
          <p:cNvCxnSpPr>
            <a:cxnSpLocks/>
            <a:stCxn id="489" idx="1"/>
            <a:endCxn id="483" idx="3"/>
          </p:cNvCxnSpPr>
          <p:nvPr/>
        </p:nvCxnSpPr>
        <p:spPr>
          <a:xfrm flipH="1">
            <a:off x="8835224" y="5240807"/>
            <a:ext cx="1357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直接连接符 523">
            <a:extLst>
              <a:ext uri="{FF2B5EF4-FFF2-40B4-BE49-F238E27FC236}">
                <a16:creationId xmlns:a16="http://schemas.microsoft.com/office/drawing/2014/main" id="{F7B78B64-CEFD-E918-DF03-5381F0FB8D36}"/>
              </a:ext>
            </a:extLst>
          </p:cNvPr>
          <p:cNvCxnSpPr>
            <a:cxnSpLocks/>
            <a:stCxn id="458" idx="2"/>
          </p:cNvCxnSpPr>
          <p:nvPr/>
        </p:nvCxnSpPr>
        <p:spPr>
          <a:xfrm>
            <a:off x="8432799" y="4355192"/>
            <a:ext cx="235030" cy="463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7" name="直接连接符 526">
            <a:extLst>
              <a:ext uri="{FF2B5EF4-FFF2-40B4-BE49-F238E27FC236}">
                <a16:creationId xmlns:a16="http://schemas.microsoft.com/office/drawing/2014/main" id="{9C86A055-240B-EC73-2AD1-B6E48E789631}"/>
              </a:ext>
            </a:extLst>
          </p:cNvPr>
          <p:cNvCxnSpPr>
            <a:cxnSpLocks/>
          </p:cNvCxnSpPr>
          <p:nvPr/>
        </p:nvCxnSpPr>
        <p:spPr>
          <a:xfrm>
            <a:off x="8204503" y="4363951"/>
            <a:ext cx="215380" cy="7830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8" name="矩形: 圆角 537">
            <a:extLst>
              <a:ext uri="{FF2B5EF4-FFF2-40B4-BE49-F238E27FC236}">
                <a16:creationId xmlns:a16="http://schemas.microsoft.com/office/drawing/2014/main" id="{93BD86A8-7693-2AD4-33DB-EED7D4CC386F}"/>
              </a:ext>
            </a:extLst>
          </p:cNvPr>
          <p:cNvSpPr/>
          <p:nvPr/>
        </p:nvSpPr>
        <p:spPr bwMode="auto">
          <a:xfrm>
            <a:off x="8071960" y="3888728"/>
            <a:ext cx="1937690" cy="1494781"/>
          </a:xfrm>
          <a:prstGeom prst="round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539" name="文本框 538">
            <a:extLst>
              <a:ext uri="{FF2B5EF4-FFF2-40B4-BE49-F238E27FC236}">
                <a16:creationId xmlns:a16="http://schemas.microsoft.com/office/drawing/2014/main" id="{78211D46-1CB1-AB0F-8C51-97BDF600AF15}"/>
              </a:ext>
            </a:extLst>
          </p:cNvPr>
          <p:cNvSpPr txBox="1"/>
          <p:nvPr/>
        </p:nvSpPr>
        <p:spPr>
          <a:xfrm>
            <a:off x="8023552" y="3858507"/>
            <a:ext cx="1970470"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Output probabilities</a:t>
            </a:r>
            <a:endParaRPr lang="zh-CN" altLang="en-US" sz="1600" dirty="0">
              <a:latin typeface="Times New Roman" panose="02020603050405020304" pitchFamily="18" charset="0"/>
              <a:cs typeface="Times New Roman" panose="02020603050405020304" pitchFamily="18" charset="0"/>
            </a:endParaRPr>
          </a:p>
        </p:txBody>
      </p:sp>
      <p:sp>
        <p:nvSpPr>
          <p:cNvPr id="542" name="箭头: 右 541">
            <a:extLst>
              <a:ext uri="{FF2B5EF4-FFF2-40B4-BE49-F238E27FC236}">
                <a16:creationId xmlns:a16="http://schemas.microsoft.com/office/drawing/2014/main" id="{FD87067C-0205-496D-442A-61BD6BC3F52C}"/>
              </a:ext>
            </a:extLst>
          </p:cNvPr>
          <p:cNvSpPr/>
          <p:nvPr/>
        </p:nvSpPr>
        <p:spPr bwMode="auto">
          <a:xfrm>
            <a:off x="2584166" y="4453076"/>
            <a:ext cx="756000" cy="360000"/>
          </a:xfrm>
          <a:prstGeom prs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543" name="箭头: 右 542">
            <a:extLst>
              <a:ext uri="{FF2B5EF4-FFF2-40B4-BE49-F238E27FC236}">
                <a16:creationId xmlns:a16="http://schemas.microsoft.com/office/drawing/2014/main" id="{E6D11F29-1199-C948-EDD7-069364B8E1D8}"/>
              </a:ext>
            </a:extLst>
          </p:cNvPr>
          <p:cNvSpPr/>
          <p:nvPr/>
        </p:nvSpPr>
        <p:spPr bwMode="auto">
          <a:xfrm>
            <a:off x="7270988" y="4442746"/>
            <a:ext cx="756000" cy="360000"/>
          </a:xfrm>
          <a:prstGeom prs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 name="AutoShape 2" descr="Globular protein - Wikipedia">
            <a:extLst>
              <a:ext uri="{FF2B5EF4-FFF2-40B4-BE49-F238E27FC236}">
                <a16:creationId xmlns:a16="http://schemas.microsoft.com/office/drawing/2014/main" id="{1EA81D7C-1DA5-6C5C-1277-CFCE102AA9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Globular protein - Wikipedia">
            <a:extLst>
              <a:ext uri="{FF2B5EF4-FFF2-40B4-BE49-F238E27FC236}">
                <a16:creationId xmlns:a16="http://schemas.microsoft.com/office/drawing/2014/main" id="{06A58D4E-336F-D19A-A19C-DC0AD44E127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38" name="Picture 14" descr="Scientists model over 1,000 complex proteins to help develop treatments for  infectious diseases – GeekWire">
            <a:extLst>
              <a:ext uri="{FF2B5EF4-FFF2-40B4-BE49-F238E27FC236}">
                <a16:creationId xmlns:a16="http://schemas.microsoft.com/office/drawing/2014/main" id="{22D248B8-6BE0-68DA-FECB-90252219F0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3309" y="1181318"/>
            <a:ext cx="2029237" cy="1359267"/>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a16="http://schemas.microsoft.com/office/drawing/2014/main" id="{32BA3DDD-1B7D-6A55-BD1B-5C2881D13981}"/>
              </a:ext>
            </a:extLst>
          </p:cNvPr>
          <p:cNvSpPr txBox="1">
            <a:spLocks/>
          </p:cNvSpPr>
          <p:nvPr/>
        </p:nvSpPr>
        <p:spPr bwMode="auto">
          <a:xfrm>
            <a:off x="10162090" y="3980798"/>
            <a:ext cx="1937690" cy="4653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sz="2200" kern="0" dirty="0">
                <a:ea typeface="Tahoma" panose="020B0604030504040204" pitchFamily="34" charset="0"/>
              </a:rPr>
              <a:t>GCN Equation</a:t>
            </a:r>
            <a:endParaRPr lang="en-US" sz="2200" kern="0" dirty="0">
              <a:ea typeface="Tahoma" panose="020B0604030504040204" pitchFamily="34" charset="0"/>
            </a:endParaRPr>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1320B172-57BE-E24D-ED28-B50DDD404D38}"/>
                  </a:ext>
                </a:extLst>
              </p:cNvPr>
              <p:cNvSpPr txBox="1"/>
              <p:nvPr/>
            </p:nvSpPr>
            <p:spPr>
              <a:xfrm>
                <a:off x="10237011" y="4475222"/>
                <a:ext cx="1784051" cy="723853"/>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altLang="zh-CN" sz="2000" i="1" smtClean="0">
                              <a:latin typeface="Cambria Math" panose="02040503050406030204" pitchFamily="18" charset="0"/>
                            </a:rPr>
                          </m:ctrlPr>
                        </m:sSupPr>
                        <m:e>
                          <m:r>
                            <a:rPr lang="en-US" altLang="zh-CN" sz="2000" b="0" i="1" smtClean="0">
                              <a:latin typeface="Cambria Math" panose="02040503050406030204" pitchFamily="18" charset="0"/>
                            </a:rPr>
                            <m:t>𝑋</m:t>
                          </m:r>
                        </m:e>
                        <m:sup>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+1</m:t>
                          </m:r>
                        </m:sup>
                      </m:sSup>
                      <m:r>
                        <a:rPr lang="en-US" altLang="zh-CN" sz="2000" b="0" i="1" smtClean="0">
                          <a:latin typeface="Cambria Math" panose="02040503050406030204" pitchFamily="18" charset="0"/>
                        </a:rPr>
                        <m:t>=</m:t>
                      </m:r>
                      <m:r>
                        <a:rPr lang="zh-CN" altLang="en-US" sz="2000" b="0" i="1" smtClean="0">
                          <a:latin typeface="Cambria Math" panose="02040503050406030204" pitchFamily="18" charset="0"/>
                        </a:rPr>
                        <m:t>𝜎</m:t>
                      </m:r>
                      <m:r>
                        <a:rPr lang="en-US" altLang="zh-CN" sz="2000" b="0" i="1" smtClean="0">
                          <a:latin typeface="Cambria Math" panose="02040503050406030204" pitchFamily="18" charset="0"/>
                        </a:rPr>
                        <m:t>(</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𝐴</m:t>
                          </m:r>
                        </m:e>
                      </m:acc>
                      <m:sSup>
                        <m:sSupPr>
                          <m:ctrlPr>
                            <a:rPr lang="en-US" altLang="zh-CN" sz="2000" i="1" smtClean="0">
                              <a:latin typeface="Cambria Math" panose="02040503050406030204" pitchFamily="18" charset="0"/>
                            </a:rPr>
                          </m:ctrlPr>
                        </m:sSupPr>
                        <m:e>
                          <m:r>
                            <a:rPr lang="en-US" altLang="zh-CN" sz="2000" b="0" i="1" smtClean="0">
                              <a:latin typeface="Cambria Math" panose="02040503050406030204" pitchFamily="18" charset="0"/>
                            </a:rPr>
                            <m:t>𝑋</m:t>
                          </m:r>
                        </m:e>
                        <m:sup>
                          <m:r>
                            <a:rPr lang="en-US" altLang="zh-CN" sz="2000" b="0" i="1" smtClean="0">
                              <a:latin typeface="Cambria Math" panose="02040503050406030204" pitchFamily="18" charset="0"/>
                            </a:rPr>
                            <m:t>𝑘</m:t>
                          </m:r>
                        </m:sup>
                      </m:sSup>
                      <m:sSup>
                        <m:sSupPr>
                          <m:ctrlPr>
                            <a:rPr lang="en-US" altLang="zh-CN" sz="2000" i="1" smtClean="0">
                              <a:latin typeface="Cambria Math" panose="02040503050406030204" pitchFamily="18" charset="0"/>
                            </a:rPr>
                          </m:ctrlPr>
                        </m:sSupPr>
                        <m:e>
                          <m:r>
                            <a:rPr lang="en-US" altLang="zh-CN" sz="2000" b="0" i="1" smtClean="0">
                              <a:latin typeface="Cambria Math" panose="02040503050406030204" pitchFamily="18" charset="0"/>
                            </a:rPr>
                            <m:t>𝑊</m:t>
                          </m:r>
                        </m:e>
                        <m:sup>
                          <m:r>
                            <a:rPr lang="en-US" altLang="zh-CN" sz="2000" b="0" i="1" smtClean="0">
                              <a:latin typeface="Cambria Math" panose="02040503050406030204" pitchFamily="18" charset="0"/>
                            </a:rPr>
                            <m:t>𝑘</m:t>
                          </m:r>
                        </m:sup>
                      </m:sSup>
                      <m:r>
                        <a:rPr lang="en-US" altLang="zh-CN" sz="2000" b="0" i="1" smtClean="0">
                          <a:latin typeface="Cambria Math" panose="02040503050406030204" pitchFamily="18" charset="0"/>
                        </a:rPr>
                        <m:t>)</m:t>
                      </m:r>
                    </m:oMath>
                  </m:oMathPara>
                </a14:m>
                <a:endParaRPr lang="zh-CN" altLang="en-US" sz="2000" dirty="0"/>
              </a:p>
            </p:txBody>
          </p:sp>
        </mc:Choice>
        <mc:Fallback xmlns="">
          <p:sp>
            <p:nvSpPr>
              <p:cNvPr id="17" name="文本框 16">
                <a:extLst>
                  <a:ext uri="{FF2B5EF4-FFF2-40B4-BE49-F238E27FC236}">
                    <a16:creationId xmlns:a16="http://schemas.microsoft.com/office/drawing/2014/main" id="{1320B172-57BE-E24D-ED28-B50DDD404D38}"/>
                  </a:ext>
                </a:extLst>
              </p:cNvPr>
              <p:cNvSpPr txBox="1">
                <a:spLocks noRot="1" noChangeAspect="1" noMove="1" noResize="1" noEditPoints="1" noAdjustHandles="1" noChangeArrowheads="1" noChangeShapeType="1" noTextEdit="1"/>
              </p:cNvSpPr>
              <p:nvPr/>
            </p:nvSpPr>
            <p:spPr>
              <a:xfrm>
                <a:off x="10237011" y="4475222"/>
                <a:ext cx="1784051" cy="723853"/>
              </a:xfrm>
              <a:prstGeom prst="rect">
                <a:avLst/>
              </a:prstGeom>
              <a:blipFill>
                <a:blip r:embed="rId8"/>
                <a:stretch>
                  <a:fillRect b="-9244"/>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277446378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GNN Computational Patterns</a:t>
            </a:r>
            <a:endParaRPr lang="en-US" dirty="0"/>
          </a:p>
        </p:txBody>
      </p:sp>
      <p:pic>
        <p:nvPicPr>
          <p:cNvPr id="6" name="图片 5">
            <a:extLst>
              <a:ext uri="{FF2B5EF4-FFF2-40B4-BE49-F238E27FC236}">
                <a16:creationId xmlns:a16="http://schemas.microsoft.com/office/drawing/2014/main" id="{09859113-F616-7C11-019A-439F848516AE}"/>
              </a:ext>
            </a:extLst>
          </p:cNvPr>
          <p:cNvPicPr>
            <a:picLocks noChangeAspect="1"/>
          </p:cNvPicPr>
          <p:nvPr/>
        </p:nvPicPr>
        <p:blipFill>
          <a:blip r:embed="rId4"/>
          <a:stretch>
            <a:fillRect/>
          </a:stretch>
        </p:blipFill>
        <p:spPr>
          <a:xfrm>
            <a:off x="91968" y="1092992"/>
            <a:ext cx="4713386" cy="3704639"/>
          </a:xfrm>
          <a:prstGeom prst="rect">
            <a:avLst/>
          </a:prstGeom>
          <a:effectLst>
            <a:outerShdw blurRad="50800" dist="38100" dir="5400000" algn="t" rotWithShape="0">
              <a:prstClr val="black">
                <a:alpha val="40000"/>
              </a:prstClr>
            </a:outerShdw>
          </a:effectLst>
        </p:spPr>
      </p:pic>
      <p:sp>
        <p:nvSpPr>
          <p:cNvPr id="170" name="左大括号 169">
            <a:extLst>
              <a:ext uri="{FF2B5EF4-FFF2-40B4-BE49-F238E27FC236}">
                <a16:creationId xmlns:a16="http://schemas.microsoft.com/office/drawing/2014/main" id="{55524CFD-A65A-5F77-A9D6-F526314C8B3E}"/>
              </a:ext>
            </a:extLst>
          </p:cNvPr>
          <p:cNvSpPr/>
          <p:nvPr/>
        </p:nvSpPr>
        <p:spPr bwMode="auto">
          <a:xfrm>
            <a:off x="4933405" y="1181854"/>
            <a:ext cx="352135" cy="3456000"/>
          </a:xfrm>
          <a:prstGeom prst="leftBrac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grpSp>
        <p:nvGrpSpPr>
          <p:cNvPr id="175" name="组合 174">
            <a:extLst>
              <a:ext uri="{FF2B5EF4-FFF2-40B4-BE49-F238E27FC236}">
                <a16:creationId xmlns:a16="http://schemas.microsoft.com/office/drawing/2014/main" id="{41E4CDED-4856-D62A-4A5B-C8C207776D23}"/>
              </a:ext>
            </a:extLst>
          </p:cNvPr>
          <p:cNvGrpSpPr/>
          <p:nvPr/>
        </p:nvGrpSpPr>
        <p:grpSpPr>
          <a:xfrm>
            <a:off x="5343650" y="1054638"/>
            <a:ext cx="6743968" cy="3649945"/>
            <a:chOff x="5343650" y="1054638"/>
            <a:chExt cx="6743968" cy="3649945"/>
          </a:xfrm>
        </p:grpSpPr>
        <p:sp>
          <p:nvSpPr>
            <p:cNvPr id="7" name="矩形 6">
              <a:extLst>
                <a:ext uri="{FF2B5EF4-FFF2-40B4-BE49-F238E27FC236}">
                  <a16:creationId xmlns:a16="http://schemas.microsoft.com/office/drawing/2014/main" id="{85D9B7C4-3627-6B3D-74A7-CA42A7AEA59B}"/>
                </a:ext>
              </a:extLst>
            </p:cNvPr>
            <p:cNvSpPr/>
            <p:nvPr/>
          </p:nvSpPr>
          <p:spPr bwMode="auto">
            <a:xfrm>
              <a:off x="5834454" y="2623265"/>
              <a:ext cx="79354" cy="720000"/>
            </a:xfrm>
            <a:prstGeom prst="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665" name="矩形 664">
              <a:extLst>
                <a:ext uri="{FF2B5EF4-FFF2-40B4-BE49-F238E27FC236}">
                  <a16:creationId xmlns:a16="http://schemas.microsoft.com/office/drawing/2014/main" id="{8F2F8617-A84A-F727-B67B-3C03F1019510}"/>
                </a:ext>
              </a:extLst>
            </p:cNvPr>
            <p:cNvSpPr/>
            <p:nvPr/>
          </p:nvSpPr>
          <p:spPr bwMode="auto">
            <a:xfrm>
              <a:off x="6160109" y="2623265"/>
              <a:ext cx="79354" cy="720000"/>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666" name="矩形 665">
              <a:extLst>
                <a:ext uri="{FF2B5EF4-FFF2-40B4-BE49-F238E27FC236}">
                  <a16:creationId xmlns:a16="http://schemas.microsoft.com/office/drawing/2014/main" id="{147D9939-F3B2-EDC3-E0D7-4020F8AD1527}"/>
                </a:ext>
              </a:extLst>
            </p:cNvPr>
            <p:cNvSpPr/>
            <p:nvPr/>
          </p:nvSpPr>
          <p:spPr bwMode="auto">
            <a:xfrm>
              <a:off x="6485764" y="2623265"/>
              <a:ext cx="79354" cy="720000"/>
            </a:xfrm>
            <a:prstGeom prst="rect">
              <a:avLst/>
            </a:prstGeom>
            <a:solidFill>
              <a:schemeClr val="accent1">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667" name="矩形 666">
              <a:extLst>
                <a:ext uri="{FF2B5EF4-FFF2-40B4-BE49-F238E27FC236}">
                  <a16:creationId xmlns:a16="http://schemas.microsoft.com/office/drawing/2014/main" id="{F1A0297E-9A58-9D02-79A0-71B13423E1C6}"/>
                </a:ext>
              </a:extLst>
            </p:cNvPr>
            <p:cNvSpPr/>
            <p:nvPr/>
          </p:nvSpPr>
          <p:spPr bwMode="auto">
            <a:xfrm>
              <a:off x="6811419" y="2623265"/>
              <a:ext cx="79354" cy="720000"/>
            </a:xfrm>
            <a:prstGeom prst="rect">
              <a:avLst/>
            </a:prstGeom>
            <a:solidFill>
              <a:schemeClr val="accent1">
                <a:lumMod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38" name="椭圆 737">
              <a:extLst>
                <a:ext uri="{FF2B5EF4-FFF2-40B4-BE49-F238E27FC236}">
                  <a16:creationId xmlns:a16="http://schemas.microsoft.com/office/drawing/2014/main" id="{AE406B82-E358-F43B-94D6-BE48681B88FB}"/>
                </a:ext>
              </a:extLst>
            </p:cNvPr>
            <p:cNvSpPr/>
            <p:nvPr/>
          </p:nvSpPr>
          <p:spPr>
            <a:xfrm>
              <a:off x="6569212" y="1416131"/>
              <a:ext cx="288000" cy="288000"/>
            </a:xfrm>
            <a:prstGeom prst="ellipse">
              <a:avLst/>
            </a:prstGeom>
            <a:solidFill>
              <a:schemeClr val="accent1">
                <a:lumMod val="20000"/>
                <a:lumOff val="80000"/>
              </a:scheme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a:t>
              </a:r>
              <a:endParaRPr kumimoji="0" lang="zh-CN"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39" name="椭圆 738">
              <a:extLst>
                <a:ext uri="{FF2B5EF4-FFF2-40B4-BE49-F238E27FC236}">
                  <a16:creationId xmlns:a16="http://schemas.microsoft.com/office/drawing/2014/main" id="{0D49F413-5A3B-D36F-7D4D-0867F6E5335C}"/>
                </a:ext>
              </a:extLst>
            </p:cNvPr>
            <p:cNvSpPr/>
            <p:nvPr/>
          </p:nvSpPr>
          <p:spPr>
            <a:xfrm>
              <a:off x="5848374" y="1995402"/>
              <a:ext cx="288000" cy="288000"/>
            </a:xfrm>
            <a:prstGeom prst="ellipse">
              <a:avLst/>
            </a:prstGeom>
            <a:solidFill>
              <a:schemeClr val="accent1">
                <a:lumMod val="60000"/>
                <a:lumOff val="40000"/>
              </a:scheme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a:t>
              </a:r>
              <a:endParaRPr kumimoji="0" lang="zh-CN"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40" name="椭圆 739">
              <a:extLst>
                <a:ext uri="{FF2B5EF4-FFF2-40B4-BE49-F238E27FC236}">
                  <a16:creationId xmlns:a16="http://schemas.microsoft.com/office/drawing/2014/main" id="{7EF1D510-2168-4E71-3E64-0101CBFF150E}"/>
                </a:ext>
              </a:extLst>
            </p:cNvPr>
            <p:cNvSpPr/>
            <p:nvPr/>
          </p:nvSpPr>
          <p:spPr>
            <a:xfrm>
              <a:off x="5871881" y="1416131"/>
              <a:ext cx="288000" cy="288000"/>
            </a:xfrm>
            <a:prstGeom prst="ellipse">
              <a:avLst/>
            </a:prstGeom>
            <a:solidFill>
              <a:schemeClr val="accent1">
                <a:lumMod val="75000"/>
              </a:scheme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a:t>
              </a:r>
              <a:endParaRPr kumimoji="0" lang="zh-CN"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41" name="椭圆 740">
              <a:extLst>
                <a:ext uri="{FF2B5EF4-FFF2-40B4-BE49-F238E27FC236}">
                  <a16:creationId xmlns:a16="http://schemas.microsoft.com/office/drawing/2014/main" id="{9C95D9DD-36A9-9462-9698-6CD4633911C0}"/>
                </a:ext>
              </a:extLst>
            </p:cNvPr>
            <p:cNvSpPr/>
            <p:nvPr/>
          </p:nvSpPr>
          <p:spPr>
            <a:xfrm>
              <a:off x="6545705" y="1995402"/>
              <a:ext cx="288000" cy="288000"/>
            </a:xfrm>
            <a:prstGeom prst="ellipse">
              <a:avLst/>
            </a:prstGeom>
            <a:solidFill>
              <a:schemeClr val="accent1">
                <a:lumMod val="50000"/>
              </a:scheme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a:t>
              </a:r>
              <a:endParaRPr kumimoji="0" lang="zh-CN"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743" name="直接连接符 742">
              <a:extLst>
                <a:ext uri="{FF2B5EF4-FFF2-40B4-BE49-F238E27FC236}">
                  <a16:creationId xmlns:a16="http://schemas.microsoft.com/office/drawing/2014/main" id="{8EF51FEC-8D35-86A1-D1AC-51E68B20A825}"/>
                </a:ext>
              </a:extLst>
            </p:cNvPr>
            <p:cNvCxnSpPr>
              <a:cxnSpLocks/>
              <a:stCxn id="738" idx="1"/>
              <a:endCxn id="740" idx="6"/>
            </p:cNvCxnSpPr>
            <p:nvPr/>
          </p:nvCxnSpPr>
          <p:spPr>
            <a:xfrm flipH="1">
              <a:off x="6159881" y="1458308"/>
              <a:ext cx="451508" cy="101823"/>
            </a:xfrm>
            <a:prstGeom prst="line">
              <a:avLst/>
            </a:prstGeom>
            <a:noFill/>
            <a:ln w="12700" cap="flat" cmpd="sng" algn="ctr">
              <a:solidFill>
                <a:sysClr val="windowText" lastClr="000000"/>
              </a:solidFill>
              <a:prstDash val="solid"/>
              <a:miter lim="800000"/>
            </a:ln>
            <a:effectLst/>
          </p:spPr>
        </p:cxnSp>
        <p:cxnSp>
          <p:nvCxnSpPr>
            <p:cNvPr id="744" name="直接连接符 743">
              <a:extLst>
                <a:ext uri="{FF2B5EF4-FFF2-40B4-BE49-F238E27FC236}">
                  <a16:creationId xmlns:a16="http://schemas.microsoft.com/office/drawing/2014/main" id="{9F5DB04E-D417-4F2F-8FB1-F1C585C793B6}"/>
                </a:ext>
              </a:extLst>
            </p:cNvPr>
            <p:cNvCxnSpPr>
              <a:cxnSpLocks/>
              <a:stCxn id="738" idx="3"/>
              <a:endCxn id="739" idx="7"/>
            </p:cNvCxnSpPr>
            <p:nvPr/>
          </p:nvCxnSpPr>
          <p:spPr>
            <a:xfrm flipH="1">
              <a:off x="6094197" y="1661954"/>
              <a:ext cx="517192" cy="375625"/>
            </a:xfrm>
            <a:prstGeom prst="line">
              <a:avLst/>
            </a:prstGeom>
            <a:noFill/>
            <a:ln w="12700" cap="flat" cmpd="sng" algn="ctr">
              <a:solidFill>
                <a:sysClr val="windowText" lastClr="000000"/>
              </a:solidFill>
              <a:prstDash val="solid"/>
              <a:miter lim="800000"/>
            </a:ln>
            <a:effectLst/>
          </p:spPr>
        </p:cxnSp>
        <p:cxnSp>
          <p:nvCxnSpPr>
            <p:cNvPr id="745" name="直接连接符 744">
              <a:extLst>
                <a:ext uri="{FF2B5EF4-FFF2-40B4-BE49-F238E27FC236}">
                  <a16:creationId xmlns:a16="http://schemas.microsoft.com/office/drawing/2014/main" id="{92BD6350-1503-6913-494C-779264C72100}"/>
                </a:ext>
              </a:extLst>
            </p:cNvPr>
            <p:cNvCxnSpPr>
              <a:cxnSpLocks/>
              <a:stCxn id="741" idx="2"/>
              <a:endCxn id="739" idx="6"/>
            </p:cNvCxnSpPr>
            <p:nvPr/>
          </p:nvCxnSpPr>
          <p:spPr>
            <a:xfrm flipH="1">
              <a:off x="6136374" y="2139402"/>
              <a:ext cx="409331" cy="0"/>
            </a:xfrm>
            <a:prstGeom prst="line">
              <a:avLst/>
            </a:prstGeom>
            <a:noFill/>
            <a:ln w="12700" cap="flat" cmpd="sng" algn="ctr">
              <a:solidFill>
                <a:sysClr val="windowText" lastClr="000000"/>
              </a:solidFill>
              <a:prstDash val="solid"/>
              <a:miter lim="800000"/>
            </a:ln>
            <a:effectLst/>
          </p:spPr>
        </p:cxnSp>
        <p:cxnSp>
          <p:nvCxnSpPr>
            <p:cNvPr id="746" name="直接连接符 745">
              <a:extLst>
                <a:ext uri="{FF2B5EF4-FFF2-40B4-BE49-F238E27FC236}">
                  <a16:creationId xmlns:a16="http://schemas.microsoft.com/office/drawing/2014/main" id="{63038F61-8001-E4ED-EB48-347A27AC35BD}"/>
                </a:ext>
              </a:extLst>
            </p:cNvPr>
            <p:cNvCxnSpPr>
              <a:cxnSpLocks/>
              <a:stCxn id="740" idx="4"/>
              <a:endCxn id="739" idx="0"/>
            </p:cNvCxnSpPr>
            <p:nvPr/>
          </p:nvCxnSpPr>
          <p:spPr>
            <a:xfrm flipH="1">
              <a:off x="5992374" y="1704131"/>
              <a:ext cx="23507" cy="291271"/>
            </a:xfrm>
            <a:prstGeom prst="line">
              <a:avLst/>
            </a:prstGeom>
            <a:noFill/>
            <a:ln w="12700" cap="flat" cmpd="sng" algn="ctr">
              <a:solidFill>
                <a:sysClr val="windowText" lastClr="000000"/>
              </a:solidFill>
              <a:prstDash val="solid"/>
              <a:miter lim="800000"/>
            </a:ln>
            <a:effectLst/>
          </p:spPr>
        </p:cxnSp>
        <p:cxnSp>
          <p:nvCxnSpPr>
            <p:cNvPr id="748" name="直接连接符 747">
              <a:extLst>
                <a:ext uri="{FF2B5EF4-FFF2-40B4-BE49-F238E27FC236}">
                  <a16:creationId xmlns:a16="http://schemas.microsoft.com/office/drawing/2014/main" id="{78B36CD8-01E6-1E0F-7C3D-1CCCAABE3128}"/>
                </a:ext>
              </a:extLst>
            </p:cNvPr>
            <p:cNvCxnSpPr>
              <a:cxnSpLocks/>
              <a:stCxn id="741" idx="0"/>
              <a:endCxn id="738" idx="5"/>
            </p:cNvCxnSpPr>
            <p:nvPr/>
          </p:nvCxnSpPr>
          <p:spPr>
            <a:xfrm flipV="1">
              <a:off x="6689705" y="1661954"/>
              <a:ext cx="125330" cy="333448"/>
            </a:xfrm>
            <a:prstGeom prst="line">
              <a:avLst/>
            </a:prstGeom>
            <a:noFill/>
            <a:ln w="12700" cap="flat" cmpd="sng" algn="ctr">
              <a:solidFill>
                <a:sysClr val="windowText" lastClr="000000"/>
              </a:solidFill>
              <a:prstDash val="solid"/>
              <a:miter lim="800000"/>
            </a:ln>
            <a:effectLst/>
          </p:spPr>
        </p:cxnSp>
        <p:sp>
          <p:nvSpPr>
            <p:cNvPr id="752" name="矩形 751">
              <a:extLst>
                <a:ext uri="{FF2B5EF4-FFF2-40B4-BE49-F238E27FC236}">
                  <a16:creationId xmlns:a16="http://schemas.microsoft.com/office/drawing/2014/main" id="{2AE630F4-C62D-643C-4144-7928FD0C274F}"/>
                </a:ext>
              </a:extLst>
            </p:cNvPr>
            <p:cNvSpPr/>
            <p:nvPr/>
          </p:nvSpPr>
          <p:spPr bwMode="auto">
            <a:xfrm>
              <a:off x="5846036" y="3930696"/>
              <a:ext cx="79354" cy="720000"/>
            </a:xfrm>
            <a:prstGeom prst="rect">
              <a:avLst/>
            </a:prstGeom>
            <a:solidFill>
              <a:schemeClr val="accent5">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53" name="矩形 752">
              <a:extLst>
                <a:ext uri="{FF2B5EF4-FFF2-40B4-BE49-F238E27FC236}">
                  <a16:creationId xmlns:a16="http://schemas.microsoft.com/office/drawing/2014/main" id="{00A05928-206F-AD1C-60DC-E6086BDAD880}"/>
                </a:ext>
              </a:extLst>
            </p:cNvPr>
            <p:cNvSpPr/>
            <p:nvPr/>
          </p:nvSpPr>
          <p:spPr bwMode="auto">
            <a:xfrm>
              <a:off x="6171691" y="3930696"/>
              <a:ext cx="79354" cy="720000"/>
            </a:xfrm>
            <a:prstGeom prst="rect">
              <a:avLst/>
            </a:prstGeom>
            <a:solidFill>
              <a:schemeClr val="accent5">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54" name="矩形 753">
              <a:extLst>
                <a:ext uri="{FF2B5EF4-FFF2-40B4-BE49-F238E27FC236}">
                  <a16:creationId xmlns:a16="http://schemas.microsoft.com/office/drawing/2014/main" id="{C4732385-963D-9564-7FC9-735A17083126}"/>
                </a:ext>
              </a:extLst>
            </p:cNvPr>
            <p:cNvSpPr/>
            <p:nvPr/>
          </p:nvSpPr>
          <p:spPr bwMode="auto">
            <a:xfrm>
              <a:off x="6497346" y="3930696"/>
              <a:ext cx="79354" cy="720000"/>
            </a:xfrm>
            <a:prstGeom prst="rect">
              <a:avLst/>
            </a:prstGeom>
            <a:solidFill>
              <a:schemeClr val="accent5">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55" name="矩形 754">
              <a:extLst>
                <a:ext uri="{FF2B5EF4-FFF2-40B4-BE49-F238E27FC236}">
                  <a16:creationId xmlns:a16="http://schemas.microsoft.com/office/drawing/2014/main" id="{1ECE41C7-100F-500F-6A09-1E71534AA361}"/>
                </a:ext>
              </a:extLst>
            </p:cNvPr>
            <p:cNvSpPr/>
            <p:nvPr/>
          </p:nvSpPr>
          <p:spPr bwMode="auto">
            <a:xfrm>
              <a:off x="6823001" y="3930696"/>
              <a:ext cx="79354" cy="720000"/>
            </a:xfrm>
            <a:prstGeom prst="rect">
              <a:avLst/>
            </a:prstGeom>
            <a:solidFill>
              <a:schemeClr val="accent5">
                <a:lumMod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cxnSp>
          <p:nvCxnSpPr>
            <p:cNvPr id="756" name="直接连接符 755">
              <a:extLst>
                <a:ext uri="{FF2B5EF4-FFF2-40B4-BE49-F238E27FC236}">
                  <a16:creationId xmlns:a16="http://schemas.microsoft.com/office/drawing/2014/main" id="{359BC6A5-5698-7AF5-9424-E39CF610528A}"/>
                </a:ext>
              </a:extLst>
            </p:cNvPr>
            <p:cNvCxnSpPr>
              <a:cxnSpLocks/>
              <a:stCxn id="666" idx="2"/>
              <a:endCxn id="753" idx="0"/>
            </p:cNvCxnSpPr>
            <p:nvPr/>
          </p:nvCxnSpPr>
          <p:spPr>
            <a:xfrm flipH="1">
              <a:off x="6211368" y="3343265"/>
              <a:ext cx="314073" cy="587431"/>
            </a:xfrm>
            <a:prstGeom prst="line">
              <a:avLst/>
            </a:prstGeom>
            <a:noFill/>
            <a:ln w="12700" cap="flat" cmpd="sng" algn="ctr">
              <a:solidFill>
                <a:sysClr val="windowText" lastClr="000000"/>
              </a:solidFill>
              <a:prstDash val="solid"/>
              <a:miter lim="800000"/>
              <a:tailEnd type="triangle"/>
            </a:ln>
            <a:effectLst/>
          </p:spPr>
        </p:cxnSp>
        <p:cxnSp>
          <p:nvCxnSpPr>
            <p:cNvPr id="758" name="直接连接符 757">
              <a:extLst>
                <a:ext uri="{FF2B5EF4-FFF2-40B4-BE49-F238E27FC236}">
                  <a16:creationId xmlns:a16="http://schemas.microsoft.com/office/drawing/2014/main" id="{D1E6065B-9653-5103-36A1-DF9C3D5DDA3D}"/>
                </a:ext>
              </a:extLst>
            </p:cNvPr>
            <p:cNvCxnSpPr>
              <a:cxnSpLocks/>
              <a:stCxn id="665" idx="2"/>
              <a:endCxn id="752" idx="0"/>
            </p:cNvCxnSpPr>
            <p:nvPr/>
          </p:nvCxnSpPr>
          <p:spPr>
            <a:xfrm flipH="1">
              <a:off x="5885713" y="3343265"/>
              <a:ext cx="314073" cy="587431"/>
            </a:xfrm>
            <a:prstGeom prst="line">
              <a:avLst/>
            </a:prstGeom>
            <a:noFill/>
            <a:ln w="12700" cap="flat" cmpd="sng" algn="ctr">
              <a:solidFill>
                <a:sysClr val="windowText" lastClr="000000"/>
              </a:solidFill>
              <a:prstDash val="solid"/>
              <a:miter lim="800000"/>
              <a:tailEnd type="triangle"/>
            </a:ln>
            <a:effectLst/>
          </p:spPr>
        </p:cxnSp>
        <p:cxnSp>
          <p:nvCxnSpPr>
            <p:cNvPr id="759" name="直接连接符 758">
              <a:extLst>
                <a:ext uri="{FF2B5EF4-FFF2-40B4-BE49-F238E27FC236}">
                  <a16:creationId xmlns:a16="http://schemas.microsoft.com/office/drawing/2014/main" id="{CAFBC194-C134-7E01-2A22-8DA9781E5489}"/>
                </a:ext>
              </a:extLst>
            </p:cNvPr>
            <p:cNvCxnSpPr>
              <a:cxnSpLocks/>
              <a:stCxn id="666" idx="2"/>
              <a:endCxn id="752" idx="0"/>
            </p:cNvCxnSpPr>
            <p:nvPr/>
          </p:nvCxnSpPr>
          <p:spPr>
            <a:xfrm flipH="1">
              <a:off x="5885713" y="3343265"/>
              <a:ext cx="639728" cy="587431"/>
            </a:xfrm>
            <a:prstGeom prst="line">
              <a:avLst/>
            </a:prstGeom>
            <a:noFill/>
            <a:ln w="12700" cap="flat" cmpd="sng" algn="ctr">
              <a:solidFill>
                <a:sysClr val="windowText" lastClr="000000"/>
              </a:solidFill>
              <a:prstDash val="solid"/>
              <a:miter lim="800000"/>
              <a:tailEnd type="triangle"/>
            </a:ln>
            <a:effectLst/>
          </p:spPr>
        </p:cxnSp>
        <p:cxnSp>
          <p:nvCxnSpPr>
            <p:cNvPr id="760" name="直接连接符 759">
              <a:extLst>
                <a:ext uri="{FF2B5EF4-FFF2-40B4-BE49-F238E27FC236}">
                  <a16:creationId xmlns:a16="http://schemas.microsoft.com/office/drawing/2014/main" id="{541FAC38-329F-ED9A-BC46-84D07413DF02}"/>
                </a:ext>
              </a:extLst>
            </p:cNvPr>
            <p:cNvCxnSpPr>
              <a:cxnSpLocks/>
              <a:stCxn id="667" idx="2"/>
              <a:endCxn id="752" idx="0"/>
            </p:cNvCxnSpPr>
            <p:nvPr/>
          </p:nvCxnSpPr>
          <p:spPr>
            <a:xfrm flipH="1">
              <a:off x="5885713" y="3343265"/>
              <a:ext cx="965383" cy="587431"/>
            </a:xfrm>
            <a:prstGeom prst="line">
              <a:avLst/>
            </a:prstGeom>
            <a:noFill/>
            <a:ln w="12700" cap="flat" cmpd="sng" algn="ctr">
              <a:solidFill>
                <a:sysClr val="windowText" lastClr="000000"/>
              </a:solidFill>
              <a:prstDash val="solid"/>
              <a:miter lim="800000"/>
              <a:tailEnd type="triangle"/>
            </a:ln>
            <a:effectLst/>
          </p:spPr>
        </p:cxnSp>
        <p:cxnSp>
          <p:nvCxnSpPr>
            <p:cNvPr id="761" name="直接连接符 760">
              <a:extLst>
                <a:ext uri="{FF2B5EF4-FFF2-40B4-BE49-F238E27FC236}">
                  <a16:creationId xmlns:a16="http://schemas.microsoft.com/office/drawing/2014/main" id="{4216244A-F4DF-17E1-179A-65379C3A989C}"/>
                </a:ext>
              </a:extLst>
            </p:cNvPr>
            <p:cNvCxnSpPr>
              <a:cxnSpLocks/>
              <a:stCxn id="667" idx="2"/>
              <a:endCxn id="753" idx="0"/>
            </p:cNvCxnSpPr>
            <p:nvPr/>
          </p:nvCxnSpPr>
          <p:spPr>
            <a:xfrm flipH="1">
              <a:off x="6211368" y="3343265"/>
              <a:ext cx="639728" cy="587431"/>
            </a:xfrm>
            <a:prstGeom prst="line">
              <a:avLst/>
            </a:prstGeom>
            <a:noFill/>
            <a:ln w="12700" cap="flat" cmpd="sng" algn="ctr">
              <a:solidFill>
                <a:sysClr val="windowText" lastClr="000000"/>
              </a:solidFill>
              <a:prstDash val="solid"/>
              <a:miter lim="800000"/>
              <a:tailEnd type="triangle"/>
            </a:ln>
            <a:effectLst/>
          </p:spPr>
        </p:cxnSp>
        <p:cxnSp>
          <p:nvCxnSpPr>
            <p:cNvPr id="762" name="直接连接符 761">
              <a:extLst>
                <a:ext uri="{FF2B5EF4-FFF2-40B4-BE49-F238E27FC236}">
                  <a16:creationId xmlns:a16="http://schemas.microsoft.com/office/drawing/2014/main" id="{0ED37FE0-69B1-1662-11A2-090A357B7DBF}"/>
                </a:ext>
              </a:extLst>
            </p:cNvPr>
            <p:cNvCxnSpPr>
              <a:cxnSpLocks/>
              <a:stCxn id="7" idx="2"/>
              <a:endCxn id="754" idx="0"/>
            </p:cNvCxnSpPr>
            <p:nvPr/>
          </p:nvCxnSpPr>
          <p:spPr>
            <a:xfrm>
              <a:off x="5874131" y="3343265"/>
              <a:ext cx="662892" cy="587431"/>
            </a:xfrm>
            <a:prstGeom prst="line">
              <a:avLst/>
            </a:prstGeom>
            <a:noFill/>
            <a:ln w="12700" cap="flat" cmpd="sng" algn="ctr">
              <a:solidFill>
                <a:sysClr val="windowText" lastClr="000000"/>
              </a:solidFill>
              <a:prstDash val="solid"/>
              <a:miter lim="800000"/>
              <a:tailEnd type="triangle"/>
            </a:ln>
            <a:effectLst/>
          </p:spPr>
        </p:cxnSp>
        <p:cxnSp>
          <p:nvCxnSpPr>
            <p:cNvPr id="763" name="直接连接符 762">
              <a:extLst>
                <a:ext uri="{FF2B5EF4-FFF2-40B4-BE49-F238E27FC236}">
                  <a16:creationId xmlns:a16="http://schemas.microsoft.com/office/drawing/2014/main" id="{6A28191A-D690-BBB1-3122-45A00A09177A}"/>
                </a:ext>
              </a:extLst>
            </p:cNvPr>
            <p:cNvCxnSpPr>
              <a:cxnSpLocks/>
              <a:stCxn id="665" idx="2"/>
              <a:endCxn id="754" idx="0"/>
            </p:cNvCxnSpPr>
            <p:nvPr/>
          </p:nvCxnSpPr>
          <p:spPr>
            <a:xfrm>
              <a:off x="6199786" y="3343265"/>
              <a:ext cx="337237" cy="587431"/>
            </a:xfrm>
            <a:prstGeom prst="line">
              <a:avLst/>
            </a:prstGeom>
            <a:noFill/>
            <a:ln w="12700" cap="flat" cmpd="sng" algn="ctr">
              <a:solidFill>
                <a:sysClr val="windowText" lastClr="000000"/>
              </a:solidFill>
              <a:prstDash val="solid"/>
              <a:miter lim="800000"/>
              <a:tailEnd type="triangle"/>
            </a:ln>
            <a:effectLst/>
          </p:spPr>
        </p:cxnSp>
        <p:cxnSp>
          <p:nvCxnSpPr>
            <p:cNvPr id="764" name="直接连接符 763">
              <a:extLst>
                <a:ext uri="{FF2B5EF4-FFF2-40B4-BE49-F238E27FC236}">
                  <a16:creationId xmlns:a16="http://schemas.microsoft.com/office/drawing/2014/main" id="{D8F9A8BF-A42A-DD51-24F5-3B18FDE71B8F}"/>
                </a:ext>
              </a:extLst>
            </p:cNvPr>
            <p:cNvCxnSpPr>
              <a:cxnSpLocks/>
              <a:stCxn id="7" idx="2"/>
              <a:endCxn id="755" idx="0"/>
            </p:cNvCxnSpPr>
            <p:nvPr/>
          </p:nvCxnSpPr>
          <p:spPr>
            <a:xfrm>
              <a:off x="5874131" y="3343265"/>
              <a:ext cx="988547" cy="587431"/>
            </a:xfrm>
            <a:prstGeom prst="line">
              <a:avLst/>
            </a:prstGeom>
            <a:noFill/>
            <a:ln w="12700" cap="flat" cmpd="sng" algn="ctr">
              <a:solidFill>
                <a:sysClr val="windowText" lastClr="000000"/>
              </a:solidFill>
              <a:prstDash val="solid"/>
              <a:miter lim="800000"/>
              <a:tailEnd type="triangle"/>
            </a:ln>
            <a:effectLst/>
          </p:spPr>
        </p:cxnSp>
        <p:cxnSp>
          <p:nvCxnSpPr>
            <p:cNvPr id="765" name="直接连接符 764">
              <a:extLst>
                <a:ext uri="{FF2B5EF4-FFF2-40B4-BE49-F238E27FC236}">
                  <a16:creationId xmlns:a16="http://schemas.microsoft.com/office/drawing/2014/main" id="{957C6B33-B255-5B5A-7158-85F9977FEB3D}"/>
                </a:ext>
              </a:extLst>
            </p:cNvPr>
            <p:cNvCxnSpPr>
              <a:cxnSpLocks/>
              <a:stCxn id="665" idx="2"/>
              <a:endCxn id="755" idx="0"/>
            </p:cNvCxnSpPr>
            <p:nvPr/>
          </p:nvCxnSpPr>
          <p:spPr>
            <a:xfrm>
              <a:off x="6199786" y="3343265"/>
              <a:ext cx="662892" cy="587431"/>
            </a:xfrm>
            <a:prstGeom prst="line">
              <a:avLst/>
            </a:prstGeom>
            <a:noFill/>
            <a:ln w="12700" cap="flat" cmpd="sng" algn="ctr">
              <a:solidFill>
                <a:sysClr val="windowText" lastClr="000000"/>
              </a:solidFill>
              <a:prstDash val="solid"/>
              <a:miter lim="800000"/>
              <a:tailEnd type="triangle"/>
            </a:ln>
            <a:effectLst/>
          </p:spPr>
        </p:cxnSp>
        <p:sp>
          <p:nvSpPr>
            <p:cNvPr id="766" name="矩形 765">
              <a:extLst>
                <a:ext uri="{FF2B5EF4-FFF2-40B4-BE49-F238E27FC236}">
                  <a16:creationId xmlns:a16="http://schemas.microsoft.com/office/drawing/2014/main" id="{5E0A48B1-BE10-997F-1283-B36383013089}"/>
                </a:ext>
              </a:extLst>
            </p:cNvPr>
            <p:cNvSpPr/>
            <p:nvPr/>
          </p:nvSpPr>
          <p:spPr bwMode="auto">
            <a:xfrm>
              <a:off x="7169405" y="2036358"/>
              <a:ext cx="180000" cy="2205096"/>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rPr>
                <a:t>1</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rPr>
                <a:t>1</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400" dirty="0">
                  <a:latin typeface="Times New Roman" panose="02020603050405020304" pitchFamily="18" charset="0"/>
                  <a:ea typeface="宋体" pitchFamily="2" charset="-122"/>
                  <a:cs typeface="Times New Roman" panose="02020603050405020304" pitchFamily="18" charset="0"/>
                </a:rPr>
                <a:t>1</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rPr>
                <a:t>2</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400" dirty="0">
                  <a:latin typeface="Times New Roman" panose="02020603050405020304" pitchFamily="18" charset="0"/>
                  <a:ea typeface="宋体" pitchFamily="2" charset="-122"/>
                  <a:cs typeface="Times New Roman" panose="02020603050405020304" pitchFamily="18" charset="0"/>
                </a:rPr>
                <a:t>2</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rPr>
                <a:t>2</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400" dirty="0">
                  <a:latin typeface="Times New Roman" panose="02020603050405020304" pitchFamily="18" charset="0"/>
                  <a:ea typeface="宋体" pitchFamily="2" charset="-122"/>
                  <a:cs typeface="Times New Roman" panose="02020603050405020304" pitchFamily="18" charset="0"/>
                </a:rPr>
                <a:t>3</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rPr>
                <a:t>3</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400" dirty="0">
                  <a:latin typeface="Times New Roman" panose="02020603050405020304" pitchFamily="18" charset="0"/>
                  <a:ea typeface="宋体" pitchFamily="2" charset="-122"/>
                  <a:cs typeface="Times New Roman" panose="02020603050405020304" pitchFamily="18" charset="0"/>
                </a:rPr>
                <a:t>4</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rPr>
                <a:t>4</a:t>
              </a:r>
              <a:endParaRPr kumimoji="1" lang="zh-CN" altLang="en-US" sz="1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768" name="矩形 767">
              <a:extLst>
                <a:ext uri="{FF2B5EF4-FFF2-40B4-BE49-F238E27FC236}">
                  <a16:creationId xmlns:a16="http://schemas.microsoft.com/office/drawing/2014/main" id="{C1FF7D57-9995-518D-9438-DE0493E38C18}"/>
                </a:ext>
              </a:extLst>
            </p:cNvPr>
            <p:cNvSpPr/>
            <p:nvPr/>
          </p:nvSpPr>
          <p:spPr bwMode="auto">
            <a:xfrm>
              <a:off x="7487043" y="2036358"/>
              <a:ext cx="180000" cy="2205096"/>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400" dirty="0">
                  <a:latin typeface="Times New Roman" panose="02020603050405020304" pitchFamily="18" charset="0"/>
                  <a:ea typeface="宋体" pitchFamily="2" charset="-122"/>
                  <a:cs typeface="Times New Roman" panose="02020603050405020304" pitchFamily="18" charset="0"/>
                </a:rPr>
                <a:t>2</a:t>
              </a:r>
              <a:endParaRPr kumimoji="1" lang="en-US" altLang="zh-CN" sz="1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400" dirty="0">
                  <a:latin typeface="Times New Roman" panose="02020603050405020304" pitchFamily="18" charset="0"/>
                  <a:ea typeface="宋体" pitchFamily="2" charset="-122"/>
                  <a:cs typeface="Times New Roman" panose="02020603050405020304" pitchFamily="18" charset="0"/>
                </a:rPr>
                <a:t>3</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rPr>
                <a:t>4</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400" dirty="0">
                  <a:latin typeface="Times New Roman" panose="02020603050405020304" pitchFamily="18" charset="0"/>
                  <a:ea typeface="宋体" pitchFamily="2" charset="-122"/>
                  <a:cs typeface="Times New Roman" panose="02020603050405020304" pitchFamily="18" charset="0"/>
                </a:rPr>
                <a:t>1</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400" dirty="0">
                  <a:latin typeface="Times New Roman" panose="02020603050405020304" pitchFamily="18" charset="0"/>
                  <a:ea typeface="宋体" pitchFamily="2" charset="-122"/>
                  <a:cs typeface="Times New Roman" panose="02020603050405020304" pitchFamily="18" charset="0"/>
                </a:rPr>
                <a:t>3</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rPr>
                <a:t>4</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400" dirty="0">
                  <a:latin typeface="Times New Roman" panose="02020603050405020304" pitchFamily="18" charset="0"/>
                  <a:ea typeface="宋体" pitchFamily="2" charset="-122"/>
                  <a:cs typeface="Times New Roman" panose="02020603050405020304" pitchFamily="18" charset="0"/>
                </a:rPr>
                <a:t>1</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rPr>
                <a:t>2</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400" dirty="0">
                  <a:latin typeface="Times New Roman" panose="02020603050405020304" pitchFamily="18" charset="0"/>
                  <a:ea typeface="宋体" pitchFamily="2" charset="-122"/>
                  <a:cs typeface="Times New Roman" panose="02020603050405020304" pitchFamily="18" charset="0"/>
                </a:rPr>
                <a:t>1</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rPr>
                <a:t>2</a:t>
              </a:r>
              <a:endParaRPr kumimoji="1" lang="zh-CN" altLang="en-US" sz="1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2" name="文本框 31">
              <a:extLst>
                <a:ext uri="{FF2B5EF4-FFF2-40B4-BE49-F238E27FC236}">
                  <a16:creationId xmlns:a16="http://schemas.microsoft.com/office/drawing/2014/main" id="{7997C166-4A23-1D90-0AC7-E5FB6FF94D78}"/>
                </a:ext>
              </a:extLst>
            </p:cNvPr>
            <p:cNvSpPr txBox="1"/>
            <p:nvPr/>
          </p:nvSpPr>
          <p:spPr>
            <a:xfrm>
              <a:off x="5674881" y="2307152"/>
              <a:ext cx="1439333"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Feature vector</a:t>
              </a:r>
              <a:endParaRPr lang="zh-CN" altLang="en-US" sz="1600" dirty="0">
                <a:latin typeface="Times New Roman" panose="02020603050405020304" pitchFamily="18" charset="0"/>
                <a:cs typeface="Times New Roman" panose="02020603050405020304" pitchFamily="18" charset="0"/>
              </a:endParaRPr>
            </a:p>
          </p:txBody>
        </p:sp>
        <p:sp>
          <p:nvSpPr>
            <p:cNvPr id="769" name="文本框 768">
              <a:extLst>
                <a:ext uri="{FF2B5EF4-FFF2-40B4-BE49-F238E27FC236}">
                  <a16:creationId xmlns:a16="http://schemas.microsoft.com/office/drawing/2014/main" id="{D9063A54-EA8C-BF37-C858-A7F14BD6D3F7}"/>
                </a:ext>
              </a:extLst>
            </p:cNvPr>
            <p:cNvSpPr txBox="1"/>
            <p:nvPr/>
          </p:nvSpPr>
          <p:spPr>
            <a:xfrm>
              <a:off x="5343650" y="2779402"/>
              <a:ext cx="494922" cy="338554"/>
            </a:xfrm>
            <a:prstGeom prst="rect">
              <a:avLst/>
            </a:prstGeom>
            <a:noFill/>
          </p:spPr>
          <p:txBody>
            <a:bodyPr wrap="square" rtlCol="0">
              <a:spAutoFit/>
            </a:bodyPr>
            <a:lstStyle/>
            <a:p>
              <a:r>
                <a:rPr lang="en-US" altLang="zh-CN" sz="1600" dirty="0" err="1">
                  <a:latin typeface="Times New Roman" panose="02020603050405020304" pitchFamily="18" charset="0"/>
                  <a:cs typeface="Times New Roman" panose="02020603050405020304" pitchFamily="18" charset="0"/>
                </a:rPr>
                <a:t>Src</a:t>
              </a:r>
              <a:endParaRPr lang="zh-CN" altLang="en-US" sz="1600" dirty="0">
                <a:latin typeface="Times New Roman" panose="02020603050405020304" pitchFamily="18" charset="0"/>
                <a:cs typeface="Times New Roman" panose="02020603050405020304" pitchFamily="18" charset="0"/>
              </a:endParaRPr>
            </a:p>
          </p:txBody>
        </p:sp>
        <p:sp>
          <p:nvSpPr>
            <p:cNvPr id="770" name="文本框 769">
              <a:extLst>
                <a:ext uri="{FF2B5EF4-FFF2-40B4-BE49-F238E27FC236}">
                  <a16:creationId xmlns:a16="http://schemas.microsoft.com/office/drawing/2014/main" id="{51F2349D-889E-AF0C-E8F7-6B8A5F1EE8CC}"/>
                </a:ext>
              </a:extLst>
            </p:cNvPr>
            <p:cNvSpPr txBox="1"/>
            <p:nvPr/>
          </p:nvSpPr>
          <p:spPr>
            <a:xfrm>
              <a:off x="5343650" y="4120980"/>
              <a:ext cx="494922" cy="338554"/>
            </a:xfrm>
            <a:prstGeom prst="rect">
              <a:avLst/>
            </a:prstGeom>
            <a:noFill/>
          </p:spPr>
          <p:txBody>
            <a:bodyPr wrap="square" rtlCol="0">
              <a:spAutoFit/>
            </a:bodyPr>
            <a:lstStyle/>
            <a:p>
              <a:r>
                <a:rPr lang="en-US" altLang="zh-CN" sz="1600" dirty="0" err="1">
                  <a:latin typeface="Times New Roman" panose="02020603050405020304" pitchFamily="18" charset="0"/>
                  <a:cs typeface="Times New Roman" panose="02020603050405020304" pitchFamily="18" charset="0"/>
                </a:rPr>
                <a:t>Dst</a:t>
              </a:r>
              <a:endParaRPr lang="zh-CN" altLang="en-US" sz="1600" dirty="0">
                <a:latin typeface="Times New Roman" panose="02020603050405020304" pitchFamily="18" charset="0"/>
                <a:cs typeface="Times New Roman" panose="02020603050405020304" pitchFamily="18" charset="0"/>
              </a:endParaRPr>
            </a:p>
          </p:txBody>
        </p:sp>
        <p:sp>
          <p:nvSpPr>
            <p:cNvPr id="771" name="文本框 770">
              <a:extLst>
                <a:ext uri="{FF2B5EF4-FFF2-40B4-BE49-F238E27FC236}">
                  <a16:creationId xmlns:a16="http://schemas.microsoft.com/office/drawing/2014/main" id="{146B86D6-B1B2-1E36-3600-35459A759870}"/>
                </a:ext>
              </a:extLst>
            </p:cNvPr>
            <p:cNvSpPr txBox="1"/>
            <p:nvPr/>
          </p:nvSpPr>
          <p:spPr>
            <a:xfrm>
              <a:off x="6971160" y="1681639"/>
              <a:ext cx="923793"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Edge list</a:t>
              </a:r>
              <a:endParaRPr lang="zh-CN" altLang="en-US" sz="1600" dirty="0">
                <a:latin typeface="Times New Roman" panose="02020603050405020304" pitchFamily="18" charset="0"/>
                <a:cs typeface="Times New Roman" panose="02020603050405020304" pitchFamily="18" charset="0"/>
              </a:endParaRPr>
            </a:p>
          </p:txBody>
        </p:sp>
        <p:sp>
          <p:nvSpPr>
            <p:cNvPr id="772" name="矩形 771">
              <a:extLst>
                <a:ext uri="{FF2B5EF4-FFF2-40B4-BE49-F238E27FC236}">
                  <a16:creationId xmlns:a16="http://schemas.microsoft.com/office/drawing/2014/main" id="{5470CAB1-B4F8-F0DA-748E-A580486353D3}"/>
                </a:ext>
              </a:extLst>
            </p:cNvPr>
            <p:cNvSpPr/>
            <p:nvPr/>
          </p:nvSpPr>
          <p:spPr bwMode="auto">
            <a:xfrm>
              <a:off x="7991333" y="3623149"/>
              <a:ext cx="79354" cy="576000"/>
            </a:xfrm>
            <a:prstGeom prst="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73" name="矩形 772">
              <a:extLst>
                <a:ext uri="{FF2B5EF4-FFF2-40B4-BE49-F238E27FC236}">
                  <a16:creationId xmlns:a16="http://schemas.microsoft.com/office/drawing/2014/main" id="{4F691931-E661-3237-28D7-8BCD44A67C87}"/>
                </a:ext>
              </a:extLst>
            </p:cNvPr>
            <p:cNvSpPr/>
            <p:nvPr/>
          </p:nvSpPr>
          <p:spPr bwMode="auto">
            <a:xfrm>
              <a:off x="8069338" y="3623149"/>
              <a:ext cx="79354" cy="576000"/>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74" name="矩形 773">
              <a:extLst>
                <a:ext uri="{FF2B5EF4-FFF2-40B4-BE49-F238E27FC236}">
                  <a16:creationId xmlns:a16="http://schemas.microsoft.com/office/drawing/2014/main" id="{50585C58-3F2B-8772-0327-7D8B7213F65F}"/>
                </a:ext>
              </a:extLst>
            </p:cNvPr>
            <p:cNvSpPr/>
            <p:nvPr/>
          </p:nvSpPr>
          <p:spPr bwMode="auto">
            <a:xfrm>
              <a:off x="8149461" y="3623149"/>
              <a:ext cx="79354" cy="576000"/>
            </a:xfrm>
            <a:prstGeom prst="rect">
              <a:avLst/>
            </a:prstGeom>
            <a:solidFill>
              <a:schemeClr val="accent1">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75" name="矩形 774">
              <a:extLst>
                <a:ext uri="{FF2B5EF4-FFF2-40B4-BE49-F238E27FC236}">
                  <a16:creationId xmlns:a16="http://schemas.microsoft.com/office/drawing/2014/main" id="{284ED94E-F0B9-4A07-324C-0DB2E4982107}"/>
                </a:ext>
              </a:extLst>
            </p:cNvPr>
            <p:cNvSpPr/>
            <p:nvPr/>
          </p:nvSpPr>
          <p:spPr bwMode="auto">
            <a:xfrm>
              <a:off x="8238047" y="3623149"/>
              <a:ext cx="79354" cy="576000"/>
            </a:xfrm>
            <a:prstGeom prst="rect">
              <a:avLst/>
            </a:prstGeom>
            <a:solidFill>
              <a:schemeClr val="accent1">
                <a:lumMod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grpSp>
          <p:nvGrpSpPr>
            <p:cNvPr id="33" name="组合 32">
              <a:extLst>
                <a:ext uri="{FF2B5EF4-FFF2-40B4-BE49-F238E27FC236}">
                  <a16:creationId xmlns:a16="http://schemas.microsoft.com/office/drawing/2014/main" id="{D1ABBDB1-70E1-7621-AF00-62DF26D7CCFC}"/>
                </a:ext>
              </a:extLst>
            </p:cNvPr>
            <p:cNvGrpSpPr/>
            <p:nvPr/>
          </p:nvGrpSpPr>
          <p:grpSpPr>
            <a:xfrm>
              <a:off x="9614549" y="3186946"/>
              <a:ext cx="244888" cy="576000"/>
              <a:chOff x="9544299" y="3008821"/>
              <a:chExt cx="244888" cy="720000"/>
            </a:xfrm>
          </p:grpSpPr>
          <p:sp>
            <p:nvSpPr>
              <p:cNvPr id="777" name="矩形 776">
                <a:extLst>
                  <a:ext uri="{FF2B5EF4-FFF2-40B4-BE49-F238E27FC236}">
                    <a16:creationId xmlns:a16="http://schemas.microsoft.com/office/drawing/2014/main" id="{505F7D95-BECD-6714-EA52-CA920011C977}"/>
                  </a:ext>
                </a:extLst>
              </p:cNvPr>
              <p:cNvSpPr/>
              <p:nvPr/>
            </p:nvSpPr>
            <p:spPr bwMode="auto">
              <a:xfrm>
                <a:off x="9544299" y="3008821"/>
                <a:ext cx="79354" cy="720000"/>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78" name="矩形 777">
                <a:extLst>
                  <a:ext uri="{FF2B5EF4-FFF2-40B4-BE49-F238E27FC236}">
                    <a16:creationId xmlns:a16="http://schemas.microsoft.com/office/drawing/2014/main" id="{0966EBFF-CA22-BD3F-EDA0-C3455D4A9C16}"/>
                  </a:ext>
                </a:extLst>
              </p:cNvPr>
              <p:cNvSpPr/>
              <p:nvPr/>
            </p:nvSpPr>
            <p:spPr bwMode="auto">
              <a:xfrm>
                <a:off x="9624422" y="3008821"/>
                <a:ext cx="79354" cy="720000"/>
              </a:xfrm>
              <a:prstGeom prst="rect">
                <a:avLst/>
              </a:prstGeom>
              <a:solidFill>
                <a:schemeClr val="accent1">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79" name="矩形 778">
                <a:extLst>
                  <a:ext uri="{FF2B5EF4-FFF2-40B4-BE49-F238E27FC236}">
                    <a16:creationId xmlns:a16="http://schemas.microsoft.com/office/drawing/2014/main" id="{2F720AD2-B687-7F97-CB92-FC675C46E0F1}"/>
                  </a:ext>
                </a:extLst>
              </p:cNvPr>
              <p:cNvSpPr/>
              <p:nvPr/>
            </p:nvSpPr>
            <p:spPr bwMode="auto">
              <a:xfrm>
                <a:off x="9709833" y="3008821"/>
                <a:ext cx="79354" cy="720000"/>
              </a:xfrm>
              <a:prstGeom prst="rect">
                <a:avLst/>
              </a:prstGeom>
              <a:solidFill>
                <a:schemeClr val="accent1">
                  <a:lumMod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grpSp>
        <p:sp>
          <p:nvSpPr>
            <p:cNvPr id="780" name="矩形 779">
              <a:extLst>
                <a:ext uri="{FF2B5EF4-FFF2-40B4-BE49-F238E27FC236}">
                  <a16:creationId xmlns:a16="http://schemas.microsoft.com/office/drawing/2014/main" id="{E854B03D-C332-A3EA-CAA5-801D96C031B0}"/>
                </a:ext>
              </a:extLst>
            </p:cNvPr>
            <p:cNvSpPr/>
            <p:nvPr/>
          </p:nvSpPr>
          <p:spPr bwMode="auto">
            <a:xfrm>
              <a:off x="9694672" y="4128583"/>
              <a:ext cx="79354" cy="576000"/>
            </a:xfrm>
            <a:prstGeom prst="rect">
              <a:avLst/>
            </a:prstGeom>
            <a:solidFill>
              <a:schemeClr val="accent5">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grpSp>
          <p:nvGrpSpPr>
            <p:cNvPr id="34" name="组合 33">
              <a:extLst>
                <a:ext uri="{FF2B5EF4-FFF2-40B4-BE49-F238E27FC236}">
                  <a16:creationId xmlns:a16="http://schemas.microsoft.com/office/drawing/2014/main" id="{528C185C-7A9E-7DED-C22E-05BE310A7AC8}"/>
                </a:ext>
              </a:extLst>
            </p:cNvPr>
            <p:cNvGrpSpPr/>
            <p:nvPr/>
          </p:nvGrpSpPr>
          <p:grpSpPr>
            <a:xfrm>
              <a:off x="10312577" y="3186946"/>
              <a:ext cx="239018" cy="576000"/>
              <a:chOff x="10223077" y="3008821"/>
              <a:chExt cx="239018" cy="720000"/>
            </a:xfrm>
          </p:grpSpPr>
          <p:sp>
            <p:nvSpPr>
              <p:cNvPr id="781" name="矩形 780">
                <a:extLst>
                  <a:ext uri="{FF2B5EF4-FFF2-40B4-BE49-F238E27FC236}">
                    <a16:creationId xmlns:a16="http://schemas.microsoft.com/office/drawing/2014/main" id="{3F9680A2-B528-7DF8-6152-11BEC059E5DB}"/>
                  </a:ext>
                </a:extLst>
              </p:cNvPr>
              <p:cNvSpPr/>
              <p:nvPr/>
            </p:nvSpPr>
            <p:spPr bwMode="auto">
              <a:xfrm>
                <a:off x="10223077" y="3008821"/>
                <a:ext cx="79354" cy="720000"/>
              </a:xfrm>
              <a:prstGeom prst="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82" name="矩形 781">
                <a:extLst>
                  <a:ext uri="{FF2B5EF4-FFF2-40B4-BE49-F238E27FC236}">
                    <a16:creationId xmlns:a16="http://schemas.microsoft.com/office/drawing/2014/main" id="{E8FF2037-B749-AC47-10FA-CCB9E7715575}"/>
                  </a:ext>
                </a:extLst>
              </p:cNvPr>
              <p:cNvSpPr/>
              <p:nvPr/>
            </p:nvSpPr>
            <p:spPr bwMode="auto">
              <a:xfrm>
                <a:off x="10301775" y="3008821"/>
                <a:ext cx="79354" cy="720000"/>
              </a:xfrm>
              <a:prstGeom prst="rect">
                <a:avLst/>
              </a:prstGeom>
              <a:solidFill>
                <a:schemeClr val="accent1">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83" name="矩形 782">
                <a:extLst>
                  <a:ext uri="{FF2B5EF4-FFF2-40B4-BE49-F238E27FC236}">
                    <a16:creationId xmlns:a16="http://schemas.microsoft.com/office/drawing/2014/main" id="{72CF7923-B7A7-64D8-B59A-CBF9B4A39F8C}"/>
                  </a:ext>
                </a:extLst>
              </p:cNvPr>
              <p:cNvSpPr/>
              <p:nvPr/>
            </p:nvSpPr>
            <p:spPr bwMode="auto">
              <a:xfrm>
                <a:off x="10382741" y="3008821"/>
                <a:ext cx="79354" cy="720000"/>
              </a:xfrm>
              <a:prstGeom prst="rect">
                <a:avLst/>
              </a:prstGeom>
              <a:solidFill>
                <a:schemeClr val="accent1">
                  <a:lumMod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grpSp>
        <p:sp>
          <p:nvSpPr>
            <p:cNvPr id="784" name="矩形 783">
              <a:extLst>
                <a:ext uri="{FF2B5EF4-FFF2-40B4-BE49-F238E27FC236}">
                  <a16:creationId xmlns:a16="http://schemas.microsoft.com/office/drawing/2014/main" id="{812787F1-A5EF-DEB9-59E3-C19710E73481}"/>
                </a:ext>
              </a:extLst>
            </p:cNvPr>
            <p:cNvSpPr/>
            <p:nvPr/>
          </p:nvSpPr>
          <p:spPr bwMode="auto">
            <a:xfrm>
              <a:off x="10391995" y="4128583"/>
              <a:ext cx="79354" cy="576000"/>
            </a:xfrm>
            <a:prstGeom prst="rect">
              <a:avLst/>
            </a:prstGeom>
            <a:solidFill>
              <a:schemeClr val="accent5">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grpSp>
          <p:nvGrpSpPr>
            <p:cNvPr id="35" name="组合 34">
              <a:extLst>
                <a:ext uri="{FF2B5EF4-FFF2-40B4-BE49-F238E27FC236}">
                  <a16:creationId xmlns:a16="http://schemas.microsoft.com/office/drawing/2014/main" id="{16ED897A-E20F-33CC-C9E4-B1E3B2A0CEA3}"/>
                </a:ext>
              </a:extLst>
            </p:cNvPr>
            <p:cNvGrpSpPr/>
            <p:nvPr/>
          </p:nvGrpSpPr>
          <p:grpSpPr>
            <a:xfrm>
              <a:off x="11108669" y="3186946"/>
              <a:ext cx="157359" cy="576000"/>
              <a:chOff x="10990294" y="3008821"/>
              <a:chExt cx="157359" cy="720000"/>
            </a:xfrm>
          </p:grpSpPr>
          <p:sp>
            <p:nvSpPr>
              <p:cNvPr id="785" name="矩形 784">
                <a:extLst>
                  <a:ext uri="{FF2B5EF4-FFF2-40B4-BE49-F238E27FC236}">
                    <a16:creationId xmlns:a16="http://schemas.microsoft.com/office/drawing/2014/main" id="{836FB723-3FC1-D02B-ED44-C6B895580C6E}"/>
                  </a:ext>
                </a:extLst>
              </p:cNvPr>
              <p:cNvSpPr/>
              <p:nvPr/>
            </p:nvSpPr>
            <p:spPr bwMode="auto">
              <a:xfrm>
                <a:off x="10990294" y="3008821"/>
                <a:ext cx="79354" cy="720000"/>
              </a:xfrm>
              <a:prstGeom prst="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86" name="矩形 785">
                <a:extLst>
                  <a:ext uri="{FF2B5EF4-FFF2-40B4-BE49-F238E27FC236}">
                    <a16:creationId xmlns:a16="http://schemas.microsoft.com/office/drawing/2014/main" id="{16D8101A-AA6B-58B9-3CF7-469136DD7A1F}"/>
                  </a:ext>
                </a:extLst>
              </p:cNvPr>
              <p:cNvSpPr/>
              <p:nvPr/>
            </p:nvSpPr>
            <p:spPr bwMode="auto">
              <a:xfrm>
                <a:off x="11068299" y="3008821"/>
                <a:ext cx="79354" cy="720000"/>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grpSp>
        <p:sp>
          <p:nvSpPr>
            <p:cNvPr id="787" name="矩形 786">
              <a:extLst>
                <a:ext uri="{FF2B5EF4-FFF2-40B4-BE49-F238E27FC236}">
                  <a16:creationId xmlns:a16="http://schemas.microsoft.com/office/drawing/2014/main" id="{9CD8D6C8-D0F4-9CA5-3CF3-1C6A9EF42203}"/>
                </a:ext>
              </a:extLst>
            </p:cNvPr>
            <p:cNvSpPr/>
            <p:nvPr/>
          </p:nvSpPr>
          <p:spPr bwMode="auto">
            <a:xfrm>
              <a:off x="11148346" y="4128583"/>
              <a:ext cx="79354" cy="576000"/>
            </a:xfrm>
            <a:prstGeom prst="rect">
              <a:avLst/>
            </a:prstGeom>
            <a:solidFill>
              <a:schemeClr val="accent5">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grpSp>
          <p:nvGrpSpPr>
            <p:cNvPr id="36" name="组合 35">
              <a:extLst>
                <a:ext uri="{FF2B5EF4-FFF2-40B4-BE49-F238E27FC236}">
                  <a16:creationId xmlns:a16="http://schemas.microsoft.com/office/drawing/2014/main" id="{252D7C9A-E956-09B2-C8C3-1D37FA35E145}"/>
                </a:ext>
              </a:extLst>
            </p:cNvPr>
            <p:cNvGrpSpPr/>
            <p:nvPr/>
          </p:nvGrpSpPr>
          <p:grpSpPr>
            <a:xfrm>
              <a:off x="11798527" y="3186946"/>
              <a:ext cx="157359" cy="576000"/>
              <a:chOff x="11651277" y="3008821"/>
              <a:chExt cx="157359" cy="720000"/>
            </a:xfrm>
          </p:grpSpPr>
          <p:sp>
            <p:nvSpPr>
              <p:cNvPr id="788" name="矩形 787">
                <a:extLst>
                  <a:ext uri="{FF2B5EF4-FFF2-40B4-BE49-F238E27FC236}">
                    <a16:creationId xmlns:a16="http://schemas.microsoft.com/office/drawing/2014/main" id="{365B7ACB-9E09-23E3-C567-F2DAA753D320}"/>
                  </a:ext>
                </a:extLst>
              </p:cNvPr>
              <p:cNvSpPr/>
              <p:nvPr/>
            </p:nvSpPr>
            <p:spPr bwMode="auto">
              <a:xfrm>
                <a:off x="11651277" y="3008821"/>
                <a:ext cx="79354" cy="720000"/>
              </a:xfrm>
              <a:prstGeom prst="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89" name="矩形 788">
                <a:extLst>
                  <a:ext uri="{FF2B5EF4-FFF2-40B4-BE49-F238E27FC236}">
                    <a16:creationId xmlns:a16="http://schemas.microsoft.com/office/drawing/2014/main" id="{0FA339F9-B282-BDC4-23DB-7D5FCC95674A}"/>
                  </a:ext>
                </a:extLst>
              </p:cNvPr>
              <p:cNvSpPr/>
              <p:nvPr/>
            </p:nvSpPr>
            <p:spPr bwMode="auto">
              <a:xfrm>
                <a:off x="11729282" y="3008821"/>
                <a:ext cx="79354" cy="720000"/>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grpSp>
        <p:sp>
          <p:nvSpPr>
            <p:cNvPr id="790" name="矩形 789">
              <a:extLst>
                <a:ext uri="{FF2B5EF4-FFF2-40B4-BE49-F238E27FC236}">
                  <a16:creationId xmlns:a16="http://schemas.microsoft.com/office/drawing/2014/main" id="{0ACD8B48-5199-6903-6A2E-F7CC24629EAA}"/>
                </a:ext>
              </a:extLst>
            </p:cNvPr>
            <p:cNvSpPr/>
            <p:nvPr/>
          </p:nvSpPr>
          <p:spPr bwMode="auto">
            <a:xfrm>
              <a:off x="11838612" y="4128583"/>
              <a:ext cx="79354" cy="576000"/>
            </a:xfrm>
            <a:prstGeom prst="rect">
              <a:avLst/>
            </a:prstGeom>
            <a:solidFill>
              <a:schemeClr val="accent5">
                <a:lumMod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cxnSp>
          <p:nvCxnSpPr>
            <p:cNvPr id="791" name="直接连接符 790">
              <a:extLst>
                <a:ext uri="{FF2B5EF4-FFF2-40B4-BE49-F238E27FC236}">
                  <a16:creationId xmlns:a16="http://schemas.microsoft.com/office/drawing/2014/main" id="{44DD94DA-4862-FBDB-DDB3-2B7533B83D0C}"/>
                </a:ext>
              </a:extLst>
            </p:cNvPr>
            <p:cNvCxnSpPr>
              <a:cxnSpLocks/>
              <a:stCxn id="778" idx="2"/>
              <a:endCxn id="780" idx="0"/>
            </p:cNvCxnSpPr>
            <p:nvPr/>
          </p:nvCxnSpPr>
          <p:spPr>
            <a:xfrm>
              <a:off x="9734349" y="3762946"/>
              <a:ext cx="0" cy="365637"/>
            </a:xfrm>
            <a:prstGeom prst="line">
              <a:avLst/>
            </a:prstGeom>
            <a:noFill/>
            <a:ln w="12700" cap="flat" cmpd="sng" algn="ctr">
              <a:solidFill>
                <a:sysClr val="windowText" lastClr="000000"/>
              </a:solidFill>
              <a:prstDash val="dash"/>
              <a:miter lim="800000"/>
              <a:tailEnd type="triangle"/>
            </a:ln>
            <a:effectLst/>
          </p:spPr>
        </p:cxnSp>
        <p:cxnSp>
          <p:nvCxnSpPr>
            <p:cNvPr id="792" name="直接连接符 791">
              <a:extLst>
                <a:ext uri="{FF2B5EF4-FFF2-40B4-BE49-F238E27FC236}">
                  <a16:creationId xmlns:a16="http://schemas.microsoft.com/office/drawing/2014/main" id="{893564ED-76D8-B439-1036-C22EC2F3003D}"/>
                </a:ext>
              </a:extLst>
            </p:cNvPr>
            <p:cNvCxnSpPr>
              <a:cxnSpLocks/>
              <a:stCxn id="782" idx="2"/>
              <a:endCxn id="784" idx="0"/>
            </p:cNvCxnSpPr>
            <p:nvPr/>
          </p:nvCxnSpPr>
          <p:spPr>
            <a:xfrm>
              <a:off x="10430952" y="3762946"/>
              <a:ext cx="720" cy="365637"/>
            </a:xfrm>
            <a:prstGeom prst="line">
              <a:avLst/>
            </a:prstGeom>
            <a:noFill/>
            <a:ln w="12700" cap="flat" cmpd="sng" algn="ctr">
              <a:solidFill>
                <a:sysClr val="windowText" lastClr="000000"/>
              </a:solidFill>
              <a:prstDash val="dash"/>
              <a:miter lim="800000"/>
              <a:tailEnd type="triangle"/>
            </a:ln>
            <a:effectLst/>
          </p:spPr>
        </p:cxnSp>
        <p:sp>
          <p:nvSpPr>
            <p:cNvPr id="47" name="箭头: 右 46">
              <a:extLst>
                <a:ext uri="{FF2B5EF4-FFF2-40B4-BE49-F238E27FC236}">
                  <a16:creationId xmlns:a16="http://schemas.microsoft.com/office/drawing/2014/main" id="{1A745672-204F-9C1B-5FA1-BBD4930A3B6C}"/>
                </a:ext>
              </a:extLst>
            </p:cNvPr>
            <p:cNvSpPr/>
            <p:nvPr/>
          </p:nvSpPr>
          <p:spPr bwMode="auto">
            <a:xfrm rot="20376349">
              <a:off x="8374564" y="3604999"/>
              <a:ext cx="1209607" cy="172732"/>
            </a:xfrm>
            <a:prstGeom prs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96" name="文本框 795">
              <a:extLst>
                <a:ext uri="{FF2B5EF4-FFF2-40B4-BE49-F238E27FC236}">
                  <a16:creationId xmlns:a16="http://schemas.microsoft.com/office/drawing/2014/main" id="{56B034E1-2C41-38DE-B21F-BB0B2475DD8D}"/>
                </a:ext>
              </a:extLst>
            </p:cNvPr>
            <p:cNvSpPr txBox="1"/>
            <p:nvPr/>
          </p:nvSpPr>
          <p:spPr>
            <a:xfrm rot="20392629">
              <a:off x="8263652" y="3120937"/>
              <a:ext cx="1211083" cy="523220"/>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Fetch from feature matrix</a:t>
              </a:r>
              <a:endParaRPr lang="zh-CN" altLang="en-US" sz="1400" dirty="0">
                <a:latin typeface="Times New Roman" panose="02020603050405020304" pitchFamily="18" charset="0"/>
                <a:cs typeface="Times New Roman" panose="02020603050405020304" pitchFamily="18" charset="0"/>
              </a:endParaRPr>
            </a:p>
          </p:txBody>
        </p:sp>
        <p:sp>
          <p:nvSpPr>
            <p:cNvPr id="797" name="文本框 796">
              <a:extLst>
                <a:ext uri="{FF2B5EF4-FFF2-40B4-BE49-F238E27FC236}">
                  <a16:creationId xmlns:a16="http://schemas.microsoft.com/office/drawing/2014/main" id="{67D79A86-90DD-EBAB-A197-13DE292CCD9D}"/>
                </a:ext>
              </a:extLst>
            </p:cNvPr>
            <p:cNvSpPr txBox="1"/>
            <p:nvPr/>
          </p:nvSpPr>
          <p:spPr>
            <a:xfrm>
              <a:off x="9009906" y="3771851"/>
              <a:ext cx="770350"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Reduce</a:t>
              </a:r>
              <a:endParaRPr lang="zh-CN" altLang="en-US" sz="1400" dirty="0">
                <a:latin typeface="Times New Roman" panose="02020603050405020304" pitchFamily="18" charset="0"/>
                <a:cs typeface="Times New Roman" panose="02020603050405020304" pitchFamily="18" charset="0"/>
              </a:endParaRPr>
            </a:p>
          </p:txBody>
        </p:sp>
        <p:sp>
          <p:nvSpPr>
            <p:cNvPr id="798" name="文本框 797">
              <a:extLst>
                <a:ext uri="{FF2B5EF4-FFF2-40B4-BE49-F238E27FC236}">
                  <a16:creationId xmlns:a16="http://schemas.microsoft.com/office/drawing/2014/main" id="{B35F4724-C902-04F8-B00E-B4E93E8BB277}"/>
                </a:ext>
              </a:extLst>
            </p:cNvPr>
            <p:cNvSpPr txBox="1"/>
            <p:nvPr/>
          </p:nvSpPr>
          <p:spPr>
            <a:xfrm rot="20743544">
              <a:off x="7901272" y="1715078"/>
              <a:ext cx="1556002"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Generate messages </a:t>
              </a:r>
              <a:endParaRPr lang="zh-CN" altLang="en-US" sz="1400" dirty="0">
                <a:latin typeface="Times New Roman" panose="02020603050405020304" pitchFamily="18" charset="0"/>
                <a:cs typeface="Times New Roman" panose="02020603050405020304" pitchFamily="18" charset="0"/>
              </a:endParaRPr>
            </a:p>
          </p:txBody>
        </p:sp>
        <p:sp>
          <p:nvSpPr>
            <p:cNvPr id="799" name="矩形 798">
              <a:extLst>
                <a:ext uri="{FF2B5EF4-FFF2-40B4-BE49-F238E27FC236}">
                  <a16:creationId xmlns:a16="http://schemas.microsoft.com/office/drawing/2014/main" id="{830B5D3D-8FF3-15D0-8418-1516E51F2D7F}"/>
                </a:ext>
              </a:extLst>
            </p:cNvPr>
            <p:cNvSpPr/>
            <p:nvPr/>
          </p:nvSpPr>
          <p:spPr bwMode="auto">
            <a:xfrm>
              <a:off x="9469684" y="1320467"/>
              <a:ext cx="79354" cy="576000"/>
            </a:xfrm>
            <a:prstGeom prst="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00" name="矩形 799">
              <a:extLst>
                <a:ext uri="{FF2B5EF4-FFF2-40B4-BE49-F238E27FC236}">
                  <a16:creationId xmlns:a16="http://schemas.microsoft.com/office/drawing/2014/main" id="{B94DFDAA-9F4D-2FE3-B2E4-90229B1A7116}"/>
                </a:ext>
              </a:extLst>
            </p:cNvPr>
            <p:cNvSpPr/>
            <p:nvPr/>
          </p:nvSpPr>
          <p:spPr bwMode="auto">
            <a:xfrm>
              <a:off x="9730891" y="1320467"/>
              <a:ext cx="79354" cy="576000"/>
            </a:xfrm>
            <a:prstGeom prst="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01" name="矩形 800">
              <a:extLst>
                <a:ext uri="{FF2B5EF4-FFF2-40B4-BE49-F238E27FC236}">
                  <a16:creationId xmlns:a16="http://schemas.microsoft.com/office/drawing/2014/main" id="{0C44AF83-1AAB-8239-7BA2-6982191EC905}"/>
                </a:ext>
              </a:extLst>
            </p:cNvPr>
            <p:cNvSpPr/>
            <p:nvPr/>
          </p:nvSpPr>
          <p:spPr bwMode="auto">
            <a:xfrm>
              <a:off x="10018657" y="1320467"/>
              <a:ext cx="79354" cy="576000"/>
            </a:xfrm>
            <a:prstGeom prst="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03" name="矩形 802">
              <a:extLst>
                <a:ext uri="{FF2B5EF4-FFF2-40B4-BE49-F238E27FC236}">
                  <a16:creationId xmlns:a16="http://schemas.microsoft.com/office/drawing/2014/main" id="{3869A012-0DC0-CE93-1B1A-C8C9D863FA05}"/>
                </a:ext>
              </a:extLst>
            </p:cNvPr>
            <p:cNvSpPr/>
            <p:nvPr/>
          </p:nvSpPr>
          <p:spPr bwMode="auto">
            <a:xfrm>
              <a:off x="10288398" y="1320467"/>
              <a:ext cx="79354" cy="576000"/>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04" name="矩形 803">
              <a:extLst>
                <a:ext uri="{FF2B5EF4-FFF2-40B4-BE49-F238E27FC236}">
                  <a16:creationId xmlns:a16="http://schemas.microsoft.com/office/drawing/2014/main" id="{8F9F7683-C4C8-81DC-AA44-A95DA8A531EE}"/>
                </a:ext>
              </a:extLst>
            </p:cNvPr>
            <p:cNvSpPr/>
            <p:nvPr/>
          </p:nvSpPr>
          <p:spPr bwMode="auto">
            <a:xfrm>
              <a:off x="10568704" y="1320156"/>
              <a:ext cx="79354" cy="576000"/>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05" name="矩形 804">
              <a:extLst>
                <a:ext uri="{FF2B5EF4-FFF2-40B4-BE49-F238E27FC236}">
                  <a16:creationId xmlns:a16="http://schemas.microsoft.com/office/drawing/2014/main" id="{F0E372DB-4B9D-B022-6447-BF80FA5D6A37}"/>
                </a:ext>
              </a:extLst>
            </p:cNvPr>
            <p:cNvSpPr/>
            <p:nvPr/>
          </p:nvSpPr>
          <p:spPr bwMode="auto">
            <a:xfrm>
              <a:off x="10845082" y="1320156"/>
              <a:ext cx="79354" cy="576000"/>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06" name="矩形 805">
              <a:extLst>
                <a:ext uri="{FF2B5EF4-FFF2-40B4-BE49-F238E27FC236}">
                  <a16:creationId xmlns:a16="http://schemas.microsoft.com/office/drawing/2014/main" id="{14A4D6D6-CB4D-C053-835D-9463687F27E2}"/>
                </a:ext>
              </a:extLst>
            </p:cNvPr>
            <p:cNvSpPr/>
            <p:nvPr/>
          </p:nvSpPr>
          <p:spPr bwMode="auto">
            <a:xfrm>
              <a:off x="11140806" y="1320156"/>
              <a:ext cx="79354" cy="576000"/>
            </a:xfrm>
            <a:prstGeom prst="rect">
              <a:avLst/>
            </a:prstGeom>
            <a:solidFill>
              <a:schemeClr val="accent1">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07" name="矩形 806">
              <a:extLst>
                <a:ext uri="{FF2B5EF4-FFF2-40B4-BE49-F238E27FC236}">
                  <a16:creationId xmlns:a16="http://schemas.microsoft.com/office/drawing/2014/main" id="{339A3644-59C5-A7A7-5ABE-10463136F785}"/>
                </a:ext>
              </a:extLst>
            </p:cNvPr>
            <p:cNvSpPr/>
            <p:nvPr/>
          </p:nvSpPr>
          <p:spPr bwMode="auto">
            <a:xfrm>
              <a:off x="11427923" y="1320156"/>
              <a:ext cx="79354" cy="576000"/>
            </a:xfrm>
            <a:prstGeom prst="rect">
              <a:avLst/>
            </a:prstGeom>
            <a:solidFill>
              <a:schemeClr val="accent1">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09" name="矩形 808">
              <a:extLst>
                <a:ext uri="{FF2B5EF4-FFF2-40B4-BE49-F238E27FC236}">
                  <a16:creationId xmlns:a16="http://schemas.microsoft.com/office/drawing/2014/main" id="{964B1CA5-A406-261E-2B5B-947D51C9F6B6}"/>
                </a:ext>
              </a:extLst>
            </p:cNvPr>
            <p:cNvSpPr/>
            <p:nvPr/>
          </p:nvSpPr>
          <p:spPr bwMode="auto">
            <a:xfrm>
              <a:off x="11702224" y="1320156"/>
              <a:ext cx="79354" cy="576000"/>
            </a:xfrm>
            <a:prstGeom prst="rect">
              <a:avLst/>
            </a:prstGeom>
            <a:solidFill>
              <a:schemeClr val="accent1">
                <a:lumMod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10" name="矩形 809">
              <a:extLst>
                <a:ext uri="{FF2B5EF4-FFF2-40B4-BE49-F238E27FC236}">
                  <a16:creationId xmlns:a16="http://schemas.microsoft.com/office/drawing/2014/main" id="{8884E8E0-2D05-F2C8-2B34-24C868C83D0D}"/>
                </a:ext>
              </a:extLst>
            </p:cNvPr>
            <p:cNvSpPr/>
            <p:nvPr/>
          </p:nvSpPr>
          <p:spPr bwMode="auto">
            <a:xfrm>
              <a:off x="11960926" y="1320156"/>
              <a:ext cx="79354" cy="576000"/>
            </a:xfrm>
            <a:prstGeom prst="rect">
              <a:avLst/>
            </a:prstGeom>
            <a:solidFill>
              <a:schemeClr val="accent1">
                <a:lumMod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13" name="矩形 812">
              <a:extLst>
                <a:ext uri="{FF2B5EF4-FFF2-40B4-BE49-F238E27FC236}">
                  <a16:creationId xmlns:a16="http://schemas.microsoft.com/office/drawing/2014/main" id="{ED460EA7-2080-E758-5C96-5004D23078C6}"/>
                </a:ext>
              </a:extLst>
            </p:cNvPr>
            <p:cNvSpPr/>
            <p:nvPr/>
          </p:nvSpPr>
          <p:spPr bwMode="auto">
            <a:xfrm>
              <a:off x="9764431" y="2258178"/>
              <a:ext cx="79354" cy="576000"/>
            </a:xfrm>
            <a:prstGeom prst="rect">
              <a:avLst/>
            </a:prstGeom>
            <a:solidFill>
              <a:schemeClr val="accent5">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14" name="矩形 813">
              <a:extLst>
                <a:ext uri="{FF2B5EF4-FFF2-40B4-BE49-F238E27FC236}">
                  <a16:creationId xmlns:a16="http://schemas.microsoft.com/office/drawing/2014/main" id="{47A10314-650D-65D0-224F-A808B54B1F30}"/>
                </a:ext>
              </a:extLst>
            </p:cNvPr>
            <p:cNvSpPr/>
            <p:nvPr/>
          </p:nvSpPr>
          <p:spPr bwMode="auto">
            <a:xfrm>
              <a:off x="10503976" y="2258178"/>
              <a:ext cx="79354" cy="576000"/>
            </a:xfrm>
            <a:prstGeom prst="rect">
              <a:avLst/>
            </a:prstGeom>
            <a:solidFill>
              <a:schemeClr val="accent5">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15" name="矩形 814">
              <a:extLst>
                <a:ext uri="{FF2B5EF4-FFF2-40B4-BE49-F238E27FC236}">
                  <a16:creationId xmlns:a16="http://schemas.microsoft.com/office/drawing/2014/main" id="{C1DC27F9-3585-7158-029F-F4E9DBA90F30}"/>
                </a:ext>
              </a:extLst>
            </p:cNvPr>
            <p:cNvSpPr/>
            <p:nvPr/>
          </p:nvSpPr>
          <p:spPr bwMode="auto">
            <a:xfrm>
              <a:off x="11118391" y="2258178"/>
              <a:ext cx="79354" cy="576000"/>
            </a:xfrm>
            <a:prstGeom prst="rect">
              <a:avLst/>
            </a:prstGeom>
            <a:solidFill>
              <a:schemeClr val="accent5">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16" name="矩形 815">
              <a:extLst>
                <a:ext uri="{FF2B5EF4-FFF2-40B4-BE49-F238E27FC236}">
                  <a16:creationId xmlns:a16="http://schemas.microsoft.com/office/drawing/2014/main" id="{A2B804EF-F440-C51B-23C5-6F604EB35B8F}"/>
                </a:ext>
              </a:extLst>
            </p:cNvPr>
            <p:cNvSpPr/>
            <p:nvPr/>
          </p:nvSpPr>
          <p:spPr bwMode="auto">
            <a:xfrm>
              <a:off x="11752052" y="2258178"/>
              <a:ext cx="79354" cy="576000"/>
            </a:xfrm>
            <a:prstGeom prst="rect">
              <a:avLst/>
            </a:prstGeom>
            <a:solidFill>
              <a:schemeClr val="accent5">
                <a:lumMod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17" name="文本框 816">
              <a:extLst>
                <a:ext uri="{FF2B5EF4-FFF2-40B4-BE49-F238E27FC236}">
                  <a16:creationId xmlns:a16="http://schemas.microsoft.com/office/drawing/2014/main" id="{038D224F-47F9-0238-8EDD-B574D5D1D8FD}"/>
                </a:ext>
              </a:extLst>
            </p:cNvPr>
            <p:cNvSpPr txBox="1"/>
            <p:nvPr/>
          </p:nvSpPr>
          <p:spPr>
            <a:xfrm>
              <a:off x="9067120" y="1948806"/>
              <a:ext cx="770350"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Reduce</a:t>
              </a:r>
              <a:endParaRPr lang="zh-CN" altLang="en-US" sz="1400" dirty="0">
                <a:latin typeface="Times New Roman" panose="02020603050405020304" pitchFamily="18" charset="0"/>
                <a:cs typeface="Times New Roman" panose="02020603050405020304" pitchFamily="18" charset="0"/>
              </a:endParaRPr>
            </a:p>
          </p:txBody>
        </p:sp>
        <p:cxnSp>
          <p:nvCxnSpPr>
            <p:cNvPr id="818" name="直接连接符 817">
              <a:extLst>
                <a:ext uri="{FF2B5EF4-FFF2-40B4-BE49-F238E27FC236}">
                  <a16:creationId xmlns:a16="http://schemas.microsoft.com/office/drawing/2014/main" id="{5DEABF46-BF09-5CC2-BB32-4E996ACBBDEF}"/>
                </a:ext>
              </a:extLst>
            </p:cNvPr>
            <p:cNvCxnSpPr>
              <a:cxnSpLocks/>
              <a:stCxn id="799" idx="2"/>
              <a:endCxn id="814" idx="0"/>
            </p:cNvCxnSpPr>
            <p:nvPr/>
          </p:nvCxnSpPr>
          <p:spPr>
            <a:xfrm>
              <a:off x="9509361" y="1896467"/>
              <a:ext cx="1034292" cy="361711"/>
            </a:xfrm>
            <a:prstGeom prst="line">
              <a:avLst/>
            </a:prstGeom>
            <a:noFill/>
            <a:ln w="12700" cap="flat" cmpd="sng" algn="ctr">
              <a:solidFill>
                <a:sysClr val="windowText" lastClr="000000"/>
              </a:solidFill>
              <a:prstDash val="dash"/>
              <a:miter lim="800000"/>
              <a:tailEnd type="triangle"/>
            </a:ln>
            <a:effectLst/>
          </p:spPr>
        </p:cxnSp>
        <p:cxnSp>
          <p:nvCxnSpPr>
            <p:cNvPr id="819" name="直接连接符 818">
              <a:extLst>
                <a:ext uri="{FF2B5EF4-FFF2-40B4-BE49-F238E27FC236}">
                  <a16:creationId xmlns:a16="http://schemas.microsoft.com/office/drawing/2014/main" id="{4222DB38-A14B-8C9F-7D6D-2A5FBF3E3FF6}"/>
                </a:ext>
              </a:extLst>
            </p:cNvPr>
            <p:cNvCxnSpPr>
              <a:cxnSpLocks/>
              <a:stCxn id="800" idx="2"/>
              <a:endCxn id="815" idx="0"/>
            </p:cNvCxnSpPr>
            <p:nvPr/>
          </p:nvCxnSpPr>
          <p:spPr>
            <a:xfrm>
              <a:off x="9770568" y="1896467"/>
              <a:ext cx="1387500" cy="361711"/>
            </a:xfrm>
            <a:prstGeom prst="line">
              <a:avLst/>
            </a:prstGeom>
            <a:noFill/>
            <a:ln w="12700" cap="flat" cmpd="sng" algn="ctr">
              <a:solidFill>
                <a:sysClr val="windowText" lastClr="000000"/>
              </a:solidFill>
              <a:prstDash val="dash"/>
              <a:miter lim="800000"/>
              <a:tailEnd type="triangle"/>
            </a:ln>
            <a:effectLst/>
          </p:spPr>
        </p:cxnSp>
        <p:cxnSp>
          <p:nvCxnSpPr>
            <p:cNvPr id="820" name="直接连接符 819">
              <a:extLst>
                <a:ext uri="{FF2B5EF4-FFF2-40B4-BE49-F238E27FC236}">
                  <a16:creationId xmlns:a16="http://schemas.microsoft.com/office/drawing/2014/main" id="{A9EC6AEE-0803-B301-30CD-DDC98AD3913A}"/>
                </a:ext>
              </a:extLst>
            </p:cNvPr>
            <p:cNvCxnSpPr>
              <a:cxnSpLocks/>
              <a:stCxn id="801" idx="2"/>
              <a:endCxn id="816" idx="0"/>
            </p:cNvCxnSpPr>
            <p:nvPr/>
          </p:nvCxnSpPr>
          <p:spPr>
            <a:xfrm>
              <a:off x="10058334" y="1896467"/>
              <a:ext cx="1733395" cy="361711"/>
            </a:xfrm>
            <a:prstGeom prst="line">
              <a:avLst/>
            </a:prstGeom>
            <a:noFill/>
            <a:ln w="12700" cap="flat" cmpd="sng" algn="ctr">
              <a:solidFill>
                <a:sysClr val="windowText" lastClr="000000"/>
              </a:solidFill>
              <a:prstDash val="dash"/>
              <a:miter lim="800000"/>
              <a:tailEnd type="triangle"/>
            </a:ln>
            <a:effectLst/>
          </p:spPr>
        </p:cxnSp>
        <p:cxnSp>
          <p:nvCxnSpPr>
            <p:cNvPr id="821" name="直接连接符 820">
              <a:extLst>
                <a:ext uri="{FF2B5EF4-FFF2-40B4-BE49-F238E27FC236}">
                  <a16:creationId xmlns:a16="http://schemas.microsoft.com/office/drawing/2014/main" id="{02BEC6D1-C82D-AC57-23CD-DBDF38773430}"/>
                </a:ext>
              </a:extLst>
            </p:cNvPr>
            <p:cNvCxnSpPr>
              <a:cxnSpLocks/>
              <a:stCxn id="803" idx="2"/>
              <a:endCxn id="813" idx="0"/>
            </p:cNvCxnSpPr>
            <p:nvPr/>
          </p:nvCxnSpPr>
          <p:spPr>
            <a:xfrm flipH="1">
              <a:off x="9804108" y="1896467"/>
              <a:ext cx="523967" cy="361711"/>
            </a:xfrm>
            <a:prstGeom prst="line">
              <a:avLst/>
            </a:prstGeom>
            <a:noFill/>
            <a:ln w="12700" cap="flat" cmpd="sng" algn="ctr">
              <a:solidFill>
                <a:sysClr val="windowText" lastClr="000000"/>
              </a:solidFill>
              <a:prstDash val="dash"/>
              <a:miter lim="800000"/>
              <a:tailEnd type="triangle"/>
            </a:ln>
            <a:effectLst/>
          </p:spPr>
        </p:cxnSp>
        <p:cxnSp>
          <p:nvCxnSpPr>
            <p:cNvPr id="822" name="直接连接符 821">
              <a:extLst>
                <a:ext uri="{FF2B5EF4-FFF2-40B4-BE49-F238E27FC236}">
                  <a16:creationId xmlns:a16="http://schemas.microsoft.com/office/drawing/2014/main" id="{81FF3C6B-3474-A274-3365-820CAF150010}"/>
                </a:ext>
              </a:extLst>
            </p:cNvPr>
            <p:cNvCxnSpPr>
              <a:cxnSpLocks/>
              <a:stCxn id="804" idx="2"/>
              <a:endCxn id="815" idx="0"/>
            </p:cNvCxnSpPr>
            <p:nvPr/>
          </p:nvCxnSpPr>
          <p:spPr>
            <a:xfrm>
              <a:off x="10608381" y="1896156"/>
              <a:ext cx="549687" cy="362022"/>
            </a:xfrm>
            <a:prstGeom prst="line">
              <a:avLst/>
            </a:prstGeom>
            <a:noFill/>
            <a:ln w="12700" cap="flat" cmpd="sng" algn="ctr">
              <a:solidFill>
                <a:sysClr val="windowText" lastClr="000000"/>
              </a:solidFill>
              <a:prstDash val="dash"/>
              <a:miter lim="800000"/>
              <a:tailEnd type="triangle"/>
            </a:ln>
            <a:effectLst/>
          </p:spPr>
        </p:cxnSp>
        <p:cxnSp>
          <p:nvCxnSpPr>
            <p:cNvPr id="823" name="直接连接符 822">
              <a:extLst>
                <a:ext uri="{FF2B5EF4-FFF2-40B4-BE49-F238E27FC236}">
                  <a16:creationId xmlns:a16="http://schemas.microsoft.com/office/drawing/2014/main" id="{126CF9D4-9AD5-0D71-2424-ED3B0E469F2E}"/>
                </a:ext>
              </a:extLst>
            </p:cNvPr>
            <p:cNvCxnSpPr>
              <a:cxnSpLocks/>
              <a:stCxn id="805" idx="2"/>
              <a:endCxn id="816" idx="0"/>
            </p:cNvCxnSpPr>
            <p:nvPr/>
          </p:nvCxnSpPr>
          <p:spPr>
            <a:xfrm>
              <a:off x="10884759" y="1896156"/>
              <a:ext cx="906970" cy="362022"/>
            </a:xfrm>
            <a:prstGeom prst="line">
              <a:avLst/>
            </a:prstGeom>
            <a:noFill/>
            <a:ln w="12700" cap="flat" cmpd="sng" algn="ctr">
              <a:solidFill>
                <a:sysClr val="windowText" lastClr="000000"/>
              </a:solidFill>
              <a:prstDash val="dash"/>
              <a:miter lim="800000"/>
              <a:tailEnd type="triangle"/>
            </a:ln>
            <a:effectLst/>
          </p:spPr>
        </p:cxnSp>
        <p:cxnSp>
          <p:nvCxnSpPr>
            <p:cNvPr id="824" name="直接连接符 823">
              <a:extLst>
                <a:ext uri="{FF2B5EF4-FFF2-40B4-BE49-F238E27FC236}">
                  <a16:creationId xmlns:a16="http://schemas.microsoft.com/office/drawing/2014/main" id="{130F94F5-EF8B-811E-4EF7-7E0AF94DE505}"/>
                </a:ext>
              </a:extLst>
            </p:cNvPr>
            <p:cNvCxnSpPr>
              <a:cxnSpLocks/>
              <a:stCxn id="806" idx="2"/>
              <a:endCxn id="813" idx="0"/>
            </p:cNvCxnSpPr>
            <p:nvPr/>
          </p:nvCxnSpPr>
          <p:spPr>
            <a:xfrm flipH="1">
              <a:off x="9804108" y="1896156"/>
              <a:ext cx="1376375" cy="362022"/>
            </a:xfrm>
            <a:prstGeom prst="line">
              <a:avLst/>
            </a:prstGeom>
            <a:noFill/>
            <a:ln w="12700" cap="flat" cmpd="sng" algn="ctr">
              <a:solidFill>
                <a:sysClr val="windowText" lastClr="000000"/>
              </a:solidFill>
              <a:prstDash val="dash"/>
              <a:miter lim="800000"/>
              <a:tailEnd type="triangle"/>
            </a:ln>
            <a:effectLst/>
          </p:spPr>
        </p:cxnSp>
        <p:cxnSp>
          <p:nvCxnSpPr>
            <p:cNvPr id="825" name="直接连接符 824">
              <a:extLst>
                <a:ext uri="{FF2B5EF4-FFF2-40B4-BE49-F238E27FC236}">
                  <a16:creationId xmlns:a16="http://schemas.microsoft.com/office/drawing/2014/main" id="{F2729A11-CF17-2BF2-7D84-7111EEE9B1EE}"/>
                </a:ext>
              </a:extLst>
            </p:cNvPr>
            <p:cNvCxnSpPr>
              <a:cxnSpLocks/>
              <a:stCxn id="807" idx="2"/>
              <a:endCxn id="814" idx="0"/>
            </p:cNvCxnSpPr>
            <p:nvPr/>
          </p:nvCxnSpPr>
          <p:spPr>
            <a:xfrm flipH="1">
              <a:off x="10543653" y="1896156"/>
              <a:ext cx="923947" cy="362022"/>
            </a:xfrm>
            <a:prstGeom prst="line">
              <a:avLst/>
            </a:prstGeom>
            <a:noFill/>
            <a:ln w="12700" cap="flat" cmpd="sng" algn="ctr">
              <a:solidFill>
                <a:sysClr val="windowText" lastClr="000000"/>
              </a:solidFill>
              <a:prstDash val="dash"/>
              <a:miter lim="800000"/>
              <a:tailEnd type="triangle"/>
            </a:ln>
            <a:effectLst/>
          </p:spPr>
        </p:cxnSp>
        <p:cxnSp>
          <p:nvCxnSpPr>
            <p:cNvPr id="826" name="直接连接符 825">
              <a:extLst>
                <a:ext uri="{FF2B5EF4-FFF2-40B4-BE49-F238E27FC236}">
                  <a16:creationId xmlns:a16="http://schemas.microsoft.com/office/drawing/2014/main" id="{FC442658-2706-F8AC-A2FE-C9FB08342509}"/>
                </a:ext>
              </a:extLst>
            </p:cNvPr>
            <p:cNvCxnSpPr>
              <a:cxnSpLocks/>
              <a:stCxn id="809" idx="2"/>
              <a:endCxn id="813" idx="0"/>
            </p:cNvCxnSpPr>
            <p:nvPr/>
          </p:nvCxnSpPr>
          <p:spPr>
            <a:xfrm flipH="1">
              <a:off x="9804108" y="1896156"/>
              <a:ext cx="1937793" cy="362022"/>
            </a:xfrm>
            <a:prstGeom prst="line">
              <a:avLst/>
            </a:prstGeom>
            <a:noFill/>
            <a:ln w="12700" cap="flat" cmpd="sng" algn="ctr">
              <a:solidFill>
                <a:sysClr val="windowText" lastClr="000000"/>
              </a:solidFill>
              <a:prstDash val="dash"/>
              <a:miter lim="800000"/>
              <a:tailEnd type="triangle"/>
            </a:ln>
            <a:effectLst/>
          </p:spPr>
        </p:cxnSp>
        <p:cxnSp>
          <p:nvCxnSpPr>
            <p:cNvPr id="827" name="直接连接符 826">
              <a:extLst>
                <a:ext uri="{FF2B5EF4-FFF2-40B4-BE49-F238E27FC236}">
                  <a16:creationId xmlns:a16="http://schemas.microsoft.com/office/drawing/2014/main" id="{731651AE-B7AE-9896-9D72-B2A460C268DC}"/>
                </a:ext>
              </a:extLst>
            </p:cNvPr>
            <p:cNvCxnSpPr>
              <a:cxnSpLocks/>
              <a:stCxn id="810" idx="2"/>
              <a:endCxn id="814" idx="0"/>
            </p:cNvCxnSpPr>
            <p:nvPr/>
          </p:nvCxnSpPr>
          <p:spPr>
            <a:xfrm flipH="1">
              <a:off x="10543653" y="1896156"/>
              <a:ext cx="1456950" cy="362022"/>
            </a:xfrm>
            <a:prstGeom prst="line">
              <a:avLst/>
            </a:prstGeom>
            <a:noFill/>
            <a:ln w="12700" cap="flat" cmpd="sng" algn="ctr">
              <a:solidFill>
                <a:sysClr val="windowText" lastClr="000000"/>
              </a:solidFill>
              <a:prstDash val="dash"/>
              <a:miter lim="800000"/>
              <a:tailEnd type="triangle"/>
            </a:ln>
            <a:effectLst/>
          </p:spPr>
        </p:cxnSp>
        <p:sp>
          <p:nvSpPr>
            <p:cNvPr id="828" name="文本框 827">
              <a:extLst>
                <a:ext uri="{FF2B5EF4-FFF2-40B4-BE49-F238E27FC236}">
                  <a16:creationId xmlns:a16="http://schemas.microsoft.com/office/drawing/2014/main" id="{F47170AE-0876-6549-1697-A404ED9E689E}"/>
                </a:ext>
              </a:extLst>
            </p:cNvPr>
            <p:cNvSpPr txBox="1"/>
            <p:nvPr/>
          </p:nvSpPr>
          <p:spPr>
            <a:xfrm>
              <a:off x="7845631" y="4280397"/>
              <a:ext cx="726392" cy="369332"/>
            </a:xfrm>
            <a:prstGeom prst="rect">
              <a:avLst/>
            </a:prstGeom>
            <a:noFill/>
          </p:spPr>
          <p:txBody>
            <a:bodyPr wrap="square" rtlCol="0">
              <a:spAutoFit/>
            </a:bodyPr>
            <a:lstStyle/>
            <a:p>
              <a:pPr algn="ctr"/>
              <a:r>
                <a:rPr lang="en-US" altLang="zh-CN" b="1" dirty="0">
                  <a:solidFill>
                    <a:srgbClr val="FF0000"/>
                  </a:solidFill>
                  <a:latin typeface="Times New Roman" panose="02020603050405020304" pitchFamily="18" charset="0"/>
                  <a:cs typeface="Times New Roman" panose="02020603050405020304" pitchFamily="18" charset="0"/>
                </a:rPr>
                <a:t>DGL</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829" name="文本框 828">
              <a:extLst>
                <a:ext uri="{FF2B5EF4-FFF2-40B4-BE49-F238E27FC236}">
                  <a16:creationId xmlns:a16="http://schemas.microsoft.com/office/drawing/2014/main" id="{6DC8FE55-DCD1-593C-1EF7-DF83A5288D50}"/>
                </a:ext>
              </a:extLst>
            </p:cNvPr>
            <p:cNvSpPr txBox="1"/>
            <p:nvPr/>
          </p:nvSpPr>
          <p:spPr>
            <a:xfrm>
              <a:off x="7832564" y="1201397"/>
              <a:ext cx="726392" cy="369332"/>
            </a:xfrm>
            <a:prstGeom prst="rect">
              <a:avLst/>
            </a:prstGeom>
            <a:noFill/>
          </p:spPr>
          <p:txBody>
            <a:bodyPr wrap="square" rtlCol="0">
              <a:spAutoFit/>
            </a:bodyPr>
            <a:lstStyle/>
            <a:p>
              <a:pPr algn="ctr"/>
              <a:r>
                <a:rPr lang="en-US" altLang="zh-CN" b="1" dirty="0" err="1">
                  <a:solidFill>
                    <a:srgbClr val="FF0000"/>
                  </a:solidFill>
                  <a:latin typeface="Times New Roman" panose="02020603050405020304" pitchFamily="18" charset="0"/>
                  <a:cs typeface="Times New Roman" panose="02020603050405020304" pitchFamily="18" charset="0"/>
                </a:rPr>
                <a:t>PyG</a:t>
              </a:r>
              <a:endParaRPr lang="zh-CN" altLang="en-US" b="1" dirty="0">
                <a:solidFill>
                  <a:srgbClr val="FF0000"/>
                </a:solidFill>
                <a:latin typeface="Times New Roman" panose="02020603050405020304" pitchFamily="18" charset="0"/>
                <a:cs typeface="Times New Roman" panose="02020603050405020304" pitchFamily="18" charset="0"/>
              </a:endParaRPr>
            </a:p>
          </p:txBody>
        </p:sp>
        <p:cxnSp>
          <p:nvCxnSpPr>
            <p:cNvPr id="830" name="直接连接符 829">
              <a:extLst>
                <a:ext uri="{FF2B5EF4-FFF2-40B4-BE49-F238E27FC236}">
                  <a16:creationId xmlns:a16="http://schemas.microsoft.com/office/drawing/2014/main" id="{3151D0C7-55B7-A0C7-0B40-7F56EFE6A0EB}"/>
                </a:ext>
              </a:extLst>
            </p:cNvPr>
            <p:cNvCxnSpPr>
              <a:cxnSpLocks/>
            </p:cNvCxnSpPr>
            <p:nvPr/>
          </p:nvCxnSpPr>
          <p:spPr>
            <a:xfrm flipH="1">
              <a:off x="7767618" y="3013953"/>
              <a:ext cx="4320000" cy="0"/>
            </a:xfrm>
            <a:prstGeom prst="line">
              <a:avLst/>
            </a:prstGeom>
            <a:noFill/>
            <a:ln w="12700" cap="flat" cmpd="sng" algn="ctr">
              <a:solidFill>
                <a:sysClr val="windowText" lastClr="000000"/>
              </a:solidFill>
              <a:prstDash val="solid"/>
              <a:miter lim="800000"/>
            </a:ln>
            <a:effectLst/>
          </p:spPr>
        </p:cxnSp>
        <p:cxnSp>
          <p:nvCxnSpPr>
            <p:cNvPr id="831" name="直接连接符 830">
              <a:extLst>
                <a:ext uri="{FF2B5EF4-FFF2-40B4-BE49-F238E27FC236}">
                  <a16:creationId xmlns:a16="http://schemas.microsoft.com/office/drawing/2014/main" id="{FDAF7B40-B3DB-B854-0B35-09AC38C0A7AC}"/>
                </a:ext>
              </a:extLst>
            </p:cNvPr>
            <p:cNvCxnSpPr>
              <a:cxnSpLocks/>
            </p:cNvCxnSpPr>
            <p:nvPr/>
          </p:nvCxnSpPr>
          <p:spPr>
            <a:xfrm>
              <a:off x="11187868" y="3762945"/>
              <a:ext cx="720" cy="365637"/>
            </a:xfrm>
            <a:prstGeom prst="line">
              <a:avLst/>
            </a:prstGeom>
            <a:noFill/>
            <a:ln w="12700" cap="flat" cmpd="sng" algn="ctr">
              <a:solidFill>
                <a:sysClr val="windowText" lastClr="000000"/>
              </a:solidFill>
              <a:prstDash val="dash"/>
              <a:miter lim="800000"/>
              <a:tailEnd type="triangle"/>
            </a:ln>
            <a:effectLst/>
          </p:spPr>
        </p:cxnSp>
        <p:cxnSp>
          <p:nvCxnSpPr>
            <p:cNvPr id="832" name="直接连接符 831">
              <a:extLst>
                <a:ext uri="{FF2B5EF4-FFF2-40B4-BE49-F238E27FC236}">
                  <a16:creationId xmlns:a16="http://schemas.microsoft.com/office/drawing/2014/main" id="{1879054B-CD88-D275-A4F6-D1C233136549}"/>
                </a:ext>
              </a:extLst>
            </p:cNvPr>
            <p:cNvCxnSpPr>
              <a:cxnSpLocks/>
            </p:cNvCxnSpPr>
            <p:nvPr/>
          </p:nvCxnSpPr>
          <p:spPr>
            <a:xfrm>
              <a:off x="11188023" y="3762945"/>
              <a:ext cx="720" cy="365637"/>
            </a:xfrm>
            <a:prstGeom prst="line">
              <a:avLst/>
            </a:prstGeom>
            <a:noFill/>
            <a:ln w="12700" cap="flat" cmpd="sng" algn="ctr">
              <a:solidFill>
                <a:sysClr val="windowText" lastClr="000000"/>
              </a:solidFill>
              <a:prstDash val="dash"/>
              <a:miter lim="800000"/>
              <a:tailEnd type="triangle"/>
            </a:ln>
            <a:effectLst/>
          </p:spPr>
        </p:cxnSp>
        <p:cxnSp>
          <p:nvCxnSpPr>
            <p:cNvPr id="833" name="直接连接符 832">
              <a:extLst>
                <a:ext uri="{FF2B5EF4-FFF2-40B4-BE49-F238E27FC236}">
                  <a16:creationId xmlns:a16="http://schemas.microsoft.com/office/drawing/2014/main" id="{E794F16B-EDBB-BA0D-9CEA-AB962E0B1C5C}"/>
                </a:ext>
              </a:extLst>
            </p:cNvPr>
            <p:cNvCxnSpPr>
              <a:cxnSpLocks/>
            </p:cNvCxnSpPr>
            <p:nvPr/>
          </p:nvCxnSpPr>
          <p:spPr>
            <a:xfrm>
              <a:off x="11878158" y="3762944"/>
              <a:ext cx="720" cy="365637"/>
            </a:xfrm>
            <a:prstGeom prst="line">
              <a:avLst/>
            </a:prstGeom>
            <a:noFill/>
            <a:ln w="12700" cap="flat" cmpd="sng" algn="ctr">
              <a:solidFill>
                <a:sysClr val="windowText" lastClr="000000"/>
              </a:solidFill>
              <a:prstDash val="dash"/>
              <a:miter lim="800000"/>
              <a:tailEnd type="triangle"/>
            </a:ln>
            <a:effectLst/>
          </p:spPr>
        </p:cxnSp>
        <p:sp>
          <p:nvSpPr>
            <p:cNvPr id="834" name="箭头: 右 833">
              <a:extLst>
                <a:ext uri="{FF2B5EF4-FFF2-40B4-BE49-F238E27FC236}">
                  <a16:creationId xmlns:a16="http://schemas.microsoft.com/office/drawing/2014/main" id="{1671D3C4-9108-8519-7219-1886A8351028}"/>
                </a:ext>
              </a:extLst>
            </p:cNvPr>
            <p:cNvSpPr/>
            <p:nvPr/>
          </p:nvSpPr>
          <p:spPr bwMode="auto">
            <a:xfrm rot="20791806">
              <a:off x="7917312" y="1585936"/>
              <a:ext cx="1510961" cy="172732"/>
            </a:xfrm>
            <a:prstGeom prs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36" name="文本框 835">
              <a:extLst>
                <a:ext uri="{FF2B5EF4-FFF2-40B4-BE49-F238E27FC236}">
                  <a16:creationId xmlns:a16="http://schemas.microsoft.com/office/drawing/2014/main" id="{17C6B16A-A587-67F6-1303-B6B53D272EA5}"/>
                </a:ext>
              </a:extLst>
            </p:cNvPr>
            <p:cNvSpPr txBox="1"/>
            <p:nvPr/>
          </p:nvSpPr>
          <p:spPr>
            <a:xfrm>
              <a:off x="5616287" y="1054638"/>
              <a:ext cx="1617724"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Graph structure</a:t>
              </a:r>
              <a:endParaRPr lang="zh-CN" altLang="en-US" sz="1600" dirty="0">
                <a:latin typeface="Times New Roman" panose="02020603050405020304" pitchFamily="18" charset="0"/>
                <a:cs typeface="Times New Roman" panose="02020603050405020304" pitchFamily="18" charset="0"/>
              </a:endParaRPr>
            </a:p>
          </p:txBody>
        </p:sp>
      </p:grpSp>
      <p:sp>
        <p:nvSpPr>
          <p:cNvPr id="837" name="Content Placeholder 2">
            <a:extLst>
              <a:ext uri="{FF2B5EF4-FFF2-40B4-BE49-F238E27FC236}">
                <a16:creationId xmlns:a16="http://schemas.microsoft.com/office/drawing/2014/main" id="{CCCC7BEF-976B-AB5A-D18C-F62D97D59024}"/>
              </a:ext>
            </a:extLst>
          </p:cNvPr>
          <p:cNvSpPr>
            <a:spLocks noGrp="1"/>
          </p:cNvSpPr>
          <p:nvPr>
            <p:ph idx="1"/>
          </p:nvPr>
        </p:nvSpPr>
        <p:spPr>
          <a:xfrm>
            <a:off x="10161" y="5096408"/>
            <a:ext cx="12181839" cy="1385638"/>
          </a:xfrm>
        </p:spPr>
        <p:txBody>
          <a:bodyPr/>
          <a:lstStyle/>
          <a:p>
            <a:r>
              <a:rPr lang="en-US" altLang="zh-CN" sz="2000" dirty="0">
                <a:ea typeface="Tahoma" panose="020B0604030504040204" pitchFamily="34" charset="0"/>
              </a:rPr>
              <a:t>A GNN layer typically consists of </a:t>
            </a:r>
            <a:r>
              <a:rPr lang="en-US" altLang="zh-CN" sz="2000" dirty="0">
                <a:solidFill>
                  <a:srgbClr val="443BFF"/>
                </a:solidFill>
                <a:ea typeface="Tahoma" panose="020B0604030504040204" pitchFamily="34" charset="0"/>
              </a:rPr>
              <a:t>two phases </a:t>
            </a:r>
            <a:r>
              <a:rPr lang="en-US" altLang="zh-CN" sz="2000" dirty="0">
                <a:ea typeface="Tahoma" panose="020B0604030504040204" pitchFamily="34" charset="0"/>
              </a:rPr>
              <a:t>that combine graph operations and neural computations</a:t>
            </a:r>
          </a:p>
          <a:p>
            <a:r>
              <a:rPr lang="en-US" altLang="zh-CN" sz="2000" b="1" i="1" dirty="0">
                <a:ea typeface="Tahoma" panose="020B0604030504040204" pitchFamily="34" charset="0"/>
              </a:rPr>
              <a:t>GNN Frameworks: </a:t>
            </a:r>
            <a:r>
              <a:rPr lang="zh-CN" altLang="en-US" sz="2000" b="1" dirty="0">
                <a:ea typeface="Tahoma" panose="020B0604030504040204" pitchFamily="34" charset="0"/>
              </a:rPr>
              <a:t>① </a:t>
            </a:r>
            <a:r>
              <a:rPr lang="en-US" altLang="zh-CN" sz="2000" b="1" dirty="0">
                <a:ea typeface="Tahoma" panose="020B0604030504040204" pitchFamily="34" charset="0"/>
              </a:rPr>
              <a:t>DGL </a:t>
            </a:r>
            <a:r>
              <a:rPr lang="en-US" altLang="zh-CN" sz="2000" dirty="0">
                <a:solidFill>
                  <a:srgbClr val="443BFF"/>
                </a:solidFill>
                <a:ea typeface="Tahoma" panose="020B0604030504040204" pitchFamily="34" charset="0"/>
              </a:rPr>
              <a:t>fetches data </a:t>
            </a:r>
            <a:r>
              <a:rPr lang="en-US" altLang="zh-CN" sz="2000" dirty="0">
                <a:ea typeface="Tahoma" panose="020B0604030504040204" pitchFamily="34" charset="0"/>
              </a:rPr>
              <a:t>from the feature matrix and then performs reduction with </a:t>
            </a:r>
            <a:r>
              <a:rPr lang="en-US" altLang="zh-CN" sz="2000" dirty="0" err="1">
                <a:solidFill>
                  <a:srgbClr val="443BFF"/>
                </a:solidFill>
                <a:ea typeface="Tahoma" panose="020B0604030504040204" pitchFamily="34" charset="0"/>
              </a:rPr>
              <a:t>SpMM</a:t>
            </a:r>
            <a:r>
              <a:rPr lang="en-US" altLang="zh-CN" sz="2000" dirty="0">
                <a:solidFill>
                  <a:srgbClr val="443BFF"/>
                </a:solidFill>
                <a:ea typeface="Tahoma" panose="020B0604030504040204" pitchFamily="34" charset="0"/>
              </a:rPr>
              <a:t>-like operations </a:t>
            </a:r>
            <a:r>
              <a:rPr lang="en-US" altLang="zh-CN" sz="2000" dirty="0">
                <a:ea typeface="Tahoma" panose="020B0604030504040204" pitchFamily="34" charset="0"/>
              </a:rPr>
              <a:t>to update the node features </a:t>
            </a:r>
            <a:r>
              <a:rPr lang="en-US" altLang="zh-CN" sz="2000" dirty="0">
                <a:solidFill>
                  <a:srgbClr val="443BFF"/>
                </a:solidFill>
                <a:ea typeface="Tahoma" panose="020B0604030504040204" pitchFamily="34" charset="0"/>
              </a:rPr>
              <a:t>simultaneously</a:t>
            </a:r>
            <a:r>
              <a:rPr lang="en-US" altLang="zh-CN" sz="2000" dirty="0">
                <a:ea typeface="Tahoma" panose="020B0604030504040204" pitchFamily="34" charset="0"/>
              </a:rPr>
              <a:t>; </a:t>
            </a:r>
            <a:r>
              <a:rPr lang="zh-CN" altLang="en-US" sz="2000" b="1" dirty="0">
                <a:ea typeface="Tahoma" panose="020B0604030504040204" pitchFamily="34" charset="0"/>
              </a:rPr>
              <a:t>② </a:t>
            </a:r>
            <a:r>
              <a:rPr lang="en-US" altLang="zh-CN" sz="2000" b="1" dirty="0" err="1">
                <a:ea typeface="Tahoma" panose="020B0604030504040204" pitchFamily="34" charset="0"/>
              </a:rPr>
              <a:t>PyG</a:t>
            </a:r>
            <a:r>
              <a:rPr lang="en-US" altLang="zh-CN" sz="2000" b="1" dirty="0">
                <a:ea typeface="Tahoma" panose="020B0604030504040204" pitchFamily="34" charset="0"/>
              </a:rPr>
              <a:t> </a:t>
            </a:r>
            <a:r>
              <a:rPr lang="en-US" altLang="zh-CN" sz="2000" dirty="0">
                <a:ea typeface="Tahoma" panose="020B0604030504040204" pitchFamily="34" charset="0"/>
              </a:rPr>
              <a:t>explicitly </a:t>
            </a:r>
            <a:r>
              <a:rPr lang="en-US" altLang="zh-CN" sz="2000" dirty="0">
                <a:solidFill>
                  <a:srgbClr val="443BFF"/>
                </a:solidFill>
                <a:ea typeface="Tahoma" panose="020B0604030504040204" pitchFamily="34" charset="0"/>
              </a:rPr>
              <a:t>generates messages </a:t>
            </a:r>
            <a:r>
              <a:rPr lang="en-US" altLang="zh-CN" sz="2000" dirty="0">
                <a:ea typeface="Tahoma" panose="020B0604030504040204" pitchFamily="34" charset="0"/>
              </a:rPr>
              <a:t>on all edges via </a:t>
            </a:r>
            <a:r>
              <a:rPr lang="en-US" altLang="zh-CN" sz="2000" i="1" dirty="0" err="1">
                <a:ea typeface="Tahoma" panose="020B0604030504040204" pitchFamily="34" charset="0"/>
              </a:rPr>
              <a:t>MessagePassing</a:t>
            </a:r>
            <a:r>
              <a:rPr lang="en-US" altLang="zh-CN" sz="2000" dirty="0">
                <a:ea typeface="Tahoma" panose="020B0604030504040204" pitchFamily="34" charset="0"/>
              </a:rPr>
              <a:t> and then performs </a:t>
            </a:r>
            <a:r>
              <a:rPr lang="en-US" altLang="zh-CN" sz="2000" dirty="0">
                <a:solidFill>
                  <a:srgbClr val="443BFF"/>
                </a:solidFill>
                <a:ea typeface="Tahoma" panose="020B0604030504040204" pitchFamily="34" charset="0"/>
              </a:rPr>
              <a:t>separate reductions</a:t>
            </a:r>
          </a:p>
        </p:txBody>
      </p:sp>
      <p:sp>
        <p:nvSpPr>
          <p:cNvPr id="838" name="文本框 837">
            <a:extLst>
              <a:ext uri="{FF2B5EF4-FFF2-40B4-BE49-F238E27FC236}">
                <a16:creationId xmlns:a16="http://schemas.microsoft.com/office/drawing/2014/main" id="{2EE3C45C-6569-62AA-45CF-2DD99FCE3F39}"/>
              </a:ext>
            </a:extLst>
          </p:cNvPr>
          <p:cNvSpPr txBox="1"/>
          <p:nvPr/>
        </p:nvSpPr>
        <p:spPr>
          <a:xfrm>
            <a:off x="91968" y="5238529"/>
            <a:ext cx="11995649" cy="1107996"/>
          </a:xfrm>
          <a:prstGeom prst="rect">
            <a:avLst/>
          </a:prstGeom>
          <a:solidFill>
            <a:schemeClr val="bg1"/>
          </a:solidFill>
          <a:ln w="38100">
            <a:solidFill>
              <a:schemeClr val="tx1"/>
            </a:solidFill>
          </a:ln>
        </p:spPr>
        <p:txBody>
          <a:bodyPr wrap="square" rtlCol="0">
            <a:spAutoFit/>
          </a:bodyPr>
          <a:lstStyle/>
          <a:p>
            <a:pPr algn="ctr"/>
            <a:r>
              <a:rPr lang="en-US" altLang="zh-CN" sz="2200" b="1" dirty="0"/>
              <a:t>Both </a:t>
            </a:r>
            <a:r>
              <a:rPr lang="en-US" altLang="zh-CN" sz="2200" b="1" dirty="0" err="1"/>
              <a:t>PyG</a:t>
            </a:r>
            <a:r>
              <a:rPr lang="en-US" altLang="zh-CN" sz="2200" b="1" dirty="0"/>
              <a:t> and DGL have their limitations in fully utilizing GPU (e.g., </a:t>
            </a:r>
            <a:r>
              <a:rPr lang="en-US" altLang="zh-CN" sz="2200" b="1" dirty="0">
                <a:solidFill>
                  <a:srgbClr val="443BFF"/>
                </a:solidFill>
              </a:rPr>
              <a:t>low access efficiency </a:t>
            </a:r>
            <a:r>
              <a:rPr lang="en-US" altLang="zh-CN" sz="2200" b="1" dirty="0"/>
              <a:t>and </a:t>
            </a:r>
            <a:r>
              <a:rPr lang="en-US" altLang="zh-CN" sz="2200" b="1" dirty="0">
                <a:solidFill>
                  <a:srgbClr val="443BFF"/>
                </a:solidFill>
              </a:rPr>
              <a:t>computation stalls</a:t>
            </a:r>
            <a:r>
              <a:rPr lang="en-US" altLang="zh-CN" sz="2200" b="1" dirty="0"/>
              <a:t>). To overcome this, the </a:t>
            </a:r>
            <a:r>
              <a:rPr lang="en-US" altLang="zh-CN" sz="2200" b="1" dirty="0">
                <a:solidFill>
                  <a:srgbClr val="443BFF"/>
                </a:solidFill>
              </a:rPr>
              <a:t>co-location mechanism </a:t>
            </a:r>
            <a:r>
              <a:rPr lang="en-US" altLang="zh-CN" sz="2200" b="1" dirty="0"/>
              <a:t>of GNN training tasks can be exploited to maximize GPU throughput. </a:t>
            </a:r>
          </a:p>
        </p:txBody>
      </p:sp>
    </p:spTree>
    <p:custDataLst>
      <p:tags r:id="rId1"/>
    </p:custDataLst>
    <p:extLst>
      <p:ext uri="{BB962C8B-B14F-4D97-AF65-F5344CB8AC3E}">
        <p14:creationId xmlns:p14="http://schemas.microsoft.com/office/powerpoint/2010/main" val="15929033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8"/>
                                        </p:tgtEl>
                                        <p:attrNameLst>
                                          <p:attrName>style.visibility</p:attrName>
                                        </p:attrNameLst>
                                      </p:cBhvr>
                                      <p:to>
                                        <p:strVal val="visible"/>
                                      </p:to>
                                    </p:set>
                                    <p:anim calcmode="lin" valueType="num">
                                      <p:cBhvr additive="base">
                                        <p:cTn id="7" dur="500" fill="hold"/>
                                        <p:tgtEl>
                                          <p:spTgt spid="838"/>
                                        </p:tgtEl>
                                        <p:attrNameLst>
                                          <p:attrName>ppt_x</p:attrName>
                                        </p:attrNameLst>
                                      </p:cBhvr>
                                      <p:tavLst>
                                        <p:tav tm="0">
                                          <p:val>
                                            <p:strVal val="#ppt_x"/>
                                          </p:val>
                                        </p:tav>
                                        <p:tav tm="100000">
                                          <p:val>
                                            <p:strVal val="#ppt_x"/>
                                          </p:val>
                                        </p:tav>
                                      </p:tavLst>
                                    </p:anim>
                                    <p:anim calcmode="lin" valueType="num">
                                      <p:cBhvr additive="base">
                                        <p:cTn id="8" dur="500" fill="hold"/>
                                        <p:tgtEl>
                                          <p:spTgt spid="8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GPU Sharing for Deep Learning</a:t>
            </a:r>
            <a:endParaRPr lang="en-US" dirty="0"/>
          </a:p>
        </p:txBody>
      </p:sp>
      <p:sp>
        <p:nvSpPr>
          <p:cNvPr id="182" name="Content Placeholder 2">
            <a:extLst>
              <a:ext uri="{FF2B5EF4-FFF2-40B4-BE49-F238E27FC236}">
                <a16:creationId xmlns:a16="http://schemas.microsoft.com/office/drawing/2014/main" id="{77CA1BAA-BD5A-4D73-843E-B57B75C5BC39}"/>
              </a:ext>
            </a:extLst>
          </p:cNvPr>
          <p:cNvSpPr>
            <a:spLocks noGrp="1"/>
          </p:cNvSpPr>
          <p:nvPr>
            <p:ph idx="1"/>
          </p:nvPr>
        </p:nvSpPr>
        <p:spPr>
          <a:xfrm>
            <a:off x="290240" y="1089307"/>
            <a:ext cx="11806129" cy="3656313"/>
          </a:xfrm>
        </p:spPr>
        <p:txBody>
          <a:bodyPr/>
          <a:lstStyle/>
          <a:p>
            <a:r>
              <a:rPr lang="en-US" altLang="zh-CN" sz="2200" b="1" dirty="0">
                <a:ea typeface="Tahoma" panose="020B0604030504040204" pitchFamily="34" charset="0"/>
              </a:rPr>
              <a:t>Temporal sharing </a:t>
            </a:r>
            <a:r>
              <a:rPr lang="en-US" altLang="zh-CN" sz="2200" dirty="0">
                <a:ea typeface="Tahoma" panose="020B0604030504040204" pitchFamily="34" charset="0"/>
              </a:rPr>
              <a:t>dedicating GPU memory and cores to a </a:t>
            </a:r>
            <a:r>
              <a:rPr lang="en-US" altLang="zh-CN" sz="2200" dirty="0">
                <a:solidFill>
                  <a:srgbClr val="443BFF"/>
                </a:solidFill>
                <a:ea typeface="Tahoma" panose="020B0604030504040204" pitchFamily="34" charset="0"/>
              </a:rPr>
              <a:t>single execution </a:t>
            </a:r>
            <a:r>
              <a:rPr lang="en-US" altLang="zh-CN" sz="2200" dirty="0">
                <a:ea typeface="Tahoma" panose="020B0604030504040204" pitchFamily="34" charset="0"/>
              </a:rPr>
              <a:t>of a specific duration, thereby reducing latency by </a:t>
            </a:r>
            <a:r>
              <a:rPr lang="en-US" altLang="zh-CN" sz="2200" dirty="0">
                <a:solidFill>
                  <a:srgbClr val="443BFF"/>
                </a:solidFill>
                <a:ea typeface="Tahoma" panose="020B0604030504040204" pitchFamily="34" charset="0"/>
              </a:rPr>
              <a:t>overlapping</a:t>
            </a:r>
            <a:r>
              <a:rPr lang="en-US" altLang="zh-CN" sz="2200" dirty="0">
                <a:ea typeface="Tahoma" panose="020B0604030504040204" pitchFamily="34" charset="0"/>
              </a:rPr>
              <a:t> data preprocessing and computations</a:t>
            </a:r>
          </a:p>
          <a:p>
            <a:pPr lvl="1"/>
            <a:r>
              <a:rPr lang="en-US" altLang="zh-CN" dirty="0">
                <a:ea typeface="Tahoma" panose="020B0604030504040204" pitchFamily="34" charset="0"/>
              </a:rPr>
              <a:t>Coarse-grained </a:t>
            </a:r>
            <a:r>
              <a:rPr lang="en-US" altLang="zh-CN" dirty="0">
                <a:solidFill>
                  <a:srgbClr val="443BFF"/>
                </a:solidFill>
                <a:ea typeface="Tahoma" panose="020B0604030504040204" pitchFamily="34" charset="0"/>
              </a:rPr>
              <a:t>time slicing </a:t>
            </a:r>
            <a:r>
              <a:rPr lang="en-US" altLang="zh-CN" dirty="0">
                <a:ea typeface="Tahoma" panose="020B0604030504040204" pitchFamily="34" charset="0"/>
              </a:rPr>
              <a:t>and static memory partitioning by </a:t>
            </a:r>
            <a:r>
              <a:rPr lang="en-US" altLang="zh-CN" i="1" dirty="0" err="1">
                <a:ea typeface="Tahoma" panose="020B0604030504040204" pitchFamily="34" charset="0"/>
              </a:rPr>
              <a:t>Gandiva</a:t>
            </a:r>
            <a:r>
              <a:rPr lang="en-US" altLang="zh-CN" dirty="0">
                <a:ea typeface="Tahoma" panose="020B0604030504040204" pitchFamily="34" charset="0"/>
              </a:rPr>
              <a:t> [OSDI’18], </a:t>
            </a:r>
            <a:r>
              <a:rPr lang="en-US" altLang="zh-CN" dirty="0">
                <a:solidFill>
                  <a:srgbClr val="443BFF"/>
                </a:solidFill>
                <a:ea typeface="Tahoma" panose="020B0604030504040204" pitchFamily="34" charset="0"/>
              </a:rPr>
              <a:t>pipelined </a:t>
            </a:r>
            <a:r>
              <a:rPr lang="en-US" altLang="zh-CN" dirty="0">
                <a:ea typeface="Tahoma" panose="020B0604030504040204" pitchFamily="34" charset="0"/>
              </a:rPr>
              <a:t>model transfers and active-standby workers by </a:t>
            </a:r>
            <a:r>
              <a:rPr lang="en-US" altLang="zh-CN" i="1" dirty="0" err="1">
                <a:ea typeface="Tahoma" panose="020B0604030504040204" pitchFamily="34" charset="0"/>
              </a:rPr>
              <a:t>PipeSwitch</a:t>
            </a:r>
            <a:r>
              <a:rPr lang="en-US" altLang="zh-CN" dirty="0">
                <a:ea typeface="Tahoma" panose="020B0604030504040204" pitchFamily="34" charset="0"/>
              </a:rPr>
              <a:t> [OSDI’20], etc.</a:t>
            </a:r>
          </a:p>
          <a:p>
            <a:pPr lvl="1"/>
            <a:r>
              <a:rPr lang="en-US" altLang="zh-CN" b="1" dirty="0">
                <a:ea typeface="Tahoma" panose="020B0604030504040204" pitchFamily="34" charset="0"/>
              </a:rPr>
              <a:t>Limitations: </a:t>
            </a:r>
            <a:r>
              <a:rPr lang="en-US" altLang="zh-CN" dirty="0">
                <a:ea typeface="Tahoma" panose="020B0604030504040204" pitchFamily="34" charset="0"/>
              </a:rPr>
              <a:t>1) not improving training throughput; 2) idle resources for a long time.</a:t>
            </a:r>
          </a:p>
          <a:p>
            <a:pPr marL="457200" lvl="1" indent="0">
              <a:buNone/>
            </a:pPr>
            <a:endParaRPr lang="en-US" altLang="zh-CN" dirty="0">
              <a:ea typeface="Tahoma" panose="020B0604030504040204" pitchFamily="34" charset="0"/>
            </a:endParaRPr>
          </a:p>
          <a:p>
            <a:r>
              <a:rPr lang="en-US" altLang="zh-CN" sz="2200" b="1" dirty="0">
                <a:ea typeface="Tahoma" panose="020B0604030504040204" pitchFamily="34" charset="0"/>
              </a:rPr>
              <a:t>Spatial sharing </a:t>
            </a:r>
            <a:r>
              <a:rPr lang="en-US" altLang="zh-CN" sz="2200" dirty="0">
                <a:ea typeface="Tahoma" panose="020B0604030504040204" pitchFamily="34" charset="0"/>
              </a:rPr>
              <a:t>can provide higher training throughput on GPU by </a:t>
            </a:r>
            <a:r>
              <a:rPr lang="en-US" altLang="zh-CN" sz="2200" dirty="0">
                <a:solidFill>
                  <a:srgbClr val="443BFF"/>
                </a:solidFill>
                <a:ea typeface="Tahoma" panose="020B0604030504040204" pitchFamily="34" charset="0"/>
              </a:rPr>
              <a:t>concurrent execution</a:t>
            </a:r>
          </a:p>
          <a:p>
            <a:pPr lvl="1"/>
            <a:r>
              <a:rPr lang="en-US" altLang="zh-CN" i="1" dirty="0">
                <a:ea typeface="Tahoma" panose="020B0604030504040204" pitchFamily="34" charset="0"/>
              </a:rPr>
              <a:t>Salus</a:t>
            </a:r>
            <a:r>
              <a:rPr lang="en-US" altLang="zh-CN" dirty="0">
                <a:ea typeface="Tahoma" panose="020B0604030504040204" pitchFamily="34" charset="0"/>
              </a:rPr>
              <a:t> [MLSys’20] designs scheduling strategies via </a:t>
            </a:r>
            <a:r>
              <a:rPr lang="en-US" altLang="zh-CN" dirty="0">
                <a:solidFill>
                  <a:srgbClr val="443BFF"/>
                </a:solidFill>
                <a:ea typeface="Tahoma" panose="020B0604030504040204" pitchFamily="34" charset="0"/>
              </a:rPr>
              <a:t>fast job switching </a:t>
            </a:r>
            <a:r>
              <a:rPr lang="en-US" altLang="zh-CN" dirty="0">
                <a:ea typeface="Tahoma" panose="020B0604030504040204" pitchFamily="34" charset="0"/>
              </a:rPr>
              <a:t>and memory sharing; </a:t>
            </a:r>
            <a:r>
              <a:rPr lang="en-US" altLang="zh-CN" i="1" dirty="0">
                <a:ea typeface="Tahoma" panose="020B0604030504040204" pitchFamily="34" charset="0"/>
              </a:rPr>
              <a:t>Zico</a:t>
            </a:r>
            <a:r>
              <a:rPr lang="en-US" altLang="zh-CN" dirty="0">
                <a:ea typeface="Tahoma" panose="020B0604030504040204" pitchFamily="34" charset="0"/>
              </a:rPr>
              <a:t> [ATC’21] overlaps the execution of concurrent tasks according to the </a:t>
            </a:r>
            <a:r>
              <a:rPr lang="en-US" altLang="zh-CN" dirty="0">
                <a:solidFill>
                  <a:srgbClr val="443BFF"/>
                </a:solidFill>
                <a:ea typeface="Tahoma" panose="020B0604030504040204" pitchFamily="34" charset="0"/>
              </a:rPr>
              <a:t>cyclic patterns</a:t>
            </a:r>
            <a:r>
              <a:rPr lang="en-US" altLang="zh-CN" dirty="0">
                <a:ea typeface="Tahoma" panose="020B0604030504040204" pitchFamily="34" charset="0"/>
              </a:rPr>
              <a:t>.</a:t>
            </a:r>
          </a:p>
          <a:p>
            <a:pPr lvl="1"/>
            <a:r>
              <a:rPr lang="en-US" altLang="zh-CN" b="1" dirty="0">
                <a:ea typeface="Tahoma" panose="020B0604030504040204" pitchFamily="34" charset="0"/>
              </a:rPr>
              <a:t>Limitations: </a:t>
            </a:r>
            <a:r>
              <a:rPr lang="en-US" altLang="zh-CN" dirty="0">
                <a:ea typeface="Tahoma" panose="020B0604030504040204" pitchFamily="34" charset="0"/>
              </a:rPr>
              <a:t>1) require data of all models preloaded; 2) only support pairwise co-location.</a:t>
            </a:r>
          </a:p>
        </p:txBody>
      </p:sp>
      <p:sp>
        <p:nvSpPr>
          <p:cNvPr id="52" name="文本框 51">
            <a:extLst>
              <a:ext uri="{FF2B5EF4-FFF2-40B4-BE49-F238E27FC236}">
                <a16:creationId xmlns:a16="http://schemas.microsoft.com/office/drawing/2014/main" id="{8316F832-A3A1-4756-9112-C3724511BC74}"/>
              </a:ext>
            </a:extLst>
          </p:cNvPr>
          <p:cNvSpPr txBox="1"/>
          <p:nvPr/>
        </p:nvSpPr>
        <p:spPr>
          <a:xfrm>
            <a:off x="276988" y="4912321"/>
            <a:ext cx="11670961" cy="1446550"/>
          </a:xfrm>
          <a:prstGeom prst="rect">
            <a:avLst/>
          </a:prstGeom>
          <a:solidFill>
            <a:schemeClr val="bg1"/>
          </a:solidFill>
          <a:ln w="38100">
            <a:solidFill>
              <a:schemeClr val="tx1"/>
            </a:solidFill>
          </a:ln>
        </p:spPr>
        <p:txBody>
          <a:bodyPr wrap="square" rtlCol="0">
            <a:spAutoFit/>
          </a:bodyPr>
          <a:lstStyle/>
          <a:p>
            <a:pPr algn="ctr"/>
            <a:r>
              <a:rPr lang="en-US" altLang="zh-CN" sz="2200" b="1" dirty="0"/>
              <a:t>The above mechanisms fail to consider the </a:t>
            </a:r>
            <a:r>
              <a:rPr lang="en-US" altLang="zh-CN" sz="2200" b="1" dirty="0">
                <a:solidFill>
                  <a:srgbClr val="443BFF"/>
                </a:solidFill>
              </a:rPr>
              <a:t>impact of irregular graphs </a:t>
            </a:r>
            <a:r>
              <a:rPr lang="en-US" altLang="zh-CN" sz="2200" b="1" dirty="0"/>
              <a:t>on memory consumption. In addition, to support the co-location of </a:t>
            </a:r>
            <a:r>
              <a:rPr lang="en-US" altLang="zh-CN" sz="2200" b="1" dirty="0">
                <a:solidFill>
                  <a:srgbClr val="443BFF"/>
                </a:solidFill>
              </a:rPr>
              <a:t>massive training tasks </a:t>
            </a:r>
            <a:r>
              <a:rPr lang="en-US" altLang="zh-CN" sz="2200" b="1" dirty="0"/>
              <a:t>(e.g., hyper-parameter tuning), it is necessary to combine temporal sharing and spatial sharing to achieve more </a:t>
            </a:r>
            <a:r>
              <a:rPr lang="en-US" altLang="zh-CN" sz="2200" b="1" dirty="0">
                <a:solidFill>
                  <a:srgbClr val="443BFF"/>
                </a:solidFill>
              </a:rPr>
              <a:t>efficient scheduling strategies </a:t>
            </a:r>
            <a:r>
              <a:rPr lang="en-US" altLang="zh-CN" sz="2200" b="1" dirty="0"/>
              <a:t>on GPUs.</a:t>
            </a:r>
          </a:p>
        </p:txBody>
      </p:sp>
    </p:spTree>
    <p:custDataLst>
      <p:tags r:id="rId1"/>
    </p:custDataLst>
    <p:extLst>
      <p:ext uri="{BB962C8B-B14F-4D97-AF65-F5344CB8AC3E}">
        <p14:creationId xmlns:p14="http://schemas.microsoft.com/office/powerpoint/2010/main" val="2478319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Performance Impact of Graph Input</a:t>
            </a:r>
            <a:endParaRPr lang="en-US" dirty="0"/>
          </a:p>
        </p:txBody>
      </p:sp>
      <p:sp>
        <p:nvSpPr>
          <p:cNvPr id="7" name="Content Placeholder 2">
            <a:extLst>
              <a:ext uri="{FF2B5EF4-FFF2-40B4-BE49-F238E27FC236}">
                <a16:creationId xmlns:a16="http://schemas.microsoft.com/office/drawing/2014/main" id="{4EDC24D7-A6C0-0320-7C35-AF393502C968}"/>
              </a:ext>
            </a:extLst>
          </p:cNvPr>
          <p:cNvSpPr txBox="1">
            <a:spLocks/>
          </p:cNvSpPr>
          <p:nvPr/>
        </p:nvSpPr>
        <p:spPr bwMode="auto">
          <a:xfrm>
            <a:off x="316826" y="1131802"/>
            <a:ext cx="5390560" cy="4653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kern="0" dirty="0">
                <a:ea typeface="Tahoma" panose="020B0604030504040204" pitchFamily="34" charset="0"/>
              </a:rPr>
              <a:t>Peak memory consumption (PMC)</a:t>
            </a:r>
            <a:endParaRPr lang="en-US" kern="0" dirty="0">
              <a:ea typeface="Tahoma" panose="020B0604030504040204" pitchFamily="34" charset="0"/>
            </a:endParaRPr>
          </a:p>
        </p:txBody>
      </p:sp>
      <p:sp>
        <p:nvSpPr>
          <p:cNvPr id="8" name="Content Placeholder 2">
            <a:extLst>
              <a:ext uri="{FF2B5EF4-FFF2-40B4-BE49-F238E27FC236}">
                <a16:creationId xmlns:a16="http://schemas.microsoft.com/office/drawing/2014/main" id="{C73498C6-6C3C-888E-B17D-27A473CB8F50}"/>
              </a:ext>
            </a:extLst>
          </p:cNvPr>
          <p:cNvSpPr txBox="1">
            <a:spLocks/>
          </p:cNvSpPr>
          <p:nvPr/>
        </p:nvSpPr>
        <p:spPr bwMode="auto">
          <a:xfrm>
            <a:off x="6972300" y="1131802"/>
            <a:ext cx="4776330" cy="4653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kern="0" dirty="0">
                <a:ea typeface="Tahoma" panose="020B0604030504040204" pitchFamily="34" charset="0"/>
              </a:rPr>
              <a:t>Per-epoch execution time </a:t>
            </a:r>
            <a:endParaRPr lang="en-US" kern="0" dirty="0">
              <a:ea typeface="Tahoma" panose="020B0604030504040204" pitchFamily="34" charset="0"/>
            </a:endParaRPr>
          </a:p>
        </p:txBody>
      </p:sp>
      <p:sp>
        <p:nvSpPr>
          <p:cNvPr id="9" name="Content Placeholder 2">
            <a:extLst>
              <a:ext uri="{FF2B5EF4-FFF2-40B4-BE49-F238E27FC236}">
                <a16:creationId xmlns:a16="http://schemas.microsoft.com/office/drawing/2014/main" id="{12A265C6-642D-5FB3-8C4C-8CB5D6BBB131}"/>
              </a:ext>
            </a:extLst>
          </p:cNvPr>
          <p:cNvSpPr>
            <a:spLocks noGrp="1"/>
          </p:cNvSpPr>
          <p:nvPr>
            <p:ph idx="1"/>
          </p:nvPr>
        </p:nvSpPr>
        <p:spPr>
          <a:xfrm>
            <a:off x="10160" y="5383471"/>
            <a:ext cx="12181839" cy="828203"/>
          </a:xfrm>
        </p:spPr>
        <p:txBody>
          <a:bodyPr/>
          <a:lstStyle/>
          <a:p>
            <a:r>
              <a:rPr lang="en-US" altLang="zh-CN" sz="2000" dirty="0">
                <a:ea typeface="Tahoma" panose="020B0604030504040204" pitchFamily="34" charset="0"/>
              </a:rPr>
              <a:t>Even with the same model, there is a </a:t>
            </a:r>
            <a:r>
              <a:rPr lang="en-US" altLang="zh-CN" sz="2000" dirty="0">
                <a:solidFill>
                  <a:srgbClr val="443BFF"/>
                </a:solidFill>
                <a:ea typeface="Tahoma" panose="020B0604030504040204" pitchFamily="34" charset="0"/>
              </a:rPr>
              <a:t>large discrepancy (30.7×) </a:t>
            </a:r>
            <a:r>
              <a:rPr lang="en-US" altLang="zh-CN" sz="2000" dirty="0">
                <a:ea typeface="Tahoma" panose="020B0604030504040204" pitchFamily="34" charset="0"/>
              </a:rPr>
              <a:t>in PMCs with different datasets</a:t>
            </a:r>
          </a:p>
          <a:p>
            <a:r>
              <a:rPr lang="en-US" altLang="zh-CN" sz="2000" dirty="0">
                <a:ea typeface="Tahoma" panose="020B0604030504040204" pitchFamily="34" charset="0"/>
              </a:rPr>
              <a:t>The </a:t>
            </a:r>
            <a:r>
              <a:rPr lang="en-US" altLang="zh-CN" sz="2000" dirty="0">
                <a:solidFill>
                  <a:srgbClr val="443BFF"/>
                </a:solidFill>
                <a:ea typeface="Tahoma" panose="020B0604030504040204" pitchFamily="34" charset="0"/>
              </a:rPr>
              <a:t>irregularities</a:t>
            </a:r>
            <a:r>
              <a:rPr lang="en-US" altLang="zh-CN" sz="2000" dirty="0">
                <a:ea typeface="Tahoma" panose="020B0604030504040204" pitchFamily="34" charset="0"/>
              </a:rPr>
              <a:t> of the input graphs may </a:t>
            </a:r>
            <a:r>
              <a:rPr lang="en-US" altLang="zh-CN" sz="2000" dirty="0">
                <a:solidFill>
                  <a:srgbClr val="443BFF"/>
                </a:solidFill>
                <a:ea typeface="Tahoma" panose="020B0604030504040204" pitchFamily="34" charset="0"/>
              </a:rPr>
              <a:t>exponentially increase (18.5×)</a:t>
            </a:r>
            <a:r>
              <a:rPr lang="zh-CN" altLang="en-US" sz="2000" dirty="0">
                <a:solidFill>
                  <a:srgbClr val="443BFF"/>
                </a:solidFill>
                <a:ea typeface="Tahoma" panose="020B0604030504040204" pitchFamily="34" charset="0"/>
              </a:rPr>
              <a:t> </a:t>
            </a:r>
            <a:r>
              <a:rPr lang="en-US" altLang="zh-CN" sz="2000" dirty="0">
                <a:ea typeface="Tahoma" panose="020B0604030504040204" pitchFamily="34" charset="0"/>
              </a:rPr>
              <a:t>the per-epoch training time</a:t>
            </a:r>
          </a:p>
        </p:txBody>
      </p:sp>
      <p:sp>
        <p:nvSpPr>
          <p:cNvPr id="10" name="文本框 9">
            <a:extLst>
              <a:ext uri="{FF2B5EF4-FFF2-40B4-BE49-F238E27FC236}">
                <a16:creationId xmlns:a16="http://schemas.microsoft.com/office/drawing/2014/main" id="{17380495-E064-5475-A1AC-D6CBADA457B7}"/>
              </a:ext>
            </a:extLst>
          </p:cNvPr>
          <p:cNvSpPr txBox="1"/>
          <p:nvPr/>
        </p:nvSpPr>
        <p:spPr>
          <a:xfrm>
            <a:off x="68825" y="5339859"/>
            <a:ext cx="12054972" cy="769441"/>
          </a:xfrm>
          <a:prstGeom prst="rect">
            <a:avLst/>
          </a:prstGeom>
          <a:solidFill>
            <a:schemeClr val="bg1"/>
          </a:solidFill>
          <a:ln w="38100">
            <a:solidFill>
              <a:schemeClr val="tx1"/>
            </a:solidFill>
          </a:ln>
        </p:spPr>
        <p:txBody>
          <a:bodyPr wrap="square" rtlCol="0">
            <a:spAutoFit/>
          </a:bodyPr>
          <a:lstStyle/>
          <a:p>
            <a:pPr algn="ctr"/>
            <a:r>
              <a:rPr lang="en-US" altLang="zh-CN" sz="2200" b="1" dirty="0"/>
              <a:t>GNN training can be regarded as </a:t>
            </a:r>
            <a:r>
              <a:rPr lang="en-US" altLang="zh-CN" sz="2200" b="1" dirty="0">
                <a:solidFill>
                  <a:srgbClr val="443BFF"/>
                </a:solidFill>
              </a:rPr>
              <a:t>input-sensitive</a:t>
            </a:r>
            <a:r>
              <a:rPr lang="en-US" altLang="zh-CN" sz="2200" b="1" dirty="0"/>
              <a:t>, whose working set size and</a:t>
            </a:r>
          </a:p>
          <a:p>
            <a:pPr algn="ctr"/>
            <a:r>
              <a:rPr lang="en-US" altLang="zh-CN" sz="2200" b="1" dirty="0"/>
              <a:t>execution time are </a:t>
            </a:r>
            <a:r>
              <a:rPr lang="en-US" altLang="zh-CN" sz="2200" b="1" dirty="0">
                <a:solidFill>
                  <a:srgbClr val="443BFF"/>
                </a:solidFill>
              </a:rPr>
              <a:t>closely related </a:t>
            </a:r>
            <a:r>
              <a:rPr lang="en-US" altLang="zh-CN" sz="2200" b="1" dirty="0"/>
              <a:t>to the graph input.</a:t>
            </a:r>
          </a:p>
        </p:txBody>
      </p:sp>
      <p:pic>
        <p:nvPicPr>
          <p:cNvPr id="5" name="图片 4">
            <a:extLst>
              <a:ext uri="{FF2B5EF4-FFF2-40B4-BE49-F238E27FC236}">
                <a16:creationId xmlns:a16="http://schemas.microsoft.com/office/drawing/2014/main" id="{E0FB7ABB-36E7-3C1A-9F0F-F6E774CDF3BB}"/>
              </a:ext>
            </a:extLst>
          </p:cNvPr>
          <p:cNvPicPr>
            <a:picLocks noChangeAspect="1"/>
          </p:cNvPicPr>
          <p:nvPr/>
        </p:nvPicPr>
        <p:blipFill>
          <a:blip r:embed="rId4"/>
          <a:stretch>
            <a:fillRect/>
          </a:stretch>
        </p:blipFill>
        <p:spPr>
          <a:xfrm>
            <a:off x="114545" y="1831962"/>
            <a:ext cx="5863345" cy="2790952"/>
          </a:xfrm>
          <a:prstGeom prst="rect">
            <a:avLst/>
          </a:prstGeom>
          <a:effectLst>
            <a:outerShdw blurRad="50800" dist="38100" dir="8100000" algn="tr" rotWithShape="0">
              <a:prstClr val="black">
                <a:alpha val="40000"/>
              </a:prstClr>
            </a:outerShdw>
          </a:effectLst>
        </p:spPr>
      </p:pic>
      <p:pic>
        <p:nvPicPr>
          <p:cNvPr id="12" name="图片 11">
            <a:extLst>
              <a:ext uri="{FF2B5EF4-FFF2-40B4-BE49-F238E27FC236}">
                <a16:creationId xmlns:a16="http://schemas.microsoft.com/office/drawing/2014/main" id="{8DEA8B6C-58DE-B6C1-5808-7425B40EA081}"/>
              </a:ext>
            </a:extLst>
          </p:cNvPr>
          <p:cNvPicPr>
            <a:picLocks noChangeAspect="1"/>
          </p:cNvPicPr>
          <p:nvPr/>
        </p:nvPicPr>
        <p:blipFill>
          <a:blip r:embed="rId5"/>
          <a:stretch>
            <a:fillRect/>
          </a:stretch>
        </p:blipFill>
        <p:spPr>
          <a:xfrm>
            <a:off x="6226739" y="1831961"/>
            <a:ext cx="5854423" cy="279095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25830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Low GPU Utilization for GNN Training</a:t>
            </a:r>
            <a:endParaRPr lang="en-US" dirty="0"/>
          </a:p>
        </p:txBody>
      </p:sp>
      <p:sp>
        <p:nvSpPr>
          <p:cNvPr id="9" name="Content Placeholder 2">
            <a:extLst>
              <a:ext uri="{FF2B5EF4-FFF2-40B4-BE49-F238E27FC236}">
                <a16:creationId xmlns:a16="http://schemas.microsoft.com/office/drawing/2014/main" id="{12A265C6-642D-5FB3-8C4C-8CB5D6BBB131}"/>
              </a:ext>
            </a:extLst>
          </p:cNvPr>
          <p:cNvSpPr>
            <a:spLocks noGrp="1"/>
          </p:cNvSpPr>
          <p:nvPr>
            <p:ph idx="1"/>
          </p:nvPr>
        </p:nvSpPr>
        <p:spPr>
          <a:xfrm>
            <a:off x="10160" y="5383471"/>
            <a:ext cx="12181839" cy="828203"/>
          </a:xfrm>
        </p:spPr>
        <p:txBody>
          <a:bodyPr/>
          <a:lstStyle/>
          <a:p>
            <a:r>
              <a:rPr lang="en-US" altLang="zh-CN" sz="2000" dirty="0">
                <a:ea typeface="Tahoma" panose="020B0604030504040204" pitchFamily="34" charset="0"/>
              </a:rPr>
              <a:t>The achieved occupancies of GCN, SAGE, GAT, and GIN are </a:t>
            </a:r>
            <a:r>
              <a:rPr lang="en-US" altLang="zh-CN" sz="2000" dirty="0">
                <a:solidFill>
                  <a:srgbClr val="443BFF"/>
                </a:solidFill>
                <a:ea typeface="Tahoma" panose="020B0604030504040204" pitchFamily="34" charset="0"/>
              </a:rPr>
              <a:t>68.6%</a:t>
            </a:r>
            <a:r>
              <a:rPr lang="en-US" altLang="zh-CN" sz="2000" dirty="0">
                <a:ea typeface="Tahoma" panose="020B0604030504040204" pitchFamily="34" charset="0"/>
              </a:rPr>
              <a:t>, </a:t>
            </a:r>
            <a:r>
              <a:rPr lang="en-US" altLang="zh-CN" sz="2000" dirty="0">
                <a:solidFill>
                  <a:srgbClr val="443BFF"/>
                </a:solidFill>
                <a:ea typeface="Tahoma" panose="020B0604030504040204" pitchFamily="34" charset="0"/>
              </a:rPr>
              <a:t>61.9%</a:t>
            </a:r>
            <a:r>
              <a:rPr lang="en-US" altLang="zh-CN" sz="2000" dirty="0">
                <a:ea typeface="Tahoma" panose="020B0604030504040204" pitchFamily="34" charset="0"/>
              </a:rPr>
              <a:t>, </a:t>
            </a:r>
            <a:r>
              <a:rPr lang="en-US" altLang="zh-CN" sz="2000" dirty="0">
                <a:solidFill>
                  <a:srgbClr val="443BFF"/>
                </a:solidFill>
                <a:ea typeface="Tahoma" panose="020B0604030504040204" pitchFamily="34" charset="0"/>
              </a:rPr>
              <a:t>79.0%</a:t>
            </a:r>
            <a:r>
              <a:rPr lang="en-US" altLang="zh-CN" sz="2000" dirty="0">
                <a:ea typeface="Tahoma" panose="020B0604030504040204" pitchFamily="34" charset="0"/>
              </a:rPr>
              <a:t>, and </a:t>
            </a:r>
            <a:r>
              <a:rPr lang="en-US" altLang="zh-CN" sz="2000" dirty="0">
                <a:solidFill>
                  <a:srgbClr val="443BFF"/>
                </a:solidFill>
                <a:ea typeface="Tahoma" panose="020B0604030504040204" pitchFamily="34" charset="0"/>
              </a:rPr>
              <a:t>63.3%</a:t>
            </a:r>
          </a:p>
          <a:p>
            <a:r>
              <a:rPr lang="en-US" altLang="zh-CN" sz="2000" dirty="0">
                <a:ea typeface="Tahoma" panose="020B0604030504040204" pitchFamily="34" charset="0"/>
              </a:rPr>
              <a:t>The fully connected layers involved in GAT </a:t>
            </a:r>
            <a:r>
              <a:rPr lang="en-US" altLang="zh-CN" sz="2000" dirty="0">
                <a:solidFill>
                  <a:srgbClr val="443BFF"/>
                </a:solidFill>
                <a:ea typeface="Tahoma" panose="020B0604030504040204" pitchFamily="34" charset="0"/>
              </a:rPr>
              <a:t>elevate</a:t>
            </a:r>
            <a:r>
              <a:rPr lang="en-US" altLang="zh-CN" sz="2000" dirty="0">
                <a:ea typeface="Tahoma" panose="020B0604030504040204" pitchFamily="34" charset="0"/>
              </a:rPr>
              <a:t> the low utilization of graph operations</a:t>
            </a:r>
          </a:p>
        </p:txBody>
      </p:sp>
      <p:sp>
        <p:nvSpPr>
          <p:cNvPr id="10" name="文本框 9">
            <a:extLst>
              <a:ext uri="{FF2B5EF4-FFF2-40B4-BE49-F238E27FC236}">
                <a16:creationId xmlns:a16="http://schemas.microsoft.com/office/drawing/2014/main" id="{17380495-E064-5475-A1AC-D6CBADA457B7}"/>
              </a:ext>
            </a:extLst>
          </p:cNvPr>
          <p:cNvSpPr txBox="1"/>
          <p:nvPr/>
        </p:nvSpPr>
        <p:spPr>
          <a:xfrm>
            <a:off x="68825" y="5467537"/>
            <a:ext cx="12054972" cy="769441"/>
          </a:xfrm>
          <a:prstGeom prst="rect">
            <a:avLst/>
          </a:prstGeom>
          <a:solidFill>
            <a:schemeClr val="bg1"/>
          </a:solidFill>
          <a:ln w="38100">
            <a:solidFill>
              <a:schemeClr val="tx1"/>
            </a:solidFill>
          </a:ln>
        </p:spPr>
        <p:txBody>
          <a:bodyPr wrap="square" rtlCol="0">
            <a:spAutoFit/>
          </a:bodyPr>
          <a:lstStyle/>
          <a:p>
            <a:pPr algn="ctr"/>
            <a:r>
              <a:rPr lang="en-US" altLang="zh-CN" sz="2200" b="1" dirty="0"/>
              <a:t>Except for optimizing a single GNN task, </a:t>
            </a:r>
            <a:r>
              <a:rPr lang="en-US" altLang="zh-CN" sz="2200" b="1" dirty="0">
                <a:solidFill>
                  <a:srgbClr val="443BFF"/>
                </a:solidFill>
              </a:rPr>
              <a:t>concurrently training </a:t>
            </a:r>
            <a:r>
              <a:rPr lang="en-US" altLang="zh-CN" sz="2200" b="1" dirty="0"/>
              <a:t>multiple GNN tasks on a single GPU is also a </a:t>
            </a:r>
            <a:r>
              <a:rPr lang="en-US" altLang="zh-CN" sz="2200" b="1" dirty="0">
                <a:solidFill>
                  <a:srgbClr val="443BFF"/>
                </a:solidFill>
              </a:rPr>
              <a:t>promising direction </a:t>
            </a:r>
            <a:r>
              <a:rPr lang="en-US" altLang="zh-CN" sz="2200" b="1" dirty="0"/>
              <a:t>to improve GPU utilization.</a:t>
            </a:r>
          </a:p>
        </p:txBody>
      </p:sp>
      <p:pic>
        <p:nvPicPr>
          <p:cNvPr id="4" name="图片 3">
            <a:extLst>
              <a:ext uri="{FF2B5EF4-FFF2-40B4-BE49-F238E27FC236}">
                <a16:creationId xmlns:a16="http://schemas.microsoft.com/office/drawing/2014/main" id="{DA0FC313-03CC-BCCD-9411-7913237D6F5E}"/>
              </a:ext>
            </a:extLst>
          </p:cNvPr>
          <p:cNvPicPr>
            <a:picLocks noChangeAspect="1"/>
          </p:cNvPicPr>
          <p:nvPr/>
        </p:nvPicPr>
        <p:blipFill>
          <a:blip r:embed="rId4"/>
          <a:stretch>
            <a:fillRect/>
          </a:stretch>
        </p:blipFill>
        <p:spPr>
          <a:xfrm>
            <a:off x="148835" y="1225992"/>
            <a:ext cx="7439277" cy="3528888"/>
          </a:xfrm>
          <a:prstGeom prst="rect">
            <a:avLst/>
          </a:prstGeom>
          <a:effectLst>
            <a:outerShdw blurRad="50800" dist="38100" dir="8100000" algn="tr" rotWithShape="0">
              <a:prstClr val="black">
                <a:alpha val="40000"/>
              </a:prstClr>
            </a:outerShdw>
          </a:effectLst>
        </p:spPr>
      </p:pic>
      <p:sp>
        <p:nvSpPr>
          <p:cNvPr id="11" name="Content Placeholder 2">
            <a:extLst>
              <a:ext uri="{FF2B5EF4-FFF2-40B4-BE49-F238E27FC236}">
                <a16:creationId xmlns:a16="http://schemas.microsoft.com/office/drawing/2014/main" id="{FE1552D9-D0AD-03E0-73B9-10D1413E2A42}"/>
              </a:ext>
            </a:extLst>
          </p:cNvPr>
          <p:cNvSpPr txBox="1">
            <a:spLocks/>
          </p:cNvSpPr>
          <p:nvPr/>
        </p:nvSpPr>
        <p:spPr bwMode="auto">
          <a:xfrm>
            <a:off x="7709749" y="1714537"/>
            <a:ext cx="4287696" cy="1280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None/>
            </a:pPr>
            <a:r>
              <a:rPr lang="en-US" altLang="zh-CN" kern="0" dirty="0">
                <a:ea typeface="Tahoma" panose="020B0604030504040204" pitchFamily="34" charset="0"/>
              </a:rPr>
              <a:t>Achieved occupancy of GNN training with different datasets on GPU</a:t>
            </a:r>
            <a:endParaRPr lang="en-US" kern="0" dirty="0">
              <a:ea typeface="Tahoma" panose="020B0604030504040204" pitchFamily="34" charset="0"/>
            </a:endParaRPr>
          </a:p>
        </p:txBody>
      </p:sp>
    </p:spTree>
    <p:custDataLst>
      <p:tags r:id="rId1"/>
    </p:custDataLst>
    <p:extLst>
      <p:ext uri="{BB962C8B-B14F-4D97-AF65-F5344CB8AC3E}">
        <p14:creationId xmlns:p14="http://schemas.microsoft.com/office/powerpoint/2010/main" val="109445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Opportunity and Challenge for Concurrent Training</a:t>
            </a:r>
            <a:endParaRPr lang="en-US" dirty="0"/>
          </a:p>
        </p:txBody>
      </p:sp>
      <p:sp>
        <p:nvSpPr>
          <p:cNvPr id="9" name="Content Placeholder 2">
            <a:extLst>
              <a:ext uri="{FF2B5EF4-FFF2-40B4-BE49-F238E27FC236}">
                <a16:creationId xmlns:a16="http://schemas.microsoft.com/office/drawing/2014/main" id="{12A265C6-642D-5FB3-8C4C-8CB5D6BBB131}"/>
              </a:ext>
            </a:extLst>
          </p:cNvPr>
          <p:cNvSpPr>
            <a:spLocks noGrp="1"/>
          </p:cNvSpPr>
          <p:nvPr>
            <p:ph idx="1"/>
          </p:nvPr>
        </p:nvSpPr>
        <p:spPr>
          <a:xfrm>
            <a:off x="10160" y="5714941"/>
            <a:ext cx="12181839" cy="828203"/>
          </a:xfrm>
        </p:spPr>
        <p:txBody>
          <a:bodyPr/>
          <a:lstStyle/>
          <a:p>
            <a:r>
              <a:rPr lang="en-US" altLang="zh-CN" sz="2000" i="1" dirty="0">
                <a:ea typeface="Tahoma" panose="020B0604030504040204" pitchFamily="34" charset="0"/>
              </a:rPr>
              <a:t>MPS</a:t>
            </a:r>
            <a:r>
              <a:rPr lang="en-US" altLang="zh-CN" sz="2000" dirty="0">
                <a:ea typeface="Tahoma" panose="020B0604030504040204" pitchFamily="34" charset="0"/>
              </a:rPr>
              <a:t> achieves average speedups of </a:t>
            </a:r>
            <a:r>
              <a:rPr lang="en-US" altLang="zh-CN" sz="2000" dirty="0">
                <a:solidFill>
                  <a:srgbClr val="443BFF"/>
                </a:solidFill>
                <a:ea typeface="Tahoma" panose="020B0604030504040204" pitchFamily="34" charset="0"/>
              </a:rPr>
              <a:t>1.92×</a:t>
            </a:r>
            <a:r>
              <a:rPr lang="en-US" altLang="zh-CN" sz="2000" dirty="0">
                <a:ea typeface="Tahoma" panose="020B0604030504040204" pitchFamily="34" charset="0"/>
              </a:rPr>
              <a:t>, </a:t>
            </a:r>
            <a:r>
              <a:rPr lang="en-US" altLang="zh-CN" sz="2000" dirty="0">
                <a:solidFill>
                  <a:srgbClr val="443BFF"/>
                </a:solidFill>
                <a:ea typeface="Tahoma" panose="020B0604030504040204" pitchFamily="34" charset="0"/>
              </a:rPr>
              <a:t>1.06×</a:t>
            </a:r>
            <a:r>
              <a:rPr lang="en-US" altLang="zh-CN" sz="2000" dirty="0">
                <a:ea typeface="Tahoma" panose="020B0604030504040204" pitchFamily="34" charset="0"/>
              </a:rPr>
              <a:t>, and </a:t>
            </a:r>
            <a:r>
              <a:rPr lang="en-US" altLang="zh-CN" sz="2000" dirty="0">
                <a:solidFill>
                  <a:srgbClr val="443BFF"/>
                </a:solidFill>
                <a:ea typeface="Tahoma" panose="020B0604030504040204" pitchFamily="34" charset="0"/>
              </a:rPr>
              <a:t>1.09×</a:t>
            </a:r>
            <a:r>
              <a:rPr lang="en-US" altLang="zh-CN" sz="2000" dirty="0">
                <a:ea typeface="Tahoma" panose="020B0604030504040204" pitchFamily="34" charset="0"/>
              </a:rPr>
              <a:t> for GCN, SAGE, and GIN over </a:t>
            </a:r>
            <a:r>
              <a:rPr lang="en-US" altLang="zh-CN" sz="2000" i="1" dirty="0">
                <a:ea typeface="Tahoma" panose="020B0604030504040204" pitchFamily="34" charset="0"/>
              </a:rPr>
              <a:t>Default</a:t>
            </a:r>
          </a:p>
          <a:p>
            <a:r>
              <a:rPr lang="en-US" altLang="zh-CN" sz="2000" dirty="0">
                <a:ea typeface="Tahoma" panose="020B0604030504040204" pitchFamily="34" charset="0"/>
              </a:rPr>
              <a:t>DD-AM, AM-TW, and TW-SB of GAT obtain an average of </a:t>
            </a:r>
            <a:r>
              <a:rPr lang="en-US" altLang="zh-CN" sz="2000" dirty="0">
                <a:solidFill>
                  <a:srgbClr val="443BFF"/>
                </a:solidFill>
                <a:ea typeface="Tahoma" panose="020B0604030504040204" pitchFamily="34" charset="0"/>
              </a:rPr>
              <a:t>9.87×</a:t>
            </a:r>
            <a:r>
              <a:rPr lang="en-US" altLang="zh-CN" sz="2000" dirty="0">
                <a:ea typeface="Tahoma" panose="020B0604030504040204" pitchFamily="34" charset="0"/>
              </a:rPr>
              <a:t> slowdown due to UVM overhead</a:t>
            </a:r>
          </a:p>
        </p:txBody>
      </p:sp>
      <p:sp>
        <p:nvSpPr>
          <p:cNvPr id="10" name="文本框 9">
            <a:extLst>
              <a:ext uri="{FF2B5EF4-FFF2-40B4-BE49-F238E27FC236}">
                <a16:creationId xmlns:a16="http://schemas.microsoft.com/office/drawing/2014/main" id="{17380495-E064-5475-A1AC-D6CBADA457B7}"/>
              </a:ext>
            </a:extLst>
          </p:cNvPr>
          <p:cNvSpPr txBox="1"/>
          <p:nvPr/>
        </p:nvSpPr>
        <p:spPr>
          <a:xfrm>
            <a:off x="68825" y="5721537"/>
            <a:ext cx="12054972" cy="769441"/>
          </a:xfrm>
          <a:prstGeom prst="rect">
            <a:avLst/>
          </a:prstGeom>
          <a:solidFill>
            <a:schemeClr val="bg1"/>
          </a:solidFill>
          <a:ln w="38100">
            <a:solidFill>
              <a:schemeClr val="tx1"/>
            </a:solidFill>
          </a:ln>
        </p:spPr>
        <p:txBody>
          <a:bodyPr wrap="square" rtlCol="0">
            <a:spAutoFit/>
          </a:bodyPr>
          <a:lstStyle/>
          <a:p>
            <a:pPr algn="ctr"/>
            <a:r>
              <a:rPr lang="en-US" altLang="zh-CN" sz="2200" b="1" i="1" dirty="0"/>
              <a:t>MPS</a:t>
            </a:r>
            <a:r>
              <a:rPr lang="en-US" altLang="zh-CN" sz="2200" b="1" dirty="0"/>
              <a:t> might suffer from </a:t>
            </a:r>
            <a:r>
              <a:rPr lang="en-US" altLang="zh-CN" sz="2200" b="1" dirty="0">
                <a:solidFill>
                  <a:srgbClr val="443BFF"/>
                </a:solidFill>
              </a:rPr>
              <a:t>memory oversubscription </a:t>
            </a:r>
            <a:r>
              <a:rPr lang="en-US" altLang="zh-CN" sz="2200" b="1" dirty="0"/>
              <a:t>due to UVM overhead. Estimating the PMCs </a:t>
            </a:r>
            <a:r>
              <a:rPr lang="en-US" altLang="zh-CN" sz="2200" b="1" dirty="0">
                <a:solidFill>
                  <a:srgbClr val="443BFF"/>
                </a:solidFill>
              </a:rPr>
              <a:t>in advance </a:t>
            </a:r>
            <a:r>
              <a:rPr lang="en-US" altLang="zh-CN" sz="2200" b="1" dirty="0"/>
              <a:t>is necessary for enabling concurrent training tasks.</a:t>
            </a:r>
          </a:p>
        </p:txBody>
      </p:sp>
      <p:pic>
        <p:nvPicPr>
          <p:cNvPr id="5" name="图片 4">
            <a:extLst>
              <a:ext uri="{FF2B5EF4-FFF2-40B4-BE49-F238E27FC236}">
                <a16:creationId xmlns:a16="http://schemas.microsoft.com/office/drawing/2014/main" id="{1F27CCE2-CB50-5285-35E5-61F923658B7A}"/>
              </a:ext>
            </a:extLst>
          </p:cNvPr>
          <p:cNvPicPr>
            <a:picLocks noChangeAspect="1"/>
          </p:cNvPicPr>
          <p:nvPr/>
        </p:nvPicPr>
        <p:blipFill>
          <a:blip r:embed="rId4"/>
          <a:stretch>
            <a:fillRect/>
          </a:stretch>
        </p:blipFill>
        <p:spPr>
          <a:xfrm>
            <a:off x="228845" y="1102924"/>
            <a:ext cx="6206867" cy="2162573"/>
          </a:xfrm>
          <a:prstGeom prst="rect">
            <a:avLst/>
          </a:prstGeom>
          <a:effectLst>
            <a:outerShdw blurRad="50800" dist="38100" dir="10800000" algn="r" rotWithShape="0">
              <a:prstClr val="black">
                <a:alpha val="40000"/>
              </a:prstClr>
            </a:outerShdw>
          </a:effectLst>
        </p:spPr>
      </p:pic>
      <p:pic>
        <p:nvPicPr>
          <p:cNvPr id="7" name="图片 6">
            <a:extLst>
              <a:ext uri="{FF2B5EF4-FFF2-40B4-BE49-F238E27FC236}">
                <a16:creationId xmlns:a16="http://schemas.microsoft.com/office/drawing/2014/main" id="{0EE16D34-2A94-5EF0-7948-6F275179713D}"/>
              </a:ext>
            </a:extLst>
          </p:cNvPr>
          <p:cNvPicPr>
            <a:picLocks noChangeAspect="1"/>
          </p:cNvPicPr>
          <p:nvPr/>
        </p:nvPicPr>
        <p:blipFill>
          <a:blip r:embed="rId5"/>
          <a:stretch>
            <a:fillRect/>
          </a:stretch>
        </p:blipFill>
        <p:spPr>
          <a:xfrm>
            <a:off x="228845" y="3374606"/>
            <a:ext cx="6206867" cy="2153212"/>
          </a:xfrm>
          <a:prstGeom prst="rect">
            <a:avLst/>
          </a:prstGeom>
          <a:effectLst>
            <a:outerShdw blurRad="50800" dist="38100" algn="l" rotWithShape="0">
              <a:prstClr val="black">
                <a:alpha val="40000"/>
              </a:prstClr>
            </a:outerShdw>
          </a:effectLst>
        </p:spPr>
      </p:pic>
      <p:sp>
        <p:nvSpPr>
          <p:cNvPr id="12" name="Content Placeholder 2">
            <a:extLst>
              <a:ext uri="{FF2B5EF4-FFF2-40B4-BE49-F238E27FC236}">
                <a16:creationId xmlns:a16="http://schemas.microsoft.com/office/drawing/2014/main" id="{956B078E-5225-72B4-B4C6-2FAB65E218AF}"/>
              </a:ext>
            </a:extLst>
          </p:cNvPr>
          <p:cNvSpPr txBox="1">
            <a:spLocks/>
          </p:cNvSpPr>
          <p:nvPr/>
        </p:nvSpPr>
        <p:spPr bwMode="auto">
          <a:xfrm>
            <a:off x="6823709" y="2258930"/>
            <a:ext cx="5196596" cy="1280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None/>
            </a:pPr>
            <a:r>
              <a:rPr lang="en-US" altLang="zh-CN" kern="0" dirty="0">
                <a:ea typeface="Tahoma" panose="020B0604030504040204" pitchFamily="34" charset="0"/>
              </a:rPr>
              <a:t>GNN training performance of </a:t>
            </a:r>
            <a:r>
              <a:rPr lang="en-US" altLang="zh-CN" i="1" kern="0" dirty="0">
                <a:ea typeface="Tahoma" panose="020B0604030504040204" pitchFamily="34" charset="0"/>
              </a:rPr>
              <a:t>MPS</a:t>
            </a:r>
            <a:r>
              <a:rPr lang="en-US" altLang="zh-CN" kern="0" dirty="0">
                <a:ea typeface="Tahoma" panose="020B0604030504040204" pitchFamily="34" charset="0"/>
              </a:rPr>
              <a:t> normalized to that of default mode (</a:t>
            </a:r>
            <a:r>
              <a:rPr lang="en-US" altLang="zh-CN" i="1" kern="0" dirty="0">
                <a:ea typeface="Tahoma" panose="020B0604030504040204" pitchFamily="34" charset="0"/>
              </a:rPr>
              <a:t>Default</a:t>
            </a:r>
            <a:r>
              <a:rPr lang="en-US" altLang="zh-CN" kern="0" dirty="0">
                <a:ea typeface="Tahoma" panose="020B0604030504040204" pitchFamily="34" charset="0"/>
              </a:rPr>
              <a:t>) on GPU</a:t>
            </a:r>
            <a:endParaRPr lang="en-US" kern="0" dirty="0">
              <a:ea typeface="Tahoma" panose="020B0604030504040204" pitchFamily="34" charset="0"/>
            </a:endParaRPr>
          </a:p>
        </p:txBody>
      </p:sp>
    </p:spTree>
    <p:custDataLst>
      <p:tags r:id="rId1"/>
    </p:custDataLst>
    <p:extLst>
      <p:ext uri="{BB962C8B-B14F-4D97-AF65-F5344CB8AC3E}">
        <p14:creationId xmlns:p14="http://schemas.microsoft.com/office/powerpoint/2010/main" val="316451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0.3"/>
</p:tagLst>
</file>

<file path=ppt/tags/tag10.xml><?xml version="1.0" encoding="utf-8"?>
<p:tagLst xmlns:a="http://schemas.openxmlformats.org/drawingml/2006/main" xmlns:r="http://schemas.openxmlformats.org/officeDocument/2006/relationships" xmlns:p="http://schemas.openxmlformats.org/presentationml/2006/main">
  <p:tag name="TIMING" val="|34.3"/>
</p:tagLst>
</file>

<file path=ppt/tags/tag11.xml><?xml version="1.0" encoding="utf-8"?>
<p:tagLst xmlns:a="http://schemas.openxmlformats.org/drawingml/2006/main" xmlns:r="http://schemas.openxmlformats.org/officeDocument/2006/relationships" xmlns:p="http://schemas.openxmlformats.org/presentationml/2006/main">
  <p:tag name="TIMING" val="|34.3"/>
</p:tagLst>
</file>

<file path=ppt/tags/tag12.xml><?xml version="1.0" encoding="utf-8"?>
<p:tagLst xmlns:a="http://schemas.openxmlformats.org/drawingml/2006/main" xmlns:r="http://schemas.openxmlformats.org/officeDocument/2006/relationships" xmlns:p="http://schemas.openxmlformats.org/presentationml/2006/main">
  <p:tag name="TIMING" val="|34.3"/>
</p:tagLst>
</file>

<file path=ppt/tags/tag13.xml><?xml version="1.0" encoding="utf-8"?>
<p:tagLst xmlns:a="http://schemas.openxmlformats.org/drawingml/2006/main" xmlns:r="http://schemas.openxmlformats.org/officeDocument/2006/relationships" xmlns:p="http://schemas.openxmlformats.org/presentationml/2006/main">
  <p:tag name="TIMING" val="|34.3"/>
</p:tagLst>
</file>

<file path=ppt/tags/tag2.xml><?xml version="1.0" encoding="utf-8"?>
<p:tagLst xmlns:a="http://schemas.openxmlformats.org/drawingml/2006/main" xmlns:r="http://schemas.openxmlformats.org/officeDocument/2006/relationships" xmlns:p="http://schemas.openxmlformats.org/presentationml/2006/main">
  <p:tag name="TIMING" val="|40.3"/>
</p:tagLst>
</file>

<file path=ppt/tags/tag3.xml><?xml version="1.0" encoding="utf-8"?>
<p:tagLst xmlns:a="http://schemas.openxmlformats.org/drawingml/2006/main" xmlns:r="http://schemas.openxmlformats.org/officeDocument/2006/relationships" xmlns:p="http://schemas.openxmlformats.org/presentationml/2006/main">
  <p:tag name="TIMING" val="|39.4"/>
</p:tagLst>
</file>

<file path=ppt/tags/tag4.xml><?xml version="1.0" encoding="utf-8"?>
<p:tagLst xmlns:a="http://schemas.openxmlformats.org/drawingml/2006/main" xmlns:r="http://schemas.openxmlformats.org/officeDocument/2006/relationships" xmlns:p="http://schemas.openxmlformats.org/presentationml/2006/main">
  <p:tag name="TIMING" val="|34.3"/>
</p:tagLst>
</file>

<file path=ppt/tags/tag5.xml><?xml version="1.0" encoding="utf-8"?>
<p:tagLst xmlns:a="http://schemas.openxmlformats.org/drawingml/2006/main" xmlns:r="http://schemas.openxmlformats.org/officeDocument/2006/relationships" xmlns:p="http://schemas.openxmlformats.org/presentationml/2006/main">
  <p:tag name="TIMING" val="|34.3"/>
</p:tagLst>
</file>

<file path=ppt/tags/tag6.xml><?xml version="1.0" encoding="utf-8"?>
<p:tagLst xmlns:a="http://schemas.openxmlformats.org/drawingml/2006/main" xmlns:r="http://schemas.openxmlformats.org/officeDocument/2006/relationships" xmlns:p="http://schemas.openxmlformats.org/presentationml/2006/main">
  <p:tag name="TIMING" val="|34.3"/>
</p:tagLst>
</file>

<file path=ppt/tags/tag7.xml><?xml version="1.0" encoding="utf-8"?>
<p:tagLst xmlns:a="http://schemas.openxmlformats.org/drawingml/2006/main" xmlns:r="http://schemas.openxmlformats.org/officeDocument/2006/relationships" xmlns:p="http://schemas.openxmlformats.org/presentationml/2006/main">
  <p:tag name="TIMING" val="|34.3"/>
</p:tagLst>
</file>

<file path=ppt/tags/tag8.xml><?xml version="1.0" encoding="utf-8"?>
<p:tagLst xmlns:a="http://schemas.openxmlformats.org/drawingml/2006/main" xmlns:r="http://schemas.openxmlformats.org/officeDocument/2006/relationships" xmlns:p="http://schemas.openxmlformats.org/presentationml/2006/main">
  <p:tag name="TIMING" val="|34.3"/>
</p:tagLst>
</file>

<file path=ppt/tags/tag9.xml><?xml version="1.0" encoding="utf-8"?>
<p:tagLst xmlns:a="http://schemas.openxmlformats.org/drawingml/2006/main" xmlns:r="http://schemas.openxmlformats.org/officeDocument/2006/relationships" xmlns:p="http://schemas.openxmlformats.org/presentationml/2006/main">
  <p:tag name="TIMING" val="|34.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主题1">
  <a:themeElements>
    <a:clrScheme name="自定义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60000"/>
            <a:lumOff val="40000"/>
          </a:schemeClr>
        </a:solidFill>
        <a:ln w="9525" cap="flat" cmpd="sng" algn="ctr">
          <a:solidFill>
            <a:schemeClr val="tx1"/>
          </a:solidFill>
          <a:prstDash val="solid"/>
          <a:miter lim="800000"/>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2400" b="0" i="0" u="none" strike="noStrike" cap="none" normalizeH="0" baseline="0" dirty="0" smtClean="0">
            <a:ln>
              <a:noFill/>
            </a:ln>
            <a:solidFill>
              <a:schemeClr val="tx1"/>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34143</TotalTime>
  <Words>5586</Words>
  <Application>Microsoft Office PowerPoint</Application>
  <PresentationFormat>宽屏</PresentationFormat>
  <Paragraphs>439</Paragraphs>
  <Slides>29</Slides>
  <Notes>29</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29</vt:i4>
      </vt:variant>
    </vt:vector>
  </HeadingPairs>
  <TitlesOfParts>
    <vt:vector size="48" baseType="lpstr">
      <vt:lpstr>CMMI10</vt:lpstr>
      <vt:lpstr>CMR10</vt:lpstr>
      <vt:lpstr>CMSY10</vt:lpstr>
      <vt:lpstr>NimbusRomNo9L-Medi</vt:lpstr>
      <vt:lpstr>NimbusRomNo9L-MediItal</vt:lpstr>
      <vt:lpstr>NimbusRomNo9L-Regu</vt:lpstr>
      <vt:lpstr>NimbusRomNo9L-ReguItal</vt:lpstr>
      <vt:lpstr>等线</vt:lpstr>
      <vt:lpstr>等线 Light</vt:lpstr>
      <vt:lpstr>Microsoft YaHei</vt:lpstr>
      <vt:lpstr>Arial</vt:lpstr>
      <vt:lpstr>Calibri</vt:lpstr>
      <vt:lpstr>Cambria Math</vt:lpstr>
      <vt:lpstr>Garamond</vt:lpstr>
      <vt:lpstr>Tahoma</vt:lpstr>
      <vt:lpstr>Times New Roman</vt:lpstr>
      <vt:lpstr>Wingdings</vt:lpstr>
      <vt:lpstr>Office 主题​​</vt:lpstr>
      <vt:lpstr>1_主题1</vt:lpstr>
      <vt:lpstr>CoGNN: Efficient Scheduling for Concurrent GNN Training on GPUs</vt:lpstr>
      <vt:lpstr>Outline</vt:lpstr>
      <vt:lpstr>Outline</vt:lpstr>
      <vt:lpstr>Graph Neural Network</vt:lpstr>
      <vt:lpstr>GNN Computational Patterns</vt:lpstr>
      <vt:lpstr>GPU Sharing for Deep Learning</vt:lpstr>
      <vt:lpstr>Performance Impact of Graph Input</vt:lpstr>
      <vt:lpstr>Low GPU Utilization for GNN Training</vt:lpstr>
      <vt:lpstr>Opportunity and Challenge for Concurrent Training</vt:lpstr>
      <vt:lpstr>Outline</vt:lpstr>
      <vt:lpstr>Design Overview</vt:lpstr>
      <vt:lpstr>Task Management Mechanism</vt:lpstr>
      <vt:lpstr>Memory Consumption Estimation</vt:lpstr>
      <vt:lpstr>Scheduling Policies</vt:lpstr>
      <vt:lpstr>Implementation Details</vt:lpstr>
      <vt:lpstr>Outline</vt:lpstr>
      <vt:lpstr>Experiment Setup</vt:lpstr>
      <vt:lpstr>Overall Performance Comparison</vt:lpstr>
      <vt:lpstr>Overall Performance Comparison</vt:lpstr>
      <vt:lpstr>PMC Estimation Accuracy</vt:lpstr>
      <vt:lpstr>Beyond Pairwise</vt:lpstr>
      <vt:lpstr>Applying to other GPU Hardware</vt:lpstr>
      <vt:lpstr>Overhead Analysis</vt:lpstr>
      <vt:lpstr>Auxiliary Analysis</vt:lpstr>
      <vt:lpstr>Outline</vt:lpstr>
      <vt:lpstr>Related Work</vt:lpstr>
      <vt:lpstr>Outline</vt:lpstr>
      <vt:lpstr>Conclusion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Multi-Role SpTRSV on Sunway  Many-core Architecture</dc:title>
  <dc:creator>qingxiaosun</dc:creator>
  <cp:lastModifiedBy>sqx</cp:lastModifiedBy>
  <cp:revision>7896</cp:revision>
  <dcterms:created xsi:type="dcterms:W3CDTF">2018-06-19T02:08:39Z</dcterms:created>
  <dcterms:modified xsi:type="dcterms:W3CDTF">2022-11-25T01:02:59Z</dcterms:modified>
</cp:coreProperties>
</file>