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123" r:id="rId2"/>
    <p:sldId id="1138" r:id="rId3"/>
    <p:sldId id="1132" r:id="rId4"/>
    <p:sldId id="1205" r:id="rId5"/>
    <p:sldId id="1193" r:id="rId6"/>
    <p:sldId id="1191" r:id="rId7"/>
    <p:sldId id="1148" r:id="rId8"/>
    <p:sldId id="1153" r:id="rId9"/>
    <p:sldId id="1163" r:id="rId10"/>
    <p:sldId id="1194" r:id="rId11"/>
    <p:sldId id="1189" r:id="rId12"/>
    <p:sldId id="1167" r:id="rId13"/>
    <p:sldId id="1192" r:id="rId14"/>
    <p:sldId id="1142" r:id="rId15"/>
    <p:sldId id="1147" r:id="rId16"/>
    <p:sldId id="1144" r:id="rId17"/>
    <p:sldId id="1146" r:id="rId18"/>
    <p:sldId id="1180" r:id="rId19"/>
    <p:sldId id="1200" r:id="rId20"/>
    <p:sldId id="1201" r:id="rId21"/>
    <p:sldId id="1202" r:id="rId22"/>
    <p:sldId id="1203" r:id="rId23"/>
    <p:sldId id="1204" r:id="rId24"/>
    <p:sldId id="1181" r:id="rId25"/>
    <p:sldId id="1195" r:id="rId26"/>
    <p:sldId id="1196" r:id="rId27"/>
    <p:sldId id="1197" r:id="rId28"/>
    <p:sldId id="1198" r:id="rId29"/>
    <p:sldId id="1199" r:id="rId30"/>
    <p:sldId id="1185" r:id="rId31"/>
    <p:sldId id="1135" r:id="rId32"/>
    <p:sldId id="1155" r:id="rId33"/>
    <p:sldId id="1136" r:id="rId34"/>
    <p:sldId id="1186" r:id="rId35"/>
    <p:sldId id="1158" r:id="rId36"/>
    <p:sldId id="1159" r:id="rId37"/>
    <p:sldId id="1187" r:id="rId38"/>
    <p:sldId id="1137" r:id="rId39"/>
    <p:sldId id="1141" r:id="rId40"/>
    <p:sldId id="1161" r:id="rId4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>
          <p15:clr>
            <a:srgbClr val="A4A3A4"/>
          </p15:clr>
        </p15:guide>
        <p15:guide id="2" pos="39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5294"/>
    <a:srgbClr val="212322"/>
    <a:srgbClr val="729FCF"/>
    <a:srgbClr val="83B9F4"/>
    <a:srgbClr val="9EC6F6"/>
    <a:srgbClr val="E3817B"/>
    <a:srgbClr val="1C5194"/>
    <a:srgbClr val="AFD195"/>
    <a:srgbClr val="9EC6F7"/>
    <a:srgbClr val="FFB6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5910" autoAdjust="0"/>
  </p:normalViewPr>
  <p:slideViewPr>
    <p:cSldViewPr>
      <p:cViewPr varScale="1">
        <p:scale>
          <a:sx n="55" d="100"/>
          <a:sy n="55" d="100"/>
        </p:scale>
        <p:origin x="1107" y="63"/>
      </p:cViewPr>
      <p:guideLst>
        <p:guide orient="horz" pos="2228"/>
        <p:guide pos="39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516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1F99D-79CD-B740-9D82-F485CBA4787E}" type="datetimeFigureOut">
              <a:rPr kumimoji="1" lang="zh-CN" altLang="en-US" smtClean="0"/>
              <a:t>2023/11/16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72529-30B1-1F47-91A6-124B1440636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95E52BB-A0E1-49CE-883F-28AD29097644}" type="datetimeFigureOut">
              <a:rPr lang="zh-CN" altLang="en-US"/>
              <a:t>2023/11/16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4703820-14D2-4AF9-8C2D-F4F2A6B29EF1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766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8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133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10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536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94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00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028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19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058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2788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62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6533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167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88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1285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altLang="zh-CN" sz="1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36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25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766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37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3681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9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503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720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459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703820-14D2-4AF9-8C2D-F4F2A6B29EF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file:////Users/toddszymanski/Documents/01%20Work/SC23/logo/00%20logosheet/sc23_logos_transpng@4x/sc23_hor_blackcolor@4x.pn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file:////Users/toddszymanski/Documents/01%20Work/SC23/ppt/sc23_presenter_logo@4x.png" TargetMode="External"/><Relationship Id="rId4" Type="http://schemas.openxmlformats.org/officeDocument/2006/relationships/image" Target="file:////Users/toddszymanski/Documents/01%20Work/SC23/ppt/sc23_presenter_back.png" TargetMode="Externa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file:////Users/toddszymanski/Documents/01%20Work/SC23/logo/00%20logosheet/sc23_logos_transpng@4x/sc23_hor_blackcolor@4x.png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file:////Users/toddszymanski/Documents/01%20Work/SC23/logo/00%20logosheet/sc23_logos_transpng@4x/sc23_hor_blackcolor@4x.png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6C14EC6-B93F-61A5-CE5E-8D35FCA28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696" y="-171400"/>
            <a:ext cx="12348384" cy="6968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7FBC60-C9DA-280E-F114-AFD37A20686C}"/>
              </a:ext>
            </a:extLst>
          </p:cNvPr>
          <p:cNvPicPr>
            <a:picLocks noChangeAspect="1"/>
          </p:cNvPicPr>
          <p:nvPr userDrawn="1"/>
        </p:nvPicPr>
        <p:blipFill>
          <a:blip r:embed="rId3" r:link="rId4"/>
          <a:stretch>
            <a:fillRect/>
          </a:stretch>
        </p:blipFill>
        <p:spPr>
          <a:xfrm>
            <a:off x="0" y="-27384"/>
            <a:ext cx="12192000" cy="4343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3BCF5D-FA40-E8D2-BF11-0EA427096B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7231"/>
                    </a14:imgEffect>
                    <a14:imgEffect>
                      <a14:saturation sat="400000"/>
                    </a14:imgEffect>
                    <a14:imgEffect>
                      <a14:brightnessContrast bright="23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612847"/>
            <a:ext cx="3261744" cy="920325"/>
          </a:xfrm>
          <a:prstGeom prst="rect">
            <a:avLst/>
          </a:prstGeom>
        </p:spPr>
      </p:pic>
      <p:sp>
        <p:nvSpPr>
          <p:cNvPr id="19" name="Rectangle 7">
            <a:extLst>
              <a:ext uri="{FF2B5EF4-FFF2-40B4-BE49-F238E27FC236}">
                <a16:creationId xmlns:a16="http://schemas.microsoft.com/office/drawing/2014/main" id="{2A2DB96D-B68D-98E1-A869-4F49781EE6A9}"/>
              </a:ext>
            </a:extLst>
          </p:cNvPr>
          <p:cNvSpPr/>
          <p:nvPr userDrawn="1"/>
        </p:nvSpPr>
        <p:spPr>
          <a:xfrm>
            <a:off x="0" y="4275786"/>
            <a:ext cx="12192000" cy="2582214"/>
          </a:xfrm>
          <a:prstGeom prst="rect">
            <a:avLst/>
          </a:prstGeom>
          <a:solidFill>
            <a:srgbClr val="48BE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2C4CF27F-FCB0-D733-0E0F-CF0865C018D6}"/>
              </a:ext>
            </a:extLst>
          </p:cNvPr>
          <p:cNvPicPr>
            <a:picLocks noChangeAspect="1"/>
          </p:cNvPicPr>
          <p:nvPr userDrawn="1"/>
        </p:nvPicPr>
        <p:blipFill>
          <a:blip r:embed="rId7" r:link="rId8"/>
          <a:srcRect/>
          <a:stretch>
            <a:fillRect/>
          </a:stretch>
        </p:blipFill>
        <p:spPr>
          <a:xfrm>
            <a:off x="8512224" y="498311"/>
            <a:ext cx="3200400" cy="1130489"/>
          </a:xfrm>
          <a:prstGeom prst="rect">
            <a:avLst/>
          </a:prstGeom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850A4CCA-FEDE-6E27-D463-6BD99FC46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796" y="6422137"/>
            <a:ext cx="1600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EB177B6-8116-EB44-AD78-42A45D43F559}" type="datetime1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9F6E5A7-C635-CE70-7A2F-17B4BFAB8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Picture 21">
            <a:extLst>
              <a:ext uri="{FF2B5EF4-FFF2-40B4-BE49-F238E27FC236}">
                <a16:creationId xmlns:a16="http://schemas.microsoft.com/office/drawing/2014/main" id="{165BDB16-BC00-0EFE-0311-571DE43FDA42}"/>
              </a:ext>
            </a:extLst>
          </p:cNvPr>
          <p:cNvPicPr>
            <a:picLocks noChangeAspect="1"/>
          </p:cNvPicPr>
          <p:nvPr userDrawn="1"/>
        </p:nvPicPr>
        <p:blipFill>
          <a:blip r:embed="rId9" r:link="rId10"/>
          <a:srcRect/>
          <a:stretch>
            <a:fillRect/>
          </a:stretch>
        </p:blipFill>
        <p:spPr>
          <a:xfrm>
            <a:off x="412630" y="6485246"/>
            <a:ext cx="205740" cy="2057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20F21B6-02DD-B32C-C9F6-5AA4874553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1" y="692696"/>
            <a:ext cx="4449396" cy="72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522FE7C-F24A-F501-38EC-0BCBD8350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80" y="-83148"/>
            <a:ext cx="12348384" cy="6968532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34179B3-F1E4-0D69-31AD-760BA8CB0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D66BDD7-D16A-0DFD-9FB6-19E9575AC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7231"/>
                    </a14:imgEffect>
                    <a14:imgEffect>
                      <a14:saturation sat="400000"/>
                    </a14:imgEffect>
                    <a14:imgEffect>
                      <a14:brightnessContrast bright="23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71" t="-1086" r="-4085" b="-7919"/>
          <a:stretch/>
        </p:blipFill>
        <p:spPr>
          <a:xfrm>
            <a:off x="4454870" y="199792"/>
            <a:ext cx="2433218" cy="708928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F638FF7D-17B0-7981-F8FE-A90797BDB4AE}"/>
              </a:ext>
            </a:extLst>
          </p:cNvPr>
          <p:cNvPicPr>
            <a:picLocks noChangeAspect="1"/>
          </p:cNvPicPr>
          <p:nvPr userDrawn="1"/>
        </p:nvPicPr>
        <p:blipFill>
          <a:blip r:embed="rId5" r:link="rId6"/>
          <a:srcRect/>
          <a:stretch>
            <a:fillRect/>
          </a:stretch>
        </p:blipFill>
        <p:spPr>
          <a:xfrm>
            <a:off x="10184598" y="241997"/>
            <a:ext cx="1660968" cy="58671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6D5EE965-9B1C-E315-0311-ABD3F7909D2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1118" b="1183"/>
          <a:stretch/>
        </p:blipFill>
        <p:spPr bwMode="auto">
          <a:xfrm>
            <a:off x="263352" y="199790"/>
            <a:ext cx="3960440" cy="6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430692C-14AC-8445-C4B2-B38943933A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680" y="-83148"/>
            <a:ext cx="12348384" cy="6968532"/>
          </a:xfrm>
          <a:prstGeom prst="rect">
            <a:avLst/>
          </a:prstGeom>
        </p:spPr>
      </p:pic>
      <p:cxnSp>
        <p:nvCxnSpPr>
          <p:cNvPr id="13" name="直线连接符 12"/>
          <p:cNvCxnSpPr/>
          <p:nvPr userDrawn="1"/>
        </p:nvCxnSpPr>
        <p:spPr bwMode="auto">
          <a:xfrm>
            <a:off x="283354" y="908720"/>
            <a:ext cx="11625293" cy="0"/>
          </a:xfrm>
          <a:prstGeom prst="line">
            <a:avLst/>
          </a:prstGeom>
          <a:noFill/>
          <a:ln w="19050" algn="ctr">
            <a:solidFill>
              <a:srgbClr val="1B5294"/>
            </a:solidFill>
            <a:round/>
            <a:headEnd type="non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内容占位符 16"/>
          <p:cNvSpPr>
            <a:spLocks noGrp="1"/>
          </p:cNvSpPr>
          <p:nvPr>
            <p:ph sz="quarter" idx="10" hasCustomPrompt="1"/>
          </p:nvPr>
        </p:nvSpPr>
        <p:spPr>
          <a:xfrm>
            <a:off x="2832101" y="188913"/>
            <a:ext cx="6432551" cy="615950"/>
          </a:xfrm>
        </p:spPr>
        <p:txBody>
          <a:bodyPr/>
          <a:lstStyle>
            <a:lvl1pPr marL="0" indent="0" algn="ctr">
              <a:buNone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kumimoji="1" lang="zh-CN" altLang="en-US" dirty="0"/>
              <a:t>大标题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23715DB-38B2-6C30-69A8-B45B6CB19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422137"/>
            <a:ext cx="551167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000000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7FF41B2-6733-A043-DF76-23ED8B295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7231"/>
                    </a14:imgEffect>
                    <a14:imgEffect>
                      <a14:saturation sat="400000"/>
                    </a14:imgEffect>
                    <a14:imgEffect>
                      <a14:brightnessContrast bright="23000"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70" t="-1086" r="70885" b="-2105"/>
          <a:stretch/>
        </p:blipFill>
        <p:spPr>
          <a:xfrm>
            <a:off x="985368" y="199791"/>
            <a:ext cx="705026" cy="67112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FFCE4E5-B9E4-72D0-2F66-9BD7B694D51D}"/>
              </a:ext>
            </a:extLst>
          </p:cNvPr>
          <p:cNvPicPr>
            <a:picLocks noChangeAspect="1"/>
          </p:cNvPicPr>
          <p:nvPr userDrawn="1"/>
        </p:nvPicPr>
        <p:blipFill>
          <a:blip r:embed="rId5" r:link="rId6"/>
          <a:srcRect/>
          <a:stretch>
            <a:fillRect/>
          </a:stretch>
        </p:blipFill>
        <p:spPr>
          <a:xfrm>
            <a:off x="10184598" y="241997"/>
            <a:ext cx="1660968" cy="58671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173E1CB-C5C1-0301-10F2-A3D3250EA46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4549" b="-5449"/>
          <a:stretch/>
        </p:blipFill>
        <p:spPr bwMode="auto">
          <a:xfrm>
            <a:off x="263352" y="199789"/>
            <a:ext cx="605163" cy="67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2F21-371E-B433-8E86-F003BAE8F9FD}"/>
              </a:ext>
            </a:extLst>
          </p:cNvPr>
          <p:cNvSpPr txBox="1">
            <a:spLocks/>
          </p:cNvSpPr>
          <p:nvPr userDrawn="1"/>
        </p:nvSpPr>
        <p:spPr>
          <a:xfrm>
            <a:off x="681796" y="6403040"/>
            <a:ext cx="1600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b="0" i="0" kern="1200">
                <a:solidFill>
                  <a:srgbClr val="000000"/>
                </a:solidFill>
                <a:effectLst/>
                <a:latin typeface="+mn-lt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fld id="{DEB177B6-8116-EB44-AD78-42A45D43F559}" type="datetime1">
              <a:rPr lang="en-US" smtClean="0"/>
              <a:pPr/>
              <a:t>11/16/2023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ea typeface="宋体" pitchFamily="2" charset="-122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quarter" idx="4294967295"/>
          </p:nvPr>
        </p:nvSpPr>
        <p:spPr>
          <a:xfrm>
            <a:off x="2495600" y="1916832"/>
            <a:ext cx="9577064" cy="2088232"/>
          </a:xfrm>
        </p:spPr>
        <p:txBody>
          <a:bodyPr/>
          <a:lstStyle/>
          <a:p>
            <a:pPr marL="0" indent="0">
              <a:lnSpc>
                <a:spcPct val="125000"/>
              </a:lnSpc>
              <a:buNone/>
            </a:pP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DASP: Specific </a:t>
            </a:r>
            <a:r>
              <a:rPr kumimoji="1" lang="en-US" altLang="zh-CN" sz="32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ense Matrix </a:t>
            </a:r>
          </a:p>
          <a:p>
            <a:pPr marL="0" indent="0">
              <a:lnSpc>
                <a:spcPct val="125000"/>
              </a:lnSpc>
              <a:buNone/>
            </a:pP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Multiply-Accumulate Units </a:t>
            </a:r>
            <a:r>
              <a:rPr kumimoji="1" lang="en-US" altLang="zh-CN" sz="32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ccelerated </a:t>
            </a:r>
          </a:p>
          <a:p>
            <a:pPr marL="0" indent="0">
              <a:lnSpc>
                <a:spcPct val="125000"/>
              </a:lnSpc>
              <a:buNone/>
            </a:pP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 </a:t>
            </a:r>
            <a:r>
              <a:rPr kumimoji="1" lang="en-US" altLang="zh-CN" sz="3200" b="1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arse Matrix-Vector Multiplication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55812" y="4437112"/>
            <a:ext cx="9480376" cy="1884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 err="1">
                <a:solidFill>
                  <a:srgbClr val="1B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Yuechen</a:t>
            </a:r>
            <a:r>
              <a:rPr kumimoji="1" lang="en-US" altLang="zh-CN" sz="2000" dirty="0">
                <a:solidFill>
                  <a:srgbClr val="1B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Lu,</a:t>
            </a:r>
            <a:r>
              <a:rPr kumimoji="1" lang="zh-CN" altLang="en-US" sz="2000" dirty="0">
                <a:solidFill>
                  <a:srgbClr val="1B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 err="1">
                <a:solidFill>
                  <a:srgbClr val="1B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Weifeng</a:t>
            </a:r>
            <a:r>
              <a:rPr kumimoji="1" lang="en-US" altLang="zh-CN" sz="2000" dirty="0">
                <a:solidFill>
                  <a:srgbClr val="1B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Liu</a:t>
            </a:r>
          </a:p>
          <a:p>
            <a:pPr algn="ctr">
              <a:lnSpc>
                <a:spcPct val="150000"/>
              </a:lnSpc>
            </a:pPr>
            <a:r>
              <a:rPr lang="en" altLang="zh-CN" sz="2000" dirty="0">
                <a:solidFill>
                  <a:srgbClr val="1C519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Super Scientific Software Laboratory (</a:t>
            </a:r>
            <a:r>
              <a:rPr lang="en" altLang="zh-CN" sz="2000" dirty="0" err="1">
                <a:solidFill>
                  <a:srgbClr val="1C519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SSSLab</a:t>
            </a:r>
            <a:r>
              <a:rPr lang="en" altLang="zh-CN" sz="2000" dirty="0">
                <a:solidFill>
                  <a:srgbClr val="1C519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" altLang="zh-CN" sz="2000" dirty="0">
                <a:solidFill>
                  <a:srgbClr val="1C519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China University of Petroleum-Beijing</a:t>
            </a:r>
          </a:p>
          <a:p>
            <a:pPr algn="ctr">
              <a:lnSpc>
                <a:spcPct val="150000"/>
              </a:lnSpc>
            </a:pPr>
            <a:r>
              <a:rPr lang="en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DENVER, CO </a:t>
            </a:r>
            <a:r>
              <a:rPr lang="en-US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·</a:t>
            </a:r>
            <a:r>
              <a:rPr lang="zh-CN" altLang="en-US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NOV 16 </a:t>
            </a:r>
            <a:endParaRPr lang="en-US" altLang="zh-CN" sz="2000" dirty="0">
              <a:solidFill>
                <a:srgbClr val="1C5194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04A46F-26D1-942E-EB9F-279FC5DE7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916832"/>
            <a:ext cx="1728192" cy="2088232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241A495F-7867-5CBE-6456-2B37C2DF52F8}"/>
              </a:ext>
            </a:extLst>
          </p:cNvPr>
          <p:cNvGrpSpPr/>
          <p:nvPr/>
        </p:nvGrpSpPr>
        <p:grpSpPr>
          <a:xfrm>
            <a:off x="9192344" y="1772816"/>
            <a:ext cx="2479819" cy="802776"/>
            <a:chOff x="9192344" y="1772816"/>
            <a:chExt cx="2479819" cy="80277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6D6EC96-0034-D538-B066-2AC872CE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2344" y="1772816"/>
              <a:ext cx="803719" cy="79927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9F21A1C-0844-F11C-3CB9-17E119E85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94" y="1772816"/>
              <a:ext cx="803719" cy="79927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01E2DA7-617D-BA16-9973-15E049F89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8444" y="1776314"/>
              <a:ext cx="803719" cy="799278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75E4ABB-5B36-7FAC-EDD9-7CD444E2BD3F}"/>
              </a:ext>
            </a:extLst>
          </p:cNvPr>
          <p:cNvSpPr txBox="1"/>
          <p:nvPr/>
        </p:nvSpPr>
        <p:spPr>
          <a:xfrm>
            <a:off x="1487488" y="6505599"/>
            <a:ext cx="9217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14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https://</a:t>
            </a:r>
            <a:r>
              <a:rPr kumimoji="1" lang="en" altLang="zh-CN" sz="14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github.com</a:t>
            </a:r>
            <a:r>
              <a:rPr kumimoji="1" lang="en" altLang="zh-CN" sz="14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1" lang="en" altLang="zh-CN" sz="1400" b="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SuperScientificSoftwareLaboratory</a:t>
            </a:r>
            <a:r>
              <a:rPr kumimoji="1" lang="en" altLang="zh-CN" sz="1400" b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/DASP</a:t>
            </a:r>
            <a:endParaRPr kumimoji="1" lang="zh-CN" altLang="en-US" sz="1400" b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10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986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Related Work</a:t>
            </a:r>
            <a:r>
              <a:rPr kumimoji="1" lang="en-US" altLang="zh-CN" sz="24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(Stencil on Tensor Core)</a:t>
            </a:r>
            <a:endParaRPr kumimoji="1" lang="en-US" altLang="zh-CN" sz="2800" dirty="0">
              <a:solidFill>
                <a:srgbClr val="1B52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18F37D0-C351-9EEE-5F4F-C9E6DA000E72}"/>
              </a:ext>
            </a:extLst>
          </p:cNvPr>
          <p:cNvSpPr txBox="1"/>
          <p:nvPr/>
        </p:nvSpPr>
        <p:spPr>
          <a:xfrm>
            <a:off x="320152" y="1052736"/>
            <a:ext cx="1160849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X. Liu, Y. Liu, H. Yang, J. Liao, M. Li, Z. Luan, and D. Qian. Toward Accelerated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altLang="zh-CN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Stencil</a:t>
            </a:r>
            <a:r>
              <a:rPr lang="en-GB" altLang="zh-CN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Computation by Adapting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en-GB" altLang="zh-CN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ensor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en-GB" altLang="zh-CN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ore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en-GB" altLang="zh-CN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nit on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en-GB" altLang="zh-CN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. In ICS '22,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pages 1–1</a:t>
            </a:r>
            <a:r>
              <a:rPr lang="en-US" altLang="en-GB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GB" altLang="zh-CN" b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2022.</a:t>
            </a:r>
            <a:endParaRPr lang="en-GB" altLang="zh-CN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D674290-F200-ED1D-98FF-BCEC76D516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5"/>
          <a:stretch/>
        </p:blipFill>
        <p:spPr>
          <a:xfrm>
            <a:off x="191344" y="1988840"/>
            <a:ext cx="7632848" cy="24100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26CF0E9-7CF3-9873-0CE1-A4B29F967C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" r="869"/>
          <a:stretch/>
        </p:blipFill>
        <p:spPr>
          <a:xfrm>
            <a:off x="191344" y="4725144"/>
            <a:ext cx="7632848" cy="15884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FE799B-F364-5782-5692-28A8BF24D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656" y="1564341"/>
            <a:ext cx="4149576" cy="496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9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11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Related Work </a:t>
            </a:r>
            <a:r>
              <a:rPr kumimoji="1" lang="en-US" altLang="zh-CN" sz="24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-US" altLang="zh-CN" sz="2400" dirty="0" err="1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SpMM</a:t>
            </a:r>
            <a:r>
              <a:rPr kumimoji="1" lang="en-US" altLang="zh-CN" sz="24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SDDMM on Tensor Core)</a:t>
            </a:r>
            <a:endParaRPr kumimoji="1" lang="en-US" altLang="zh-CN" sz="2800" dirty="0">
              <a:solidFill>
                <a:srgbClr val="1B52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1344" y="836712"/>
            <a:ext cx="11809312" cy="235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Z. Chen, Z. Qu, L. Liu, Y. Ding, and Y.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Xie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Efficient Tensor Core-Based GPU Kernels for </a:t>
            </a:r>
            <a:r>
              <a:rPr lang="en-GB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Structured Sparsity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under Reduced Precision. In SC '21, pages 1–13, 2021.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S. Li, K.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Osawa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and T.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Hoefler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Efficient Quantized </a:t>
            </a:r>
            <a:r>
              <a:rPr lang="en-GB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Sparse Matrix Operations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 Tensor Cores. In SC '22, pages 509–523, 2022.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Y. Sun, L. Zheng, Q. Wang, X. Ye, Y. Huang, P. Yao, X. Liao, and H.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Jin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Accelerating </a:t>
            </a:r>
            <a:r>
              <a:rPr lang="en-GB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Sparse Deep Neural Network Inference</a:t>
            </a:r>
            <a:r>
              <a:rPr lang="en-GB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Using GPU Tensor Cores. In HPEC '22, pages 1–7, 2022.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25252"/>
          <a:stretch>
            <a:fillRect/>
          </a:stretch>
        </p:blipFill>
        <p:spPr>
          <a:xfrm>
            <a:off x="8559944" y="3029569"/>
            <a:ext cx="3467258" cy="14279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2" y="3155294"/>
            <a:ext cx="4015240" cy="32327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b="9897"/>
          <a:stretch>
            <a:fillRect/>
          </a:stretch>
        </p:blipFill>
        <p:spPr>
          <a:xfrm>
            <a:off x="8559944" y="4519967"/>
            <a:ext cx="3467258" cy="21493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b="9373"/>
          <a:stretch>
            <a:fillRect/>
          </a:stretch>
        </p:blipFill>
        <p:spPr>
          <a:xfrm>
            <a:off x="4100028" y="3533454"/>
            <a:ext cx="4407768" cy="26543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12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 - Problem Description</a:t>
            </a:r>
          </a:p>
        </p:txBody>
      </p:sp>
      <p:grpSp>
        <p:nvGrpSpPr>
          <p:cNvPr id="532" name="组合 531"/>
          <p:cNvGrpSpPr/>
          <p:nvPr/>
        </p:nvGrpSpPr>
        <p:grpSpPr>
          <a:xfrm>
            <a:off x="163720" y="1700808"/>
            <a:ext cx="3339992" cy="3370300"/>
            <a:chOff x="335360" y="1681092"/>
            <a:chExt cx="3339992" cy="3370300"/>
          </a:xfrm>
        </p:grpSpPr>
        <p:grpSp>
          <p:nvGrpSpPr>
            <p:cNvPr id="449" name="组合 448"/>
            <p:cNvGrpSpPr/>
            <p:nvPr/>
          </p:nvGrpSpPr>
          <p:grpSpPr>
            <a:xfrm>
              <a:off x="601805" y="3031131"/>
              <a:ext cx="1001972" cy="2019451"/>
              <a:chOff x="6428449" y="3825073"/>
              <a:chExt cx="1001972" cy="2019451"/>
            </a:xfrm>
          </p:grpSpPr>
          <p:sp>
            <p:nvSpPr>
              <p:cNvPr id="158" name="椭圆 157"/>
              <p:cNvSpPr/>
              <p:nvPr/>
            </p:nvSpPr>
            <p:spPr>
              <a:xfrm>
                <a:off x="6428449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6672064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6924121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>
                <a:off x="7176120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6428449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6672064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6924121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>
                <a:off x="7176120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>
                <a:off x="6429600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7" name="椭圆 166"/>
              <p:cNvSpPr/>
              <p:nvPr/>
            </p:nvSpPr>
            <p:spPr>
              <a:xfrm>
                <a:off x="6673215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>
                <a:off x="6925272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>
                <a:off x="7177271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>
                <a:off x="6429600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1" name="椭圆 170"/>
              <p:cNvSpPr/>
              <p:nvPr/>
            </p:nvSpPr>
            <p:spPr>
              <a:xfrm>
                <a:off x="6673215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>
                <a:off x="6925272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>
                <a:off x="7177271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>
                <a:off x="6429600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6673215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>
                <a:off x="6925272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>
                <a:off x="7177271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>
                <a:off x="6429600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9" name="椭圆 178"/>
              <p:cNvSpPr/>
              <p:nvPr/>
            </p:nvSpPr>
            <p:spPr>
              <a:xfrm>
                <a:off x="6673215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>
                <a:off x="6925272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>
                <a:off x="7177271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>
                <a:off x="6430751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3" name="椭圆 182"/>
              <p:cNvSpPr/>
              <p:nvPr/>
            </p:nvSpPr>
            <p:spPr>
              <a:xfrm>
                <a:off x="6674366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6926423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7178422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>
                <a:off x="6430751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5" name="椭圆 194"/>
              <p:cNvSpPr/>
              <p:nvPr/>
            </p:nvSpPr>
            <p:spPr>
              <a:xfrm>
                <a:off x="6674366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>
                <a:off x="6926423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>
                <a:off x="7178422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50" name="组合 449"/>
            <p:cNvGrpSpPr/>
            <p:nvPr/>
          </p:nvGrpSpPr>
          <p:grpSpPr>
            <a:xfrm>
              <a:off x="1675785" y="3031131"/>
              <a:ext cx="1998243" cy="2020261"/>
              <a:chOff x="1937517" y="3208939"/>
              <a:chExt cx="1998243" cy="2020261"/>
            </a:xfrm>
          </p:grpSpPr>
          <p:sp>
            <p:nvSpPr>
              <p:cNvPr id="491" name="椭圆 490"/>
              <p:cNvSpPr/>
              <p:nvPr/>
            </p:nvSpPr>
            <p:spPr>
              <a:xfrm>
                <a:off x="1937517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2181132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3" name="椭圆 492"/>
              <p:cNvSpPr/>
              <p:nvPr/>
            </p:nvSpPr>
            <p:spPr>
              <a:xfrm>
                <a:off x="2433189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4" name="椭圆 493"/>
              <p:cNvSpPr/>
              <p:nvPr/>
            </p:nvSpPr>
            <p:spPr>
              <a:xfrm>
                <a:off x="2685188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1937517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2181132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2433189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2685188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9" name="椭圆 498"/>
              <p:cNvSpPr/>
              <p:nvPr/>
            </p:nvSpPr>
            <p:spPr>
              <a:xfrm>
                <a:off x="1938668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2182283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2434340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2" name="椭圆 501"/>
              <p:cNvSpPr/>
              <p:nvPr/>
            </p:nvSpPr>
            <p:spPr>
              <a:xfrm>
                <a:off x="2686339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1938668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4" name="椭圆 503"/>
              <p:cNvSpPr/>
              <p:nvPr/>
            </p:nvSpPr>
            <p:spPr>
              <a:xfrm>
                <a:off x="2182283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2434340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2686339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1938668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9" name="椭圆 508"/>
              <p:cNvSpPr/>
              <p:nvPr/>
            </p:nvSpPr>
            <p:spPr>
              <a:xfrm>
                <a:off x="2182283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2434340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11" name="椭圆 510"/>
              <p:cNvSpPr/>
              <p:nvPr/>
            </p:nvSpPr>
            <p:spPr>
              <a:xfrm>
                <a:off x="2686339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1938668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2182283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2434340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2686339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939819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2183434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2435491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2687490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1939819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2183434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2435491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2687490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2933788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177403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429460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681459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2933788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3177403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429460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681459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2934939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178554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3430611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3682610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934939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178554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430611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682610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2934939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3178554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430611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682610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2934939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178554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3430611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3682610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2936090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179705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431762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683761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2936090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3179705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3431762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3683761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51" name="组合 450"/>
            <p:cNvGrpSpPr/>
            <p:nvPr/>
          </p:nvGrpSpPr>
          <p:grpSpPr>
            <a:xfrm>
              <a:off x="1678260" y="1952626"/>
              <a:ext cx="1997092" cy="1010534"/>
              <a:chOff x="8923444" y="2420888"/>
              <a:chExt cx="1997092" cy="1010534"/>
            </a:xfrm>
          </p:grpSpPr>
          <p:sp>
            <p:nvSpPr>
              <p:cNvPr id="459" name="椭圆 458"/>
              <p:cNvSpPr/>
              <p:nvPr/>
            </p:nvSpPr>
            <p:spPr>
              <a:xfrm>
                <a:off x="8923444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0" name="椭圆 459"/>
              <p:cNvSpPr/>
              <p:nvPr/>
            </p:nvSpPr>
            <p:spPr>
              <a:xfrm>
                <a:off x="9167059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1" name="椭圆 460"/>
              <p:cNvSpPr/>
              <p:nvPr/>
            </p:nvSpPr>
            <p:spPr>
              <a:xfrm>
                <a:off x="9419116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2" name="椭圆 461"/>
              <p:cNvSpPr/>
              <p:nvPr/>
            </p:nvSpPr>
            <p:spPr>
              <a:xfrm>
                <a:off x="9671115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463" name="椭圆 462"/>
              <p:cNvSpPr/>
              <p:nvPr/>
            </p:nvSpPr>
            <p:spPr>
              <a:xfrm>
                <a:off x="8923444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4" name="椭圆 463"/>
              <p:cNvSpPr/>
              <p:nvPr/>
            </p:nvSpPr>
            <p:spPr>
              <a:xfrm>
                <a:off x="9167059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5" name="椭圆 464"/>
              <p:cNvSpPr/>
              <p:nvPr/>
            </p:nvSpPr>
            <p:spPr>
              <a:xfrm>
                <a:off x="9419116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6" name="椭圆 465"/>
              <p:cNvSpPr/>
              <p:nvPr/>
            </p:nvSpPr>
            <p:spPr>
              <a:xfrm>
                <a:off x="9671115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7" name="椭圆 466"/>
              <p:cNvSpPr/>
              <p:nvPr/>
            </p:nvSpPr>
            <p:spPr>
              <a:xfrm>
                <a:off x="8924595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8" name="椭圆 467"/>
              <p:cNvSpPr/>
              <p:nvPr/>
            </p:nvSpPr>
            <p:spPr>
              <a:xfrm>
                <a:off x="9168210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9" name="椭圆 468"/>
              <p:cNvSpPr/>
              <p:nvPr/>
            </p:nvSpPr>
            <p:spPr>
              <a:xfrm>
                <a:off x="9420267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0" name="椭圆 469"/>
              <p:cNvSpPr/>
              <p:nvPr/>
            </p:nvSpPr>
            <p:spPr>
              <a:xfrm>
                <a:off x="9672266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1" name="椭圆 470"/>
              <p:cNvSpPr/>
              <p:nvPr/>
            </p:nvSpPr>
            <p:spPr>
              <a:xfrm>
                <a:off x="8924595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2" name="椭圆 471"/>
              <p:cNvSpPr/>
              <p:nvPr/>
            </p:nvSpPr>
            <p:spPr>
              <a:xfrm>
                <a:off x="9168210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3" name="椭圆 472"/>
              <p:cNvSpPr/>
              <p:nvPr/>
            </p:nvSpPr>
            <p:spPr>
              <a:xfrm>
                <a:off x="9420267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4" name="椭圆 473"/>
              <p:cNvSpPr/>
              <p:nvPr/>
            </p:nvSpPr>
            <p:spPr>
              <a:xfrm>
                <a:off x="9672266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5" name="椭圆 474"/>
              <p:cNvSpPr/>
              <p:nvPr/>
            </p:nvSpPr>
            <p:spPr>
              <a:xfrm>
                <a:off x="9919715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6" name="椭圆 475"/>
              <p:cNvSpPr/>
              <p:nvPr/>
            </p:nvSpPr>
            <p:spPr>
              <a:xfrm>
                <a:off x="10163330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7" name="椭圆 476"/>
              <p:cNvSpPr/>
              <p:nvPr/>
            </p:nvSpPr>
            <p:spPr>
              <a:xfrm>
                <a:off x="10415387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8" name="椭圆 477"/>
              <p:cNvSpPr/>
              <p:nvPr/>
            </p:nvSpPr>
            <p:spPr>
              <a:xfrm>
                <a:off x="10667386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479" name="椭圆 478"/>
              <p:cNvSpPr/>
              <p:nvPr/>
            </p:nvSpPr>
            <p:spPr>
              <a:xfrm>
                <a:off x="9919715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0" name="椭圆 479"/>
              <p:cNvSpPr/>
              <p:nvPr/>
            </p:nvSpPr>
            <p:spPr>
              <a:xfrm>
                <a:off x="10163330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1" name="椭圆 480"/>
              <p:cNvSpPr/>
              <p:nvPr/>
            </p:nvSpPr>
            <p:spPr>
              <a:xfrm>
                <a:off x="10415387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2" name="椭圆 481"/>
              <p:cNvSpPr/>
              <p:nvPr/>
            </p:nvSpPr>
            <p:spPr>
              <a:xfrm>
                <a:off x="10667386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3" name="椭圆 482"/>
              <p:cNvSpPr/>
              <p:nvPr/>
            </p:nvSpPr>
            <p:spPr>
              <a:xfrm>
                <a:off x="9920866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4" name="椭圆 483"/>
              <p:cNvSpPr/>
              <p:nvPr/>
            </p:nvSpPr>
            <p:spPr>
              <a:xfrm>
                <a:off x="10164481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5" name="椭圆 484"/>
              <p:cNvSpPr/>
              <p:nvPr/>
            </p:nvSpPr>
            <p:spPr>
              <a:xfrm>
                <a:off x="10416538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6" name="椭圆 485"/>
              <p:cNvSpPr/>
              <p:nvPr/>
            </p:nvSpPr>
            <p:spPr>
              <a:xfrm>
                <a:off x="10668537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7" name="椭圆 486"/>
              <p:cNvSpPr/>
              <p:nvPr/>
            </p:nvSpPr>
            <p:spPr>
              <a:xfrm>
                <a:off x="9920866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8" name="椭圆 487"/>
              <p:cNvSpPr/>
              <p:nvPr/>
            </p:nvSpPr>
            <p:spPr>
              <a:xfrm>
                <a:off x="10164481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9" name="椭圆 488"/>
              <p:cNvSpPr/>
              <p:nvPr/>
            </p:nvSpPr>
            <p:spPr>
              <a:xfrm>
                <a:off x="10416538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10668537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</p:grpSp>
        <p:sp>
          <p:nvSpPr>
            <p:cNvPr id="452" name="文本框 646"/>
            <p:cNvSpPr txBox="1"/>
            <p:nvPr/>
          </p:nvSpPr>
          <p:spPr>
            <a:xfrm rot="16200000">
              <a:off x="51291" y="3900628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MMA_M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3" name="文本框 647"/>
            <p:cNvSpPr txBox="1"/>
            <p:nvPr/>
          </p:nvSpPr>
          <p:spPr>
            <a:xfrm>
              <a:off x="667673" y="2740767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MMA_K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4" name="文本框 648"/>
            <p:cNvSpPr txBox="1"/>
            <p:nvPr/>
          </p:nvSpPr>
          <p:spPr>
            <a:xfrm rot="16200000">
              <a:off x="1103684" y="2311126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MMA_K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5" name="文本框 649"/>
            <p:cNvSpPr txBox="1"/>
            <p:nvPr/>
          </p:nvSpPr>
          <p:spPr>
            <a:xfrm>
              <a:off x="2243578" y="1681092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MMA_N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6" name="矩形 455"/>
            <p:cNvSpPr/>
            <p:nvPr/>
          </p:nvSpPr>
          <p:spPr>
            <a:xfrm>
              <a:off x="782531" y="3682430"/>
              <a:ext cx="674115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600" b="0" dirty="0" err="1"/>
                <a:t>fragA</a:t>
              </a:r>
              <a:endParaRPr kumimoji="1" lang="zh-CN" altLang="en-US" sz="1600" b="0" dirty="0"/>
            </a:p>
          </p:txBody>
        </p:sp>
        <p:sp>
          <p:nvSpPr>
            <p:cNvPr id="457" name="矩形 456"/>
            <p:cNvSpPr/>
            <p:nvPr/>
          </p:nvSpPr>
          <p:spPr>
            <a:xfrm>
              <a:off x="2339173" y="2121282"/>
              <a:ext cx="674115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600" b="0" dirty="0" err="1"/>
                <a:t>fragB</a:t>
              </a:r>
              <a:endParaRPr kumimoji="1" lang="zh-CN" altLang="en-US" sz="1600" b="0" dirty="0"/>
            </a:p>
          </p:txBody>
        </p:sp>
        <p:sp>
          <p:nvSpPr>
            <p:cNvPr id="458" name="矩形 457"/>
            <p:cNvSpPr/>
            <p:nvPr/>
          </p:nvSpPr>
          <p:spPr>
            <a:xfrm>
              <a:off x="2310462" y="3696732"/>
              <a:ext cx="728888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600" b="0" dirty="0" err="1"/>
                <a:t>fragC</a:t>
              </a:r>
              <a:endParaRPr kumimoji="1" lang="zh-CN" altLang="en-US" sz="1600" b="0" dirty="0"/>
            </a:p>
          </p:txBody>
        </p:sp>
      </p:grpSp>
      <p:sp>
        <p:nvSpPr>
          <p:cNvPr id="448" name="文本框 656"/>
          <p:cNvSpPr txBox="1"/>
          <p:nvPr/>
        </p:nvSpPr>
        <p:spPr>
          <a:xfrm>
            <a:off x="-25556" y="5170481"/>
            <a:ext cx="4033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Compute layout of the double precision mma_m8n8k4 instruction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6" name="文本框 525"/>
          <p:cNvSpPr txBox="1"/>
          <p:nvPr/>
        </p:nvSpPr>
        <p:spPr>
          <a:xfrm>
            <a:off x="8544271" y="5174313"/>
            <a:ext cx="3024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Example of </a:t>
            </a:r>
            <a:r>
              <a:rPr lang="en-US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SpMV</a:t>
            </a:r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for </a:t>
            </a:r>
          </a:p>
          <a:p>
            <a:pPr algn="ctr"/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matrix A of size 8x8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2" name="组合 671"/>
          <p:cNvGrpSpPr/>
          <p:nvPr/>
        </p:nvGrpSpPr>
        <p:grpSpPr>
          <a:xfrm>
            <a:off x="8328248" y="2590679"/>
            <a:ext cx="3552355" cy="2525513"/>
            <a:chOff x="695400" y="2420888"/>
            <a:chExt cx="3552355" cy="2525513"/>
          </a:xfrm>
        </p:grpSpPr>
        <p:sp>
          <p:nvSpPr>
            <p:cNvPr id="673" name="矩形 672"/>
            <p:cNvSpPr>
              <a:spLocks noChangeAspect="1"/>
            </p:cNvSpPr>
            <p:nvPr/>
          </p:nvSpPr>
          <p:spPr>
            <a:xfrm>
              <a:off x="695435" y="2420890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74" name="矩形 673"/>
            <p:cNvSpPr>
              <a:spLocks noChangeAspect="1"/>
            </p:cNvSpPr>
            <p:nvPr/>
          </p:nvSpPr>
          <p:spPr>
            <a:xfrm>
              <a:off x="947457" y="2420889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75" name="矩形 674"/>
            <p:cNvSpPr>
              <a:spLocks noChangeAspect="1"/>
            </p:cNvSpPr>
            <p:nvPr/>
          </p:nvSpPr>
          <p:spPr>
            <a:xfrm>
              <a:off x="1199456" y="2420889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76" name="矩形 675"/>
            <p:cNvSpPr>
              <a:spLocks noChangeAspect="1"/>
            </p:cNvSpPr>
            <p:nvPr/>
          </p:nvSpPr>
          <p:spPr>
            <a:xfrm>
              <a:off x="1451513" y="2420889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77" name="矩形 676"/>
            <p:cNvSpPr>
              <a:spLocks noChangeAspect="1"/>
            </p:cNvSpPr>
            <p:nvPr/>
          </p:nvSpPr>
          <p:spPr>
            <a:xfrm>
              <a:off x="1703547" y="2420890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78" name="矩形 677"/>
            <p:cNvSpPr>
              <a:spLocks noChangeAspect="1"/>
            </p:cNvSpPr>
            <p:nvPr/>
          </p:nvSpPr>
          <p:spPr>
            <a:xfrm>
              <a:off x="1955569" y="2420889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79" name="矩形 678"/>
            <p:cNvSpPr>
              <a:spLocks noChangeAspect="1"/>
            </p:cNvSpPr>
            <p:nvPr/>
          </p:nvSpPr>
          <p:spPr>
            <a:xfrm>
              <a:off x="2207568" y="2420889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0" name="矩形 679"/>
            <p:cNvSpPr>
              <a:spLocks noChangeAspect="1"/>
            </p:cNvSpPr>
            <p:nvPr/>
          </p:nvSpPr>
          <p:spPr>
            <a:xfrm>
              <a:off x="2459625" y="2420889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1" name="矩形 680"/>
            <p:cNvSpPr>
              <a:spLocks noChangeAspect="1"/>
            </p:cNvSpPr>
            <p:nvPr/>
          </p:nvSpPr>
          <p:spPr>
            <a:xfrm>
              <a:off x="695400" y="2672946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2" name="矩形 681"/>
            <p:cNvSpPr>
              <a:spLocks noChangeAspect="1"/>
            </p:cNvSpPr>
            <p:nvPr/>
          </p:nvSpPr>
          <p:spPr>
            <a:xfrm>
              <a:off x="947422" y="2672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3" name="矩形 682"/>
            <p:cNvSpPr>
              <a:spLocks noChangeAspect="1"/>
            </p:cNvSpPr>
            <p:nvPr/>
          </p:nvSpPr>
          <p:spPr>
            <a:xfrm>
              <a:off x="1199421" y="2672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4" name="矩形 683"/>
            <p:cNvSpPr>
              <a:spLocks noChangeAspect="1"/>
            </p:cNvSpPr>
            <p:nvPr/>
          </p:nvSpPr>
          <p:spPr>
            <a:xfrm>
              <a:off x="1451478" y="2672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5" name="矩形 684"/>
            <p:cNvSpPr>
              <a:spLocks noChangeAspect="1"/>
            </p:cNvSpPr>
            <p:nvPr/>
          </p:nvSpPr>
          <p:spPr>
            <a:xfrm>
              <a:off x="1703512" y="2672946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6" name="矩形 685"/>
            <p:cNvSpPr>
              <a:spLocks noChangeAspect="1"/>
            </p:cNvSpPr>
            <p:nvPr/>
          </p:nvSpPr>
          <p:spPr>
            <a:xfrm>
              <a:off x="1955534" y="2672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7" name="矩形 686"/>
            <p:cNvSpPr>
              <a:spLocks noChangeAspect="1"/>
            </p:cNvSpPr>
            <p:nvPr/>
          </p:nvSpPr>
          <p:spPr>
            <a:xfrm>
              <a:off x="2207533" y="2672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8" name="矩形 687"/>
            <p:cNvSpPr>
              <a:spLocks noChangeAspect="1"/>
            </p:cNvSpPr>
            <p:nvPr/>
          </p:nvSpPr>
          <p:spPr>
            <a:xfrm>
              <a:off x="2459590" y="2672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89" name="矩形 688"/>
            <p:cNvSpPr>
              <a:spLocks noChangeAspect="1"/>
            </p:cNvSpPr>
            <p:nvPr/>
          </p:nvSpPr>
          <p:spPr>
            <a:xfrm>
              <a:off x="695435" y="2924946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0" name="矩形 689"/>
            <p:cNvSpPr>
              <a:spLocks noChangeAspect="1"/>
            </p:cNvSpPr>
            <p:nvPr/>
          </p:nvSpPr>
          <p:spPr>
            <a:xfrm>
              <a:off x="947457" y="2924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1" name="矩形 690"/>
            <p:cNvSpPr>
              <a:spLocks noChangeAspect="1"/>
            </p:cNvSpPr>
            <p:nvPr/>
          </p:nvSpPr>
          <p:spPr>
            <a:xfrm>
              <a:off x="1199456" y="2924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2" name="矩形 691"/>
            <p:cNvSpPr>
              <a:spLocks noChangeAspect="1"/>
            </p:cNvSpPr>
            <p:nvPr/>
          </p:nvSpPr>
          <p:spPr>
            <a:xfrm>
              <a:off x="1451513" y="2924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3" name="矩形 692"/>
            <p:cNvSpPr>
              <a:spLocks noChangeAspect="1"/>
            </p:cNvSpPr>
            <p:nvPr/>
          </p:nvSpPr>
          <p:spPr>
            <a:xfrm>
              <a:off x="1703547" y="2924946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4" name="矩形 693"/>
            <p:cNvSpPr>
              <a:spLocks noChangeAspect="1"/>
            </p:cNvSpPr>
            <p:nvPr/>
          </p:nvSpPr>
          <p:spPr>
            <a:xfrm>
              <a:off x="1955569" y="2924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5" name="矩形 694"/>
            <p:cNvSpPr>
              <a:spLocks noChangeAspect="1"/>
            </p:cNvSpPr>
            <p:nvPr/>
          </p:nvSpPr>
          <p:spPr>
            <a:xfrm>
              <a:off x="2207568" y="2924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6" name="矩形 695"/>
            <p:cNvSpPr>
              <a:spLocks noChangeAspect="1"/>
            </p:cNvSpPr>
            <p:nvPr/>
          </p:nvSpPr>
          <p:spPr>
            <a:xfrm>
              <a:off x="2459625" y="2924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7" name="矩形 696"/>
            <p:cNvSpPr>
              <a:spLocks noChangeAspect="1"/>
            </p:cNvSpPr>
            <p:nvPr/>
          </p:nvSpPr>
          <p:spPr>
            <a:xfrm>
              <a:off x="695400" y="3177002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8" name="矩形 697"/>
            <p:cNvSpPr>
              <a:spLocks noChangeAspect="1"/>
            </p:cNvSpPr>
            <p:nvPr/>
          </p:nvSpPr>
          <p:spPr>
            <a:xfrm>
              <a:off x="947422" y="3177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699" name="矩形 698"/>
            <p:cNvSpPr>
              <a:spLocks noChangeAspect="1"/>
            </p:cNvSpPr>
            <p:nvPr/>
          </p:nvSpPr>
          <p:spPr>
            <a:xfrm>
              <a:off x="1199421" y="3177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0" name="矩形 699"/>
            <p:cNvSpPr>
              <a:spLocks noChangeAspect="1"/>
            </p:cNvSpPr>
            <p:nvPr/>
          </p:nvSpPr>
          <p:spPr>
            <a:xfrm>
              <a:off x="1451478" y="3177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1" name="矩形 700"/>
            <p:cNvSpPr>
              <a:spLocks noChangeAspect="1"/>
            </p:cNvSpPr>
            <p:nvPr/>
          </p:nvSpPr>
          <p:spPr>
            <a:xfrm>
              <a:off x="1703512" y="3177002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2" name="矩形 701"/>
            <p:cNvSpPr>
              <a:spLocks noChangeAspect="1"/>
            </p:cNvSpPr>
            <p:nvPr/>
          </p:nvSpPr>
          <p:spPr>
            <a:xfrm>
              <a:off x="1955534" y="3177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3" name="矩形 702"/>
            <p:cNvSpPr>
              <a:spLocks noChangeAspect="1"/>
            </p:cNvSpPr>
            <p:nvPr/>
          </p:nvSpPr>
          <p:spPr>
            <a:xfrm>
              <a:off x="2207533" y="3177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4" name="矩形 703"/>
            <p:cNvSpPr>
              <a:spLocks noChangeAspect="1"/>
            </p:cNvSpPr>
            <p:nvPr/>
          </p:nvSpPr>
          <p:spPr>
            <a:xfrm>
              <a:off x="2459590" y="3177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5" name="矩形 704"/>
            <p:cNvSpPr>
              <a:spLocks noChangeAspect="1"/>
            </p:cNvSpPr>
            <p:nvPr/>
          </p:nvSpPr>
          <p:spPr>
            <a:xfrm>
              <a:off x="695435" y="3429002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6" name="矩形 705"/>
            <p:cNvSpPr>
              <a:spLocks noChangeAspect="1"/>
            </p:cNvSpPr>
            <p:nvPr/>
          </p:nvSpPr>
          <p:spPr>
            <a:xfrm>
              <a:off x="947457" y="3429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7" name="矩形 706"/>
            <p:cNvSpPr>
              <a:spLocks noChangeAspect="1"/>
            </p:cNvSpPr>
            <p:nvPr/>
          </p:nvSpPr>
          <p:spPr>
            <a:xfrm>
              <a:off x="1199456" y="3429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8" name="矩形 707"/>
            <p:cNvSpPr>
              <a:spLocks noChangeAspect="1"/>
            </p:cNvSpPr>
            <p:nvPr/>
          </p:nvSpPr>
          <p:spPr>
            <a:xfrm>
              <a:off x="1451513" y="3429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09" name="矩形 708"/>
            <p:cNvSpPr>
              <a:spLocks noChangeAspect="1"/>
            </p:cNvSpPr>
            <p:nvPr/>
          </p:nvSpPr>
          <p:spPr>
            <a:xfrm>
              <a:off x="1703547" y="3429002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0" name="矩形 709"/>
            <p:cNvSpPr>
              <a:spLocks noChangeAspect="1"/>
            </p:cNvSpPr>
            <p:nvPr/>
          </p:nvSpPr>
          <p:spPr>
            <a:xfrm>
              <a:off x="1955569" y="3429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1" name="矩形 710"/>
            <p:cNvSpPr>
              <a:spLocks noChangeAspect="1"/>
            </p:cNvSpPr>
            <p:nvPr/>
          </p:nvSpPr>
          <p:spPr>
            <a:xfrm>
              <a:off x="2207568" y="3429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2" name="矩形 711"/>
            <p:cNvSpPr>
              <a:spLocks noChangeAspect="1"/>
            </p:cNvSpPr>
            <p:nvPr/>
          </p:nvSpPr>
          <p:spPr>
            <a:xfrm>
              <a:off x="2459625" y="3429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3" name="矩形 712"/>
            <p:cNvSpPr>
              <a:spLocks noChangeAspect="1"/>
            </p:cNvSpPr>
            <p:nvPr/>
          </p:nvSpPr>
          <p:spPr>
            <a:xfrm>
              <a:off x="695400" y="3681058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4" name="矩形 713"/>
            <p:cNvSpPr>
              <a:spLocks noChangeAspect="1"/>
            </p:cNvSpPr>
            <p:nvPr/>
          </p:nvSpPr>
          <p:spPr>
            <a:xfrm>
              <a:off x="947422" y="3681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5" name="矩形 714"/>
            <p:cNvSpPr>
              <a:spLocks noChangeAspect="1"/>
            </p:cNvSpPr>
            <p:nvPr/>
          </p:nvSpPr>
          <p:spPr>
            <a:xfrm>
              <a:off x="1199421" y="3681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6" name="矩形 715"/>
            <p:cNvSpPr>
              <a:spLocks noChangeAspect="1"/>
            </p:cNvSpPr>
            <p:nvPr/>
          </p:nvSpPr>
          <p:spPr>
            <a:xfrm>
              <a:off x="1451478" y="3681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7" name="矩形 716"/>
            <p:cNvSpPr>
              <a:spLocks noChangeAspect="1"/>
            </p:cNvSpPr>
            <p:nvPr/>
          </p:nvSpPr>
          <p:spPr>
            <a:xfrm>
              <a:off x="1703512" y="3681058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8" name="矩形 717"/>
            <p:cNvSpPr>
              <a:spLocks noChangeAspect="1"/>
            </p:cNvSpPr>
            <p:nvPr/>
          </p:nvSpPr>
          <p:spPr>
            <a:xfrm>
              <a:off x="1955534" y="3681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19" name="矩形 718"/>
            <p:cNvSpPr>
              <a:spLocks noChangeAspect="1"/>
            </p:cNvSpPr>
            <p:nvPr/>
          </p:nvSpPr>
          <p:spPr>
            <a:xfrm>
              <a:off x="2207533" y="3681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0" name="矩形 719"/>
            <p:cNvSpPr>
              <a:spLocks noChangeAspect="1"/>
            </p:cNvSpPr>
            <p:nvPr/>
          </p:nvSpPr>
          <p:spPr>
            <a:xfrm>
              <a:off x="2459590" y="3681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1" name="矩形 720"/>
            <p:cNvSpPr>
              <a:spLocks noChangeAspect="1"/>
            </p:cNvSpPr>
            <p:nvPr/>
          </p:nvSpPr>
          <p:spPr>
            <a:xfrm>
              <a:off x="695435" y="3933058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2" name="矩形 721"/>
            <p:cNvSpPr>
              <a:spLocks noChangeAspect="1"/>
            </p:cNvSpPr>
            <p:nvPr/>
          </p:nvSpPr>
          <p:spPr>
            <a:xfrm>
              <a:off x="947457" y="3933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3" name="矩形 722"/>
            <p:cNvSpPr>
              <a:spLocks noChangeAspect="1"/>
            </p:cNvSpPr>
            <p:nvPr/>
          </p:nvSpPr>
          <p:spPr>
            <a:xfrm>
              <a:off x="1199456" y="3933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4" name="矩形 723"/>
            <p:cNvSpPr>
              <a:spLocks noChangeAspect="1"/>
            </p:cNvSpPr>
            <p:nvPr/>
          </p:nvSpPr>
          <p:spPr>
            <a:xfrm>
              <a:off x="1451513" y="3933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5" name="矩形 724"/>
            <p:cNvSpPr>
              <a:spLocks noChangeAspect="1"/>
            </p:cNvSpPr>
            <p:nvPr/>
          </p:nvSpPr>
          <p:spPr>
            <a:xfrm>
              <a:off x="1703547" y="3933058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6" name="矩形 725"/>
            <p:cNvSpPr>
              <a:spLocks noChangeAspect="1"/>
            </p:cNvSpPr>
            <p:nvPr/>
          </p:nvSpPr>
          <p:spPr>
            <a:xfrm>
              <a:off x="1955569" y="3933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7" name="矩形 726"/>
            <p:cNvSpPr>
              <a:spLocks noChangeAspect="1"/>
            </p:cNvSpPr>
            <p:nvPr/>
          </p:nvSpPr>
          <p:spPr>
            <a:xfrm>
              <a:off x="2207568" y="3933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8" name="矩形 727"/>
            <p:cNvSpPr>
              <a:spLocks noChangeAspect="1"/>
            </p:cNvSpPr>
            <p:nvPr/>
          </p:nvSpPr>
          <p:spPr>
            <a:xfrm>
              <a:off x="2459625" y="3933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29" name="矩形 728"/>
            <p:cNvSpPr>
              <a:spLocks noChangeAspect="1"/>
            </p:cNvSpPr>
            <p:nvPr/>
          </p:nvSpPr>
          <p:spPr>
            <a:xfrm>
              <a:off x="695400" y="4185114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0" name="矩形 729"/>
            <p:cNvSpPr>
              <a:spLocks noChangeAspect="1"/>
            </p:cNvSpPr>
            <p:nvPr/>
          </p:nvSpPr>
          <p:spPr>
            <a:xfrm>
              <a:off x="947422" y="4185113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1" name="矩形 730"/>
            <p:cNvSpPr>
              <a:spLocks noChangeAspect="1"/>
            </p:cNvSpPr>
            <p:nvPr/>
          </p:nvSpPr>
          <p:spPr>
            <a:xfrm>
              <a:off x="1199421" y="4185113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2" name="矩形 731"/>
            <p:cNvSpPr>
              <a:spLocks noChangeAspect="1"/>
            </p:cNvSpPr>
            <p:nvPr/>
          </p:nvSpPr>
          <p:spPr>
            <a:xfrm>
              <a:off x="1451478" y="4185113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3" name="矩形 732"/>
            <p:cNvSpPr>
              <a:spLocks noChangeAspect="1"/>
            </p:cNvSpPr>
            <p:nvPr/>
          </p:nvSpPr>
          <p:spPr>
            <a:xfrm>
              <a:off x="1703512" y="4185114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4" name="矩形 733"/>
            <p:cNvSpPr>
              <a:spLocks noChangeAspect="1"/>
            </p:cNvSpPr>
            <p:nvPr/>
          </p:nvSpPr>
          <p:spPr>
            <a:xfrm>
              <a:off x="1955534" y="4185113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5" name="矩形 734"/>
            <p:cNvSpPr>
              <a:spLocks noChangeAspect="1"/>
            </p:cNvSpPr>
            <p:nvPr/>
          </p:nvSpPr>
          <p:spPr>
            <a:xfrm>
              <a:off x="2207533" y="4185113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6" name="矩形 735"/>
            <p:cNvSpPr>
              <a:spLocks noChangeAspect="1"/>
            </p:cNvSpPr>
            <p:nvPr/>
          </p:nvSpPr>
          <p:spPr>
            <a:xfrm>
              <a:off x="2459590" y="4185113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7" name="矩形 736"/>
            <p:cNvSpPr>
              <a:spLocks noChangeAspect="1"/>
            </p:cNvSpPr>
            <p:nvPr/>
          </p:nvSpPr>
          <p:spPr>
            <a:xfrm>
              <a:off x="3179705" y="2420889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8" name="矩形 737"/>
            <p:cNvSpPr>
              <a:spLocks noChangeAspect="1"/>
            </p:cNvSpPr>
            <p:nvPr/>
          </p:nvSpPr>
          <p:spPr>
            <a:xfrm>
              <a:off x="3179670" y="2672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39" name="矩形 738"/>
            <p:cNvSpPr>
              <a:spLocks noChangeAspect="1"/>
            </p:cNvSpPr>
            <p:nvPr/>
          </p:nvSpPr>
          <p:spPr>
            <a:xfrm>
              <a:off x="3179705" y="2924945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40" name="矩形 739"/>
            <p:cNvSpPr>
              <a:spLocks noChangeAspect="1"/>
            </p:cNvSpPr>
            <p:nvPr/>
          </p:nvSpPr>
          <p:spPr>
            <a:xfrm>
              <a:off x="3179670" y="3177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41" name="矩形 740"/>
            <p:cNvSpPr>
              <a:spLocks noChangeAspect="1"/>
            </p:cNvSpPr>
            <p:nvPr/>
          </p:nvSpPr>
          <p:spPr>
            <a:xfrm>
              <a:off x="3179705" y="3429001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42" name="矩形 741"/>
            <p:cNvSpPr>
              <a:spLocks noChangeAspect="1"/>
            </p:cNvSpPr>
            <p:nvPr/>
          </p:nvSpPr>
          <p:spPr>
            <a:xfrm>
              <a:off x="3179670" y="3681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43" name="矩形 742"/>
            <p:cNvSpPr>
              <a:spLocks noChangeAspect="1"/>
            </p:cNvSpPr>
            <p:nvPr/>
          </p:nvSpPr>
          <p:spPr>
            <a:xfrm>
              <a:off x="3179705" y="3933057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44" name="矩形 743"/>
            <p:cNvSpPr>
              <a:spLocks noChangeAspect="1"/>
            </p:cNvSpPr>
            <p:nvPr/>
          </p:nvSpPr>
          <p:spPr>
            <a:xfrm>
              <a:off x="3179670" y="4185113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1200" b="0"/>
            </a:p>
          </p:txBody>
        </p:sp>
        <p:sp>
          <p:nvSpPr>
            <p:cNvPr id="745" name="椭圆 744"/>
            <p:cNvSpPr/>
            <p:nvPr/>
          </p:nvSpPr>
          <p:spPr>
            <a:xfrm>
              <a:off x="947457" y="2420889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a</a:t>
              </a:r>
              <a:endParaRPr kumimoji="1" lang="zh-CN" altLang="en-US" sz="1200" b="0" dirty="0"/>
            </a:p>
          </p:txBody>
        </p:sp>
        <p:sp>
          <p:nvSpPr>
            <p:cNvPr id="746" name="椭圆 745"/>
            <p:cNvSpPr/>
            <p:nvPr/>
          </p:nvSpPr>
          <p:spPr>
            <a:xfrm>
              <a:off x="2207568" y="2420889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b</a:t>
              </a:r>
              <a:endParaRPr kumimoji="1" lang="zh-CN" altLang="en-US" sz="1200" b="0" dirty="0"/>
            </a:p>
          </p:txBody>
        </p:sp>
        <p:sp>
          <p:nvSpPr>
            <p:cNvPr id="747" name="椭圆 746"/>
            <p:cNvSpPr/>
            <p:nvPr/>
          </p:nvSpPr>
          <p:spPr>
            <a:xfrm>
              <a:off x="695400" y="2672946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c</a:t>
              </a:r>
              <a:endParaRPr kumimoji="1" lang="zh-CN" altLang="en-US" sz="1200" b="0" dirty="0"/>
            </a:p>
          </p:txBody>
        </p:sp>
        <p:sp>
          <p:nvSpPr>
            <p:cNvPr id="748" name="椭圆 747"/>
            <p:cNvSpPr/>
            <p:nvPr/>
          </p:nvSpPr>
          <p:spPr>
            <a:xfrm>
              <a:off x="1451513" y="2672946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d</a:t>
              </a:r>
              <a:endParaRPr kumimoji="1" lang="zh-CN" altLang="en-US" sz="1200" b="0" dirty="0"/>
            </a:p>
          </p:txBody>
        </p:sp>
        <p:sp>
          <p:nvSpPr>
            <p:cNvPr id="749" name="椭圆 748"/>
            <p:cNvSpPr/>
            <p:nvPr/>
          </p:nvSpPr>
          <p:spPr>
            <a:xfrm>
              <a:off x="1451513" y="2924945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e</a:t>
              </a:r>
              <a:endParaRPr kumimoji="1" lang="zh-CN" altLang="en-US" sz="1200" b="0" dirty="0"/>
            </a:p>
          </p:txBody>
        </p:sp>
        <p:sp>
          <p:nvSpPr>
            <p:cNvPr id="750" name="椭圆 749"/>
            <p:cNvSpPr/>
            <p:nvPr/>
          </p:nvSpPr>
          <p:spPr>
            <a:xfrm>
              <a:off x="1955569" y="2924945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f</a:t>
              </a:r>
              <a:endParaRPr kumimoji="1" lang="zh-CN" altLang="en-US" sz="1200" b="0" dirty="0"/>
            </a:p>
          </p:txBody>
        </p:sp>
        <p:sp>
          <p:nvSpPr>
            <p:cNvPr id="751" name="椭圆 750"/>
            <p:cNvSpPr/>
            <p:nvPr/>
          </p:nvSpPr>
          <p:spPr>
            <a:xfrm>
              <a:off x="2459625" y="3177002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h</a:t>
              </a:r>
              <a:endParaRPr kumimoji="1" lang="zh-CN" altLang="en-US" sz="1200" b="0" dirty="0"/>
            </a:p>
          </p:txBody>
        </p:sp>
        <p:sp>
          <p:nvSpPr>
            <p:cNvPr id="752" name="椭圆 751"/>
            <p:cNvSpPr/>
            <p:nvPr/>
          </p:nvSpPr>
          <p:spPr>
            <a:xfrm>
              <a:off x="1199456" y="3177002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g</a:t>
              </a:r>
              <a:endParaRPr kumimoji="1" lang="zh-CN" altLang="en-US" sz="1200" b="0" dirty="0"/>
            </a:p>
          </p:txBody>
        </p:sp>
        <p:sp>
          <p:nvSpPr>
            <p:cNvPr id="753" name="椭圆 752"/>
            <p:cNvSpPr/>
            <p:nvPr/>
          </p:nvSpPr>
          <p:spPr>
            <a:xfrm>
              <a:off x="947457" y="3429001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 err="1"/>
                <a:t>i</a:t>
              </a:r>
              <a:endParaRPr kumimoji="1" lang="zh-CN" altLang="en-US" sz="1200" b="0" dirty="0"/>
            </a:p>
          </p:txBody>
        </p:sp>
        <p:sp>
          <p:nvSpPr>
            <p:cNvPr id="754" name="椭圆 753"/>
            <p:cNvSpPr/>
            <p:nvPr/>
          </p:nvSpPr>
          <p:spPr>
            <a:xfrm>
              <a:off x="1703512" y="3429001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j</a:t>
              </a:r>
              <a:endParaRPr kumimoji="1" lang="zh-CN" altLang="en-US" sz="1200" b="0" dirty="0"/>
            </a:p>
          </p:txBody>
        </p:sp>
        <p:sp>
          <p:nvSpPr>
            <p:cNvPr id="755" name="椭圆 754"/>
            <p:cNvSpPr/>
            <p:nvPr/>
          </p:nvSpPr>
          <p:spPr>
            <a:xfrm>
              <a:off x="1955569" y="3429001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k</a:t>
              </a:r>
              <a:endParaRPr kumimoji="1" lang="zh-CN" altLang="en-US" sz="1200" b="0" dirty="0"/>
            </a:p>
          </p:txBody>
        </p:sp>
        <p:sp>
          <p:nvSpPr>
            <p:cNvPr id="756" name="椭圆 755"/>
            <p:cNvSpPr/>
            <p:nvPr/>
          </p:nvSpPr>
          <p:spPr>
            <a:xfrm>
              <a:off x="1451513" y="3681058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l</a:t>
              </a:r>
              <a:endParaRPr kumimoji="1" lang="zh-CN" altLang="en-US" sz="1200" b="0" dirty="0"/>
            </a:p>
          </p:txBody>
        </p:sp>
        <p:sp>
          <p:nvSpPr>
            <p:cNvPr id="757" name="椭圆 756"/>
            <p:cNvSpPr/>
            <p:nvPr/>
          </p:nvSpPr>
          <p:spPr>
            <a:xfrm>
              <a:off x="1703512" y="3933057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m</a:t>
              </a:r>
              <a:endParaRPr kumimoji="1" lang="zh-CN" altLang="en-US" sz="1200" b="0" dirty="0"/>
            </a:p>
          </p:txBody>
        </p:sp>
        <p:sp>
          <p:nvSpPr>
            <p:cNvPr id="758" name="椭圆 757"/>
            <p:cNvSpPr/>
            <p:nvPr/>
          </p:nvSpPr>
          <p:spPr>
            <a:xfrm>
              <a:off x="2207568" y="3933057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n</a:t>
              </a:r>
              <a:endParaRPr kumimoji="1" lang="zh-CN" altLang="en-US" sz="1200" b="0" dirty="0"/>
            </a:p>
          </p:txBody>
        </p:sp>
        <p:sp>
          <p:nvSpPr>
            <p:cNvPr id="759" name="椭圆 758"/>
            <p:cNvSpPr/>
            <p:nvPr/>
          </p:nvSpPr>
          <p:spPr>
            <a:xfrm>
              <a:off x="2459625" y="4185114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q</a:t>
              </a:r>
              <a:endParaRPr kumimoji="1" lang="zh-CN" altLang="en-US" sz="1200" b="0" dirty="0"/>
            </a:p>
          </p:txBody>
        </p:sp>
        <p:sp>
          <p:nvSpPr>
            <p:cNvPr id="760" name="椭圆 759"/>
            <p:cNvSpPr/>
            <p:nvPr/>
          </p:nvSpPr>
          <p:spPr>
            <a:xfrm>
              <a:off x="1199456" y="4185114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p</a:t>
              </a:r>
              <a:endParaRPr kumimoji="1" lang="zh-CN" altLang="en-US" sz="1200" b="0" dirty="0"/>
            </a:p>
          </p:txBody>
        </p:sp>
        <p:sp>
          <p:nvSpPr>
            <p:cNvPr id="761" name="椭圆 760"/>
            <p:cNvSpPr/>
            <p:nvPr/>
          </p:nvSpPr>
          <p:spPr>
            <a:xfrm>
              <a:off x="695400" y="4185114"/>
              <a:ext cx="251999" cy="251999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o</a:t>
              </a:r>
              <a:endParaRPr kumimoji="1" lang="zh-CN" altLang="en-US" sz="1200" b="0" dirty="0"/>
            </a:p>
          </p:txBody>
        </p:sp>
        <p:sp>
          <p:nvSpPr>
            <p:cNvPr id="762" name="椭圆 761"/>
            <p:cNvSpPr/>
            <p:nvPr/>
          </p:nvSpPr>
          <p:spPr>
            <a:xfrm>
              <a:off x="3179705" y="4185114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8</a:t>
              </a:r>
              <a:endParaRPr kumimoji="1" lang="zh-CN" altLang="en-US" sz="1200" b="0" dirty="0"/>
            </a:p>
          </p:txBody>
        </p:sp>
        <p:sp>
          <p:nvSpPr>
            <p:cNvPr id="763" name="椭圆 762"/>
            <p:cNvSpPr/>
            <p:nvPr/>
          </p:nvSpPr>
          <p:spPr>
            <a:xfrm>
              <a:off x="3179705" y="3933057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7</a:t>
              </a:r>
              <a:endParaRPr kumimoji="1" lang="zh-CN" altLang="en-US" sz="1200" b="0" dirty="0"/>
            </a:p>
          </p:txBody>
        </p:sp>
        <p:sp>
          <p:nvSpPr>
            <p:cNvPr id="764" name="椭圆 763"/>
            <p:cNvSpPr/>
            <p:nvPr/>
          </p:nvSpPr>
          <p:spPr>
            <a:xfrm>
              <a:off x="3179705" y="3681058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6</a:t>
              </a:r>
              <a:endParaRPr kumimoji="1" lang="zh-CN" altLang="en-US" sz="1200" b="0" dirty="0"/>
            </a:p>
          </p:txBody>
        </p:sp>
        <p:sp>
          <p:nvSpPr>
            <p:cNvPr id="765" name="椭圆 764"/>
            <p:cNvSpPr/>
            <p:nvPr/>
          </p:nvSpPr>
          <p:spPr>
            <a:xfrm>
              <a:off x="3179705" y="3429001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5</a:t>
              </a:r>
              <a:endParaRPr kumimoji="1" lang="zh-CN" altLang="en-US" sz="1200" b="0" dirty="0"/>
            </a:p>
          </p:txBody>
        </p:sp>
        <p:sp>
          <p:nvSpPr>
            <p:cNvPr id="766" name="椭圆 765"/>
            <p:cNvSpPr/>
            <p:nvPr/>
          </p:nvSpPr>
          <p:spPr>
            <a:xfrm>
              <a:off x="3179705" y="3177002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4</a:t>
              </a:r>
              <a:endParaRPr kumimoji="1" lang="zh-CN" altLang="en-US" sz="1200" b="0" dirty="0"/>
            </a:p>
          </p:txBody>
        </p:sp>
        <p:sp>
          <p:nvSpPr>
            <p:cNvPr id="767" name="椭圆 766"/>
            <p:cNvSpPr/>
            <p:nvPr/>
          </p:nvSpPr>
          <p:spPr>
            <a:xfrm>
              <a:off x="3179705" y="2924945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3</a:t>
              </a:r>
              <a:endParaRPr kumimoji="1" lang="zh-CN" altLang="en-US" sz="1200" b="0" dirty="0"/>
            </a:p>
          </p:txBody>
        </p:sp>
        <p:sp>
          <p:nvSpPr>
            <p:cNvPr id="768" name="椭圆 767"/>
            <p:cNvSpPr/>
            <p:nvPr/>
          </p:nvSpPr>
          <p:spPr>
            <a:xfrm>
              <a:off x="3179705" y="2672946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2</a:t>
              </a:r>
              <a:endParaRPr kumimoji="1" lang="zh-CN" altLang="en-US" sz="1200" b="0" dirty="0"/>
            </a:p>
          </p:txBody>
        </p:sp>
        <p:sp>
          <p:nvSpPr>
            <p:cNvPr id="769" name="椭圆 768"/>
            <p:cNvSpPr/>
            <p:nvPr/>
          </p:nvSpPr>
          <p:spPr>
            <a:xfrm>
              <a:off x="3179705" y="2420889"/>
              <a:ext cx="251999" cy="251999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/>
                <a:t>1</a:t>
              </a:r>
              <a:endParaRPr kumimoji="1" lang="zh-CN" altLang="en-US" sz="1200" b="0" dirty="0"/>
            </a:p>
          </p:txBody>
        </p:sp>
        <p:sp>
          <p:nvSpPr>
            <p:cNvPr id="770" name="文本框 234"/>
            <p:cNvSpPr txBox="1"/>
            <p:nvPr/>
          </p:nvSpPr>
          <p:spPr>
            <a:xfrm>
              <a:off x="2757239" y="3176944"/>
              <a:ext cx="371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2400" b="0" dirty="0">
                  <a:latin typeface="+mn-lt"/>
                  <a:cs typeface="Times New Roman" panose="02020603050405020304" pitchFamily="18" charset="0"/>
                </a:rPr>
                <a:t>X</a:t>
              </a:r>
              <a:endParaRPr kumimoji="1" lang="zh-CN" altLang="en-US" sz="24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71" name="文本框 235"/>
            <p:cNvSpPr txBox="1"/>
            <p:nvPr/>
          </p:nvSpPr>
          <p:spPr>
            <a:xfrm>
              <a:off x="3477377" y="3198167"/>
              <a:ext cx="371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2400" b="0" dirty="0">
                  <a:latin typeface="+mn-lt"/>
                  <a:cs typeface="Times New Roman" panose="02020603050405020304" pitchFamily="18" charset="0"/>
                </a:rPr>
                <a:t>=</a:t>
              </a:r>
              <a:endParaRPr kumimoji="1" lang="zh-CN" altLang="en-US" sz="24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72" name="文本框 236"/>
            <p:cNvSpPr txBox="1"/>
            <p:nvPr/>
          </p:nvSpPr>
          <p:spPr>
            <a:xfrm>
              <a:off x="1517481" y="4479503"/>
              <a:ext cx="371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2400" b="0" dirty="0">
                  <a:latin typeface="+mn-lt"/>
                  <a:cs typeface="Times New Roman" panose="02020603050405020304" pitchFamily="18" charset="0"/>
                </a:rPr>
                <a:t>A</a:t>
              </a:r>
              <a:endParaRPr kumimoji="1" lang="zh-CN" altLang="en-US" sz="24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73" name="文本框 237"/>
            <p:cNvSpPr txBox="1"/>
            <p:nvPr/>
          </p:nvSpPr>
          <p:spPr>
            <a:xfrm>
              <a:off x="3119673" y="4479503"/>
              <a:ext cx="371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2400" b="0" dirty="0">
                  <a:latin typeface="+mn-lt"/>
                  <a:cs typeface="Times New Roman" panose="02020603050405020304" pitchFamily="18" charset="0"/>
                </a:rPr>
                <a:t>x</a:t>
              </a:r>
              <a:endParaRPr kumimoji="1" lang="zh-CN" altLang="en-US" sz="24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74" name="文本框 238"/>
            <p:cNvSpPr txBox="1"/>
            <p:nvPr/>
          </p:nvSpPr>
          <p:spPr>
            <a:xfrm>
              <a:off x="3875763" y="4484736"/>
              <a:ext cx="371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2400" b="0" dirty="0">
                  <a:latin typeface="+mn-lt"/>
                  <a:cs typeface="Times New Roman" panose="02020603050405020304" pitchFamily="18" charset="0"/>
                </a:rPr>
                <a:t>y</a:t>
              </a:r>
              <a:endParaRPr kumimoji="1" lang="zh-CN" altLang="en-US" sz="24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775" name="矩形 774"/>
            <p:cNvSpPr>
              <a:spLocks noChangeAspect="1"/>
            </p:cNvSpPr>
            <p:nvPr/>
          </p:nvSpPr>
          <p:spPr>
            <a:xfrm>
              <a:off x="3935795" y="2420888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6" name="矩形 775"/>
            <p:cNvSpPr>
              <a:spLocks noChangeAspect="1"/>
            </p:cNvSpPr>
            <p:nvPr/>
          </p:nvSpPr>
          <p:spPr>
            <a:xfrm>
              <a:off x="3935760" y="2672944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7" name="矩形 776"/>
            <p:cNvSpPr>
              <a:spLocks noChangeAspect="1"/>
            </p:cNvSpPr>
            <p:nvPr/>
          </p:nvSpPr>
          <p:spPr>
            <a:xfrm>
              <a:off x="3935795" y="2924944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8" name="矩形 777"/>
            <p:cNvSpPr>
              <a:spLocks noChangeAspect="1"/>
            </p:cNvSpPr>
            <p:nvPr/>
          </p:nvSpPr>
          <p:spPr>
            <a:xfrm>
              <a:off x="3935760" y="3177000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9" name="矩形 778"/>
            <p:cNvSpPr>
              <a:spLocks noChangeAspect="1"/>
            </p:cNvSpPr>
            <p:nvPr/>
          </p:nvSpPr>
          <p:spPr>
            <a:xfrm>
              <a:off x="3935795" y="3429000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0" name="矩形 779"/>
            <p:cNvSpPr>
              <a:spLocks noChangeAspect="1"/>
            </p:cNvSpPr>
            <p:nvPr/>
          </p:nvSpPr>
          <p:spPr>
            <a:xfrm>
              <a:off x="3935760" y="3681056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1" name="矩形 780"/>
            <p:cNvSpPr>
              <a:spLocks noChangeAspect="1"/>
            </p:cNvSpPr>
            <p:nvPr/>
          </p:nvSpPr>
          <p:spPr>
            <a:xfrm>
              <a:off x="3935795" y="3933056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2" name="矩形 781"/>
            <p:cNvSpPr>
              <a:spLocks noChangeAspect="1"/>
            </p:cNvSpPr>
            <p:nvPr/>
          </p:nvSpPr>
          <p:spPr>
            <a:xfrm>
              <a:off x="3935760" y="4185112"/>
              <a:ext cx="251999" cy="251999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3" name="椭圆 782"/>
            <p:cNvSpPr/>
            <p:nvPr/>
          </p:nvSpPr>
          <p:spPr>
            <a:xfrm>
              <a:off x="3935795" y="4185113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4" name="椭圆 783"/>
            <p:cNvSpPr/>
            <p:nvPr/>
          </p:nvSpPr>
          <p:spPr>
            <a:xfrm>
              <a:off x="3935795" y="3933056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5" name="椭圆 784"/>
            <p:cNvSpPr/>
            <p:nvPr/>
          </p:nvSpPr>
          <p:spPr>
            <a:xfrm>
              <a:off x="3935795" y="3681057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6" name="椭圆 785"/>
            <p:cNvSpPr/>
            <p:nvPr/>
          </p:nvSpPr>
          <p:spPr>
            <a:xfrm>
              <a:off x="3935795" y="3429000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7" name="椭圆 786"/>
            <p:cNvSpPr/>
            <p:nvPr/>
          </p:nvSpPr>
          <p:spPr>
            <a:xfrm>
              <a:off x="3935795" y="3177001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8" name="椭圆 787"/>
            <p:cNvSpPr/>
            <p:nvPr/>
          </p:nvSpPr>
          <p:spPr>
            <a:xfrm>
              <a:off x="3935795" y="2924944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89" name="椭圆 788"/>
            <p:cNvSpPr/>
            <p:nvPr/>
          </p:nvSpPr>
          <p:spPr>
            <a:xfrm>
              <a:off x="3935795" y="2672945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0" name="椭圆 789"/>
            <p:cNvSpPr/>
            <p:nvPr/>
          </p:nvSpPr>
          <p:spPr>
            <a:xfrm>
              <a:off x="3935795" y="2420888"/>
              <a:ext cx="251999" cy="251999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D8441BB-0754-DD04-069F-A9D1C52C78B6}"/>
              </a:ext>
            </a:extLst>
          </p:cNvPr>
          <p:cNvGrpSpPr/>
          <p:nvPr/>
        </p:nvGrpSpPr>
        <p:grpSpPr>
          <a:xfrm>
            <a:off x="3647728" y="1962792"/>
            <a:ext cx="4464496" cy="3854020"/>
            <a:chOff x="3647728" y="1962792"/>
            <a:chExt cx="4464496" cy="3854020"/>
          </a:xfrm>
        </p:grpSpPr>
        <p:sp>
          <p:nvSpPr>
            <p:cNvPr id="525" name="文本框 524"/>
            <p:cNvSpPr txBox="1"/>
            <p:nvPr/>
          </p:nvSpPr>
          <p:spPr>
            <a:xfrm>
              <a:off x="4168070" y="5170481"/>
              <a:ext cx="35205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Compute 8x8 </a:t>
              </a:r>
              <a:r>
                <a:rPr lang="en" altLang="zh-CN" b="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SpMV</a:t>
              </a:r>
              <a:r>
                <a:rPr lang="en" altLang="zh-CN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  <a:p>
              <a:pPr algn="ctr"/>
              <a:r>
                <a:rPr lang="en" altLang="zh-CN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using </a:t>
              </a:r>
              <a:r>
                <a:rPr lang="en" altLang="zh-CN" b="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mma</a:t>
              </a:r>
              <a:r>
                <a:rPr lang="en" altLang="zh-CN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instruction</a:t>
              </a:r>
              <a:endPara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6" name="右箭头 535"/>
            <p:cNvSpPr/>
            <p:nvPr/>
          </p:nvSpPr>
          <p:spPr>
            <a:xfrm>
              <a:off x="3647728" y="3220734"/>
              <a:ext cx="520342" cy="353419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grpSp>
          <p:nvGrpSpPr>
            <p:cNvPr id="791" name="组合 790"/>
            <p:cNvGrpSpPr/>
            <p:nvPr/>
          </p:nvGrpSpPr>
          <p:grpSpPr>
            <a:xfrm>
              <a:off x="4354950" y="1962792"/>
              <a:ext cx="3067117" cy="3107506"/>
              <a:chOff x="6968764" y="1605230"/>
              <a:chExt cx="3067117" cy="3107506"/>
            </a:xfrm>
          </p:grpSpPr>
          <p:grpSp>
            <p:nvGrpSpPr>
              <p:cNvPr id="792" name="组合 791"/>
              <p:cNvGrpSpPr/>
              <p:nvPr/>
            </p:nvGrpSpPr>
            <p:grpSpPr>
              <a:xfrm>
                <a:off x="6968764" y="2693285"/>
                <a:ext cx="1001972" cy="2019451"/>
                <a:chOff x="6968764" y="2693285"/>
                <a:chExt cx="1001972" cy="2019451"/>
              </a:xfrm>
            </p:grpSpPr>
            <p:sp>
              <p:nvSpPr>
                <p:cNvPr id="894" name="椭圆 893"/>
                <p:cNvSpPr/>
                <p:nvPr/>
              </p:nvSpPr>
              <p:spPr>
                <a:xfrm>
                  <a:off x="6968764" y="2693285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a</a:t>
                  </a:r>
                  <a:endParaRPr kumimoji="1" lang="zh-CN" altLang="en-US" sz="1200" b="0" dirty="0"/>
                </a:p>
              </p:txBody>
            </p:sp>
            <p:sp>
              <p:nvSpPr>
                <p:cNvPr id="895" name="椭圆 894"/>
                <p:cNvSpPr/>
                <p:nvPr/>
              </p:nvSpPr>
              <p:spPr>
                <a:xfrm>
                  <a:off x="7212379" y="2693285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b</a:t>
                  </a:r>
                  <a:endParaRPr kumimoji="1" lang="zh-CN" altLang="en-US" sz="1200" b="0" dirty="0"/>
                </a:p>
              </p:txBody>
            </p:sp>
            <p:sp>
              <p:nvSpPr>
                <p:cNvPr id="896" name="椭圆 895"/>
                <p:cNvSpPr/>
                <p:nvPr/>
              </p:nvSpPr>
              <p:spPr>
                <a:xfrm>
                  <a:off x="7464436" y="269328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 dirty="0"/>
                </a:p>
              </p:txBody>
            </p:sp>
            <p:sp>
              <p:nvSpPr>
                <p:cNvPr id="897" name="椭圆 896"/>
                <p:cNvSpPr/>
                <p:nvPr/>
              </p:nvSpPr>
              <p:spPr>
                <a:xfrm>
                  <a:off x="7716435" y="269328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98" name="椭圆 897"/>
                <p:cNvSpPr/>
                <p:nvPr/>
              </p:nvSpPr>
              <p:spPr>
                <a:xfrm>
                  <a:off x="6968764" y="2945283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c</a:t>
                  </a:r>
                  <a:endParaRPr kumimoji="1" lang="zh-CN" altLang="en-US" sz="1200" b="0" dirty="0"/>
                </a:p>
              </p:txBody>
            </p:sp>
            <p:sp>
              <p:nvSpPr>
                <p:cNvPr id="899" name="椭圆 898"/>
                <p:cNvSpPr/>
                <p:nvPr/>
              </p:nvSpPr>
              <p:spPr>
                <a:xfrm>
                  <a:off x="7212379" y="2945283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d</a:t>
                  </a:r>
                  <a:endParaRPr kumimoji="1" lang="zh-CN" altLang="en-US" sz="1200" b="0" dirty="0"/>
                </a:p>
              </p:txBody>
            </p:sp>
            <p:sp>
              <p:nvSpPr>
                <p:cNvPr id="900" name="椭圆 899"/>
                <p:cNvSpPr/>
                <p:nvPr/>
              </p:nvSpPr>
              <p:spPr>
                <a:xfrm>
                  <a:off x="7464436" y="2945283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01" name="椭圆 900"/>
                <p:cNvSpPr/>
                <p:nvPr/>
              </p:nvSpPr>
              <p:spPr>
                <a:xfrm>
                  <a:off x="7716435" y="2945283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02" name="椭圆 901"/>
                <p:cNvSpPr/>
                <p:nvPr/>
              </p:nvSpPr>
              <p:spPr>
                <a:xfrm>
                  <a:off x="6969915" y="3199012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e</a:t>
                  </a:r>
                  <a:endParaRPr kumimoji="1" lang="zh-CN" altLang="en-US" sz="1200" b="0" dirty="0"/>
                </a:p>
              </p:txBody>
            </p:sp>
            <p:sp>
              <p:nvSpPr>
                <p:cNvPr id="903" name="椭圆 902"/>
                <p:cNvSpPr/>
                <p:nvPr/>
              </p:nvSpPr>
              <p:spPr>
                <a:xfrm>
                  <a:off x="7213530" y="3199012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f</a:t>
                  </a:r>
                  <a:endParaRPr kumimoji="1" lang="zh-CN" altLang="en-US" sz="1200" b="0" dirty="0"/>
                </a:p>
              </p:txBody>
            </p:sp>
            <p:sp>
              <p:nvSpPr>
                <p:cNvPr id="904" name="椭圆 903"/>
                <p:cNvSpPr/>
                <p:nvPr/>
              </p:nvSpPr>
              <p:spPr>
                <a:xfrm>
                  <a:off x="7465587" y="3199012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05" name="椭圆 904"/>
                <p:cNvSpPr/>
                <p:nvPr/>
              </p:nvSpPr>
              <p:spPr>
                <a:xfrm>
                  <a:off x="7717586" y="3199012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06" name="椭圆 905"/>
                <p:cNvSpPr/>
                <p:nvPr/>
              </p:nvSpPr>
              <p:spPr>
                <a:xfrm>
                  <a:off x="6969915" y="3451010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g</a:t>
                  </a:r>
                  <a:endParaRPr kumimoji="1" lang="zh-CN" altLang="en-US" sz="1200" b="0" dirty="0"/>
                </a:p>
              </p:txBody>
            </p:sp>
            <p:sp>
              <p:nvSpPr>
                <p:cNvPr id="907" name="椭圆 906"/>
                <p:cNvSpPr/>
                <p:nvPr/>
              </p:nvSpPr>
              <p:spPr>
                <a:xfrm>
                  <a:off x="7213530" y="3451010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h</a:t>
                  </a:r>
                  <a:endParaRPr kumimoji="1" lang="zh-CN" altLang="en-US" sz="1200" b="0" dirty="0"/>
                </a:p>
              </p:txBody>
            </p:sp>
            <p:sp>
              <p:nvSpPr>
                <p:cNvPr id="908" name="椭圆 907"/>
                <p:cNvSpPr/>
                <p:nvPr/>
              </p:nvSpPr>
              <p:spPr>
                <a:xfrm>
                  <a:off x="7465587" y="3451010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09" name="椭圆 908"/>
                <p:cNvSpPr/>
                <p:nvPr/>
              </p:nvSpPr>
              <p:spPr>
                <a:xfrm>
                  <a:off x="7717586" y="3451010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10" name="椭圆 909"/>
                <p:cNvSpPr/>
                <p:nvPr/>
              </p:nvSpPr>
              <p:spPr>
                <a:xfrm>
                  <a:off x="6969915" y="3703012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 err="1"/>
                    <a:t>i</a:t>
                  </a:r>
                  <a:endParaRPr kumimoji="1" lang="zh-CN" altLang="en-US" sz="1200" b="0" dirty="0"/>
                </a:p>
              </p:txBody>
            </p:sp>
            <p:sp>
              <p:nvSpPr>
                <p:cNvPr id="911" name="椭圆 910"/>
                <p:cNvSpPr/>
                <p:nvPr/>
              </p:nvSpPr>
              <p:spPr>
                <a:xfrm>
                  <a:off x="7213530" y="3703012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j</a:t>
                  </a:r>
                  <a:endParaRPr kumimoji="1" lang="zh-CN" altLang="en-US" sz="1200" b="0" dirty="0"/>
                </a:p>
              </p:txBody>
            </p:sp>
            <p:sp>
              <p:nvSpPr>
                <p:cNvPr id="912" name="椭圆 911"/>
                <p:cNvSpPr/>
                <p:nvPr/>
              </p:nvSpPr>
              <p:spPr>
                <a:xfrm>
                  <a:off x="7465587" y="3703012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k</a:t>
                  </a:r>
                  <a:endParaRPr kumimoji="1" lang="zh-CN" altLang="en-US" sz="1200" b="0" dirty="0"/>
                </a:p>
              </p:txBody>
            </p:sp>
            <p:sp>
              <p:nvSpPr>
                <p:cNvPr id="913" name="椭圆 912"/>
                <p:cNvSpPr/>
                <p:nvPr/>
              </p:nvSpPr>
              <p:spPr>
                <a:xfrm>
                  <a:off x="7717586" y="3703012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14" name="椭圆 913"/>
                <p:cNvSpPr/>
                <p:nvPr/>
              </p:nvSpPr>
              <p:spPr>
                <a:xfrm>
                  <a:off x="6969915" y="3955010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l</a:t>
                  </a:r>
                  <a:endParaRPr kumimoji="1" lang="zh-CN" altLang="en-US" sz="1200" b="0" dirty="0"/>
                </a:p>
              </p:txBody>
            </p:sp>
            <p:sp>
              <p:nvSpPr>
                <p:cNvPr id="915" name="椭圆 914"/>
                <p:cNvSpPr/>
                <p:nvPr/>
              </p:nvSpPr>
              <p:spPr>
                <a:xfrm>
                  <a:off x="7213530" y="3955010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16" name="椭圆 915"/>
                <p:cNvSpPr/>
                <p:nvPr/>
              </p:nvSpPr>
              <p:spPr>
                <a:xfrm>
                  <a:off x="7465587" y="3955010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17" name="椭圆 916"/>
                <p:cNvSpPr/>
                <p:nvPr/>
              </p:nvSpPr>
              <p:spPr>
                <a:xfrm>
                  <a:off x="7717586" y="3955010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18" name="椭圆 917"/>
                <p:cNvSpPr/>
                <p:nvPr/>
              </p:nvSpPr>
              <p:spPr>
                <a:xfrm>
                  <a:off x="6971066" y="4208739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m</a:t>
                  </a:r>
                  <a:endParaRPr kumimoji="1" lang="zh-CN" altLang="en-US" sz="1200" b="0" dirty="0"/>
                </a:p>
              </p:txBody>
            </p:sp>
            <p:sp>
              <p:nvSpPr>
                <p:cNvPr id="919" name="椭圆 918"/>
                <p:cNvSpPr/>
                <p:nvPr/>
              </p:nvSpPr>
              <p:spPr>
                <a:xfrm>
                  <a:off x="7214681" y="4208739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n</a:t>
                  </a:r>
                  <a:endParaRPr kumimoji="1" lang="zh-CN" altLang="en-US" sz="1200" b="0" dirty="0"/>
                </a:p>
              </p:txBody>
            </p:sp>
            <p:sp>
              <p:nvSpPr>
                <p:cNvPr id="920" name="椭圆 919"/>
                <p:cNvSpPr/>
                <p:nvPr/>
              </p:nvSpPr>
              <p:spPr>
                <a:xfrm>
                  <a:off x="7466738" y="4208739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21" name="椭圆 920"/>
                <p:cNvSpPr/>
                <p:nvPr/>
              </p:nvSpPr>
              <p:spPr>
                <a:xfrm>
                  <a:off x="7718737" y="4208739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22" name="椭圆 921"/>
                <p:cNvSpPr/>
                <p:nvPr/>
              </p:nvSpPr>
              <p:spPr>
                <a:xfrm>
                  <a:off x="6971066" y="4460737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o</a:t>
                  </a:r>
                  <a:endParaRPr kumimoji="1" lang="zh-CN" altLang="en-US" sz="1200" b="0" dirty="0"/>
                </a:p>
              </p:txBody>
            </p:sp>
            <p:sp>
              <p:nvSpPr>
                <p:cNvPr id="923" name="椭圆 922"/>
                <p:cNvSpPr/>
                <p:nvPr/>
              </p:nvSpPr>
              <p:spPr>
                <a:xfrm>
                  <a:off x="7214681" y="4460737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p</a:t>
                  </a:r>
                  <a:endParaRPr kumimoji="1" lang="zh-CN" altLang="en-US" sz="1200" b="0" dirty="0"/>
                </a:p>
              </p:txBody>
            </p:sp>
            <p:sp>
              <p:nvSpPr>
                <p:cNvPr id="924" name="椭圆 923"/>
                <p:cNvSpPr/>
                <p:nvPr/>
              </p:nvSpPr>
              <p:spPr>
                <a:xfrm>
                  <a:off x="7466738" y="4460737"/>
                  <a:ext cx="251999" cy="251999"/>
                </a:xfrm>
                <a:prstGeom prst="ellipse">
                  <a:avLst/>
                </a:prstGeom>
                <a:solidFill>
                  <a:srgbClr val="AFD19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q</a:t>
                  </a:r>
                  <a:endParaRPr kumimoji="1" lang="zh-CN" altLang="en-US" sz="1200" b="0" dirty="0"/>
                </a:p>
              </p:txBody>
            </p:sp>
            <p:sp>
              <p:nvSpPr>
                <p:cNvPr id="925" name="椭圆 924"/>
                <p:cNvSpPr/>
                <p:nvPr/>
              </p:nvSpPr>
              <p:spPr>
                <a:xfrm>
                  <a:off x="7718737" y="4460737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lIns="90000"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926" name="矩形 925"/>
                <p:cNvSpPr/>
                <p:nvPr/>
              </p:nvSpPr>
              <p:spPr>
                <a:xfrm>
                  <a:off x="7150077" y="3344584"/>
                  <a:ext cx="674115" cy="686518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66255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600" b="0" dirty="0" err="1"/>
                    <a:t>fragA</a:t>
                  </a:r>
                  <a:endParaRPr kumimoji="1" lang="zh-CN" altLang="en-US" sz="1600" b="0" dirty="0"/>
                </a:p>
              </p:txBody>
            </p:sp>
          </p:grpSp>
          <p:grpSp>
            <p:nvGrpSpPr>
              <p:cNvPr id="793" name="组合 792"/>
              <p:cNvGrpSpPr/>
              <p:nvPr/>
            </p:nvGrpSpPr>
            <p:grpSpPr>
              <a:xfrm>
                <a:off x="8037638" y="1605230"/>
                <a:ext cx="1997092" cy="1010534"/>
                <a:chOff x="8037638" y="1605230"/>
                <a:chExt cx="1997092" cy="1010534"/>
              </a:xfrm>
            </p:grpSpPr>
            <p:sp>
              <p:nvSpPr>
                <p:cNvPr id="861" name="椭圆 860"/>
                <p:cNvSpPr/>
                <p:nvPr/>
              </p:nvSpPr>
              <p:spPr>
                <a:xfrm>
                  <a:off x="8037638" y="160604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2</a:t>
                  </a:r>
                  <a:endParaRPr kumimoji="1" lang="zh-CN" altLang="en-US" sz="1200" b="0" dirty="0"/>
                </a:p>
              </p:txBody>
            </p:sp>
            <p:sp>
              <p:nvSpPr>
                <p:cNvPr id="862" name="椭圆 861"/>
                <p:cNvSpPr/>
                <p:nvPr/>
              </p:nvSpPr>
              <p:spPr>
                <a:xfrm>
                  <a:off x="8281253" y="160604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1</a:t>
                  </a:r>
                  <a:endParaRPr kumimoji="1" lang="zh-CN" altLang="en-US" sz="1200" b="0" dirty="0"/>
                </a:p>
              </p:txBody>
            </p:sp>
            <p:sp>
              <p:nvSpPr>
                <p:cNvPr id="863" name="椭圆 862"/>
                <p:cNvSpPr/>
                <p:nvPr/>
              </p:nvSpPr>
              <p:spPr>
                <a:xfrm>
                  <a:off x="8533310" y="160604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4</a:t>
                  </a:r>
                  <a:endParaRPr kumimoji="1" lang="zh-CN" altLang="en-US" sz="1200" b="0" dirty="0"/>
                </a:p>
              </p:txBody>
            </p:sp>
            <p:sp>
              <p:nvSpPr>
                <p:cNvPr id="864" name="椭圆 863"/>
                <p:cNvSpPr/>
                <p:nvPr/>
              </p:nvSpPr>
              <p:spPr>
                <a:xfrm>
                  <a:off x="8785309" y="160604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3</a:t>
                  </a:r>
                  <a:endParaRPr kumimoji="1" lang="zh-CN" altLang="en-US" sz="1200" b="0" dirty="0"/>
                </a:p>
              </p:txBody>
            </p:sp>
            <p:sp>
              <p:nvSpPr>
                <p:cNvPr id="865" name="椭圆 864"/>
                <p:cNvSpPr/>
                <p:nvPr/>
              </p:nvSpPr>
              <p:spPr>
                <a:xfrm>
                  <a:off x="8037638" y="1858038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7</a:t>
                  </a:r>
                  <a:endParaRPr kumimoji="1" lang="zh-CN" altLang="en-US" sz="1200" b="0" dirty="0"/>
                </a:p>
              </p:txBody>
            </p:sp>
            <p:sp>
              <p:nvSpPr>
                <p:cNvPr id="866" name="椭圆 865"/>
                <p:cNvSpPr/>
                <p:nvPr/>
              </p:nvSpPr>
              <p:spPr>
                <a:xfrm>
                  <a:off x="8281253" y="1858038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4</a:t>
                  </a:r>
                  <a:endParaRPr kumimoji="1" lang="zh-CN" altLang="en-US" sz="1200" b="0" dirty="0"/>
                </a:p>
              </p:txBody>
            </p:sp>
            <p:sp>
              <p:nvSpPr>
                <p:cNvPr id="867" name="椭圆 866"/>
                <p:cNvSpPr/>
                <p:nvPr/>
              </p:nvSpPr>
              <p:spPr>
                <a:xfrm>
                  <a:off x="8533310" y="1858038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6</a:t>
                  </a:r>
                  <a:endParaRPr kumimoji="1" lang="zh-CN" altLang="en-US" sz="1200" b="0" dirty="0"/>
                </a:p>
              </p:txBody>
            </p:sp>
            <p:sp>
              <p:nvSpPr>
                <p:cNvPr id="868" name="椭圆 867"/>
                <p:cNvSpPr/>
                <p:nvPr/>
              </p:nvSpPr>
              <p:spPr>
                <a:xfrm>
                  <a:off x="8785309" y="1858038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8</a:t>
                  </a:r>
                  <a:endParaRPr kumimoji="1" lang="zh-CN" altLang="en-US" sz="1200" b="0" dirty="0"/>
                </a:p>
              </p:txBody>
            </p:sp>
            <p:sp>
              <p:nvSpPr>
                <p:cNvPr id="869" name="椭圆 868"/>
                <p:cNvSpPr/>
                <p:nvPr/>
              </p:nvSpPr>
              <p:spPr>
                <a:xfrm>
                  <a:off x="8038789" y="2111767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0" name="椭圆 869"/>
                <p:cNvSpPr/>
                <p:nvPr/>
              </p:nvSpPr>
              <p:spPr>
                <a:xfrm>
                  <a:off x="8282404" y="2111767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1" name="椭圆 870"/>
                <p:cNvSpPr/>
                <p:nvPr/>
              </p:nvSpPr>
              <p:spPr>
                <a:xfrm>
                  <a:off x="8534461" y="2111767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2" name="椭圆 871"/>
                <p:cNvSpPr/>
                <p:nvPr/>
              </p:nvSpPr>
              <p:spPr>
                <a:xfrm>
                  <a:off x="8786460" y="2111767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3" name="椭圆 872"/>
                <p:cNvSpPr/>
                <p:nvPr/>
              </p:nvSpPr>
              <p:spPr>
                <a:xfrm>
                  <a:off x="8038789" y="236376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4" name="椭圆 873"/>
                <p:cNvSpPr/>
                <p:nvPr/>
              </p:nvSpPr>
              <p:spPr>
                <a:xfrm>
                  <a:off x="8282404" y="236376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5" name="椭圆 874"/>
                <p:cNvSpPr/>
                <p:nvPr/>
              </p:nvSpPr>
              <p:spPr>
                <a:xfrm>
                  <a:off x="8534461" y="236376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6" name="椭圆 875"/>
                <p:cNvSpPr/>
                <p:nvPr/>
              </p:nvSpPr>
              <p:spPr>
                <a:xfrm>
                  <a:off x="8786460" y="236376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77" name="椭圆 876"/>
                <p:cNvSpPr/>
                <p:nvPr/>
              </p:nvSpPr>
              <p:spPr>
                <a:xfrm>
                  <a:off x="9033909" y="160523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2</a:t>
                  </a:r>
                  <a:endParaRPr kumimoji="1" lang="zh-CN" altLang="en-US" sz="1200" b="0" dirty="0"/>
                </a:p>
              </p:txBody>
            </p:sp>
            <p:sp>
              <p:nvSpPr>
                <p:cNvPr id="878" name="椭圆 877"/>
                <p:cNvSpPr/>
                <p:nvPr/>
              </p:nvSpPr>
              <p:spPr>
                <a:xfrm>
                  <a:off x="9277524" y="160523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4</a:t>
                  </a:r>
                  <a:endParaRPr kumimoji="1" lang="zh-CN" altLang="en-US" sz="1200" b="0" dirty="0"/>
                </a:p>
              </p:txBody>
            </p:sp>
            <p:sp>
              <p:nvSpPr>
                <p:cNvPr id="879" name="椭圆 878"/>
                <p:cNvSpPr/>
                <p:nvPr/>
              </p:nvSpPr>
              <p:spPr>
                <a:xfrm>
                  <a:off x="9529581" y="160523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5</a:t>
                  </a:r>
                  <a:endParaRPr kumimoji="1" lang="zh-CN" altLang="en-US" sz="1200" b="0" dirty="0"/>
                </a:p>
              </p:txBody>
            </p:sp>
            <p:sp>
              <p:nvSpPr>
                <p:cNvPr id="880" name="椭圆 879"/>
                <p:cNvSpPr/>
                <p:nvPr/>
              </p:nvSpPr>
              <p:spPr>
                <a:xfrm>
                  <a:off x="9781580" y="1605230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1</a:t>
                  </a:r>
                  <a:endParaRPr kumimoji="1" lang="zh-CN" altLang="en-US" sz="1200" b="0" dirty="0"/>
                </a:p>
              </p:txBody>
            </p:sp>
            <p:sp>
              <p:nvSpPr>
                <p:cNvPr id="881" name="椭圆 880"/>
                <p:cNvSpPr/>
                <p:nvPr/>
              </p:nvSpPr>
              <p:spPr>
                <a:xfrm>
                  <a:off x="9033909" y="1857228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5</a:t>
                  </a:r>
                  <a:endParaRPr kumimoji="1" lang="zh-CN" altLang="en-US" sz="1200" b="0" dirty="0"/>
                </a:p>
              </p:txBody>
            </p:sp>
            <p:sp>
              <p:nvSpPr>
                <p:cNvPr id="882" name="椭圆 881"/>
                <p:cNvSpPr/>
                <p:nvPr/>
              </p:nvSpPr>
              <p:spPr>
                <a:xfrm>
                  <a:off x="9277524" y="1857228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83" name="椭圆 882"/>
                <p:cNvSpPr/>
                <p:nvPr/>
              </p:nvSpPr>
              <p:spPr>
                <a:xfrm>
                  <a:off x="9529581" y="1857228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7</a:t>
                  </a:r>
                  <a:endParaRPr kumimoji="1" lang="zh-CN" altLang="en-US" sz="1200" b="0" dirty="0"/>
                </a:p>
              </p:txBody>
            </p:sp>
            <p:sp>
              <p:nvSpPr>
                <p:cNvPr id="884" name="椭圆 883"/>
                <p:cNvSpPr/>
                <p:nvPr/>
              </p:nvSpPr>
              <p:spPr>
                <a:xfrm>
                  <a:off x="9781580" y="1857228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3</a:t>
                  </a:r>
                  <a:endParaRPr kumimoji="1" lang="zh-CN" altLang="en-US" sz="1200" b="0" dirty="0"/>
                </a:p>
              </p:txBody>
            </p:sp>
            <p:sp>
              <p:nvSpPr>
                <p:cNvPr id="885" name="椭圆 884"/>
                <p:cNvSpPr/>
                <p:nvPr/>
              </p:nvSpPr>
              <p:spPr>
                <a:xfrm>
                  <a:off x="9035060" y="2110957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6</a:t>
                  </a:r>
                  <a:endParaRPr kumimoji="1" lang="zh-CN" altLang="en-US" sz="1200" b="0" dirty="0"/>
                </a:p>
              </p:txBody>
            </p:sp>
            <p:sp>
              <p:nvSpPr>
                <p:cNvPr id="886" name="椭圆 885"/>
                <p:cNvSpPr/>
                <p:nvPr/>
              </p:nvSpPr>
              <p:spPr>
                <a:xfrm>
                  <a:off x="9278675" y="2110957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87" name="椭圆 886"/>
                <p:cNvSpPr/>
                <p:nvPr/>
              </p:nvSpPr>
              <p:spPr>
                <a:xfrm>
                  <a:off x="9530732" y="2110957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88" name="椭圆 887"/>
                <p:cNvSpPr/>
                <p:nvPr/>
              </p:nvSpPr>
              <p:spPr>
                <a:xfrm>
                  <a:off x="9782731" y="2110957"/>
                  <a:ext cx="251999" cy="251999"/>
                </a:xfrm>
                <a:prstGeom prst="ellipse">
                  <a:avLst/>
                </a:prstGeom>
                <a:solidFill>
                  <a:srgbClr val="A89CD5"/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200" b="0" dirty="0"/>
                    <a:t>8</a:t>
                  </a:r>
                  <a:endParaRPr kumimoji="1" lang="zh-CN" altLang="en-US" sz="1200" b="0" dirty="0"/>
                </a:p>
              </p:txBody>
            </p:sp>
            <p:sp>
              <p:nvSpPr>
                <p:cNvPr id="889" name="椭圆 888"/>
                <p:cNvSpPr/>
                <p:nvPr/>
              </p:nvSpPr>
              <p:spPr>
                <a:xfrm>
                  <a:off x="9035060" y="236295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90" name="椭圆 889"/>
                <p:cNvSpPr/>
                <p:nvPr/>
              </p:nvSpPr>
              <p:spPr>
                <a:xfrm>
                  <a:off x="9278675" y="236295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91" name="椭圆 890"/>
                <p:cNvSpPr/>
                <p:nvPr/>
              </p:nvSpPr>
              <p:spPr>
                <a:xfrm>
                  <a:off x="9530732" y="236295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92" name="椭圆 891"/>
                <p:cNvSpPr/>
                <p:nvPr/>
              </p:nvSpPr>
              <p:spPr>
                <a:xfrm>
                  <a:off x="9782731" y="2362955"/>
                  <a:ext cx="251999" cy="251999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kumimoji="1" lang="zh-CN" altLang="en-US" sz="1200" b="0"/>
                </a:p>
              </p:txBody>
            </p:sp>
            <p:sp>
              <p:nvSpPr>
                <p:cNvPr id="893" name="矩形 892"/>
                <p:cNvSpPr/>
                <p:nvPr/>
              </p:nvSpPr>
              <p:spPr>
                <a:xfrm>
                  <a:off x="8709808" y="1772816"/>
                  <a:ext cx="674115" cy="686518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66255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600" b="0" dirty="0" err="1"/>
                    <a:t>fragX</a:t>
                  </a:r>
                  <a:endParaRPr kumimoji="1" lang="zh-CN" altLang="en-US" sz="1600" b="0" dirty="0"/>
                </a:p>
              </p:txBody>
            </p:sp>
          </p:grpSp>
          <p:grpSp>
            <p:nvGrpSpPr>
              <p:cNvPr id="794" name="组合 793"/>
              <p:cNvGrpSpPr/>
              <p:nvPr/>
            </p:nvGrpSpPr>
            <p:grpSpPr>
              <a:xfrm>
                <a:off x="8037638" y="2689311"/>
                <a:ext cx="1998243" cy="2020261"/>
                <a:chOff x="8037638" y="2689311"/>
                <a:chExt cx="1998243" cy="2020261"/>
              </a:xfrm>
            </p:grpSpPr>
            <p:grpSp>
              <p:nvGrpSpPr>
                <p:cNvPr id="795" name="组合 794"/>
                <p:cNvGrpSpPr/>
                <p:nvPr/>
              </p:nvGrpSpPr>
              <p:grpSpPr>
                <a:xfrm>
                  <a:off x="8037638" y="2689311"/>
                  <a:ext cx="1998243" cy="2020261"/>
                  <a:chOff x="9207692" y="4221088"/>
                  <a:chExt cx="1998243" cy="2020261"/>
                </a:xfrm>
              </p:grpSpPr>
              <p:sp>
                <p:nvSpPr>
                  <p:cNvPr id="797" name="椭圆 796"/>
                  <p:cNvSpPr/>
                  <p:nvPr/>
                </p:nvSpPr>
                <p:spPr>
                  <a:xfrm>
                    <a:off x="9207692" y="4221898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798" name="椭圆 797"/>
                  <p:cNvSpPr/>
                  <p:nvPr/>
                </p:nvSpPr>
                <p:spPr>
                  <a:xfrm>
                    <a:off x="9451307" y="4221898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799" name="椭圆 798"/>
                  <p:cNvSpPr/>
                  <p:nvPr/>
                </p:nvSpPr>
                <p:spPr>
                  <a:xfrm>
                    <a:off x="9703364" y="4221898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0" name="椭圆 799"/>
                  <p:cNvSpPr/>
                  <p:nvPr/>
                </p:nvSpPr>
                <p:spPr>
                  <a:xfrm>
                    <a:off x="9955363" y="4221898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801" name="椭圆 800"/>
                  <p:cNvSpPr/>
                  <p:nvPr/>
                </p:nvSpPr>
                <p:spPr>
                  <a:xfrm>
                    <a:off x="9207692" y="4473896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2" name="椭圆 801"/>
                  <p:cNvSpPr/>
                  <p:nvPr/>
                </p:nvSpPr>
                <p:spPr>
                  <a:xfrm>
                    <a:off x="9451307" y="4473896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3" name="椭圆 802"/>
                  <p:cNvSpPr/>
                  <p:nvPr/>
                </p:nvSpPr>
                <p:spPr>
                  <a:xfrm>
                    <a:off x="9703364" y="4473896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4" name="椭圆 803"/>
                  <p:cNvSpPr/>
                  <p:nvPr/>
                </p:nvSpPr>
                <p:spPr>
                  <a:xfrm>
                    <a:off x="9955363" y="4473896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5" name="椭圆 804"/>
                  <p:cNvSpPr/>
                  <p:nvPr/>
                </p:nvSpPr>
                <p:spPr>
                  <a:xfrm>
                    <a:off x="9208843" y="472762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6" name="椭圆 805"/>
                  <p:cNvSpPr/>
                  <p:nvPr/>
                </p:nvSpPr>
                <p:spPr>
                  <a:xfrm>
                    <a:off x="9452458" y="472762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7" name="椭圆 806"/>
                  <p:cNvSpPr/>
                  <p:nvPr/>
                </p:nvSpPr>
                <p:spPr>
                  <a:xfrm>
                    <a:off x="9704515" y="4727625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8" name="椭圆 807"/>
                  <p:cNvSpPr/>
                  <p:nvPr/>
                </p:nvSpPr>
                <p:spPr>
                  <a:xfrm>
                    <a:off x="9956514" y="472762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09" name="椭圆 808"/>
                  <p:cNvSpPr/>
                  <p:nvPr/>
                </p:nvSpPr>
                <p:spPr>
                  <a:xfrm>
                    <a:off x="9208843" y="497962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0" name="椭圆 809"/>
                  <p:cNvSpPr/>
                  <p:nvPr/>
                </p:nvSpPr>
                <p:spPr>
                  <a:xfrm>
                    <a:off x="9452458" y="497962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1" name="椭圆 810"/>
                  <p:cNvSpPr/>
                  <p:nvPr/>
                </p:nvSpPr>
                <p:spPr>
                  <a:xfrm>
                    <a:off x="9704515" y="497962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2" name="椭圆 811"/>
                  <p:cNvSpPr/>
                  <p:nvPr/>
                </p:nvSpPr>
                <p:spPr>
                  <a:xfrm>
                    <a:off x="9956514" y="4979623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3" name="椭圆 812"/>
                  <p:cNvSpPr/>
                  <p:nvPr/>
                </p:nvSpPr>
                <p:spPr>
                  <a:xfrm>
                    <a:off x="9208843" y="523162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4" name="椭圆 813"/>
                  <p:cNvSpPr/>
                  <p:nvPr/>
                </p:nvSpPr>
                <p:spPr>
                  <a:xfrm>
                    <a:off x="9452458" y="523162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5" name="椭圆 814"/>
                  <p:cNvSpPr/>
                  <p:nvPr/>
                </p:nvSpPr>
                <p:spPr>
                  <a:xfrm>
                    <a:off x="9704515" y="523162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6" name="椭圆 815"/>
                  <p:cNvSpPr/>
                  <p:nvPr/>
                </p:nvSpPr>
                <p:spPr>
                  <a:xfrm>
                    <a:off x="9956514" y="523162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7" name="椭圆 816"/>
                  <p:cNvSpPr/>
                  <p:nvPr/>
                </p:nvSpPr>
                <p:spPr>
                  <a:xfrm>
                    <a:off x="9208843" y="548362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8" name="椭圆 817"/>
                  <p:cNvSpPr/>
                  <p:nvPr/>
                </p:nvSpPr>
                <p:spPr>
                  <a:xfrm>
                    <a:off x="9452458" y="548362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19" name="椭圆 818"/>
                  <p:cNvSpPr/>
                  <p:nvPr/>
                </p:nvSpPr>
                <p:spPr>
                  <a:xfrm>
                    <a:off x="9704515" y="548362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0" name="椭圆 819"/>
                  <p:cNvSpPr/>
                  <p:nvPr/>
                </p:nvSpPr>
                <p:spPr>
                  <a:xfrm>
                    <a:off x="9956514" y="548362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1" name="椭圆 820"/>
                  <p:cNvSpPr/>
                  <p:nvPr/>
                </p:nvSpPr>
                <p:spPr>
                  <a:xfrm>
                    <a:off x="9209994" y="5737352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2" name="椭圆 821"/>
                  <p:cNvSpPr/>
                  <p:nvPr/>
                </p:nvSpPr>
                <p:spPr>
                  <a:xfrm>
                    <a:off x="9453609" y="5737352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3" name="椭圆 822"/>
                  <p:cNvSpPr/>
                  <p:nvPr/>
                </p:nvSpPr>
                <p:spPr>
                  <a:xfrm>
                    <a:off x="9705666" y="5737352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4" name="椭圆 823"/>
                  <p:cNvSpPr/>
                  <p:nvPr/>
                </p:nvSpPr>
                <p:spPr>
                  <a:xfrm>
                    <a:off x="9957665" y="5737352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5" name="椭圆 824"/>
                  <p:cNvSpPr/>
                  <p:nvPr/>
                </p:nvSpPr>
                <p:spPr>
                  <a:xfrm>
                    <a:off x="9209994" y="5989350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6" name="椭圆 825"/>
                  <p:cNvSpPr/>
                  <p:nvPr/>
                </p:nvSpPr>
                <p:spPr>
                  <a:xfrm>
                    <a:off x="9453609" y="5989350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7" name="椭圆 826"/>
                  <p:cNvSpPr/>
                  <p:nvPr/>
                </p:nvSpPr>
                <p:spPr>
                  <a:xfrm>
                    <a:off x="9705666" y="5989350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8" name="椭圆 827"/>
                  <p:cNvSpPr/>
                  <p:nvPr/>
                </p:nvSpPr>
                <p:spPr>
                  <a:xfrm>
                    <a:off x="9957665" y="5989350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29" name="椭圆 828"/>
                  <p:cNvSpPr/>
                  <p:nvPr/>
                </p:nvSpPr>
                <p:spPr>
                  <a:xfrm>
                    <a:off x="10203963" y="4221088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0" name="椭圆 829"/>
                  <p:cNvSpPr/>
                  <p:nvPr/>
                </p:nvSpPr>
                <p:spPr>
                  <a:xfrm>
                    <a:off x="10447578" y="4221088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1" name="椭圆 830"/>
                  <p:cNvSpPr/>
                  <p:nvPr/>
                </p:nvSpPr>
                <p:spPr>
                  <a:xfrm>
                    <a:off x="10699635" y="4221088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2" name="椭圆 831"/>
                  <p:cNvSpPr/>
                  <p:nvPr/>
                </p:nvSpPr>
                <p:spPr>
                  <a:xfrm>
                    <a:off x="10951634" y="4221088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833" name="椭圆 832"/>
                  <p:cNvSpPr/>
                  <p:nvPr/>
                </p:nvSpPr>
                <p:spPr>
                  <a:xfrm>
                    <a:off x="10203963" y="4473086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4" name="椭圆 833"/>
                  <p:cNvSpPr/>
                  <p:nvPr/>
                </p:nvSpPr>
                <p:spPr>
                  <a:xfrm>
                    <a:off x="10447578" y="4473086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5" name="椭圆 834"/>
                  <p:cNvSpPr/>
                  <p:nvPr/>
                </p:nvSpPr>
                <p:spPr>
                  <a:xfrm>
                    <a:off x="10699635" y="4473086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6" name="椭圆 835"/>
                  <p:cNvSpPr/>
                  <p:nvPr/>
                </p:nvSpPr>
                <p:spPr>
                  <a:xfrm>
                    <a:off x="10951634" y="4473086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7" name="椭圆 836"/>
                  <p:cNvSpPr/>
                  <p:nvPr/>
                </p:nvSpPr>
                <p:spPr>
                  <a:xfrm>
                    <a:off x="10205114" y="472681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8" name="椭圆 837"/>
                  <p:cNvSpPr/>
                  <p:nvPr/>
                </p:nvSpPr>
                <p:spPr>
                  <a:xfrm>
                    <a:off x="10448729" y="472681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39" name="椭圆 838"/>
                  <p:cNvSpPr/>
                  <p:nvPr/>
                </p:nvSpPr>
                <p:spPr>
                  <a:xfrm>
                    <a:off x="10700786" y="472681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0" name="椭圆 839"/>
                  <p:cNvSpPr/>
                  <p:nvPr/>
                </p:nvSpPr>
                <p:spPr>
                  <a:xfrm>
                    <a:off x="10952785" y="472681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1" name="椭圆 840"/>
                  <p:cNvSpPr/>
                  <p:nvPr/>
                </p:nvSpPr>
                <p:spPr>
                  <a:xfrm>
                    <a:off x="10205114" y="497881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2" name="椭圆 841"/>
                  <p:cNvSpPr/>
                  <p:nvPr/>
                </p:nvSpPr>
                <p:spPr>
                  <a:xfrm>
                    <a:off x="10448729" y="497881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3" name="椭圆 842"/>
                  <p:cNvSpPr/>
                  <p:nvPr/>
                </p:nvSpPr>
                <p:spPr>
                  <a:xfrm>
                    <a:off x="10700786" y="497881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4" name="椭圆 843"/>
                  <p:cNvSpPr/>
                  <p:nvPr/>
                </p:nvSpPr>
                <p:spPr>
                  <a:xfrm>
                    <a:off x="10952785" y="497881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5" name="椭圆 844"/>
                  <p:cNvSpPr/>
                  <p:nvPr/>
                </p:nvSpPr>
                <p:spPr>
                  <a:xfrm>
                    <a:off x="10205114" y="5230815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6" name="椭圆 845"/>
                  <p:cNvSpPr/>
                  <p:nvPr/>
                </p:nvSpPr>
                <p:spPr>
                  <a:xfrm>
                    <a:off x="10448729" y="523081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7" name="椭圆 846"/>
                  <p:cNvSpPr/>
                  <p:nvPr/>
                </p:nvSpPr>
                <p:spPr>
                  <a:xfrm>
                    <a:off x="10700786" y="523081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8" name="椭圆 847"/>
                  <p:cNvSpPr/>
                  <p:nvPr/>
                </p:nvSpPr>
                <p:spPr>
                  <a:xfrm>
                    <a:off x="10952785" y="5230815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49" name="椭圆 848"/>
                  <p:cNvSpPr/>
                  <p:nvPr/>
                </p:nvSpPr>
                <p:spPr>
                  <a:xfrm>
                    <a:off x="10205114" y="548281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0" name="椭圆 849"/>
                  <p:cNvSpPr/>
                  <p:nvPr/>
                </p:nvSpPr>
                <p:spPr>
                  <a:xfrm>
                    <a:off x="10448729" y="5482813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1" name="椭圆 850"/>
                  <p:cNvSpPr/>
                  <p:nvPr/>
                </p:nvSpPr>
                <p:spPr>
                  <a:xfrm>
                    <a:off x="10700786" y="548281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2" name="椭圆 851"/>
                  <p:cNvSpPr/>
                  <p:nvPr/>
                </p:nvSpPr>
                <p:spPr>
                  <a:xfrm>
                    <a:off x="10952785" y="5482813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3" name="椭圆 852"/>
                  <p:cNvSpPr/>
                  <p:nvPr/>
                </p:nvSpPr>
                <p:spPr>
                  <a:xfrm>
                    <a:off x="10206265" y="5736542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4" name="椭圆 853"/>
                  <p:cNvSpPr/>
                  <p:nvPr/>
                </p:nvSpPr>
                <p:spPr>
                  <a:xfrm>
                    <a:off x="10449880" y="5736542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5" name="椭圆 854"/>
                  <p:cNvSpPr/>
                  <p:nvPr/>
                </p:nvSpPr>
                <p:spPr>
                  <a:xfrm>
                    <a:off x="10701937" y="5736542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6" name="椭圆 855"/>
                  <p:cNvSpPr/>
                  <p:nvPr/>
                </p:nvSpPr>
                <p:spPr>
                  <a:xfrm>
                    <a:off x="10953936" y="5736542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7" name="椭圆 856"/>
                  <p:cNvSpPr/>
                  <p:nvPr/>
                </p:nvSpPr>
                <p:spPr>
                  <a:xfrm>
                    <a:off x="10206265" y="5988540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8" name="椭圆 857"/>
                  <p:cNvSpPr/>
                  <p:nvPr/>
                </p:nvSpPr>
                <p:spPr>
                  <a:xfrm>
                    <a:off x="10449880" y="5988540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59" name="椭圆 858"/>
                  <p:cNvSpPr/>
                  <p:nvPr/>
                </p:nvSpPr>
                <p:spPr>
                  <a:xfrm>
                    <a:off x="10701937" y="5988540"/>
                    <a:ext cx="251999" cy="251999"/>
                  </a:xfrm>
                  <a:prstGeom prst="ellipse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860" name="椭圆 859"/>
                  <p:cNvSpPr/>
                  <p:nvPr/>
                </p:nvSpPr>
                <p:spPr>
                  <a:xfrm>
                    <a:off x="10953936" y="5988540"/>
                    <a:ext cx="251999" cy="251999"/>
                  </a:xfrm>
                  <a:prstGeom prst="ellipse">
                    <a:avLst/>
                  </a:prstGeom>
                  <a:solidFill>
                    <a:srgbClr val="729FCF"/>
                  </a:solidFill>
                  <a:ln w="19050">
                    <a:noFill/>
                    <a:prstDash val="das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kumimoji="1" lang="zh-CN" altLang="en-US"/>
                  </a:p>
                </p:txBody>
              </p:sp>
            </p:grpSp>
            <p:sp>
              <p:nvSpPr>
                <p:cNvPr id="796" name="矩形 795"/>
                <p:cNvSpPr/>
                <p:nvPr/>
              </p:nvSpPr>
              <p:spPr>
                <a:xfrm>
                  <a:off x="8679480" y="3349602"/>
                  <a:ext cx="728888" cy="686518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66255"/>
                  </a:schemeClr>
                </a:solidFill>
                <a:ln w="19050">
                  <a:noFill/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kumimoji="1" lang="en-US" altLang="zh-CN" sz="1600" b="0" dirty="0" err="1"/>
                    <a:t>fragY</a:t>
                  </a:r>
                  <a:endParaRPr kumimoji="1" lang="zh-CN" altLang="en-US" sz="1600" b="0" dirty="0"/>
                </a:p>
              </p:txBody>
            </p:sp>
          </p:grpSp>
        </p:grpSp>
        <p:sp>
          <p:nvSpPr>
            <p:cNvPr id="2" name="右箭头 1"/>
            <p:cNvSpPr/>
            <p:nvPr/>
          </p:nvSpPr>
          <p:spPr>
            <a:xfrm rot="10800000">
              <a:off x="7591882" y="3219596"/>
              <a:ext cx="520342" cy="353419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13</a:t>
            </a:fld>
            <a:endParaRPr lang="en-US" altLang="zh-CN" b="0" dirty="0"/>
          </a:p>
        </p:txBody>
      </p:sp>
      <p:grpSp>
        <p:nvGrpSpPr>
          <p:cNvPr id="532" name="组合 531"/>
          <p:cNvGrpSpPr/>
          <p:nvPr/>
        </p:nvGrpSpPr>
        <p:grpSpPr>
          <a:xfrm>
            <a:off x="163720" y="1700808"/>
            <a:ext cx="3339992" cy="3370300"/>
            <a:chOff x="335360" y="1681092"/>
            <a:chExt cx="3339992" cy="3370300"/>
          </a:xfrm>
        </p:grpSpPr>
        <p:grpSp>
          <p:nvGrpSpPr>
            <p:cNvPr id="449" name="组合 448"/>
            <p:cNvGrpSpPr/>
            <p:nvPr/>
          </p:nvGrpSpPr>
          <p:grpSpPr>
            <a:xfrm>
              <a:off x="601805" y="3031131"/>
              <a:ext cx="1001972" cy="2019451"/>
              <a:chOff x="6428449" y="3825073"/>
              <a:chExt cx="1001972" cy="2019451"/>
            </a:xfrm>
          </p:grpSpPr>
          <p:sp>
            <p:nvSpPr>
              <p:cNvPr id="158" name="椭圆 157"/>
              <p:cNvSpPr/>
              <p:nvPr/>
            </p:nvSpPr>
            <p:spPr>
              <a:xfrm>
                <a:off x="6428449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9" name="椭圆 158"/>
              <p:cNvSpPr/>
              <p:nvPr/>
            </p:nvSpPr>
            <p:spPr>
              <a:xfrm>
                <a:off x="6672064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0" name="椭圆 159"/>
              <p:cNvSpPr/>
              <p:nvPr/>
            </p:nvSpPr>
            <p:spPr>
              <a:xfrm>
                <a:off x="6924121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1" name="椭圆 160"/>
              <p:cNvSpPr/>
              <p:nvPr/>
            </p:nvSpPr>
            <p:spPr>
              <a:xfrm>
                <a:off x="7176120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2" name="椭圆 161"/>
              <p:cNvSpPr/>
              <p:nvPr/>
            </p:nvSpPr>
            <p:spPr>
              <a:xfrm>
                <a:off x="6428449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6672064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4" name="椭圆 163"/>
              <p:cNvSpPr/>
              <p:nvPr/>
            </p:nvSpPr>
            <p:spPr>
              <a:xfrm>
                <a:off x="6924121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5" name="椭圆 164"/>
              <p:cNvSpPr/>
              <p:nvPr/>
            </p:nvSpPr>
            <p:spPr>
              <a:xfrm>
                <a:off x="7176120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6" name="椭圆 165"/>
              <p:cNvSpPr/>
              <p:nvPr/>
            </p:nvSpPr>
            <p:spPr>
              <a:xfrm>
                <a:off x="6429600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7" name="椭圆 166"/>
              <p:cNvSpPr/>
              <p:nvPr/>
            </p:nvSpPr>
            <p:spPr>
              <a:xfrm>
                <a:off x="6673215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8" name="椭圆 167"/>
              <p:cNvSpPr/>
              <p:nvPr/>
            </p:nvSpPr>
            <p:spPr>
              <a:xfrm>
                <a:off x="6925272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69" name="椭圆 168"/>
              <p:cNvSpPr/>
              <p:nvPr/>
            </p:nvSpPr>
            <p:spPr>
              <a:xfrm>
                <a:off x="7177271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0" name="椭圆 169"/>
              <p:cNvSpPr/>
              <p:nvPr/>
            </p:nvSpPr>
            <p:spPr>
              <a:xfrm>
                <a:off x="6429600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1" name="椭圆 170"/>
              <p:cNvSpPr/>
              <p:nvPr/>
            </p:nvSpPr>
            <p:spPr>
              <a:xfrm>
                <a:off x="6673215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2" name="椭圆 171"/>
              <p:cNvSpPr/>
              <p:nvPr/>
            </p:nvSpPr>
            <p:spPr>
              <a:xfrm>
                <a:off x="6925272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3" name="椭圆 172"/>
              <p:cNvSpPr/>
              <p:nvPr/>
            </p:nvSpPr>
            <p:spPr>
              <a:xfrm>
                <a:off x="7177271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4" name="椭圆 173"/>
              <p:cNvSpPr/>
              <p:nvPr/>
            </p:nvSpPr>
            <p:spPr>
              <a:xfrm>
                <a:off x="6429600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6673215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6" name="椭圆 175"/>
              <p:cNvSpPr/>
              <p:nvPr/>
            </p:nvSpPr>
            <p:spPr>
              <a:xfrm>
                <a:off x="6925272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7" name="椭圆 176"/>
              <p:cNvSpPr/>
              <p:nvPr/>
            </p:nvSpPr>
            <p:spPr>
              <a:xfrm>
                <a:off x="7177271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8" name="椭圆 177"/>
              <p:cNvSpPr/>
              <p:nvPr/>
            </p:nvSpPr>
            <p:spPr>
              <a:xfrm>
                <a:off x="6429600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79" name="椭圆 178"/>
              <p:cNvSpPr/>
              <p:nvPr/>
            </p:nvSpPr>
            <p:spPr>
              <a:xfrm>
                <a:off x="6673215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0" name="椭圆 179"/>
              <p:cNvSpPr/>
              <p:nvPr/>
            </p:nvSpPr>
            <p:spPr>
              <a:xfrm>
                <a:off x="6925272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1" name="椭圆 180"/>
              <p:cNvSpPr/>
              <p:nvPr/>
            </p:nvSpPr>
            <p:spPr>
              <a:xfrm>
                <a:off x="7177271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2" name="椭圆 181"/>
              <p:cNvSpPr/>
              <p:nvPr/>
            </p:nvSpPr>
            <p:spPr>
              <a:xfrm>
                <a:off x="6430751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3" name="椭圆 182"/>
              <p:cNvSpPr/>
              <p:nvPr/>
            </p:nvSpPr>
            <p:spPr>
              <a:xfrm>
                <a:off x="6674366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4" name="椭圆 183"/>
              <p:cNvSpPr/>
              <p:nvPr/>
            </p:nvSpPr>
            <p:spPr>
              <a:xfrm>
                <a:off x="6926423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85" name="椭圆 184"/>
              <p:cNvSpPr/>
              <p:nvPr/>
            </p:nvSpPr>
            <p:spPr>
              <a:xfrm>
                <a:off x="7178422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>
                <a:off x="6430751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5" name="椭圆 194"/>
              <p:cNvSpPr/>
              <p:nvPr/>
            </p:nvSpPr>
            <p:spPr>
              <a:xfrm>
                <a:off x="6674366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>
                <a:off x="6926423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97" name="椭圆 196"/>
              <p:cNvSpPr/>
              <p:nvPr/>
            </p:nvSpPr>
            <p:spPr>
              <a:xfrm>
                <a:off x="7178422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50" name="组合 449"/>
            <p:cNvGrpSpPr/>
            <p:nvPr/>
          </p:nvGrpSpPr>
          <p:grpSpPr>
            <a:xfrm>
              <a:off x="1675785" y="3031131"/>
              <a:ext cx="1998243" cy="2020261"/>
              <a:chOff x="1937517" y="3208939"/>
              <a:chExt cx="1998243" cy="2020261"/>
            </a:xfrm>
          </p:grpSpPr>
          <p:sp>
            <p:nvSpPr>
              <p:cNvPr id="491" name="椭圆 490"/>
              <p:cNvSpPr/>
              <p:nvPr/>
            </p:nvSpPr>
            <p:spPr>
              <a:xfrm>
                <a:off x="1937517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2" name="椭圆 491"/>
              <p:cNvSpPr/>
              <p:nvPr/>
            </p:nvSpPr>
            <p:spPr>
              <a:xfrm>
                <a:off x="2181132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3" name="椭圆 492"/>
              <p:cNvSpPr/>
              <p:nvPr/>
            </p:nvSpPr>
            <p:spPr>
              <a:xfrm>
                <a:off x="2433189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4" name="椭圆 493"/>
              <p:cNvSpPr/>
              <p:nvPr/>
            </p:nvSpPr>
            <p:spPr>
              <a:xfrm>
                <a:off x="2685188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495" name="椭圆 494"/>
              <p:cNvSpPr/>
              <p:nvPr/>
            </p:nvSpPr>
            <p:spPr>
              <a:xfrm>
                <a:off x="1937517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6" name="椭圆 495"/>
              <p:cNvSpPr/>
              <p:nvPr/>
            </p:nvSpPr>
            <p:spPr>
              <a:xfrm>
                <a:off x="2181132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7" name="椭圆 496"/>
              <p:cNvSpPr/>
              <p:nvPr/>
            </p:nvSpPr>
            <p:spPr>
              <a:xfrm>
                <a:off x="2433189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8" name="椭圆 497"/>
              <p:cNvSpPr/>
              <p:nvPr/>
            </p:nvSpPr>
            <p:spPr>
              <a:xfrm>
                <a:off x="2685188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9" name="椭圆 498"/>
              <p:cNvSpPr/>
              <p:nvPr/>
            </p:nvSpPr>
            <p:spPr>
              <a:xfrm>
                <a:off x="1938668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0" name="椭圆 499"/>
              <p:cNvSpPr/>
              <p:nvPr/>
            </p:nvSpPr>
            <p:spPr>
              <a:xfrm>
                <a:off x="2182283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1" name="椭圆 500"/>
              <p:cNvSpPr/>
              <p:nvPr/>
            </p:nvSpPr>
            <p:spPr>
              <a:xfrm>
                <a:off x="2434340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2" name="椭圆 501"/>
              <p:cNvSpPr/>
              <p:nvPr/>
            </p:nvSpPr>
            <p:spPr>
              <a:xfrm>
                <a:off x="2686339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3" name="椭圆 502"/>
              <p:cNvSpPr/>
              <p:nvPr/>
            </p:nvSpPr>
            <p:spPr>
              <a:xfrm>
                <a:off x="1938668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4" name="椭圆 503"/>
              <p:cNvSpPr/>
              <p:nvPr/>
            </p:nvSpPr>
            <p:spPr>
              <a:xfrm>
                <a:off x="2182283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5" name="椭圆 504"/>
              <p:cNvSpPr/>
              <p:nvPr/>
            </p:nvSpPr>
            <p:spPr>
              <a:xfrm>
                <a:off x="2434340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6" name="椭圆 505"/>
              <p:cNvSpPr/>
              <p:nvPr/>
            </p:nvSpPr>
            <p:spPr>
              <a:xfrm>
                <a:off x="2686339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8" name="椭圆 507"/>
              <p:cNvSpPr/>
              <p:nvPr/>
            </p:nvSpPr>
            <p:spPr>
              <a:xfrm>
                <a:off x="1938668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09" name="椭圆 508"/>
              <p:cNvSpPr/>
              <p:nvPr/>
            </p:nvSpPr>
            <p:spPr>
              <a:xfrm>
                <a:off x="2182283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10" name="椭圆 509"/>
              <p:cNvSpPr/>
              <p:nvPr/>
            </p:nvSpPr>
            <p:spPr>
              <a:xfrm>
                <a:off x="2434340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511" name="椭圆 510"/>
              <p:cNvSpPr/>
              <p:nvPr/>
            </p:nvSpPr>
            <p:spPr>
              <a:xfrm>
                <a:off x="2686339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>
              <a:xfrm>
                <a:off x="1938668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5" name="椭圆 114"/>
              <p:cNvSpPr/>
              <p:nvPr/>
            </p:nvSpPr>
            <p:spPr>
              <a:xfrm>
                <a:off x="2182283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2434340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7" name="椭圆 116"/>
              <p:cNvSpPr/>
              <p:nvPr/>
            </p:nvSpPr>
            <p:spPr>
              <a:xfrm>
                <a:off x="2686339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1939819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>
                <a:off x="2183434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>
                <a:off x="2435491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>
                <a:off x="2687490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>
                <a:off x="1939819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2183434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>
                <a:off x="2435491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>
                <a:off x="2687490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>
                <a:off x="2933788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>
                <a:off x="3177403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429460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>
                <a:off x="3681459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130" name="椭圆 129"/>
              <p:cNvSpPr/>
              <p:nvPr/>
            </p:nvSpPr>
            <p:spPr>
              <a:xfrm>
                <a:off x="2933788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>
                <a:off x="3177403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>
                <a:off x="3429460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681459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>
                <a:off x="2934939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>
                <a:off x="3178554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6" name="椭圆 135"/>
              <p:cNvSpPr/>
              <p:nvPr/>
            </p:nvSpPr>
            <p:spPr>
              <a:xfrm>
                <a:off x="3430611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7" name="椭圆 136"/>
              <p:cNvSpPr/>
              <p:nvPr/>
            </p:nvSpPr>
            <p:spPr>
              <a:xfrm>
                <a:off x="3682610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8" name="椭圆 137"/>
              <p:cNvSpPr/>
              <p:nvPr/>
            </p:nvSpPr>
            <p:spPr>
              <a:xfrm>
                <a:off x="2934939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178554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0" name="椭圆 139"/>
              <p:cNvSpPr/>
              <p:nvPr/>
            </p:nvSpPr>
            <p:spPr>
              <a:xfrm>
                <a:off x="3430611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1" name="椭圆 140"/>
              <p:cNvSpPr/>
              <p:nvPr/>
            </p:nvSpPr>
            <p:spPr>
              <a:xfrm>
                <a:off x="3682610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2934939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3" name="椭圆 142"/>
              <p:cNvSpPr/>
              <p:nvPr/>
            </p:nvSpPr>
            <p:spPr>
              <a:xfrm>
                <a:off x="3178554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4" name="椭圆 143"/>
              <p:cNvSpPr/>
              <p:nvPr/>
            </p:nvSpPr>
            <p:spPr>
              <a:xfrm>
                <a:off x="3430611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682610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6" name="椭圆 145"/>
              <p:cNvSpPr/>
              <p:nvPr/>
            </p:nvSpPr>
            <p:spPr>
              <a:xfrm>
                <a:off x="2934939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7" name="椭圆 146"/>
              <p:cNvSpPr/>
              <p:nvPr/>
            </p:nvSpPr>
            <p:spPr>
              <a:xfrm>
                <a:off x="3178554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8" name="椭圆 147"/>
              <p:cNvSpPr/>
              <p:nvPr/>
            </p:nvSpPr>
            <p:spPr>
              <a:xfrm>
                <a:off x="3430611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49" name="椭圆 148"/>
              <p:cNvSpPr/>
              <p:nvPr/>
            </p:nvSpPr>
            <p:spPr>
              <a:xfrm>
                <a:off x="3682610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2936090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1" name="椭圆 150"/>
              <p:cNvSpPr/>
              <p:nvPr/>
            </p:nvSpPr>
            <p:spPr>
              <a:xfrm>
                <a:off x="3179705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2" name="椭圆 151"/>
              <p:cNvSpPr/>
              <p:nvPr/>
            </p:nvSpPr>
            <p:spPr>
              <a:xfrm>
                <a:off x="3431762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3" name="椭圆 152"/>
              <p:cNvSpPr/>
              <p:nvPr/>
            </p:nvSpPr>
            <p:spPr>
              <a:xfrm>
                <a:off x="3683761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2936090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5" name="椭圆 154"/>
              <p:cNvSpPr/>
              <p:nvPr/>
            </p:nvSpPr>
            <p:spPr>
              <a:xfrm>
                <a:off x="3179705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6" name="椭圆 155"/>
              <p:cNvSpPr/>
              <p:nvPr/>
            </p:nvSpPr>
            <p:spPr>
              <a:xfrm>
                <a:off x="3431762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>
                <a:off x="3683761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451" name="组合 450"/>
            <p:cNvGrpSpPr/>
            <p:nvPr/>
          </p:nvGrpSpPr>
          <p:grpSpPr>
            <a:xfrm>
              <a:off x="1678260" y="1952626"/>
              <a:ext cx="1997092" cy="1010534"/>
              <a:chOff x="8923444" y="2420888"/>
              <a:chExt cx="1997092" cy="1010534"/>
            </a:xfrm>
          </p:grpSpPr>
          <p:sp>
            <p:nvSpPr>
              <p:cNvPr id="459" name="椭圆 458"/>
              <p:cNvSpPr/>
              <p:nvPr/>
            </p:nvSpPr>
            <p:spPr>
              <a:xfrm>
                <a:off x="8923444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0" name="椭圆 459"/>
              <p:cNvSpPr/>
              <p:nvPr/>
            </p:nvSpPr>
            <p:spPr>
              <a:xfrm>
                <a:off x="9167059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1" name="椭圆 460"/>
              <p:cNvSpPr/>
              <p:nvPr/>
            </p:nvSpPr>
            <p:spPr>
              <a:xfrm>
                <a:off x="9419116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2" name="椭圆 461"/>
              <p:cNvSpPr/>
              <p:nvPr/>
            </p:nvSpPr>
            <p:spPr>
              <a:xfrm>
                <a:off x="9671115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463" name="椭圆 462"/>
              <p:cNvSpPr/>
              <p:nvPr/>
            </p:nvSpPr>
            <p:spPr>
              <a:xfrm>
                <a:off x="8923444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4" name="椭圆 463"/>
              <p:cNvSpPr/>
              <p:nvPr/>
            </p:nvSpPr>
            <p:spPr>
              <a:xfrm>
                <a:off x="9167059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5" name="椭圆 464"/>
              <p:cNvSpPr/>
              <p:nvPr/>
            </p:nvSpPr>
            <p:spPr>
              <a:xfrm>
                <a:off x="9419116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6" name="椭圆 465"/>
              <p:cNvSpPr/>
              <p:nvPr/>
            </p:nvSpPr>
            <p:spPr>
              <a:xfrm>
                <a:off x="9671115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7" name="椭圆 466"/>
              <p:cNvSpPr/>
              <p:nvPr/>
            </p:nvSpPr>
            <p:spPr>
              <a:xfrm>
                <a:off x="8924595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8" name="椭圆 467"/>
              <p:cNvSpPr/>
              <p:nvPr/>
            </p:nvSpPr>
            <p:spPr>
              <a:xfrm>
                <a:off x="9168210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69" name="椭圆 468"/>
              <p:cNvSpPr/>
              <p:nvPr/>
            </p:nvSpPr>
            <p:spPr>
              <a:xfrm>
                <a:off x="9420267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0" name="椭圆 469"/>
              <p:cNvSpPr/>
              <p:nvPr/>
            </p:nvSpPr>
            <p:spPr>
              <a:xfrm>
                <a:off x="9672266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1" name="椭圆 470"/>
              <p:cNvSpPr/>
              <p:nvPr/>
            </p:nvSpPr>
            <p:spPr>
              <a:xfrm>
                <a:off x="8924595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2" name="椭圆 471"/>
              <p:cNvSpPr/>
              <p:nvPr/>
            </p:nvSpPr>
            <p:spPr>
              <a:xfrm>
                <a:off x="9168210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3" name="椭圆 472"/>
              <p:cNvSpPr/>
              <p:nvPr/>
            </p:nvSpPr>
            <p:spPr>
              <a:xfrm>
                <a:off x="9420267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4" name="椭圆 473"/>
              <p:cNvSpPr/>
              <p:nvPr/>
            </p:nvSpPr>
            <p:spPr>
              <a:xfrm>
                <a:off x="9672266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5" name="椭圆 474"/>
              <p:cNvSpPr/>
              <p:nvPr/>
            </p:nvSpPr>
            <p:spPr>
              <a:xfrm>
                <a:off x="9919715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6" name="椭圆 475"/>
              <p:cNvSpPr/>
              <p:nvPr/>
            </p:nvSpPr>
            <p:spPr>
              <a:xfrm>
                <a:off x="10163330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7" name="椭圆 476"/>
              <p:cNvSpPr/>
              <p:nvPr/>
            </p:nvSpPr>
            <p:spPr>
              <a:xfrm>
                <a:off x="10415387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78" name="椭圆 477"/>
              <p:cNvSpPr/>
              <p:nvPr/>
            </p:nvSpPr>
            <p:spPr>
              <a:xfrm>
                <a:off x="10667386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dirty="0"/>
              </a:p>
            </p:txBody>
          </p:sp>
          <p:sp>
            <p:nvSpPr>
              <p:cNvPr id="479" name="椭圆 478"/>
              <p:cNvSpPr/>
              <p:nvPr/>
            </p:nvSpPr>
            <p:spPr>
              <a:xfrm>
                <a:off x="9919715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0" name="椭圆 479"/>
              <p:cNvSpPr/>
              <p:nvPr/>
            </p:nvSpPr>
            <p:spPr>
              <a:xfrm>
                <a:off x="10163330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1" name="椭圆 480"/>
              <p:cNvSpPr/>
              <p:nvPr/>
            </p:nvSpPr>
            <p:spPr>
              <a:xfrm>
                <a:off x="10415387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2" name="椭圆 481"/>
              <p:cNvSpPr/>
              <p:nvPr/>
            </p:nvSpPr>
            <p:spPr>
              <a:xfrm>
                <a:off x="10667386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3" name="椭圆 482"/>
              <p:cNvSpPr/>
              <p:nvPr/>
            </p:nvSpPr>
            <p:spPr>
              <a:xfrm>
                <a:off x="9920866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4" name="椭圆 483"/>
              <p:cNvSpPr/>
              <p:nvPr/>
            </p:nvSpPr>
            <p:spPr>
              <a:xfrm>
                <a:off x="10164481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5" name="椭圆 484"/>
              <p:cNvSpPr/>
              <p:nvPr/>
            </p:nvSpPr>
            <p:spPr>
              <a:xfrm>
                <a:off x="10416538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6" name="椭圆 485"/>
              <p:cNvSpPr/>
              <p:nvPr/>
            </p:nvSpPr>
            <p:spPr>
              <a:xfrm>
                <a:off x="10668537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7" name="椭圆 486"/>
              <p:cNvSpPr/>
              <p:nvPr/>
            </p:nvSpPr>
            <p:spPr>
              <a:xfrm>
                <a:off x="9920866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8" name="椭圆 487"/>
              <p:cNvSpPr/>
              <p:nvPr/>
            </p:nvSpPr>
            <p:spPr>
              <a:xfrm>
                <a:off x="10164481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89" name="椭圆 488"/>
              <p:cNvSpPr/>
              <p:nvPr/>
            </p:nvSpPr>
            <p:spPr>
              <a:xfrm>
                <a:off x="10416538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  <p:sp>
            <p:nvSpPr>
              <p:cNvPr id="490" name="椭圆 489"/>
              <p:cNvSpPr/>
              <p:nvPr/>
            </p:nvSpPr>
            <p:spPr>
              <a:xfrm>
                <a:off x="10668537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/>
              </a:p>
            </p:txBody>
          </p:sp>
        </p:grpSp>
        <p:sp>
          <p:nvSpPr>
            <p:cNvPr id="452" name="文本框 646"/>
            <p:cNvSpPr txBox="1"/>
            <p:nvPr/>
          </p:nvSpPr>
          <p:spPr>
            <a:xfrm rot="16200000">
              <a:off x="51291" y="3900628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MMA_M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3" name="文本框 647"/>
            <p:cNvSpPr txBox="1"/>
            <p:nvPr/>
          </p:nvSpPr>
          <p:spPr>
            <a:xfrm>
              <a:off x="667673" y="2740767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MMA_K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4" name="文本框 648"/>
            <p:cNvSpPr txBox="1"/>
            <p:nvPr/>
          </p:nvSpPr>
          <p:spPr>
            <a:xfrm rot="16200000">
              <a:off x="1103684" y="2311126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MMA_K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5" name="文本框 649"/>
            <p:cNvSpPr txBox="1"/>
            <p:nvPr/>
          </p:nvSpPr>
          <p:spPr>
            <a:xfrm>
              <a:off x="2243578" y="1681092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MMA_N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6" name="矩形 455"/>
            <p:cNvSpPr/>
            <p:nvPr/>
          </p:nvSpPr>
          <p:spPr>
            <a:xfrm>
              <a:off x="782531" y="3682430"/>
              <a:ext cx="674115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600" b="0" dirty="0" err="1"/>
                <a:t>fragA</a:t>
              </a:r>
              <a:endParaRPr kumimoji="1" lang="zh-CN" altLang="en-US" sz="1600" b="0" dirty="0"/>
            </a:p>
          </p:txBody>
        </p:sp>
        <p:sp>
          <p:nvSpPr>
            <p:cNvPr id="457" name="矩形 456"/>
            <p:cNvSpPr/>
            <p:nvPr/>
          </p:nvSpPr>
          <p:spPr>
            <a:xfrm>
              <a:off x="2339173" y="2121282"/>
              <a:ext cx="674115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600" b="0" dirty="0" err="1"/>
                <a:t>fragB</a:t>
              </a:r>
              <a:endParaRPr kumimoji="1" lang="zh-CN" altLang="en-US" sz="1600" b="0" dirty="0"/>
            </a:p>
          </p:txBody>
        </p:sp>
        <p:sp>
          <p:nvSpPr>
            <p:cNvPr id="458" name="矩形 457"/>
            <p:cNvSpPr/>
            <p:nvPr/>
          </p:nvSpPr>
          <p:spPr>
            <a:xfrm>
              <a:off x="2310462" y="3696732"/>
              <a:ext cx="728888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600" b="0" dirty="0" err="1"/>
                <a:t>fragC</a:t>
              </a:r>
              <a:endParaRPr kumimoji="1" lang="zh-CN" altLang="en-US" sz="1600" b="0" dirty="0"/>
            </a:p>
          </p:txBody>
        </p:sp>
      </p:grpSp>
      <p:sp>
        <p:nvSpPr>
          <p:cNvPr id="536" name="右箭头 535"/>
          <p:cNvSpPr/>
          <p:nvPr/>
        </p:nvSpPr>
        <p:spPr>
          <a:xfrm>
            <a:off x="3647728" y="3220734"/>
            <a:ext cx="520342" cy="353419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9050">
            <a:noFill/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右箭头 1"/>
          <p:cNvSpPr/>
          <p:nvPr/>
        </p:nvSpPr>
        <p:spPr>
          <a:xfrm rot="10800000">
            <a:off x="7591882" y="3219596"/>
            <a:ext cx="520342" cy="353419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9050">
            <a:noFill/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4" b="9090"/>
          <a:stretch>
            <a:fillRect/>
          </a:stretch>
        </p:blipFill>
        <p:spPr>
          <a:xfrm>
            <a:off x="8256240" y="1844824"/>
            <a:ext cx="3510603" cy="3404052"/>
          </a:xfrm>
          <a:prstGeom prst="rect">
            <a:avLst/>
          </a:prstGeom>
        </p:spPr>
      </p:pic>
      <p:sp>
        <p:nvSpPr>
          <p:cNvPr id="7" name="文本框 526"/>
          <p:cNvSpPr txBox="1"/>
          <p:nvPr/>
        </p:nvSpPr>
        <p:spPr>
          <a:xfrm>
            <a:off x="5561273" y="2875002"/>
            <a:ext cx="1069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r>
              <a:rPr kumimoji="1" lang="zh-CN" altLang="en-US" sz="6600" dirty="0">
                <a:solidFill>
                  <a:srgbClr val="606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94DF897-3EDE-BC47-CE0B-80DFB0F09616}"/>
              </a:ext>
            </a:extLst>
          </p:cNvPr>
          <p:cNvSpPr txBox="1"/>
          <p:nvPr/>
        </p:nvSpPr>
        <p:spPr>
          <a:xfrm>
            <a:off x="7994879" y="5308980"/>
            <a:ext cx="403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larger and  more complex matrix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B424D3F-51C7-5C6D-A903-9A2D5EF8EB4C}"/>
              </a:ext>
            </a:extLst>
          </p:cNvPr>
          <p:cNvSpPr txBox="1"/>
          <p:nvPr/>
        </p:nvSpPr>
        <p:spPr>
          <a:xfrm>
            <a:off x="1703512" y="33265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 - Problem Description</a:t>
            </a:r>
          </a:p>
          <a:p>
            <a:pPr algn="just"/>
            <a:endParaRPr kumimoji="1" lang="en-US" altLang="zh-CN" sz="2800" dirty="0">
              <a:solidFill>
                <a:srgbClr val="1B52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6" name="文本框 656">
            <a:extLst>
              <a:ext uri="{FF2B5EF4-FFF2-40B4-BE49-F238E27FC236}">
                <a16:creationId xmlns:a16="http://schemas.microsoft.com/office/drawing/2014/main" id="{7C34B143-81D1-4FC7-BFF7-806D5C147F84}"/>
              </a:ext>
            </a:extLst>
          </p:cNvPr>
          <p:cNvSpPr txBox="1"/>
          <p:nvPr/>
        </p:nvSpPr>
        <p:spPr>
          <a:xfrm>
            <a:off x="-25556" y="5170481"/>
            <a:ext cx="4033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Compute layout of the double precision mma_m8n8k4 instruction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14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Reordering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14"/>
          <a:stretch>
            <a:fillRect/>
          </a:stretch>
        </p:blipFill>
        <p:spPr>
          <a:xfrm>
            <a:off x="281141" y="2780928"/>
            <a:ext cx="3510603" cy="3744416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4727848" y="2996952"/>
            <a:ext cx="2448272" cy="720080"/>
          </a:xfrm>
          <a:prstGeom prst="roundRect">
            <a:avLst/>
          </a:prstGeom>
          <a:ln w="19050">
            <a:solidFill>
              <a:srgbClr val="1C5194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000" dirty="0">
                <a:solidFill>
                  <a:srgbClr val="FFB6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 Rows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b="0" dirty="0" err="1"/>
              <a:t>row_len</a:t>
            </a:r>
            <a:r>
              <a:rPr kumimoji="1" lang="en-US" altLang="zh-CN" b="0" dirty="0"/>
              <a:t> </a:t>
            </a:r>
            <a:r>
              <a:rPr kumimoji="1" lang="zh-CN" altLang="en-US" b="0" dirty="0"/>
              <a:t>≥ </a:t>
            </a:r>
            <a:r>
              <a:rPr kumimoji="1" lang="en-US" altLang="zh-CN" b="0" i="1" dirty="0">
                <a:latin typeface="Athelas" panose="02000503000000020003" pitchFamily="2" charset="0"/>
              </a:rPr>
              <a:t>MAX_LEN</a:t>
            </a:r>
            <a:endParaRPr kumimoji="1" lang="zh-CN" altLang="en-US" b="0" i="1" dirty="0">
              <a:latin typeface="Athelas" panose="02000503000000020003" pitchFamily="2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727848" y="4221088"/>
            <a:ext cx="2448272" cy="720080"/>
          </a:xfrm>
          <a:prstGeom prst="roundRect">
            <a:avLst/>
          </a:prstGeom>
          <a:ln w="19050">
            <a:solidFill>
              <a:srgbClr val="1C5194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 Rows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b="0" dirty="0"/>
              <a:t>4&lt;</a:t>
            </a:r>
            <a:r>
              <a:rPr kumimoji="1" lang="en-US" altLang="zh-CN" b="0" dirty="0" err="1"/>
              <a:t>row_len</a:t>
            </a:r>
            <a:r>
              <a:rPr kumimoji="1" lang="en-US" altLang="zh-CN" b="0" dirty="0"/>
              <a:t>&lt;</a:t>
            </a:r>
            <a:r>
              <a:rPr kumimoji="1" lang="en-US" altLang="zh-CN" b="0" i="1" dirty="0">
                <a:latin typeface="Athelas" panose="02000503000000020003" pitchFamily="2" charset="0"/>
              </a:rPr>
              <a:t>MAX_LEN</a:t>
            </a:r>
            <a:endParaRPr kumimoji="1" lang="zh-CN" altLang="en-US" b="0" i="1" dirty="0">
              <a:latin typeface="Athelas" panose="02000503000000020003" pitchFamily="2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727848" y="5445224"/>
            <a:ext cx="2448272" cy="720080"/>
          </a:xfrm>
          <a:prstGeom prst="roundRect">
            <a:avLst/>
          </a:prstGeom>
          <a:ln w="19050">
            <a:solidFill>
              <a:srgbClr val="1C5194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000" dirty="0">
                <a:solidFill>
                  <a:srgbClr val="72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 Rows</a:t>
            </a:r>
          </a:p>
          <a:p>
            <a:pPr algn="ctr">
              <a:lnSpc>
                <a:spcPct val="125000"/>
              </a:lnSpc>
            </a:pPr>
            <a:r>
              <a:rPr kumimoji="1" lang="en-US" altLang="zh-CN" b="0" dirty="0" err="1"/>
              <a:t>row_len</a:t>
            </a:r>
            <a:r>
              <a:rPr kumimoji="1" lang="en-US" altLang="zh-CN" b="0" dirty="0"/>
              <a:t> ≤ 4</a:t>
            </a:r>
            <a:endParaRPr kumimoji="1" lang="zh-CN" altLang="en-US" b="0" dirty="0"/>
          </a:p>
        </p:txBody>
      </p:sp>
      <p:sp>
        <p:nvSpPr>
          <p:cNvPr id="39" name="文本框 38"/>
          <p:cNvSpPr txBox="1"/>
          <p:nvPr/>
        </p:nvSpPr>
        <p:spPr>
          <a:xfrm>
            <a:off x="479376" y="908720"/>
            <a:ext cx="10801200" cy="826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" altLang="zh-CN" sz="20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nalyze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the distribution of </a:t>
            </a:r>
            <a:r>
              <a:rPr lang="en" altLang="zh-CN" sz="20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nonzeros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in each row of the sparse matrix 𝐴, and group all rows into </a:t>
            </a:r>
            <a:r>
              <a:rPr lang="en" altLang="zh-CN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three categories 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according to the number of </a:t>
            </a:r>
            <a:r>
              <a:rPr lang="en" altLang="zh-CN" sz="20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nonzeros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in each</a:t>
            </a:r>
            <a:r>
              <a:rPr lang="zh-CN" altLang="en-US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row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endParaRPr lang="en-US" altLang="zh-CN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47842" y="1674852"/>
            <a:ext cx="11444158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dirty="0">
                <a:solidFill>
                  <a:srgbClr val="FFB6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dirty="0">
                <a:solidFill>
                  <a:srgbClr val="FFB6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B6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arranged as the original order,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MAX_LEN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(256) represent its minimum length; </a:t>
            </a:r>
            <a:endParaRPr lang="zh-CN" altLang="en-US" sz="2000" dirty="0"/>
          </a:p>
        </p:txBody>
      </p:sp>
      <p:sp>
        <p:nvSpPr>
          <p:cNvPr id="46" name="文本框 45"/>
          <p:cNvSpPr txBox="1"/>
          <p:nvPr/>
        </p:nvSpPr>
        <p:spPr>
          <a:xfrm>
            <a:off x="743744" y="2071566"/>
            <a:ext cx="9960768" cy="44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arranged in descending order of the number of </a:t>
            </a:r>
            <a:r>
              <a:rPr lang="en-US" altLang="zh-CN" sz="2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zh-CN" altLang="en-US" sz="2000" dirty="0"/>
          </a:p>
        </p:txBody>
      </p:sp>
      <p:sp>
        <p:nvSpPr>
          <p:cNvPr id="48" name="文本框 47"/>
          <p:cNvSpPr txBox="1"/>
          <p:nvPr/>
        </p:nvSpPr>
        <p:spPr>
          <a:xfrm>
            <a:off x="743744" y="2444625"/>
            <a:ext cx="8304584" cy="44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dirty="0">
                <a:solidFill>
                  <a:srgbClr val="72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</a:t>
            </a:r>
            <a:r>
              <a:rPr lang="zh-CN" altLang="en-US" sz="2000" dirty="0">
                <a:solidFill>
                  <a:srgbClr val="72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72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arranged by row lengths of 1, 3, 4, 2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EEFFB9-6524-7CE4-4491-C8C2DC7CA4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4154" y="2820230"/>
            <a:ext cx="3754913" cy="36369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C63ABED-0B1D-16E6-D002-D2837A4CF0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7557"/>
          <a:stretch/>
        </p:blipFill>
        <p:spPr>
          <a:xfrm>
            <a:off x="7995729" y="2819058"/>
            <a:ext cx="4097871" cy="4659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24E07F9-EE44-96EB-2BD8-9F7FB9775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74756"/>
          <a:stretch/>
        </p:blipFill>
        <p:spPr>
          <a:xfrm>
            <a:off x="8094129" y="3284984"/>
            <a:ext cx="4097871" cy="9452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712CF26-B5D1-DCD7-5249-3F00FCC53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40386"/>
          <a:stretch/>
        </p:blipFill>
        <p:spPr>
          <a:xfrm>
            <a:off x="7863488" y="4221088"/>
            <a:ext cx="4097871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44" grpId="0"/>
      <p:bldP spid="46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15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Structure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195900" y="1340768"/>
            <a:ext cx="6588732" cy="2365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</a:t>
            </a:r>
            <a:r>
              <a:rPr lang="en-US" altLang="zh-CN" sz="2000" dirty="0">
                <a:solidFill>
                  <a:srgbClr val="FFB6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dirty="0">
                <a:solidFill>
                  <a:srgbClr val="FFB6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B66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</a:t>
            </a:r>
            <a:r>
              <a:rPr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the </a:t>
            </a:r>
            <a:r>
              <a:rPr lang="en" altLang="zh-CN" sz="2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each row will be divided into several groups, and the number of non-zeros in each group is </a:t>
            </a:r>
            <a:r>
              <a:rPr lang="en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2</a:t>
            </a:r>
            <a:r>
              <a:rPr lang="en-US" altLang="zh-CN" sz="2000" b="0" i="1" dirty="0">
                <a:latin typeface="+mn-lt"/>
                <a:ea typeface="微软雅黑" panose="020B0503020204020204" pitchFamily="34" charset="-122"/>
              </a:rPr>
              <a:t>x</a:t>
            </a:r>
            <a:r>
              <a:rPr lang="en" altLang="zh-CN" sz="2000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MMA_M</a:t>
            </a:r>
            <a:r>
              <a:rPr lang="en" altLang="zh-CN" sz="2000" b="0" i="1" dirty="0" err="1">
                <a:latin typeface="+mn-lt"/>
                <a:ea typeface="微软雅黑" panose="020B0503020204020204" pitchFamily="34" charset="-122"/>
              </a:rPr>
              <a:t>x</a:t>
            </a:r>
            <a:r>
              <a:rPr lang="en" altLang="zh-CN" sz="2000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MMA_K</a:t>
            </a:r>
            <a:r>
              <a:rPr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If the number of </a:t>
            </a:r>
            <a:r>
              <a:rPr lang="en" altLang="zh-CN" sz="2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a row is not enough to be an integer multiple of the group, it will be filled with zero elements.</a:t>
            </a:r>
            <a:endParaRPr lang="en-US" altLang="zh-CN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25"/>
          <a:stretch>
            <a:fillRect/>
          </a:stretch>
        </p:blipFill>
        <p:spPr>
          <a:xfrm>
            <a:off x="5591944" y="3573016"/>
            <a:ext cx="5184576" cy="1224136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03176" y="5739603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</a:t>
            </a:r>
            <a:r>
              <a:rPr kumimoji="1" lang="en" altLang="zh-CN" b="0" dirty="0" err="1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mma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instruction layout as m2n2k4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967A98B-D616-41A8-B2BF-4BD9F0CE3ACF}"/>
              </a:ext>
            </a:extLst>
          </p:cNvPr>
          <p:cNvGrpSpPr/>
          <p:nvPr/>
        </p:nvGrpSpPr>
        <p:grpSpPr>
          <a:xfrm>
            <a:off x="6023992" y="5085184"/>
            <a:ext cx="5400600" cy="936104"/>
            <a:chOff x="6023992" y="5085184"/>
            <a:chExt cx="5400600" cy="936104"/>
          </a:xfrm>
        </p:grpSpPr>
        <p:sp>
          <p:nvSpPr>
            <p:cNvPr id="29" name="圆角矩形标注 28"/>
            <p:cNvSpPr/>
            <p:nvPr/>
          </p:nvSpPr>
          <p:spPr>
            <a:xfrm rot="10800000">
              <a:off x="6023992" y="5085184"/>
              <a:ext cx="5400600" cy="936104"/>
            </a:xfrm>
            <a:prstGeom prst="wedgeRoundRectCallout">
              <a:avLst>
                <a:gd name="adj1" fmla="val -20833"/>
                <a:gd name="adj2" fmla="val 77942"/>
                <a:gd name="adj3" fmla="val 16667"/>
              </a:avLst>
            </a:prstGeom>
            <a:solidFill>
              <a:srgbClr val="FFF5CE">
                <a:alpha val="46000"/>
              </a:srgbClr>
            </a:solidFill>
            <a:ln w="19050" cmpd="sng">
              <a:solidFill>
                <a:srgbClr val="1C5194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096000" y="5157192"/>
              <a:ext cx="5328592" cy="826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kumimoji="1" lang="en" altLang="zh-CN" sz="20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Each group has 16 elements, and the two long rows are divided into two groups.</a:t>
              </a:r>
              <a:endPara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0526B48-4473-9438-8A2B-0112202F36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969" y="1196752"/>
            <a:ext cx="4671903" cy="45251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1344" y="1340768"/>
            <a:ext cx="4817679" cy="461666"/>
          </a:xfrm>
          <a:prstGeom prst="rect">
            <a:avLst/>
          </a:prstGeom>
          <a:ln w="317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16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Structure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5" b="41507"/>
          <a:stretch>
            <a:fillRect/>
          </a:stretch>
        </p:blipFill>
        <p:spPr>
          <a:xfrm>
            <a:off x="5303912" y="1412776"/>
            <a:ext cx="5184576" cy="144016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5195900" y="3068960"/>
            <a:ext cx="6588732" cy="352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each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MMA_M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rows is considered as a row-block, and each row-block is divided into some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smaller blocks of size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MMA_M * MMA_K</a:t>
            </a:r>
            <a:r>
              <a:rPr lang="en-US" altLang="zh-CN" sz="2000" b="0" dirty="0">
                <a:latin typeface="Athelas" panose="02000503000000020003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according to the parameter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threshold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(=0.75)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. </a:t>
            </a:r>
          </a:p>
          <a:p>
            <a:pPr algn="just">
              <a:lnSpc>
                <a:spcPct val="125000"/>
              </a:lnSpc>
            </a:pPr>
            <a:endParaRPr lang="en-US" altLang="zh-CN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Regular part: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number of </a:t>
            </a:r>
            <a:r>
              <a:rPr lang="en-US" altLang="zh-CN" sz="2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a block space is larger than </a:t>
            </a:r>
            <a:r>
              <a:rPr lang="en-GB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MMA_M</a:t>
            </a:r>
            <a:r>
              <a:rPr lang="zh-CN" altLang="en-US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*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MMA_</a:t>
            </a:r>
            <a:r>
              <a:rPr lang="en-GB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K</a:t>
            </a:r>
            <a:r>
              <a:rPr lang="zh-CN" altLang="en-US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*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threshold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Irregular part: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number of </a:t>
            </a:r>
            <a:r>
              <a:rPr lang="en-US" altLang="zh-CN" sz="20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a block space is less than </a:t>
            </a:r>
            <a:r>
              <a:rPr lang="en-GB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MMA_M</a:t>
            </a:r>
            <a:r>
              <a:rPr lang="zh-CN" altLang="en-US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*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MMA_</a:t>
            </a:r>
            <a:r>
              <a:rPr lang="en-GB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K</a:t>
            </a:r>
            <a:r>
              <a:rPr lang="zh-CN" altLang="en-US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*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threshold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</a:p>
        </p:txBody>
      </p:sp>
      <p:sp>
        <p:nvSpPr>
          <p:cNvPr id="22" name="圆角矩形标注 21"/>
          <p:cNvSpPr/>
          <p:nvPr/>
        </p:nvSpPr>
        <p:spPr>
          <a:xfrm rot="5400000">
            <a:off x="10992547" y="1772816"/>
            <a:ext cx="670269" cy="1390350"/>
          </a:xfrm>
          <a:prstGeom prst="wedgeRoundRectCallout">
            <a:avLst>
              <a:gd name="adj1" fmla="val -36779"/>
              <a:gd name="adj2" fmla="val 59151"/>
              <a:gd name="adj3" fmla="val 16667"/>
            </a:avLst>
          </a:prstGeom>
          <a:solidFill>
            <a:srgbClr val="FFF5CE">
              <a:alpha val="46000"/>
            </a:srgbClr>
          </a:solidFill>
          <a:ln w="19050" cmpd="sng">
            <a:solidFill>
              <a:srgbClr val="1C519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10488488" y="2060848"/>
            <a:ext cx="1678383" cy="82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row-major in block</a:t>
            </a:r>
            <a:endParaRPr kumimoji="1"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7C2573-9FC8-EB33-3539-86CDF8F9D5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969" y="1196752"/>
            <a:ext cx="4671903" cy="45251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1344" y="1772816"/>
            <a:ext cx="4817679" cy="1200133"/>
          </a:xfrm>
          <a:prstGeom prst="rect">
            <a:avLst/>
          </a:prstGeom>
          <a:ln w="317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1" name="文本框 8">
            <a:extLst>
              <a:ext uri="{FF2B5EF4-FFF2-40B4-BE49-F238E27FC236}">
                <a16:creationId xmlns:a16="http://schemas.microsoft.com/office/drawing/2014/main" id="{D288E7C6-0C8A-4620-9AEA-40670CEB8D70}"/>
              </a:ext>
            </a:extLst>
          </p:cNvPr>
          <p:cNvSpPr txBox="1"/>
          <p:nvPr/>
        </p:nvSpPr>
        <p:spPr>
          <a:xfrm>
            <a:off x="203176" y="5739603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</a:t>
            </a:r>
            <a:r>
              <a:rPr kumimoji="1" lang="en" altLang="zh-CN" b="0" dirty="0" err="1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mma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instruction layout as m2n2k4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17</a:t>
            </a:fld>
            <a:endParaRPr lang="en-US" altLang="zh-CN" b="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DD74C9-B0C0-EABD-4E86-1F7ED4C0FF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969" y="1196752"/>
            <a:ext cx="4671903" cy="45251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1344" y="3002350"/>
            <a:ext cx="4817679" cy="2304256"/>
          </a:xfrm>
          <a:prstGeom prst="rect">
            <a:avLst/>
          </a:prstGeom>
          <a:ln w="317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009023" y="1058462"/>
            <a:ext cx="7182977" cy="1218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altLang="zh-CN" sz="2000" dirty="0">
                <a:solidFill>
                  <a:srgbClr val="72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</a:t>
            </a:r>
            <a:r>
              <a:rPr lang="zh-CN" altLang="en-US" sz="2000" dirty="0">
                <a:solidFill>
                  <a:srgbClr val="72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729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Piecing Strategy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 piece rows of 1 and 3 </a:t>
            </a:r>
            <a:r>
              <a:rPr lang="en-US" altLang="zh-CN" sz="16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together to </a:t>
            </a:r>
            <a:r>
              <a:rPr lang="en" altLang="zh-CN" sz="16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obtain rows of 4 </a:t>
            </a:r>
            <a:r>
              <a:rPr lang="en" altLang="zh-CN" sz="1600" b="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nonzeros</a:t>
            </a:r>
            <a:r>
              <a:rPr lang="en" altLang="zh-CN" sz="16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  <a:endParaRPr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piece 2 rows of 2 </a:t>
            </a:r>
            <a:r>
              <a:rPr lang="en-US" altLang="zh-CN" sz="16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together to obtain rows of 4 </a:t>
            </a:r>
            <a:r>
              <a:rPr lang="en-US" altLang="zh-CN" sz="16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endParaRPr lang="en" altLang="zh-CN" sz="16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15881" y="3933056"/>
            <a:ext cx="7272808" cy="2954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kumimoji="1"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· </a:t>
            </a:r>
            <a:r>
              <a:rPr kumimoji="1" lang="en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</a:t>
            </a:r>
            <a:r>
              <a:rPr kumimoji="1" lang="en" altLang="zh-CN" sz="2000" dirty="0">
                <a:solidFill>
                  <a:srgbClr val="729FC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rows of 3 remaining after </a:t>
            </a:r>
            <a:r>
              <a:rPr lang="en-US" altLang="zh-CN" sz="2000" dirty="0">
                <a:solidFill>
                  <a:srgbClr val="729FC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piecing</a:t>
            </a:r>
            <a:r>
              <a:rPr kumimoji="1" lang="en" altLang="zh-CN" sz="2000" dirty="0">
                <a:solidFill>
                  <a:srgbClr val="729FC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(not enough to form a block), they are treated as rows of 4 by filling a zero element.</a:t>
            </a:r>
          </a:p>
          <a:p>
            <a:pPr>
              <a:lnSpc>
                <a:spcPct val="114000"/>
              </a:lnSpc>
            </a:pPr>
            <a:r>
              <a:rPr kumimoji="1"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· </a:t>
            </a:r>
            <a:r>
              <a:rPr kumimoji="1" lang="en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For </a:t>
            </a:r>
            <a:r>
              <a:rPr kumimoji="1" lang="en" altLang="zh-CN" sz="2000" dirty="0">
                <a:solidFill>
                  <a:srgbClr val="729FC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rows of 1 remaining after </a:t>
            </a:r>
            <a:r>
              <a:rPr lang="en-US" altLang="zh-CN" sz="2000" dirty="0">
                <a:solidFill>
                  <a:srgbClr val="729FC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piecing</a:t>
            </a:r>
            <a:r>
              <a:rPr kumimoji="1" lang="en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place them at the end of all short row elements.</a:t>
            </a:r>
          </a:p>
          <a:p>
            <a:pPr>
              <a:lnSpc>
                <a:spcPct val="114000"/>
              </a:lnSpc>
            </a:pPr>
            <a:r>
              <a:rPr kumimoji="1" lang="en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All data in the short rows are divided into four categories: </a:t>
            </a:r>
            <a:endParaRPr lang="en-US" altLang="zh-CN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1&amp;3 pieced rows; 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rows of </a:t>
            </a:r>
            <a:r>
              <a:rPr lang="en-US" altLang="zh-CN" sz="2000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row_len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4;</a:t>
            </a:r>
          </a:p>
          <a:p>
            <a:pPr algn="just">
              <a:lnSpc>
                <a:spcPct val="114000"/>
              </a:lnSpc>
              <a:spcAft>
                <a:spcPts val="600"/>
              </a:spcAft>
            </a:pP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2&amp;2 pieced rows;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（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rows of </a:t>
            </a:r>
            <a:r>
              <a:rPr lang="en-US" altLang="zh-CN" sz="2000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row_len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 1.</a:t>
            </a:r>
            <a:endParaRPr lang="zh-CN" altLang="en-US" sz="2000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10623567" y="2322122"/>
            <a:ext cx="1449097" cy="1573493"/>
          </a:xfrm>
          <a:prstGeom prst="wedgeRoundRectCallout">
            <a:avLst>
              <a:gd name="adj1" fmla="val -79937"/>
              <a:gd name="adj2" fmla="val -11742"/>
              <a:gd name="adj3" fmla="val 16667"/>
            </a:avLst>
          </a:prstGeom>
          <a:solidFill>
            <a:srgbClr val="FFF5CE">
              <a:alpha val="46000"/>
            </a:srgbClr>
          </a:solidFill>
          <a:ln w="19050" cmpd="sng">
            <a:solidFill>
              <a:srgbClr val="1C519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just">
              <a:lnSpc>
                <a:spcPct val="125000"/>
              </a:lnSpc>
            </a:pP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Row lengths are fixed, so </a:t>
            </a:r>
            <a:r>
              <a:rPr kumimoji="1" lang="en-US" altLang="zh-CN" sz="16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there is no need to store the offset.</a:t>
            </a:r>
            <a:endParaRPr kumimoji="1" lang="zh-CN" altLang="en-US" sz="1600" b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23AD2E4-9221-E058-626E-ACA6431A3609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Structure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615C96-F70A-85F4-45A9-5B9D27CD53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62472" y="2277011"/>
            <a:ext cx="5308462" cy="1800061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A5C5B503-EE94-4986-93C7-5DF0A94C4E25}"/>
              </a:ext>
            </a:extLst>
          </p:cNvPr>
          <p:cNvSpPr txBox="1"/>
          <p:nvPr/>
        </p:nvSpPr>
        <p:spPr>
          <a:xfrm>
            <a:off x="203176" y="5739603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</a:t>
            </a:r>
            <a:r>
              <a:rPr kumimoji="1" lang="en" altLang="zh-CN" b="0" dirty="0" err="1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mma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instruction layout as m2n2k4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18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608876"/>
            <a:ext cx="6097979" cy="424330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27348" y="1012666"/>
            <a:ext cx="11737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Each row is computed by several warps </a:t>
            </a:r>
            <a:r>
              <a:rPr lang="en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(depending on the number of groups per row).</a:t>
            </a:r>
            <a:endParaRPr lang="en-US" altLang="zh-CN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DE78C605-8763-4EE7-87CB-2E17E8B4924E}"/>
              </a:ext>
            </a:extLst>
          </p:cNvPr>
          <p:cNvSpPr txBox="1"/>
          <p:nvPr/>
        </p:nvSpPr>
        <p:spPr>
          <a:xfrm>
            <a:off x="6888088" y="1484784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mma instruction layout as m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19</a:t>
            </a:fld>
            <a:endParaRPr lang="en-US" altLang="zh-CN" b="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608876"/>
            <a:ext cx="6097979" cy="424330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27348" y="1012666"/>
            <a:ext cx="11737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Each row is computed by several warps </a:t>
            </a:r>
            <a:r>
              <a:rPr lang="en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(depending on the number of groups per row).</a:t>
            </a:r>
            <a:endParaRPr lang="en-US" altLang="zh-CN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任意形状 57"/>
          <p:cNvSpPr/>
          <p:nvPr/>
        </p:nvSpPr>
        <p:spPr>
          <a:xfrm>
            <a:off x="2950349" y="1747340"/>
            <a:ext cx="1396020" cy="2766951"/>
          </a:xfrm>
          <a:custGeom>
            <a:avLst/>
            <a:gdLst>
              <a:gd name="connsiteX0" fmla="*/ 294980 w 1494388"/>
              <a:gd name="connsiteY0" fmla="*/ 0 h 2766951"/>
              <a:gd name="connsiteX1" fmla="*/ 81224 w 1494388"/>
              <a:gd name="connsiteY1" fmla="*/ 463138 h 2766951"/>
              <a:gd name="connsiteX2" fmla="*/ 1494388 w 1494388"/>
              <a:gd name="connsiteY2" fmla="*/ 2766951 h 27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88" h="2766951">
                <a:moveTo>
                  <a:pt x="294980" y="0"/>
                </a:moveTo>
                <a:cubicBezTo>
                  <a:pt x="88151" y="990"/>
                  <a:pt x="-118677" y="1980"/>
                  <a:pt x="81224" y="463138"/>
                </a:cubicBezTo>
                <a:cubicBezTo>
                  <a:pt x="281125" y="924297"/>
                  <a:pt x="887756" y="1845624"/>
                  <a:pt x="1494388" y="2766951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111EDF9-A1A0-9EC5-FAFD-70BC28CA9752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CF5D040-191E-44F1-BC98-ED3B1DEFB755}"/>
              </a:ext>
            </a:extLst>
          </p:cNvPr>
          <p:cNvSpPr txBox="1"/>
          <p:nvPr/>
        </p:nvSpPr>
        <p:spPr>
          <a:xfrm>
            <a:off x="6888088" y="1484784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mma instruction layout as m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0CF8389-797D-46B8-9523-86F80C51A643}"/>
              </a:ext>
            </a:extLst>
          </p:cNvPr>
          <p:cNvSpPr txBox="1"/>
          <p:nvPr/>
        </p:nvSpPr>
        <p:spPr>
          <a:xfrm>
            <a:off x="191344" y="1484784"/>
            <a:ext cx="2957883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each warp, load a block-sized data from global memory to each thread's registers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fragX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</a:t>
            </a:fld>
            <a:endParaRPr lang="en-US" altLang="zh-CN" b="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6285DF-2C92-F3FF-9747-18D39B968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129335"/>
            <a:ext cx="3744416" cy="5035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6CB7BF-A0E3-21E9-59D5-B30CEC01A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24" y="4365104"/>
            <a:ext cx="3481705" cy="1800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6121E6-2608-4EC9-6462-EAF227795D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1124744"/>
            <a:ext cx="3218013" cy="388843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6DAD261-D297-0D51-343D-AE16018698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5"/>
          <a:stretch/>
        </p:blipFill>
        <p:spPr>
          <a:xfrm>
            <a:off x="4492524" y="1124744"/>
            <a:ext cx="3481705" cy="3058134"/>
          </a:xfrm>
          <a:prstGeom prst="rect">
            <a:avLst/>
          </a:prstGeom>
        </p:spPr>
      </p:pic>
      <p:sp>
        <p:nvSpPr>
          <p:cNvPr id="16" name="内容占位符 3">
            <a:extLst>
              <a:ext uri="{FF2B5EF4-FFF2-40B4-BE49-F238E27FC236}">
                <a16:creationId xmlns:a16="http://schemas.microsoft.com/office/drawing/2014/main" id="{2789D591-2B85-0FF0-CEC3-79FBC584E8D7}"/>
              </a:ext>
            </a:extLst>
          </p:cNvPr>
          <p:cNvSpPr txBox="1">
            <a:spLocks/>
          </p:cNvSpPr>
          <p:nvPr/>
        </p:nvSpPr>
        <p:spPr bwMode="auto">
          <a:xfrm>
            <a:off x="8104720" y="5202273"/>
            <a:ext cx="4111960" cy="103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25000"/>
              </a:lnSpc>
              <a:buFontTx/>
              <a:buNone/>
            </a:pPr>
            <a:r>
              <a:rPr kumimoji="1" lang="en-US" altLang="zh-CN" sz="1600" b="1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DASP: Specific </a:t>
            </a:r>
            <a:r>
              <a:rPr kumimoji="1" lang="en-US" altLang="zh-CN" sz="1600" b="1" u="sng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</a:t>
            </a:r>
            <a:r>
              <a:rPr kumimoji="1" lang="en-US" altLang="zh-CN" sz="1600" b="1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ense Matrix Multiply-Accumulate Units </a:t>
            </a:r>
            <a:r>
              <a:rPr kumimoji="1" lang="en-US" altLang="zh-CN" sz="1600" b="1" u="sng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kumimoji="1" lang="en-US" altLang="zh-CN" sz="1600" b="1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ccelerated General </a:t>
            </a:r>
            <a:r>
              <a:rPr kumimoji="1" lang="en-US" altLang="zh-CN" sz="1600" b="1" u="sng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Sp</a:t>
            </a:r>
            <a:r>
              <a:rPr kumimoji="1" lang="en-US" altLang="zh-CN" sz="1600" b="1" kern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arse Matrix-Vector Multiplication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20</a:t>
            </a:fld>
            <a:endParaRPr lang="en-US" altLang="zh-CN" b="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608876"/>
            <a:ext cx="6097979" cy="424330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27348" y="1012666"/>
            <a:ext cx="11737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Each row is computed by several warps </a:t>
            </a:r>
            <a:r>
              <a:rPr lang="en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(depending on the number of groups per row).</a:t>
            </a:r>
            <a:endParaRPr lang="en-US" altLang="zh-CN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任意形状 57"/>
          <p:cNvSpPr/>
          <p:nvPr/>
        </p:nvSpPr>
        <p:spPr>
          <a:xfrm>
            <a:off x="2950349" y="1747340"/>
            <a:ext cx="1396020" cy="2766951"/>
          </a:xfrm>
          <a:custGeom>
            <a:avLst/>
            <a:gdLst>
              <a:gd name="connsiteX0" fmla="*/ 294980 w 1494388"/>
              <a:gd name="connsiteY0" fmla="*/ 0 h 2766951"/>
              <a:gd name="connsiteX1" fmla="*/ 81224 w 1494388"/>
              <a:gd name="connsiteY1" fmla="*/ 463138 h 2766951"/>
              <a:gd name="connsiteX2" fmla="*/ 1494388 w 1494388"/>
              <a:gd name="connsiteY2" fmla="*/ 2766951 h 27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88" h="2766951">
                <a:moveTo>
                  <a:pt x="294980" y="0"/>
                </a:moveTo>
                <a:cubicBezTo>
                  <a:pt x="88151" y="990"/>
                  <a:pt x="-118677" y="1980"/>
                  <a:pt x="81224" y="463138"/>
                </a:cubicBezTo>
                <a:cubicBezTo>
                  <a:pt x="281125" y="924297"/>
                  <a:pt x="887756" y="1845624"/>
                  <a:pt x="1494388" y="2766951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46369" y="2924944"/>
            <a:ext cx="3405815" cy="2864967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CB15BA5-F9FA-71E9-9463-13004450163D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11" name="文本框 8">
            <a:extLst>
              <a:ext uri="{FF2B5EF4-FFF2-40B4-BE49-F238E27FC236}">
                <a16:creationId xmlns:a16="http://schemas.microsoft.com/office/drawing/2014/main" id="{F1097969-D928-4161-BC67-BDDE6463F2F4}"/>
              </a:ext>
            </a:extLst>
          </p:cNvPr>
          <p:cNvSpPr txBox="1"/>
          <p:nvPr/>
        </p:nvSpPr>
        <p:spPr>
          <a:xfrm>
            <a:off x="6888088" y="1484784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mma instruction layout as m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824436-5D5E-42BC-83AD-BBD8A8BC8111}"/>
              </a:ext>
            </a:extLst>
          </p:cNvPr>
          <p:cNvSpPr txBox="1"/>
          <p:nvPr/>
        </p:nvSpPr>
        <p:spPr>
          <a:xfrm>
            <a:off x="191344" y="1484784"/>
            <a:ext cx="2957883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each warp, load a block-sized data from global memory to each thread's registers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fragX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EB6456-5F70-4AD6-A527-E485F8BD0F9E}"/>
              </a:ext>
            </a:extLst>
          </p:cNvPr>
          <p:cNvSpPr txBox="1"/>
          <p:nvPr/>
        </p:nvSpPr>
        <p:spPr>
          <a:xfrm>
            <a:off x="3143672" y="5805264"/>
            <a:ext cx="6264696" cy="10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Each warp calls the </a:t>
            </a:r>
            <a:r>
              <a:rPr kumimoji="1" lang="en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instruction 2 times to perform GEMM operation of m8n8k4 and obtain 8 meaningful results;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21</a:t>
            </a:fld>
            <a:endParaRPr lang="en-US" altLang="zh-CN" b="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608876"/>
            <a:ext cx="6097979" cy="424330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27348" y="1012666"/>
            <a:ext cx="11737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Each row is computed by several warps </a:t>
            </a:r>
            <a:r>
              <a:rPr lang="en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(depending on the number of groups per row).</a:t>
            </a:r>
            <a:endParaRPr lang="en-US" altLang="zh-CN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任意形状 57"/>
          <p:cNvSpPr/>
          <p:nvPr/>
        </p:nvSpPr>
        <p:spPr>
          <a:xfrm>
            <a:off x="2950349" y="1747340"/>
            <a:ext cx="1396020" cy="2766951"/>
          </a:xfrm>
          <a:custGeom>
            <a:avLst/>
            <a:gdLst>
              <a:gd name="connsiteX0" fmla="*/ 294980 w 1494388"/>
              <a:gd name="connsiteY0" fmla="*/ 0 h 2766951"/>
              <a:gd name="connsiteX1" fmla="*/ 81224 w 1494388"/>
              <a:gd name="connsiteY1" fmla="*/ 463138 h 2766951"/>
              <a:gd name="connsiteX2" fmla="*/ 1494388 w 1494388"/>
              <a:gd name="connsiteY2" fmla="*/ 2766951 h 27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88" h="2766951">
                <a:moveTo>
                  <a:pt x="294980" y="0"/>
                </a:moveTo>
                <a:cubicBezTo>
                  <a:pt x="88151" y="990"/>
                  <a:pt x="-118677" y="1980"/>
                  <a:pt x="81224" y="463138"/>
                </a:cubicBezTo>
                <a:cubicBezTo>
                  <a:pt x="281125" y="924297"/>
                  <a:pt x="887756" y="1845624"/>
                  <a:pt x="1494388" y="2766951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46369" y="2924944"/>
            <a:ext cx="3405815" cy="2864967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824192" y="4005064"/>
            <a:ext cx="1224136" cy="1152128"/>
          </a:xfrm>
          <a:prstGeom prst="rect">
            <a:avLst/>
          </a:prstGeom>
          <a:ln w="31750" cmpd="sng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0F445B-761E-AEA4-19A9-2BB5988E447B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940F7988-21D1-442D-9011-BBE205AF1F01}"/>
              </a:ext>
            </a:extLst>
          </p:cNvPr>
          <p:cNvSpPr txBox="1"/>
          <p:nvPr/>
        </p:nvSpPr>
        <p:spPr>
          <a:xfrm>
            <a:off x="6888088" y="1484784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mma instruction layout as m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E2C89D-70ED-474C-A943-6C0B3FCEB22D}"/>
              </a:ext>
            </a:extLst>
          </p:cNvPr>
          <p:cNvSpPr txBox="1"/>
          <p:nvPr/>
        </p:nvSpPr>
        <p:spPr>
          <a:xfrm>
            <a:off x="191344" y="1484784"/>
            <a:ext cx="2957883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each warp, load a block-sized data from global memory to each thread's registers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fragX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A0C326D-CB6F-4213-AE0D-201482CF8E41}"/>
              </a:ext>
            </a:extLst>
          </p:cNvPr>
          <p:cNvSpPr txBox="1"/>
          <p:nvPr/>
        </p:nvSpPr>
        <p:spPr>
          <a:xfrm>
            <a:off x="3143672" y="5805264"/>
            <a:ext cx="6264696" cy="10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Each warp calls the </a:t>
            </a:r>
            <a:r>
              <a:rPr kumimoji="1" lang="en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instruction 2 times to perform GEMM operation of m8n8k4 and obtain 8 meaningful results;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E668550-4AE9-423E-8107-A6028933BF4A}"/>
              </a:ext>
            </a:extLst>
          </p:cNvPr>
          <p:cNvSpPr txBox="1"/>
          <p:nvPr/>
        </p:nvSpPr>
        <p:spPr>
          <a:xfrm>
            <a:off x="8179503" y="2348880"/>
            <a:ext cx="3749145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 the 8 results within the Warp by the Shuffle instruction and storing the results in the global memory array </a:t>
            </a:r>
            <a:r>
              <a:rPr lang="en" altLang="zh-CN" sz="2000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warpVal</a:t>
            </a:r>
            <a:r>
              <a:rPr lang="en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;</a:t>
            </a:r>
            <a:endParaRPr lang="en-US" altLang="zh-CN" sz="2000" b="0" i="1" dirty="0">
              <a:latin typeface="Athelas" panose="02000503000000020003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1185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22</a:t>
            </a:fld>
            <a:endParaRPr lang="en-US" altLang="zh-CN" b="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608876"/>
            <a:ext cx="6097979" cy="424330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27348" y="1012666"/>
            <a:ext cx="11737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Each row is computed by several warps </a:t>
            </a:r>
            <a:r>
              <a:rPr lang="en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(depending on the number of groups per row).</a:t>
            </a:r>
            <a:endParaRPr lang="en-US" altLang="zh-CN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任意形状 57"/>
          <p:cNvSpPr/>
          <p:nvPr/>
        </p:nvSpPr>
        <p:spPr>
          <a:xfrm>
            <a:off x="2950349" y="1747340"/>
            <a:ext cx="1396020" cy="2766951"/>
          </a:xfrm>
          <a:custGeom>
            <a:avLst/>
            <a:gdLst>
              <a:gd name="connsiteX0" fmla="*/ 294980 w 1494388"/>
              <a:gd name="connsiteY0" fmla="*/ 0 h 2766951"/>
              <a:gd name="connsiteX1" fmla="*/ 81224 w 1494388"/>
              <a:gd name="connsiteY1" fmla="*/ 463138 h 2766951"/>
              <a:gd name="connsiteX2" fmla="*/ 1494388 w 1494388"/>
              <a:gd name="connsiteY2" fmla="*/ 2766951 h 27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88" h="2766951">
                <a:moveTo>
                  <a:pt x="294980" y="0"/>
                </a:moveTo>
                <a:cubicBezTo>
                  <a:pt x="88151" y="990"/>
                  <a:pt x="-118677" y="1980"/>
                  <a:pt x="81224" y="463138"/>
                </a:cubicBezTo>
                <a:cubicBezTo>
                  <a:pt x="281125" y="924297"/>
                  <a:pt x="887756" y="1845624"/>
                  <a:pt x="1494388" y="2766951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46369" y="2924944"/>
            <a:ext cx="3405815" cy="2864967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824192" y="4005064"/>
            <a:ext cx="1224136" cy="1152128"/>
          </a:xfrm>
          <a:prstGeom prst="rect">
            <a:avLst/>
          </a:prstGeom>
          <a:ln w="31750" cmpd="sng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任意形状 10"/>
          <p:cNvSpPr/>
          <p:nvPr/>
        </p:nvSpPr>
        <p:spPr>
          <a:xfrm>
            <a:off x="8692738" y="5260769"/>
            <a:ext cx="742236" cy="158403"/>
          </a:xfrm>
          <a:custGeom>
            <a:avLst/>
            <a:gdLst>
              <a:gd name="connsiteX0" fmla="*/ 0 w 641267"/>
              <a:gd name="connsiteY0" fmla="*/ 0 h 344384"/>
              <a:gd name="connsiteX1" fmla="*/ 534389 w 641267"/>
              <a:gd name="connsiteY1" fmla="*/ 213756 h 344384"/>
              <a:gd name="connsiteX2" fmla="*/ 641267 w 641267"/>
              <a:gd name="connsiteY2" fmla="*/ 344384 h 34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1267" h="344384">
                <a:moveTo>
                  <a:pt x="0" y="0"/>
                </a:moveTo>
                <a:cubicBezTo>
                  <a:pt x="213755" y="78179"/>
                  <a:pt x="427511" y="156359"/>
                  <a:pt x="534389" y="213756"/>
                </a:cubicBezTo>
                <a:cubicBezTo>
                  <a:pt x="641267" y="271153"/>
                  <a:pt x="641267" y="307768"/>
                  <a:pt x="641267" y="344384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02D8CE-8FBB-B01D-D830-179669C3EFD9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8BCA4310-E5A0-4C04-9886-21AAB0AB09CD}"/>
              </a:ext>
            </a:extLst>
          </p:cNvPr>
          <p:cNvSpPr txBox="1"/>
          <p:nvPr/>
        </p:nvSpPr>
        <p:spPr>
          <a:xfrm>
            <a:off x="6888088" y="1484784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mma instruction layout as m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91DD51-446B-4B62-BEC7-2A32A5ABCE2C}"/>
              </a:ext>
            </a:extLst>
          </p:cNvPr>
          <p:cNvSpPr txBox="1"/>
          <p:nvPr/>
        </p:nvSpPr>
        <p:spPr>
          <a:xfrm>
            <a:off x="191344" y="1484784"/>
            <a:ext cx="2957883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each warp, load a block-sized data from global memory to each thread's registers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fragX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E317D7-5638-4C54-B1FD-3D82DA83EF9C}"/>
              </a:ext>
            </a:extLst>
          </p:cNvPr>
          <p:cNvSpPr txBox="1"/>
          <p:nvPr/>
        </p:nvSpPr>
        <p:spPr>
          <a:xfrm>
            <a:off x="3143672" y="5805264"/>
            <a:ext cx="6264696" cy="10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Each warp calls the </a:t>
            </a:r>
            <a:r>
              <a:rPr kumimoji="1" lang="en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instruction 2 times to perform GEMM operation of m8n8k4 and obtain 8 meaningful results;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C5F75AD-C395-47F7-BC9A-AAA5543196B9}"/>
              </a:ext>
            </a:extLst>
          </p:cNvPr>
          <p:cNvSpPr txBox="1"/>
          <p:nvPr/>
        </p:nvSpPr>
        <p:spPr>
          <a:xfrm>
            <a:off x="8179503" y="2348880"/>
            <a:ext cx="3749145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 the 8 results within the Warp by the Shuffle instruction and storing the results in the global memory array </a:t>
            </a:r>
            <a:r>
              <a:rPr lang="en" altLang="zh-CN" sz="2000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warpVal</a:t>
            </a:r>
            <a:r>
              <a:rPr lang="en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;</a:t>
            </a:r>
            <a:endParaRPr lang="en-US" altLang="zh-CN" sz="2000" b="0" i="1" dirty="0">
              <a:latin typeface="Athelas" panose="02000503000000020003" pitchFamily="2" charset="0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F05299-4AD7-4967-B146-01CEC2F2D87A}"/>
              </a:ext>
            </a:extLst>
          </p:cNvPr>
          <p:cNvSpPr txBox="1"/>
          <p:nvPr/>
        </p:nvSpPr>
        <p:spPr>
          <a:xfrm>
            <a:off x="9373870" y="5111396"/>
            <a:ext cx="2792646" cy="14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 the multiple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warpVal</a:t>
            </a:r>
            <a:r>
              <a:rPr lang="en" altLang="zh-CN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generated by one row, and obtain the final result y.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28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23</a:t>
            </a:fld>
            <a:endParaRPr lang="en-US" altLang="zh-CN" b="0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608876"/>
            <a:ext cx="6097979" cy="4243301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27348" y="1012666"/>
            <a:ext cx="11737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Long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</a:t>
            </a:r>
            <a:r>
              <a:rPr lang="en-US" altLang="zh-CN" sz="2000" b="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Each row is computed by several warps </a:t>
            </a:r>
            <a:r>
              <a:rPr lang="en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(depending on the number of groups per row).</a:t>
            </a:r>
            <a:endParaRPr lang="en-US" altLang="zh-CN" sz="2000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任意形状 57"/>
          <p:cNvSpPr/>
          <p:nvPr/>
        </p:nvSpPr>
        <p:spPr>
          <a:xfrm>
            <a:off x="2950349" y="1747340"/>
            <a:ext cx="1396020" cy="2766951"/>
          </a:xfrm>
          <a:custGeom>
            <a:avLst/>
            <a:gdLst>
              <a:gd name="connsiteX0" fmla="*/ 294980 w 1494388"/>
              <a:gd name="connsiteY0" fmla="*/ 0 h 2766951"/>
              <a:gd name="connsiteX1" fmla="*/ 81224 w 1494388"/>
              <a:gd name="connsiteY1" fmla="*/ 463138 h 2766951"/>
              <a:gd name="connsiteX2" fmla="*/ 1494388 w 1494388"/>
              <a:gd name="connsiteY2" fmla="*/ 2766951 h 276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88" h="2766951">
                <a:moveTo>
                  <a:pt x="294980" y="0"/>
                </a:moveTo>
                <a:cubicBezTo>
                  <a:pt x="88151" y="990"/>
                  <a:pt x="-118677" y="1980"/>
                  <a:pt x="81224" y="463138"/>
                </a:cubicBezTo>
                <a:cubicBezTo>
                  <a:pt x="281125" y="924297"/>
                  <a:pt x="887756" y="1845624"/>
                  <a:pt x="1494388" y="2766951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191344" y="1484784"/>
            <a:ext cx="2957883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each warp, load a block-sized data from global memory to each thread's registers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fragX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46369" y="2924944"/>
            <a:ext cx="3405815" cy="2864967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43672" y="5805264"/>
            <a:ext cx="6264696" cy="1099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Each warp calls the </a:t>
            </a:r>
            <a:r>
              <a:rPr kumimoji="1" lang="en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mma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instruction 2 times to perform GEMM operation of m8n8k4 and obtain 8 meaningful results;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79503" y="2348880"/>
            <a:ext cx="3749145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 the 8 results within the Warp by the Shuffle instruction and storing the results in the global memory array </a:t>
            </a:r>
            <a:r>
              <a:rPr lang="en" altLang="zh-CN" sz="2000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warpVal</a:t>
            </a:r>
            <a:r>
              <a:rPr lang="en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;</a:t>
            </a:r>
            <a:endParaRPr lang="en-US" altLang="zh-CN" sz="2000" b="0" i="1" dirty="0">
              <a:latin typeface="Athelas" panose="02000503000000020003" pitchFamily="2" charset="0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73870" y="5111396"/>
            <a:ext cx="2792646" cy="144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Sum the multiple </a:t>
            </a:r>
            <a:r>
              <a:rPr lang="en" altLang="zh-CN" b="0" i="1" dirty="0" err="1">
                <a:latin typeface="Athelas" panose="02000503000000020003" pitchFamily="2" charset="0"/>
                <a:ea typeface="微软雅黑" panose="020B0503020204020204" pitchFamily="34" charset="-122"/>
              </a:rPr>
              <a:t>warpVal</a:t>
            </a:r>
            <a:r>
              <a:rPr lang="en" altLang="zh-CN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 </a:t>
            </a:r>
            <a:r>
              <a:rPr kumimoji="1"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generated by one row, and obtain the final result y.</a:t>
            </a:r>
            <a:endParaRPr kumimoji="1" lang="en-US" altLang="zh-CN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824192" y="4005064"/>
            <a:ext cx="1224136" cy="1152128"/>
          </a:xfrm>
          <a:prstGeom prst="rect">
            <a:avLst/>
          </a:prstGeom>
          <a:ln w="31750" cmpd="sng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任意形状 10"/>
          <p:cNvSpPr/>
          <p:nvPr/>
        </p:nvSpPr>
        <p:spPr>
          <a:xfrm>
            <a:off x="8692738" y="5260769"/>
            <a:ext cx="742236" cy="158403"/>
          </a:xfrm>
          <a:custGeom>
            <a:avLst/>
            <a:gdLst>
              <a:gd name="connsiteX0" fmla="*/ 0 w 641267"/>
              <a:gd name="connsiteY0" fmla="*/ 0 h 344384"/>
              <a:gd name="connsiteX1" fmla="*/ 534389 w 641267"/>
              <a:gd name="connsiteY1" fmla="*/ 213756 h 344384"/>
              <a:gd name="connsiteX2" fmla="*/ 641267 w 641267"/>
              <a:gd name="connsiteY2" fmla="*/ 344384 h 34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1267" h="344384">
                <a:moveTo>
                  <a:pt x="0" y="0"/>
                </a:moveTo>
                <a:cubicBezTo>
                  <a:pt x="213755" y="78179"/>
                  <a:pt x="427511" y="156359"/>
                  <a:pt x="534389" y="213756"/>
                </a:cubicBezTo>
                <a:cubicBezTo>
                  <a:pt x="641267" y="271153"/>
                  <a:pt x="641267" y="307768"/>
                  <a:pt x="641267" y="344384"/>
                </a:cubicBezTo>
              </a:path>
            </a:pathLst>
          </a:custGeom>
          <a:noFill/>
          <a:ln w="317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91344" y="3284984"/>
            <a:ext cx="2957883" cy="3141950"/>
          </a:xfrm>
          <a:prstGeom prst="rect">
            <a:avLst/>
          </a:prstGeom>
          <a:solidFill>
            <a:srgbClr val="729FCF"/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DASP sets 4 warps in a thread block, each warp computes 2 blocks of data in a long row, so a thread block will compute 256 elements.</a:t>
            </a:r>
          </a:p>
          <a:p>
            <a:pPr>
              <a:lnSpc>
                <a:spcPct val="125000"/>
              </a:lnSpc>
            </a:pPr>
            <a:r>
              <a:rPr lang="en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Therefore, </a:t>
            </a:r>
            <a:r>
              <a:rPr lang="en" altLang="zh-CN" sz="1600" i="1" dirty="0">
                <a:solidFill>
                  <a:srgbClr val="FF0000"/>
                </a:solidFill>
                <a:latin typeface="Athelas" panose="02000503000000020003" pitchFamily="2" charset="0"/>
                <a:ea typeface="微软雅黑" panose="020B0503020204020204" pitchFamily="34" charset="-122"/>
              </a:rPr>
              <a:t>MAX_LEN</a:t>
            </a:r>
            <a:r>
              <a:rPr lang="e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=256 </a:t>
            </a:r>
            <a:r>
              <a:rPr lang="en" altLang="zh-CN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just the right value to meet the workload of a thread block.</a:t>
            </a:r>
            <a:endParaRPr lang="zh-CN" altLang="en-US" sz="1600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A3F969-37F9-B053-510E-9A61E6C05A2B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3FF46F2B-DEE3-4C58-81C0-0FB7DAB3899B}"/>
              </a:ext>
            </a:extLst>
          </p:cNvPr>
          <p:cNvSpPr txBox="1"/>
          <p:nvPr/>
        </p:nvSpPr>
        <p:spPr>
          <a:xfrm>
            <a:off x="6888088" y="1484784"/>
            <a:ext cx="4817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Take the corresponding mma instruction layout as m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1" lang="en-US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</a:t>
            </a:r>
            <a:r>
              <a:rPr kumimoji="1" lang="en" altLang="zh-CN" b="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k4 for example)</a:t>
            </a:r>
            <a:endParaRPr kumimoji="1" lang="en-US" altLang="zh-CN" b="0" dirty="0">
              <a:solidFill>
                <a:srgbClr val="1C51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80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24</a:t>
            </a:fld>
            <a:endParaRPr lang="en-US" altLang="zh-CN" b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695410"/>
            <a:ext cx="4149369" cy="4896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/>
          <a:stretch>
            <a:fillRect/>
          </a:stretch>
        </p:blipFill>
        <p:spPr>
          <a:xfrm>
            <a:off x="357520" y="2850092"/>
            <a:ext cx="4514344" cy="360324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953865E-73F0-1ED5-4635-B1E90F6050A2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7DBBA6E-36BC-BA06-7EA7-B59FB32E41FA}"/>
              </a:ext>
            </a:extLst>
          </p:cNvPr>
          <p:cNvSpPr txBox="1"/>
          <p:nvPr/>
        </p:nvSpPr>
        <p:spPr>
          <a:xfrm>
            <a:off x="335360" y="1068089"/>
            <a:ext cx="11798748" cy="159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" altLang="zh-CN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𝐿𝑂𝑂𝑃_𝑁𝑈𝑀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indicates the number of row-blocks that a warp needs to calculate.</a:t>
            </a:r>
            <a:r>
              <a:rPr lang="zh-CN" altLang="en-US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&lt;59,990,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1;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59,990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≤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= 2;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400,000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i="1" kern="100" dirty="0">
                <a:effectLst/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</a:t>
            </a:r>
            <a:endParaRPr lang="en-US" altLang="zh-CN" sz="2000" b="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25</a:t>
            </a:fld>
            <a:endParaRPr lang="en-US" altLang="zh-CN" b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695410"/>
            <a:ext cx="4149369" cy="4896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/>
          <a:stretch>
            <a:fillRect/>
          </a:stretch>
        </p:blipFill>
        <p:spPr>
          <a:xfrm>
            <a:off x="357520" y="2850092"/>
            <a:ext cx="4514344" cy="360324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5360" y="1068089"/>
            <a:ext cx="11798748" cy="159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E3817B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" altLang="zh-CN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𝐿𝑂𝑂𝑃_𝑁𝑈𝑀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indicates the number of row-blocks that a warp needs to calculate.</a:t>
            </a:r>
            <a:r>
              <a:rPr lang="zh-CN" altLang="en-US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&lt;59,990,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1;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59,990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≤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= 2;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zh-CN" altLang="en-US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400,000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0" i="1" kern="100" dirty="0">
                <a:effectLst/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</a:t>
            </a:r>
            <a:r>
              <a:rPr lang="en-US" altLang="zh-CN" sz="2000" b="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</a:t>
            </a:r>
            <a:endParaRPr lang="en-US" altLang="zh-CN" sz="2000" b="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824192" y="3140968"/>
            <a:ext cx="3240360" cy="360040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783E167-5CF6-CAF4-0FDE-FF32AD49F979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6C5EBFC-F9BC-4B31-812F-FED225558A7F}"/>
              </a:ext>
            </a:extLst>
          </p:cNvPr>
          <p:cNvSpPr txBox="1"/>
          <p:nvPr/>
        </p:nvSpPr>
        <p:spPr>
          <a:xfrm>
            <a:off x="4871863" y="2708920"/>
            <a:ext cx="279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Load </a:t>
            </a:r>
            <a:r>
              <a:rPr kumimoji="1" lang="e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regular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to the corresponding thread's register;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55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26</a:t>
            </a:fld>
            <a:endParaRPr lang="en-US" altLang="zh-CN" b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695410"/>
            <a:ext cx="4149369" cy="4896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/>
          <a:stretch>
            <a:fillRect/>
          </a:stretch>
        </p:blipFill>
        <p:spPr>
          <a:xfrm>
            <a:off x="357520" y="2850092"/>
            <a:ext cx="4514344" cy="360324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5360" y="1068089"/>
            <a:ext cx="11798748" cy="159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𝐿𝑂𝑂𝑃_𝑁𝑈𝑀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indicates the number of row-blocks that a warp needs to calculate.</a:t>
            </a:r>
            <a:r>
              <a:rPr lang="zh-CN" altLang="en-US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&lt;59,990,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1;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59,990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≤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= 2;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4.</a:t>
            </a:r>
          </a:p>
        </p:txBody>
      </p:sp>
      <p:sp>
        <p:nvSpPr>
          <p:cNvPr id="2" name="矩形 1"/>
          <p:cNvSpPr/>
          <p:nvPr/>
        </p:nvSpPr>
        <p:spPr>
          <a:xfrm>
            <a:off x="7824192" y="3140968"/>
            <a:ext cx="3240360" cy="360040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616280" y="3501008"/>
            <a:ext cx="2448272" cy="216024"/>
          </a:xfrm>
          <a:prstGeom prst="ellipse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F74389B-F44E-55FF-6C53-2169B6726858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58F3C24-BDEF-4065-BD2D-61B2B653859B}"/>
              </a:ext>
            </a:extLst>
          </p:cNvPr>
          <p:cNvSpPr txBox="1"/>
          <p:nvPr/>
        </p:nvSpPr>
        <p:spPr>
          <a:xfrm>
            <a:off x="4871863" y="2708920"/>
            <a:ext cx="279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Load </a:t>
            </a:r>
            <a:r>
              <a:rPr kumimoji="1" lang="e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regular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to the corresponding thread's register;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423598-3764-4612-95F6-BB53B3942BB3}"/>
              </a:ext>
            </a:extLst>
          </p:cNvPr>
          <p:cNvSpPr txBox="1"/>
          <p:nvPr/>
        </p:nvSpPr>
        <p:spPr>
          <a:xfrm>
            <a:off x="4871862" y="3522494"/>
            <a:ext cx="279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Call the MMA instruction calculation;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03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27</a:t>
            </a:fld>
            <a:endParaRPr lang="en-US" altLang="zh-CN" b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695410"/>
            <a:ext cx="4149369" cy="4896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/>
          <a:stretch>
            <a:fillRect/>
          </a:stretch>
        </p:blipFill>
        <p:spPr>
          <a:xfrm>
            <a:off x="357520" y="2850092"/>
            <a:ext cx="4514344" cy="360324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5360" y="1068089"/>
            <a:ext cx="11798748" cy="159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𝐿𝑂𝑂𝑃_𝑁𝑈𝑀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indicates the number of row-blocks that a warp needs to calculate.</a:t>
            </a:r>
            <a:r>
              <a:rPr lang="zh-CN" altLang="en-US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&lt;59,990,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1;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59,990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≤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= 2;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4.</a:t>
            </a:r>
          </a:p>
        </p:txBody>
      </p:sp>
      <p:sp>
        <p:nvSpPr>
          <p:cNvPr id="2" name="矩形 1"/>
          <p:cNvSpPr/>
          <p:nvPr/>
        </p:nvSpPr>
        <p:spPr>
          <a:xfrm>
            <a:off x="7824192" y="3140968"/>
            <a:ext cx="3240360" cy="360040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616280" y="3501008"/>
            <a:ext cx="2448272" cy="216024"/>
          </a:xfrm>
          <a:prstGeom prst="ellipse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824192" y="4005064"/>
            <a:ext cx="3888432" cy="1008112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6661657-FC2E-1EE4-D896-C350C63DF0B6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99C90F4-6BCD-4431-BF06-AE6A1CC9757E}"/>
              </a:ext>
            </a:extLst>
          </p:cNvPr>
          <p:cNvSpPr txBox="1"/>
          <p:nvPr/>
        </p:nvSpPr>
        <p:spPr>
          <a:xfrm>
            <a:off x="4871863" y="2708920"/>
            <a:ext cx="279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Load </a:t>
            </a:r>
            <a:r>
              <a:rPr kumimoji="1" lang="e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regular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to the corresponding thread's register;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9FABFF8-4725-42A1-A9EB-ACE73572E11F}"/>
              </a:ext>
            </a:extLst>
          </p:cNvPr>
          <p:cNvSpPr txBox="1"/>
          <p:nvPr/>
        </p:nvSpPr>
        <p:spPr>
          <a:xfrm>
            <a:off x="4871862" y="3522494"/>
            <a:ext cx="279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Call the MMA instruction calculation;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5B05A45-6758-4119-B266-F1CB2B7BCA24}"/>
              </a:ext>
            </a:extLst>
          </p:cNvPr>
          <p:cNvSpPr txBox="1"/>
          <p:nvPr/>
        </p:nvSpPr>
        <p:spPr>
          <a:xfrm>
            <a:off x="4871861" y="4079974"/>
            <a:ext cx="2791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Write the calculation result to the register of successive threads via the Shuffle instruction;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29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28</a:t>
            </a:fld>
            <a:endParaRPr lang="en-US" altLang="zh-CN" b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695410"/>
            <a:ext cx="4149369" cy="4896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/>
          <a:stretch>
            <a:fillRect/>
          </a:stretch>
        </p:blipFill>
        <p:spPr>
          <a:xfrm>
            <a:off x="357520" y="2850092"/>
            <a:ext cx="4514344" cy="360324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5360" y="1068089"/>
            <a:ext cx="11798748" cy="159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𝐿𝑂𝑂𝑃_𝑁𝑈𝑀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indicates the number of row-blocks that a warp needs to calculate.</a:t>
            </a:r>
            <a:r>
              <a:rPr lang="zh-CN" altLang="en-US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&lt;59,990,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1;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59,990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≤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= 2;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4.</a:t>
            </a:r>
          </a:p>
        </p:txBody>
      </p:sp>
      <p:sp>
        <p:nvSpPr>
          <p:cNvPr id="2" name="矩形 1"/>
          <p:cNvSpPr/>
          <p:nvPr/>
        </p:nvSpPr>
        <p:spPr>
          <a:xfrm>
            <a:off x="7824192" y="3140968"/>
            <a:ext cx="3240360" cy="360040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616280" y="3501008"/>
            <a:ext cx="2448272" cy="216024"/>
          </a:xfrm>
          <a:prstGeom prst="ellipse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824192" y="4005064"/>
            <a:ext cx="3888432" cy="1008112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824192" y="5472000"/>
            <a:ext cx="4010288" cy="509454"/>
          </a:xfrm>
          <a:prstGeom prst="rect">
            <a:avLst/>
          </a:prstGeom>
          <a:ln w="31750">
            <a:solidFill>
              <a:srgbClr val="729FC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6A4873E-6CA7-9937-F146-22D9D52D9CFD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DD5077-BD50-41DA-9B42-ECB8D23AF989}"/>
              </a:ext>
            </a:extLst>
          </p:cNvPr>
          <p:cNvSpPr txBox="1"/>
          <p:nvPr/>
        </p:nvSpPr>
        <p:spPr>
          <a:xfrm>
            <a:off x="4871863" y="2708920"/>
            <a:ext cx="279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Load </a:t>
            </a:r>
            <a:r>
              <a:rPr kumimoji="1" lang="e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regular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to the corresponding thread's register;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650E483-12CA-489D-A665-262918A6171E}"/>
              </a:ext>
            </a:extLst>
          </p:cNvPr>
          <p:cNvSpPr txBox="1"/>
          <p:nvPr/>
        </p:nvSpPr>
        <p:spPr>
          <a:xfrm>
            <a:off x="4871862" y="3522494"/>
            <a:ext cx="279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Call the MMA instruction calculation;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65304F-D769-4363-8624-2A7F1E7C0F10}"/>
              </a:ext>
            </a:extLst>
          </p:cNvPr>
          <p:cNvSpPr txBox="1"/>
          <p:nvPr/>
        </p:nvSpPr>
        <p:spPr>
          <a:xfrm>
            <a:off x="4871861" y="4079974"/>
            <a:ext cx="2791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Write the calculation result to the register of successive threads via the Shuffle instruction;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14D6CF0-164F-4755-AFAE-3D7E8868C282}"/>
              </a:ext>
            </a:extLst>
          </p:cNvPr>
          <p:cNvSpPr txBox="1"/>
          <p:nvPr/>
        </p:nvSpPr>
        <p:spPr>
          <a:xfrm>
            <a:off x="4871861" y="5232102"/>
            <a:ext cx="3079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Calculate the </a:t>
            </a:r>
            <a:r>
              <a:rPr kumimoji="1" lang="en-US" altLang="zh-CN" sz="1600" dirty="0">
                <a:solidFill>
                  <a:srgbClr val="1D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irregular</a:t>
            </a: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part, one thread for one row; and the result is accumulated to the corresponding </a:t>
            </a:r>
            <a:r>
              <a:rPr kumimoji="1" lang="en-US" altLang="zh-CN" sz="1600" b="0" i="1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</a:t>
            </a: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928909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29</a:t>
            </a:fld>
            <a:endParaRPr lang="en-US" altLang="zh-CN" b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2" y="1695410"/>
            <a:ext cx="4149369" cy="4896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4"/>
          <a:stretch>
            <a:fillRect/>
          </a:stretch>
        </p:blipFill>
        <p:spPr>
          <a:xfrm>
            <a:off x="357520" y="2850092"/>
            <a:ext cx="4514344" cy="360324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5360" y="1068089"/>
            <a:ext cx="11798748" cy="1599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Medium</a:t>
            </a:r>
            <a:r>
              <a:rPr lang="zh-CN" altLang="en-US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E3817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𝐿𝑂𝑂𝑃_𝑁𝑈𝑀</a:t>
            </a: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indicates the number of row-blocks that a warp needs to calculate.</a:t>
            </a:r>
            <a:r>
              <a:rPr lang="zh-CN" altLang="en-US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&lt;59,990,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1;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59,990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≤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= 2;</a:t>
            </a:r>
          </a:p>
          <a:p>
            <a:pPr algn="just">
              <a:lnSpc>
                <a:spcPct val="125000"/>
              </a:lnSpc>
            </a:pP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en-US" altLang="zh-CN" sz="2000" b="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medium_rows</a:t>
            </a:r>
            <a:r>
              <a:rPr lang="zh-CN" altLang="en-US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400,000, </a:t>
            </a:r>
            <a:r>
              <a:rPr lang="en-US" altLang="zh-CN" sz="2000" b="0" i="1" kern="100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LOOP_NUM </a:t>
            </a:r>
            <a:r>
              <a:rPr lang="en-US" altLang="zh-CN" sz="2000" b="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= 4.</a:t>
            </a:r>
          </a:p>
        </p:txBody>
      </p:sp>
      <p:sp>
        <p:nvSpPr>
          <p:cNvPr id="2" name="矩形 1"/>
          <p:cNvSpPr/>
          <p:nvPr/>
        </p:nvSpPr>
        <p:spPr>
          <a:xfrm>
            <a:off x="7824192" y="3140968"/>
            <a:ext cx="3240360" cy="360040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71863" y="2708920"/>
            <a:ext cx="2791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①</a:t>
            </a:r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Load </a:t>
            </a:r>
            <a:r>
              <a:rPr kumimoji="1" lang="e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regular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data to the corresponding thread's register;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8616280" y="3501008"/>
            <a:ext cx="2448272" cy="216024"/>
          </a:xfrm>
          <a:prstGeom prst="ellipse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871862" y="3522494"/>
            <a:ext cx="279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②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Call the MMA instruction calculation;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24192" y="4005064"/>
            <a:ext cx="3888432" cy="1008112"/>
          </a:xfrm>
          <a:prstGeom prst="rect">
            <a:avLst/>
          </a:prstGeom>
          <a:ln w="317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824192" y="5472000"/>
            <a:ext cx="4010288" cy="509454"/>
          </a:xfrm>
          <a:prstGeom prst="rect">
            <a:avLst/>
          </a:prstGeom>
          <a:ln w="31750">
            <a:solidFill>
              <a:srgbClr val="729FC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871861" y="4079974"/>
            <a:ext cx="2791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③ </a:t>
            </a:r>
            <a:r>
              <a:rPr kumimoji="1" lang="en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Write the calculation result to the register of successive threads via the Shuffle instruction;</a:t>
            </a:r>
            <a:endParaRPr kumimoji="1" lang="en-US" altLang="zh-CN" sz="16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1861" y="5232102"/>
            <a:ext cx="3079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④</a:t>
            </a: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Calculate the </a:t>
            </a:r>
            <a:r>
              <a:rPr kumimoji="1" lang="en-US" altLang="zh-CN" sz="1600" dirty="0">
                <a:solidFill>
                  <a:srgbClr val="1D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irregular</a:t>
            </a: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part, one thread for one row; and the result is accumulated to the corresponding </a:t>
            </a:r>
            <a:r>
              <a:rPr kumimoji="1" lang="en-US" altLang="zh-CN" sz="1600" b="0" i="1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</a:t>
            </a: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15" name="椭圆 14"/>
          <p:cNvSpPr/>
          <p:nvPr/>
        </p:nvSpPr>
        <p:spPr>
          <a:xfrm>
            <a:off x="8112224" y="5949280"/>
            <a:ext cx="2448272" cy="216024"/>
          </a:xfrm>
          <a:prstGeom prst="ellipse">
            <a:avLst/>
          </a:prstGeom>
          <a:ln w="31750">
            <a:solidFill>
              <a:srgbClr val="729FCF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871861" y="6258798"/>
            <a:ext cx="2952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⑤ </a:t>
            </a:r>
            <a:r>
              <a:rPr kumimoji="1" lang="en-US" altLang="zh-CN" sz="16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Write the result back to </a:t>
            </a:r>
            <a:r>
              <a:rPr kumimoji="1" lang="en-US" altLang="zh-CN" sz="1600" b="0" i="1" dirty="0">
                <a:latin typeface="Athelas" panose="02000503000000020003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y;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80B37B-2E1E-87DA-4947-F93AECC1DF8E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385144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70400" y="6606000"/>
            <a:ext cx="586800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</a:t>
            </a:fld>
            <a:endParaRPr lang="en-US" altLang="zh-CN" b="0" dirty="0"/>
          </a:p>
        </p:txBody>
      </p:sp>
      <p:cxnSp>
        <p:nvCxnSpPr>
          <p:cNvPr id="9" name="直线连接符 8"/>
          <p:cNvCxnSpPr/>
          <p:nvPr/>
        </p:nvCxnSpPr>
        <p:spPr bwMode="auto">
          <a:xfrm>
            <a:off x="3215680" y="1668959"/>
            <a:ext cx="0" cy="4208313"/>
          </a:xfrm>
          <a:prstGeom prst="line">
            <a:avLst/>
          </a:prstGeom>
          <a:noFill/>
          <a:ln w="34925" algn="ctr">
            <a:solidFill>
              <a:srgbClr val="1B5294"/>
            </a:solidFill>
            <a:rou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文本框 11"/>
          <p:cNvSpPr txBox="1"/>
          <p:nvPr/>
        </p:nvSpPr>
        <p:spPr>
          <a:xfrm>
            <a:off x="479376" y="3325143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>
                <a:solidFill>
                  <a:srgbClr val="1B5294"/>
                </a:solidFill>
                <a:latin typeface="+mj-lt"/>
                <a:cs typeface="Times New Roman" panose="02020603050405020304" pitchFamily="18" charset="0"/>
              </a:rPr>
              <a:t>OUTLINE</a:t>
            </a:r>
            <a:endParaRPr kumimoji="1" lang="zh-CN" altLang="en-US" sz="4000" dirty="0">
              <a:solidFill>
                <a:srgbClr val="1B5294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863752" y="2327485"/>
            <a:ext cx="432048" cy="432047"/>
          </a:xfrm>
          <a:prstGeom prst="ellipse">
            <a:avLst/>
          </a:prstGeom>
          <a:solidFill>
            <a:srgbClr val="1B5294"/>
          </a:solidFill>
          <a:ln w="19050">
            <a:solidFill>
              <a:srgbClr val="1B529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</a:rPr>
              <a:t>1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55839" y="2301828"/>
            <a:ext cx="5916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 and Related Work</a:t>
            </a:r>
            <a:endParaRPr kumimoji="1" lang="zh-CN" altLang="en-US" sz="2800" dirty="0">
              <a:solidFill>
                <a:srgbClr val="1B52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863752" y="3187620"/>
            <a:ext cx="432048" cy="432047"/>
          </a:xfrm>
          <a:prstGeom prst="ellipse">
            <a:avLst/>
          </a:prstGeom>
          <a:solidFill>
            <a:srgbClr val="1B5294"/>
          </a:solidFill>
          <a:ln w="19050">
            <a:solidFill>
              <a:srgbClr val="1B529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</a:rPr>
              <a:t>2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655838" y="3161963"/>
            <a:ext cx="7200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Data Structure and Algorithm of DASP</a:t>
            </a:r>
            <a:endParaRPr kumimoji="1" lang="zh-CN" altLang="en-US" sz="2800" dirty="0">
              <a:solidFill>
                <a:srgbClr val="1B529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863752" y="4051716"/>
            <a:ext cx="432048" cy="432047"/>
          </a:xfrm>
          <a:prstGeom prst="ellipse">
            <a:avLst/>
          </a:prstGeom>
          <a:solidFill>
            <a:srgbClr val="1B5294"/>
          </a:solidFill>
          <a:ln w="19050">
            <a:solidFill>
              <a:srgbClr val="1B529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</a:rPr>
              <a:t>3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55839" y="4026059"/>
            <a:ext cx="4536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Evaluation</a:t>
            </a:r>
            <a:endParaRPr kumimoji="1" lang="zh-CN" altLang="en-US" sz="2800" dirty="0">
              <a:solidFill>
                <a:srgbClr val="1B52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863752" y="4915812"/>
            <a:ext cx="432048" cy="432047"/>
          </a:xfrm>
          <a:prstGeom prst="ellipse">
            <a:avLst/>
          </a:prstGeom>
          <a:solidFill>
            <a:srgbClr val="1B5294"/>
          </a:solidFill>
          <a:ln w="19050">
            <a:solidFill>
              <a:srgbClr val="1B5294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>
                <a:solidFill>
                  <a:schemeClr val="bg1"/>
                </a:solidFill>
              </a:rPr>
              <a:t>4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55839" y="4890155"/>
            <a:ext cx="4392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  <a:endParaRPr kumimoji="1" lang="zh-CN" altLang="en-US" sz="2800" dirty="0">
              <a:solidFill>
                <a:srgbClr val="1B52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30</a:t>
            </a:fld>
            <a:endParaRPr lang="en-US" altLang="zh-CN" b="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" y="1916832"/>
            <a:ext cx="5411669" cy="403333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9376" y="1018251"/>
            <a:ext cx="9361040" cy="826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i="0" dirty="0">
                <a:solidFill>
                  <a:srgbClr val="729FC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Short</a:t>
            </a:r>
            <a:r>
              <a:rPr lang="zh-CN" altLang="en-US" sz="2000" i="0" dirty="0">
                <a:solidFill>
                  <a:srgbClr val="729FC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i="0" dirty="0">
                <a:solidFill>
                  <a:srgbClr val="729FC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Rows: </a:t>
            </a:r>
            <a:r>
              <a:rPr lang="en-US" altLang="zh-CN" sz="2000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the data is further grouped to four categories, corresponding to four CUDA kernels.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07968" y="1772816"/>
            <a:ext cx="1440160" cy="553998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Load data </a:t>
            </a:r>
          </a:p>
          <a:p>
            <a:pPr algn="ctr"/>
            <a:r>
              <a:rPr kumimoji="1"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 registers</a:t>
            </a:r>
            <a:endParaRPr kumimoji="1" lang="zh-CN" altLang="en-US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89217" y="1772816"/>
            <a:ext cx="2351199" cy="553998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kumimoji="1" sz="1600" b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" altLang="zh-CN" sz="1800" dirty="0"/>
              <a:t>Call mma instruction, </a:t>
            </a:r>
            <a:r>
              <a:rPr lang="zh-CN" altLang="en-US" sz="1800" dirty="0"/>
              <a:t> </a:t>
            </a:r>
            <a:endParaRPr lang="en-US" altLang="zh-CN" sz="1800" dirty="0"/>
          </a:p>
          <a:p>
            <a:r>
              <a:rPr lang="en" altLang="zh-CN" sz="1800" dirty="0"/>
              <a:t>perform  calculation</a:t>
            </a:r>
            <a:endParaRPr lang="zh-CN" altLang="en-US" sz="18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0118462" y="1772816"/>
            <a:ext cx="859874" cy="553998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kumimoji="1" sz="1600" b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1800" dirty="0"/>
              <a:t>Extract results</a:t>
            </a:r>
          </a:p>
        </p:txBody>
      </p:sp>
      <p:cxnSp>
        <p:nvCxnSpPr>
          <p:cNvPr id="14" name="直线箭头连接符 13"/>
          <p:cNvCxnSpPr>
            <a:cxnSpLocks/>
            <a:stCxn id="10" idx="3"/>
            <a:endCxn id="11" idx="1"/>
          </p:cNvCxnSpPr>
          <p:nvPr/>
        </p:nvCxnSpPr>
        <p:spPr bwMode="auto">
          <a:xfrm>
            <a:off x="7248128" y="2049815"/>
            <a:ext cx="241089" cy="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文本框 15"/>
          <p:cNvSpPr txBox="1"/>
          <p:nvPr/>
        </p:nvSpPr>
        <p:spPr>
          <a:xfrm>
            <a:off x="11272852" y="1775540"/>
            <a:ext cx="859875" cy="83099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defRPr kumimoji="1" sz="1600" b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sz="1800" dirty="0"/>
              <a:t>Write back results</a:t>
            </a:r>
          </a:p>
        </p:txBody>
      </p:sp>
      <p:cxnSp>
        <p:nvCxnSpPr>
          <p:cNvPr id="20" name="直线箭头连接符 19"/>
          <p:cNvCxnSpPr/>
          <p:nvPr/>
        </p:nvCxnSpPr>
        <p:spPr bwMode="auto">
          <a:xfrm>
            <a:off x="9840416" y="2053900"/>
            <a:ext cx="259608" cy="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线箭头连接符 20"/>
          <p:cNvCxnSpPr/>
          <p:nvPr/>
        </p:nvCxnSpPr>
        <p:spPr bwMode="auto">
          <a:xfrm>
            <a:off x="10992544" y="2053900"/>
            <a:ext cx="259608" cy="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2" name="表格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229766"/>
              </p:ext>
            </p:extLst>
          </p:nvPr>
        </p:nvGraphicFramePr>
        <p:xfrm>
          <a:off x="6082486" y="3268550"/>
          <a:ext cx="5702146" cy="217667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3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6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9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276"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Call </a:t>
                      </a:r>
                      <a:r>
                        <a:rPr lang="en-US" altLang="zh-CN" sz="1800" b="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mma</a:t>
                      </a: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/Warp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Load data</a:t>
                      </a:r>
                    </a:p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/Warp(</a:t>
                      </a:r>
                      <a:r>
                        <a:rPr lang="en-US" altLang="zh-CN" sz="1800" b="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A,x</a:t>
                      </a: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Block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/Warp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/Warp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4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1&amp;3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2,4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4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4,4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46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2&amp;2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2,4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5663952" y="5628108"/>
            <a:ext cx="6768752" cy="75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CUDA Cores are used to calculate rows with one nonzero, and one thread is used to calculate one row.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75CAD295-1F92-DF2B-AD00-D09D2DEEA9EE}"/>
              </a:ext>
            </a:extLst>
          </p:cNvPr>
          <p:cNvCxnSpPr>
            <a:cxnSpLocks/>
          </p:cNvCxnSpPr>
          <p:nvPr/>
        </p:nvCxnSpPr>
        <p:spPr bwMode="auto">
          <a:xfrm>
            <a:off x="6082486" y="3268550"/>
            <a:ext cx="954685" cy="664987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tailEnd type="none" w="med" len="med"/>
          </a:ln>
        </p:spPr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5F80481-B277-4184-9CAB-BB025B714550}"/>
              </a:ext>
            </a:extLst>
          </p:cNvPr>
          <p:cNvSpPr txBox="1"/>
          <p:nvPr/>
        </p:nvSpPr>
        <p:spPr>
          <a:xfrm>
            <a:off x="6082486" y="357349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type</a:t>
            </a:r>
            <a:endParaRPr kumimoji="1" lang="zh-CN" altLang="en-US" sz="16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821E259-E5FD-6BEE-9760-1F6D02A3BC4E}"/>
              </a:ext>
            </a:extLst>
          </p:cNvPr>
          <p:cNvSpPr txBox="1"/>
          <p:nvPr/>
        </p:nvSpPr>
        <p:spPr>
          <a:xfrm>
            <a:off x="6442525" y="3285465"/>
            <a:ext cx="720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num</a:t>
            </a:r>
            <a:endParaRPr kumimoji="1" lang="zh-CN" altLang="en-US" sz="16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626244-F17A-C345-B673-04AEAC83BDAB}"/>
              </a:ext>
            </a:extLst>
          </p:cNvPr>
          <p:cNvSpPr txBox="1"/>
          <p:nvPr/>
        </p:nvSpPr>
        <p:spPr>
          <a:xfrm>
            <a:off x="5807968" y="2492896"/>
            <a:ext cx="6768752" cy="75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" altLang="zh-CN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Different</a:t>
            </a:r>
            <a:r>
              <a:rPr lang="zh-CN" altLang="en-US" b="0" i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kernels have different computational resource </a:t>
            </a:r>
          </a:p>
          <a:p>
            <a:pPr>
              <a:lnSpc>
                <a:spcPct val="125000"/>
              </a:lnSpc>
            </a:pPr>
            <a:r>
              <a:rPr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different times of data movement…</a:t>
            </a:r>
            <a:endParaRPr lang="en-US" altLang="zh-CN" b="0" i="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6EE0E50-B774-6838-C52B-6AF40CDF18FC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Algorithm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31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1" y="332656"/>
            <a:ext cx="892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Evaluation -</a:t>
            </a:r>
            <a:r>
              <a:rPr kumimoji="1" lang="zh-CN" altLang="en-US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Experimental Setup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9425" y="980728"/>
            <a:ext cx="7056735" cy="1596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·</a:t>
            </a:r>
            <a:r>
              <a:rPr lang="zh-CN" altLang="en-US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Our experimental dataset includes all 2893 matrices in the </a:t>
            </a:r>
            <a:r>
              <a:rPr lang="en" altLang="zh-CN" sz="2000" b="0" dirty="0" err="1">
                <a:solidFill>
                  <a:srgbClr val="1C519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SuiteSparse</a:t>
            </a:r>
            <a:r>
              <a:rPr lang="en" altLang="zh-CN" sz="2000" b="0" dirty="0">
                <a:solidFill>
                  <a:srgbClr val="1C519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Matrix Collection[21]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endParaRPr lang="en-US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kumimoji="1" lang="en-US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kumimoji="1" lang="zh-CN" altLang="en-US" sz="20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ist 21 representative matrices to analyze the performance of our DASP more deeply. </a:t>
            </a:r>
            <a:endParaRPr lang="en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9420" y="4761076"/>
            <a:ext cx="6696743" cy="1735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en-GB" altLang="zh-CN" sz="1100" b="0" dirty="0">
                <a:effectLst/>
                <a:latin typeface="+mn-lt"/>
              </a:rPr>
              <a:t>[21] </a:t>
            </a:r>
            <a:r>
              <a:rPr lang="en" altLang="zh-CN" sz="1100" b="0" dirty="0">
                <a:latin typeface="+mn-lt"/>
              </a:rPr>
              <a:t>T. A. Davis and Y. Hu. The university of </a:t>
            </a:r>
            <a:r>
              <a:rPr lang="en" altLang="zh-CN" sz="1100" b="0" dirty="0" err="1">
                <a:latin typeface="+mn-lt"/>
              </a:rPr>
              <a:t>florida</a:t>
            </a:r>
            <a:r>
              <a:rPr lang="en" altLang="zh-CN" sz="1100" b="0" dirty="0">
                <a:latin typeface="+mn-lt"/>
              </a:rPr>
              <a:t> sparse matrix collection. ACM Trans. Math. </a:t>
            </a:r>
            <a:r>
              <a:rPr lang="en" altLang="zh-CN" sz="1100" b="0" dirty="0" err="1">
                <a:latin typeface="+mn-lt"/>
              </a:rPr>
              <a:t>Softw</a:t>
            </a:r>
            <a:r>
              <a:rPr lang="en" altLang="zh-CN" sz="1100" b="0" dirty="0">
                <a:latin typeface="+mn-lt"/>
              </a:rPr>
              <a:t>., 38(1), 2011. </a:t>
            </a:r>
            <a:r>
              <a:rPr lang="en-GB" altLang="zh-CN" sz="1100" b="0" dirty="0">
                <a:latin typeface="+mn-lt"/>
              </a:rPr>
              <a:t> </a:t>
            </a:r>
          </a:p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en-GB" altLang="zh-CN" sz="1100" b="0" dirty="0">
                <a:effectLst/>
                <a:latin typeface="+mn-lt"/>
              </a:rPr>
              <a:t>[</a:t>
            </a:r>
            <a:r>
              <a:rPr lang="en-US" altLang="zh-CN" sz="1100" b="0" dirty="0">
                <a:effectLst/>
                <a:latin typeface="+mn-lt"/>
              </a:rPr>
              <a:t>6</a:t>
            </a:r>
            <a:r>
              <a:rPr lang="en-US" altLang="zh-CN" sz="1100" b="0" dirty="0">
                <a:latin typeface="+mn-lt"/>
              </a:rPr>
              <a:t>4</a:t>
            </a:r>
            <a:r>
              <a:rPr lang="en-GB" altLang="zh-CN" sz="1100" b="0" dirty="0">
                <a:effectLst/>
                <a:latin typeface="+mn-lt"/>
              </a:rPr>
              <a:t>] W. Liu and B. </a:t>
            </a:r>
            <a:r>
              <a:rPr lang="en-GB" altLang="zh-CN" sz="1100" b="0" dirty="0" err="1">
                <a:effectLst/>
                <a:latin typeface="+mn-lt"/>
              </a:rPr>
              <a:t>Vinter</a:t>
            </a:r>
            <a:r>
              <a:rPr lang="en-GB" altLang="zh-CN" sz="1100" b="0" dirty="0">
                <a:effectLst/>
                <a:latin typeface="+mn-lt"/>
              </a:rPr>
              <a:t>. Csr5: An efficient storage format for cross-platform sparse matrix-vector multiplication. In ICS ’15, pages 339–350, 2015. </a:t>
            </a:r>
          </a:p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en-GB" altLang="zh-CN" sz="1100" b="0" dirty="0">
                <a:effectLst/>
                <a:latin typeface="+mn-lt"/>
              </a:rPr>
              <a:t>[</a:t>
            </a:r>
            <a:r>
              <a:rPr lang="en-US" altLang="zh-CN" sz="1100" b="0" dirty="0">
                <a:latin typeface="+mn-lt"/>
              </a:rPr>
              <a:t>76</a:t>
            </a:r>
            <a:r>
              <a:rPr lang="en-GB" altLang="zh-CN" sz="1100" b="0" dirty="0">
                <a:effectLst/>
                <a:latin typeface="+mn-lt"/>
              </a:rPr>
              <a:t>] Y. </a:t>
            </a:r>
            <a:r>
              <a:rPr lang="en-GB" altLang="zh-CN" sz="1100" b="0" dirty="0" err="1">
                <a:effectLst/>
                <a:latin typeface="+mn-lt"/>
              </a:rPr>
              <a:t>Niu</a:t>
            </a:r>
            <a:r>
              <a:rPr lang="en-GB" altLang="zh-CN" sz="1100" b="0" dirty="0">
                <a:effectLst/>
                <a:latin typeface="+mn-lt"/>
              </a:rPr>
              <a:t>, Z. Lu, M. Dong, Z. </a:t>
            </a:r>
            <a:r>
              <a:rPr lang="en-GB" altLang="zh-CN" sz="1100" b="0" dirty="0" err="1">
                <a:effectLst/>
                <a:latin typeface="+mn-lt"/>
              </a:rPr>
              <a:t>Jin</a:t>
            </a:r>
            <a:r>
              <a:rPr lang="en-GB" altLang="zh-CN" sz="1100" b="0" dirty="0">
                <a:effectLst/>
                <a:latin typeface="+mn-lt"/>
              </a:rPr>
              <a:t>, W. Liu, and G. Tan. </a:t>
            </a:r>
            <a:r>
              <a:rPr lang="en-GB" altLang="zh-CN" sz="1100" b="0" dirty="0" err="1">
                <a:effectLst/>
                <a:latin typeface="+mn-lt"/>
              </a:rPr>
              <a:t>Tilespmv</a:t>
            </a:r>
            <a:r>
              <a:rPr lang="en-GB" altLang="zh-CN" sz="1100" b="0" dirty="0">
                <a:effectLst/>
                <a:latin typeface="+mn-lt"/>
              </a:rPr>
              <a:t>: A tiled algorithm</a:t>
            </a:r>
            <a:r>
              <a:rPr lang="en-GB" altLang="zh-CN" sz="1100" b="0" dirty="0">
                <a:latin typeface="+mn-lt"/>
              </a:rPr>
              <a:t> </a:t>
            </a:r>
            <a:r>
              <a:rPr lang="en-GB" altLang="zh-CN" sz="1100" b="0" dirty="0">
                <a:effectLst/>
                <a:latin typeface="+mn-lt"/>
              </a:rPr>
              <a:t>for sparse matrix-vector multiplication on </a:t>
            </a:r>
            <a:r>
              <a:rPr lang="en-GB" altLang="zh-CN" sz="1100" b="0" dirty="0" err="1">
                <a:effectLst/>
                <a:latin typeface="+mn-lt"/>
              </a:rPr>
              <a:t>gpus</a:t>
            </a:r>
            <a:r>
              <a:rPr lang="en-GB" altLang="zh-CN" sz="1100" b="0" dirty="0">
                <a:effectLst/>
                <a:latin typeface="+mn-lt"/>
              </a:rPr>
              <a:t>. In IPDPS ’21, pages 68–78, 2021.</a:t>
            </a:r>
          </a:p>
          <a:p>
            <a:pPr algn="just">
              <a:lnSpc>
                <a:spcPct val="114000"/>
              </a:lnSpc>
              <a:spcBef>
                <a:spcPts val="300"/>
              </a:spcBef>
            </a:pPr>
            <a:r>
              <a:rPr lang="en-GB" altLang="zh-CN" sz="1100" b="0" dirty="0">
                <a:effectLst/>
                <a:latin typeface="+mn-lt"/>
              </a:rPr>
              <a:t>[</a:t>
            </a:r>
            <a:r>
              <a:rPr lang="en-US" altLang="zh-CN" sz="1100" b="0" dirty="0">
                <a:effectLst/>
                <a:latin typeface="+mn-lt"/>
              </a:rPr>
              <a:t>63</a:t>
            </a:r>
            <a:r>
              <a:rPr lang="en-GB" altLang="zh-CN" sz="1100" b="0" dirty="0">
                <a:effectLst/>
                <a:latin typeface="+mn-lt"/>
              </a:rPr>
              <a:t>] </a:t>
            </a:r>
            <a:r>
              <a:rPr lang="en" altLang="zh-CN" sz="1100" b="0" dirty="0">
                <a:latin typeface="+mn-lt"/>
              </a:rPr>
              <a:t>L. Liu, M. Liu, C. Wang, and J. Wang. </a:t>
            </a:r>
            <a:r>
              <a:rPr lang="en" altLang="zh-CN" sz="1100" b="0" dirty="0" err="1">
                <a:latin typeface="+mn-lt"/>
              </a:rPr>
              <a:t>Lsrb-csr</a:t>
            </a:r>
            <a:r>
              <a:rPr lang="en" altLang="zh-CN" sz="1100" b="0" dirty="0">
                <a:latin typeface="+mn-lt"/>
              </a:rPr>
              <a:t>: A low overhead storage format for </a:t>
            </a:r>
            <a:r>
              <a:rPr lang="en" altLang="zh-CN" sz="1100" b="0" dirty="0" err="1">
                <a:latin typeface="+mn-lt"/>
              </a:rPr>
              <a:t>spmv</a:t>
            </a:r>
            <a:r>
              <a:rPr lang="en" altLang="zh-CN" sz="1100" b="0" dirty="0">
                <a:latin typeface="+mn-lt"/>
              </a:rPr>
              <a:t> on the </a:t>
            </a:r>
            <a:r>
              <a:rPr lang="en" altLang="zh-CN" sz="1100" b="0" dirty="0" err="1">
                <a:latin typeface="+mn-lt"/>
              </a:rPr>
              <a:t>gpu</a:t>
            </a:r>
            <a:r>
              <a:rPr lang="en" altLang="zh-CN" sz="1100" b="0" dirty="0">
                <a:latin typeface="+mn-lt"/>
              </a:rPr>
              <a:t> systems. In ICPADS ’15, 2015.</a:t>
            </a:r>
            <a:endParaRPr lang="en" altLang="zh-CN" sz="11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9E11C78-BBDA-883C-03B4-05D734076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390" y="1091164"/>
            <a:ext cx="3426202" cy="55781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3EFA1A-5A89-A7AE-DC1B-D8EC3A8B2A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3229" y="2543002"/>
            <a:ext cx="6010883" cy="218214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32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11089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Comparison over Existing Work 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35360" y="980728"/>
            <a:ext cx="3360373" cy="3008366"/>
            <a:chOff x="4295800" y="1052736"/>
            <a:chExt cx="3360373" cy="300836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5800" y="1052736"/>
              <a:ext cx="3360373" cy="2520280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4337804" y="3599437"/>
              <a:ext cx="3276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(a) Half precision DASP performance and speedups on NVIDIA A100 GPU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136226" y="6279703"/>
            <a:ext cx="335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(c) Double precision DASP performance and speedups on NVIDIA A100 GPU</a:t>
            </a:r>
            <a:endParaRPr kumimoji="1"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271797" y="980728"/>
            <a:ext cx="3360373" cy="3008366"/>
            <a:chOff x="8232237" y="1052736"/>
            <a:chExt cx="3360373" cy="300836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237" y="1052736"/>
              <a:ext cx="3360373" cy="2520280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8274241" y="3599437"/>
              <a:ext cx="3276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(b) Half precision DASP performance and speedups on NVIDIA H800 GPU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335360" y="5085184"/>
            <a:ext cx="7254805" cy="146193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n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A100, DASP with </a:t>
            </a:r>
            <a:r>
              <a:rPr lang="en-US" altLang="zh-CN" sz="14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double precision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runs faster than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CSR5,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TileSpMV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LSRB-CSR,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BSR and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CSR 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on </a:t>
            </a:r>
            <a:r>
              <a:rPr lang="en-US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2403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2579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en-US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2251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en-US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2340</a:t>
            </a:r>
            <a:r>
              <a:rPr lang="en-US" altLang="zh-CN" sz="1400" b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2344</a:t>
            </a:r>
            <a:r>
              <a:rPr lang="en-US" altLang="zh-CN" sz="1400" b="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matrices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respectively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DASP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is on average 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46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2.09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kumimoji="1" lang="zh-CN" altLang="en-US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3.29x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2.08x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52</a:t>
            </a:r>
            <a:r>
              <a:rPr kumimoji="1"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 </a:t>
            </a:r>
            <a:r>
              <a:rPr lang="zh-CN" altLang="en-US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(geometric mean)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and achieves up to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12.64x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17.48x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90.59x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283.92x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and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6.94x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over CSR5,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TileSpMV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, LSRB-CSR,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BSR and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CSR, respectively.</a:t>
            </a:r>
            <a:endParaRPr kumimoji="1" lang="zh-CN" altLang="en-US" sz="14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5361" y="4005064"/>
            <a:ext cx="7254804" cy="103105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On A100 and H800, DASP with </a:t>
            </a:r>
            <a:r>
              <a:rPr kumimoji="1" lang="en-US" altLang="zh-CN" sz="1400" dirty="0">
                <a:solidFill>
                  <a:srgbClr val="1C51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half precision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runs faster than </a:t>
            </a:r>
            <a:r>
              <a:rPr kumimoji="1" lang="en-US" altLang="zh-CN" sz="1400" b="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cuSPARSE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on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2578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2576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matrices, respectively. </a:t>
            </a:r>
          </a:p>
          <a:p>
            <a:pPr algn="just">
              <a:spcAft>
                <a:spcPts val="600"/>
              </a:spcAft>
            </a:pP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DASP is on average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1.70x 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and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1.75x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(geometric mean) and achieves up to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26.47x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kumimoji="1"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65.95x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over </a:t>
            </a:r>
            <a:r>
              <a:rPr kumimoji="1" lang="en-US" altLang="zh-CN" sz="1400" b="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cuSPARSE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on the two GPUs, respectively.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E4E3CC5-703C-4822-964B-65F44D7CA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611" y="980728"/>
            <a:ext cx="4014627" cy="515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33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Evaluation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2798930"/>
            <a:ext cx="4752528" cy="17821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798930"/>
            <a:ext cx="4752528" cy="178219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15811" y="2426057"/>
            <a:ext cx="9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performance comparison of performing double precision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SpMV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operation of the 21 representative matrices on NVIDIA A100 GPU</a:t>
            </a:r>
            <a:r>
              <a:rPr lang="en" altLang="zh-CN" sz="1800" dirty="0">
                <a:effectLst/>
                <a:latin typeface="LinLibertineTB"/>
              </a:rPr>
              <a:t> </a:t>
            </a:r>
            <a:endParaRPr lang="en" altLang="zh-CN" sz="12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991544" y="4581128"/>
            <a:ext cx="3240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rows in different categories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C9B6090-B444-2702-9FAF-2ED12BA200EC}"/>
              </a:ext>
            </a:extLst>
          </p:cNvPr>
          <p:cNvSpPr txBox="1"/>
          <p:nvPr/>
        </p:nvSpPr>
        <p:spPr>
          <a:xfrm>
            <a:off x="7176120" y="4581128"/>
            <a:ext cx="3564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different categories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367CA3-246C-D765-E963-F5A92BAC4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07" y="956706"/>
            <a:ext cx="11508585" cy="153216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34</a:t>
            </a:fld>
            <a:endParaRPr lang="en-US" altLang="zh-CN" b="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2798930"/>
            <a:ext cx="4752528" cy="17821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798930"/>
            <a:ext cx="4752528" cy="178219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279576" y="2852936"/>
            <a:ext cx="360040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888000" y="2861819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C4A101-A9C6-3FC0-1B69-B8E296B7B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07" y="956706"/>
            <a:ext cx="11508585" cy="153216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608168" y="2852936"/>
            <a:ext cx="360040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216000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639616" y="985110"/>
            <a:ext cx="936104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960096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983433" y="5013176"/>
            <a:ext cx="100811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For matrices where 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Short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ows 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account for most of all rows, the performance using the DASP method can significantly outperform the comparison methods;</a:t>
            </a:r>
          </a:p>
          <a:p>
            <a:pPr algn="just">
              <a:spcAft>
                <a:spcPts val="600"/>
              </a:spcAft>
            </a:pP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Take ‘mc2depi’ for example, all rows of this matrix belong to the short rows category, and the FP64 precision performance of this matrix can achieve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2.29x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4.54x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3.42x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4.60x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1.97x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speedups over CSR5,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TileSpMV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LSRB-CSR,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BSR and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CSR 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on A100 GPU; </a:t>
            </a:r>
            <a:endParaRPr kumimoji="1" lang="zh-CN" altLang="en-US" sz="14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3660AF5-0D96-0DF7-B204-1C161B7F92C2}"/>
              </a:ext>
            </a:extLst>
          </p:cNvPr>
          <p:cNvSpPr txBox="1"/>
          <p:nvPr/>
        </p:nvSpPr>
        <p:spPr>
          <a:xfrm>
            <a:off x="1115811" y="2426057"/>
            <a:ext cx="9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performance comparison of performing double precision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SpMV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operation of the 21 representative matrices on NVIDIA A100 GPU</a:t>
            </a:r>
            <a:r>
              <a:rPr lang="en" altLang="zh-CN" sz="1800" dirty="0">
                <a:effectLst/>
                <a:latin typeface="LinLibertineTB"/>
              </a:rPr>
              <a:t> </a:t>
            </a:r>
            <a:endParaRPr lang="en" altLang="zh-CN" sz="12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2137DD-3B0A-BD2F-672C-3F693011867A}"/>
              </a:ext>
            </a:extLst>
          </p:cNvPr>
          <p:cNvSpPr txBox="1"/>
          <p:nvPr/>
        </p:nvSpPr>
        <p:spPr>
          <a:xfrm>
            <a:off x="1991544" y="4581128"/>
            <a:ext cx="3240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rows in different categories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EC25B67-EDF8-8581-E84D-82AA172197FB}"/>
              </a:ext>
            </a:extLst>
          </p:cNvPr>
          <p:cNvSpPr txBox="1"/>
          <p:nvPr/>
        </p:nvSpPr>
        <p:spPr>
          <a:xfrm>
            <a:off x="7176120" y="4581128"/>
            <a:ext cx="3564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different categories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FF7D933-E9B1-20EC-0316-902DD7A6BC0A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Evaluation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35</a:t>
            </a:fld>
            <a:endParaRPr lang="en-US" altLang="zh-CN" b="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2798930"/>
            <a:ext cx="4752528" cy="17821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798930"/>
            <a:ext cx="4752528" cy="178219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079775" y="2852936"/>
            <a:ext cx="720079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3708000" y="2862000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E9BA5F4-34FE-387B-0F96-E8AD12A19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07" y="956706"/>
            <a:ext cx="11508585" cy="1532167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480000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83632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3348000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159897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9408367" y="2852936"/>
            <a:ext cx="720079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036592" y="2862000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112224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8676592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0488489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4079776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5519936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7464151" y="980728"/>
            <a:ext cx="1944215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0344472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A94DFAF-223A-8A13-43B1-E930488ED11B}"/>
              </a:ext>
            </a:extLst>
          </p:cNvPr>
          <p:cNvSpPr txBox="1"/>
          <p:nvPr/>
        </p:nvSpPr>
        <p:spPr>
          <a:xfrm>
            <a:off x="1115811" y="2426057"/>
            <a:ext cx="9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performance comparison of performing double precision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SpMV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operation of the 21 representative matrices on NVIDIA A100 GPU</a:t>
            </a:r>
            <a:r>
              <a:rPr lang="en" altLang="zh-CN" sz="1800" dirty="0">
                <a:effectLst/>
                <a:latin typeface="LinLibertineTB"/>
              </a:rPr>
              <a:t> </a:t>
            </a:r>
            <a:endParaRPr lang="en" altLang="zh-CN" sz="12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2ECA9F3-59E6-FBCB-B654-9160B62CC5DE}"/>
              </a:ext>
            </a:extLst>
          </p:cNvPr>
          <p:cNvSpPr txBox="1"/>
          <p:nvPr/>
        </p:nvSpPr>
        <p:spPr>
          <a:xfrm>
            <a:off x="1991544" y="4581128"/>
            <a:ext cx="3240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rows in different categories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5D72E43-AF21-85BF-D475-DD12B848A354}"/>
              </a:ext>
            </a:extLst>
          </p:cNvPr>
          <p:cNvSpPr txBox="1"/>
          <p:nvPr/>
        </p:nvSpPr>
        <p:spPr>
          <a:xfrm>
            <a:off x="7176120" y="4581128"/>
            <a:ext cx="3564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different categories</a:t>
            </a:r>
          </a:p>
        </p:txBody>
      </p:sp>
      <p:sp>
        <p:nvSpPr>
          <p:cNvPr id="31" name="文本框 27">
            <a:extLst>
              <a:ext uri="{FF2B5EF4-FFF2-40B4-BE49-F238E27FC236}">
                <a16:creationId xmlns:a16="http://schemas.microsoft.com/office/drawing/2014/main" id="{6983FB2D-D95A-AC57-E2AB-1FFEF1AF7421}"/>
              </a:ext>
            </a:extLst>
          </p:cNvPr>
          <p:cNvSpPr txBox="1"/>
          <p:nvPr/>
        </p:nvSpPr>
        <p:spPr>
          <a:xfrm>
            <a:off x="982800" y="5014800"/>
            <a:ext cx="1008111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For matrices 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consisting almost entirely of the 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Medium Rows 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category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the performance using the DASP method can</a:t>
            </a:r>
            <a:r>
              <a:rPr lang="en" altLang="zh-CN" sz="1800" dirty="0">
                <a:effectLst/>
                <a:latin typeface="LinLibertineT"/>
              </a:rPr>
              <a:t> 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still be better than the competitors;</a:t>
            </a:r>
          </a:p>
          <a:p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Take ‘cop20k_A’ for example, it consists of 99,843 medium rows and 21,349 empty rows (rows without a nonzero), and its FP64 precision performance achieves 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1.53x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3.63x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3.08x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5.75x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speedups over CSR5, TileSpMV,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BSR and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CSR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on A100 GPU.</a:t>
            </a:r>
            <a:endParaRPr lang="en" altLang="zh-CN" sz="14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38AB7E-461B-63A5-2BDD-4FCD11DF2722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Evaluation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36</a:t>
            </a:fld>
            <a:endParaRPr lang="en-US" altLang="zh-CN" b="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2798930"/>
            <a:ext cx="4752528" cy="17821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798930"/>
            <a:ext cx="4752528" cy="1782198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799856" y="2852936"/>
            <a:ext cx="360040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346000" y="2861819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0152000" y="2852936"/>
            <a:ext cx="360040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674000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B6C9074-BBEE-4E60-23D1-BDAC9A83D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07" y="956706"/>
            <a:ext cx="11508585" cy="153216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9408368" y="985110"/>
            <a:ext cx="936104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10848528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827247-4DF4-E9B4-A0DF-63E020EF1125}"/>
              </a:ext>
            </a:extLst>
          </p:cNvPr>
          <p:cNvSpPr txBox="1"/>
          <p:nvPr/>
        </p:nvSpPr>
        <p:spPr>
          <a:xfrm>
            <a:off x="1115811" y="2426057"/>
            <a:ext cx="9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performance comparison of performing double precision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SpMV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operation of the 21 representative matrices on NVIDIA A100 GPU</a:t>
            </a:r>
            <a:r>
              <a:rPr lang="en" altLang="zh-CN" sz="1800" dirty="0">
                <a:effectLst/>
                <a:latin typeface="LinLibertineTB"/>
              </a:rPr>
              <a:t> </a:t>
            </a:r>
            <a:endParaRPr lang="en" altLang="zh-CN" sz="12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D77E245-A534-6356-2CC5-0C338742D55F}"/>
              </a:ext>
            </a:extLst>
          </p:cNvPr>
          <p:cNvSpPr txBox="1"/>
          <p:nvPr/>
        </p:nvSpPr>
        <p:spPr>
          <a:xfrm>
            <a:off x="1991544" y="4581128"/>
            <a:ext cx="3240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rows in different categories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DA1BD7-EF02-147B-3131-7E4F9E455F9C}"/>
              </a:ext>
            </a:extLst>
          </p:cNvPr>
          <p:cNvSpPr txBox="1"/>
          <p:nvPr/>
        </p:nvSpPr>
        <p:spPr>
          <a:xfrm>
            <a:off x="7176120" y="4581128"/>
            <a:ext cx="3564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different categories</a:t>
            </a:r>
          </a:p>
        </p:txBody>
      </p:sp>
      <p:sp>
        <p:nvSpPr>
          <p:cNvPr id="11" name="文本框 27">
            <a:extLst>
              <a:ext uri="{FF2B5EF4-FFF2-40B4-BE49-F238E27FC236}">
                <a16:creationId xmlns:a16="http://schemas.microsoft.com/office/drawing/2014/main" id="{12B6CB64-9490-D50E-AF46-E493803EB739}"/>
              </a:ext>
            </a:extLst>
          </p:cNvPr>
          <p:cNvSpPr txBox="1"/>
          <p:nvPr/>
        </p:nvSpPr>
        <p:spPr>
          <a:xfrm>
            <a:off x="982800" y="5014800"/>
            <a:ext cx="100811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For matrices consisting mainly of 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Long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Rows 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category, it can still show competitive performance on these matrices. </a:t>
            </a:r>
          </a:p>
          <a:p>
            <a:pPr algn="just">
              <a:spcAft>
                <a:spcPts val="600"/>
              </a:spcAft>
            </a:pP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Take ‘</a:t>
            </a:r>
            <a:r>
              <a:rPr kumimoji="1" lang="en-US" altLang="zh-CN" sz="14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Ga41As41H72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’ for example, the FP64 precision performance of this matrix can achieve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1.49x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2.71x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1.72x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3.36x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1.19x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speedups over CSR5,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TileSpMV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LSRB-CSR,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BSR and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CSR 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on A100 GPU; </a:t>
            </a:r>
            <a:endParaRPr kumimoji="1" lang="zh-CN" altLang="en-US" sz="14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F9E9BD4-CDDB-8008-3FE9-2AD156A1E63B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Evaluation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37</a:t>
            </a:fld>
            <a:endParaRPr lang="en-US" altLang="zh-CN" b="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3" y="2798930"/>
            <a:ext cx="4752528" cy="17821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798930"/>
            <a:ext cx="4752528" cy="17821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55DB3F3-034E-8C46-CD08-A8593272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07" y="956706"/>
            <a:ext cx="11508585" cy="1532167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6023992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703512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18082" y="2851032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532652" y="2851032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032104" y="2854840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946674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861244" y="2852936"/>
            <a:ext cx="216023" cy="180704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575720" y="980728"/>
            <a:ext cx="504056" cy="1586639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199456" y="1556792"/>
            <a:ext cx="504056" cy="101057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9E3462-AA02-7A3B-428B-A9DD79EFB842}"/>
              </a:ext>
            </a:extLst>
          </p:cNvPr>
          <p:cNvSpPr txBox="1"/>
          <p:nvPr/>
        </p:nvSpPr>
        <p:spPr>
          <a:xfrm>
            <a:off x="1115811" y="2426057"/>
            <a:ext cx="9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performance comparison of performing double precision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SpMV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operation of the 21 representative matrices on NVIDIA A100 GPU</a:t>
            </a:r>
            <a:r>
              <a:rPr lang="en" altLang="zh-CN" sz="1800" dirty="0">
                <a:effectLst/>
                <a:latin typeface="LinLibertineTB"/>
              </a:rPr>
              <a:t> </a:t>
            </a:r>
            <a:endParaRPr lang="en" altLang="zh-CN" sz="12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EC8EAAD-5F8C-8361-F8F1-768921F27978}"/>
              </a:ext>
            </a:extLst>
          </p:cNvPr>
          <p:cNvSpPr txBox="1"/>
          <p:nvPr/>
        </p:nvSpPr>
        <p:spPr>
          <a:xfrm>
            <a:off x="1991544" y="4581128"/>
            <a:ext cx="3240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rows in different categories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B3DF239-2DBB-05B1-014E-1F65A3AFDDB7}"/>
              </a:ext>
            </a:extLst>
          </p:cNvPr>
          <p:cNvSpPr txBox="1"/>
          <p:nvPr/>
        </p:nvSpPr>
        <p:spPr>
          <a:xfrm>
            <a:off x="7176120" y="4581128"/>
            <a:ext cx="35643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ratio of </a:t>
            </a:r>
            <a:r>
              <a:rPr lang="en" altLang="zh-CN" sz="1200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nonzeros</a:t>
            </a:r>
            <a:r>
              <a:rPr lang="en" altLang="zh-CN" sz="12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different categories</a:t>
            </a:r>
          </a:p>
        </p:txBody>
      </p:sp>
      <p:sp>
        <p:nvSpPr>
          <p:cNvPr id="23" name="文本框 27">
            <a:extLst>
              <a:ext uri="{FF2B5EF4-FFF2-40B4-BE49-F238E27FC236}">
                <a16:creationId xmlns:a16="http://schemas.microsoft.com/office/drawing/2014/main" id="{1F2A6E9F-990A-01E1-FEA5-CF3EB42A6EE9}"/>
              </a:ext>
            </a:extLst>
          </p:cNvPr>
          <p:cNvSpPr txBox="1"/>
          <p:nvPr/>
        </p:nvSpPr>
        <p:spPr>
          <a:xfrm>
            <a:off x="982800" y="5014800"/>
            <a:ext cx="1008111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algn="just">
              <a:spcAft>
                <a:spcPts val="600"/>
              </a:spcAft>
            </a:pP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For matrices which consist of </a:t>
            </a:r>
            <a:r>
              <a:rPr lang="en" altLang="zh-CN" sz="14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at least two categories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take the larger matrix ‘circuit5M’ and the moderately sized matrix ‘dc2’ as example:</a:t>
            </a:r>
          </a:p>
          <a:p>
            <a:pPr algn="just">
              <a:spcAft>
                <a:spcPts val="600"/>
              </a:spcAft>
            </a:pP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he FP64 performance of ‘circuit5M’ achieves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1.02x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2.63x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1.39x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speedup over CSR5,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LSRB-CSR and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CSR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on A100;</a:t>
            </a:r>
          </a:p>
          <a:p>
            <a:pPr algn="just">
              <a:spcAft>
                <a:spcPts val="600"/>
              </a:spcAft>
            </a:pP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he FP64 performance of ‘dc2’ gains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1.35x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2.11x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4.95x</a:t>
            </a: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66.89x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" altLang="zh-CN" sz="1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1.50x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speedup over CSR5,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TileSpMV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LSRB-CSR,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BSR and </a:t>
            </a:r>
            <a:r>
              <a:rPr lang="en-US" altLang="zh-CN" sz="1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cuSPARSE</a:t>
            </a:r>
            <a:r>
              <a:rPr lang="en-US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CSR 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on A100. </a:t>
            </a:r>
            <a:endParaRPr lang="en" altLang="zh-CN" sz="14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B69F337-4E7F-85E5-AA2A-95BC5E79330B}"/>
              </a:ext>
            </a:extLst>
          </p:cNvPr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Performance Evaluation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38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Preprocessing Overhead Comparison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685" y="1052736"/>
            <a:ext cx="5670630" cy="354414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48807" y="5194327"/>
            <a:ext cx="10290224" cy="122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" altLang="zh-CN" sz="14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he preprocessing of DASP is almost always faster than that of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TileSpMV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cuSPARSE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and faster than CSR5 (converting the CSR data format in-place on GPU) when the number of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nonzeros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in the matrix is less than about 10</a:t>
            </a:r>
            <a:r>
              <a:rPr lang="en" altLang="zh-CN" sz="1400" b="0" baseline="30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4.5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</a:p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Even though the preprocessing time of DASP can be longer than CSR5 when the matrix is large, it is deemed acceptable if more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SpMV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kernel calls are needed in an iterative solver. </a:t>
            </a:r>
            <a:endParaRPr lang="en" altLang="zh-CN" sz="105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80B5E8-0C2B-0699-764C-0134516515B6}"/>
              </a:ext>
            </a:extLst>
          </p:cNvPr>
          <p:cNvSpPr txBox="1"/>
          <p:nvPr/>
        </p:nvSpPr>
        <p:spPr>
          <a:xfrm>
            <a:off x="3045033" y="4561945"/>
            <a:ext cx="6097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Comparison of preprocessing costs (converting the basic CSR format to a new data structure) of </a:t>
            </a:r>
            <a:r>
              <a:rPr lang="en" altLang="zh-CN" sz="14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SpMV</a:t>
            </a:r>
            <a:r>
              <a:rPr lang="en" altLang="zh-CN" sz="14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methods </a:t>
            </a:r>
            <a:endParaRPr lang="en" altLang="zh-CN" sz="14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39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7368" y="1161745"/>
            <a:ext cx="11377264" cy="96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00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We identify that the compute part could be a critical performance bottleneck of </a:t>
            </a:r>
            <a:r>
              <a:rPr lang="en" altLang="zh-CN" sz="200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SpMV</a:t>
            </a:r>
            <a:r>
              <a:rPr lang="en" altLang="zh-CN" sz="20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MMA as a novel hardware unit could bring higher performance;</a:t>
            </a:r>
            <a:endParaRPr lang="en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3712" y="2428839"/>
            <a:ext cx="11377264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 propose the DASP algorithm that makes the irregular data layout in sparse matrices regular for efficiently exploiting the MMA units;</a:t>
            </a:r>
          </a:p>
        </p:txBody>
      </p:sp>
      <p:sp>
        <p:nvSpPr>
          <p:cNvPr id="9" name="文本框 5"/>
          <p:cNvSpPr txBox="1"/>
          <p:nvPr/>
        </p:nvSpPr>
        <p:spPr>
          <a:xfrm>
            <a:off x="407368" y="3693368"/>
            <a:ext cx="11377264" cy="14228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experimental results on the latest NVIDIA Ampere and Hopper GPUs show that our DASP brought significant speedups over state-of-the-art </a:t>
            </a:r>
            <a:r>
              <a:rPr lang="en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SpMV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work on most matrices.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4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847528" y="31349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51383" y="980728"/>
            <a:ext cx="10945217" cy="1884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Sparse Matrix-Vector Multiplication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SpMV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multiply a 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sparse matrix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A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a 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dense vector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x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get a </a:t>
            </a:r>
            <a:r>
              <a:rPr lang="en-US" altLang="zh-CN" sz="2000" b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dense vector </a:t>
            </a:r>
            <a:r>
              <a:rPr lang="en-US" altLang="zh-CN" sz="2000" b="0" i="1" dirty="0">
                <a:latin typeface="Athelas" panose="02000503000000020003" pitchFamily="2" charset="0"/>
                <a:ea typeface="微软雅黑" panose="020B0503020204020204" pitchFamily="34" charset="-122"/>
              </a:rPr>
              <a:t>y.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Wide Applications: computational science and engineering, graph processing and machine learning.</a:t>
            </a:r>
          </a:p>
        </p:txBody>
      </p:sp>
      <p:grpSp>
        <p:nvGrpSpPr>
          <p:cNvPr id="381" name="组合 380"/>
          <p:cNvGrpSpPr/>
          <p:nvPr/>
        </p:nvGrpSpPr>
        <p:grpSpPr>
          <a:xfrm>
            <a:off x="2920070" y="2996952"/>
            <a:ext cx="6200266" cy="3553291"/>
            <a:chOff x="2920070" y="2671733"/>
            <a:chExt cx="6200266" cy="3553291"/>
          </a:xfrm>
        </p:grpSpPr>
        <p:sp>
          <p:nvSpPr>
            <p:cNvPr id="250" name="矩形 249"/>
            <p:cNvSpPr>
              <a:spLocks noChangeAspect="1"/>
            </p:cNvSpPr>
            <p:nvPr/>
          </p:nvSpPr>
          <p:spPr>
            <a:xfrm>
              <a:off x="2920122" y="2671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1" name="矩形 250"/>
            <p:cNvSpPr>
              <a:spLocks noChangeAspect="1"/>
            </p:cNvSpPr>
            <p:nvPr/>
          </p:nvSpPr>
          <p:spPr>
            <a:xfrm>
              <a:off x="3291072" y="267173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2" name="矩形 251"/>
            <p:cNvSpPr>
              <a:spLocks noChangeAspect="1"/>
            </p:cNvSpPr>
            <p:nvPr/>
          </p:nvSpPr>
          <p:spPr>
            <a:xfrm>
              <a:off x="3661989" y="267173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3" name="矩形 252"/>
            <p:cNvSpPr>
              <a:spLocks noChangeAspect="1"/>
            </p:cNvSpPr>
            <p:nvPr/>
          </p:nvSpPr>
          <p:spPr>
            <a:xfrm>
              <a:off x="4032992" y="267173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4" name="矩形 253"/>
            <p:cNvSpPr>
              <a:spLocks noChangeAspect="1"/>
            </p:cNvSpPr>
            <p:nvPr/>
          </p:nvSpPr>
          <p:spPr>
            <a:xfrm>
              <a:off x="4403960" y="2671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5" name="矩形 254"/>
            <p:cNvSpPr>
              <a:spLocks noChangeAspect="1"/>
            </p:cNvSpPr>
            <p:nvPr/>
          </p:nvSpPr>
          <p:spPr>
            <a:xfrm>
              <a:off x="4774911" y="267173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6" name="矩形 255"/>
            <p:cNvSpPr>
              <a:spLocks noChangeAspect="1"/>
            </p:cNvSpPr>
            <p:nvPr/>
          </p:nvSpPr>
          <p:spPr>
            <a:xfrm>
              <a:off x="5145828" y="267173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7" name="矩形 256"/>
            <p:cNvSpPr>
              <a:spLocks noChangeAspect="1"/>
            </p:cNvSpPr>
            <p:nvPr/>
          </p:nvSpPr>
          <p:spPr>
            <a:xfrm>
              <a:off x="5516831" y="267173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8" name="矩形 257"/>
            <p:cNvSpPr>
              <a:spLocks noChangeAspect="1"/>
            </p:cNvSpPr>
            <p:nvPr/>
          </p:nvSpPr>
          <p:spPr>
            <a:xfrm>
              <a:off x="2920070" y="3042735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59" name="矩形 258"/>
            <p:cNvSpPr>
              <a:spLocks noChangeAspect="1"/>
            </p:cNvSpPr>
            <p:nvPr/>
          </p:nvSpPr>
          <p:spPr>
            <a:xfrm>
              <a:off x="3291021" y="3042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0" name="矩形 259"/>
            <p:cNvSpPr>
              <a:spLocks noChangeAspect="1"/>
            </p:cNvSpPr>
            <p:nvPr/>
          </p:nvSpPr>
          <p:spPr>
            <a:xfrm>
              <a:off x="3661938" y="3042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1" name="矩形 260"/>
            <p:cNvSpPr>
              <a:spLocks noChangeAspect="1"/>
            </p:cNvSpPr>
            <p:nvPr/>
          </p:nvSpPr>
          <p:spPr>
            <a:xfrm>
              <a:off x="4032940" y="3042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2" name="矩形 261"/>
            <p:cNvSpPr>
              <a:spLocks noChangeAspect="1"/>
            </p:cNvSpPr>
            <p:nvPr/>
          </p:nvSpPr>
          <p:spPr>
            <a:xfrm>
              <a:off x="4403909" y="3042735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3" name="矩形 262"/>
            <p:cNvSpPr>
              <a:spLocks noChangeAspect="1"/>
            </p:cNvSpPr>
            <p:nvPr/>
          </p:nvSpPr>
          <p:spPr>
            <a:xfrm>
              <a:off x="4774860" y="3042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4" name="矩形 263"/>
            <p:cNvSpPr>
              <a:spLocks noChangeAspect="1"/>
            </p:cNvSpPr>
            <p:nvPr/>
          </p:nvSpPr>
          <p:spPr>
            <a:xfrm>
              <a:off x="5145777" y="3042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5" name="矩形 264"/>
            <p:cNvSpPr>
              <a:spLocks noChangeAspect="1"/>
            </p:cNvSpPr>
            <p:nvPr/>
          </p:nvSpPr>
          <p:spPr>
            <a:xfrm>
              <a:off x="5516779" y="3042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6" name="矩形 265"/>
            <p:cNvSpPr>
              <a:spLocks noChangeAspect="1"/>
            </p:cNvSpPr>
            <p:nvPr/>
          </p:nvSpPr>
          <p:spPr>
            <a:xfrm>
              <a:off x="2920122" y="341365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7" name="矩形 266"/>
            <p:cNvSpPr>
              <a:spLocks noChangeAspect="1"/>
            </p:cNvSpPr>
            <p:nvPr/>
          </p:nvSpPr>
          <p:spPr>
            <a:xfrm>
              <a:off x="3291072" y="341365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8" name="矩形 267"/>
            <p:cNvSpPr>
              <a:spLocks noChangeAspect="1"/>
            </p:cNvSpPr>
            <p:nvPr/>
          </p:nvSpPr>
          <p:spPr>
            <a:xfrm>
              <a:off x="3661989" y="341365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69" name="矩形 268"/>
            <p:cNvSpPr>
              <a:spLocks noChangeAspect="1"/>
            </p:cNvSpPr>
            <p:nvPr/>
          </p:nvSpPr>
          <p:spPr>
            <a:xfrm>
              <a:off x="4032992" y="341365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0" name="矩形 269"/>
            <p:cNvSpPr>
              <a:spLocks noChangeAspect="1"/>
            </p:cNvSpPr>
            <p:nvPr/>
          </p:nvSpPr>
          <p:spPr>
            <a:xfrm>
              <a:off x="4403960" y="341365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1" name="矩形 270"/>
            <p:cNvSpPr>
              <a:spLocks noChangeAspect="1"/>
            </p:cNvSpPr>
            <p:nvPr/>
          </p:nvSpPr>
          <p:spPr>
            <a:xfrm>
              <a:off x="4774911" y="341365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2" name="矩形 271"/>
            <p:cNvSpPr>
              <a:spLocks noChangeAspect="1"/>
            </p:cNvSpPr>
            <p:nvPr/>
          </p:nvSpPr>
          <p:spPr>
            <a:xfrm>
              <a:off x="5145828" y="341365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3" name="矩形 272"/>
            <p:cNvSpPr>
              <a:spLocks noChangeAspect="1"/>
            </p:cNvSpPr>
            <p:nvPr/>
          </p:nvSpPr>
          <p:spPr>
            <a:xfrm>
              <a:off x="5516831" y="341365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4" name="矩形 273"/>
            <p:cNvSpPr>
              <a:spLocks noChangeAspect="1"/>
            </p:cNvSpPr>
            <p:nvPr/>
          </p:nvSpPr>
          <p:spPr>
            <a:xfrm>
              <a:off x="2920070" y="3784655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5" name="矩形 274"/>
            <p:cNvSpPr>
              <a:spLocks noChangeAspect="1"/>
            </p:cNvSpPr>
            <p:nvPr/>
          </p:nvSpPr>
          <p:spPr>
            <a:xfrm>
              <a:off x="3291021" y="378465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6" name="矩形 275"/>
            <p:cNvSpPr>
              <a:spLocks noChangeAspect="1"/>
            </p:cNvSpPr>
            <p:nvPr/>
          </p:nvSpPr>
          <p:spPr>
            <a:xfrm>
              <a:off x="3661938" y="378465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7" name="矩形 276"/>
            <p:cNvSpPr>
              <a:spLocks noChangeAspect="1"/>
            </p:cNvSpPr>
            <p:nvPr/>
          </p:nvSpPr>
          <p:spPr>
            <a:xfrm>
              <a:off x="4032940" y="378465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8" name="矩形 277"/>
            <p:cNvSpPr>
              <a:spLocks noChangeAspect="1"/>
            </p:cNvSpPr>
            <p:nvPr/>
          </p:nvSpPr>
          <p:spPr>
            <a:xfrm>
              <a:off x="4403909" y="3784655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79" name="矩形 278"/>
            <p:cNvSpPr>
              <a:spLocks noChangeAspect="1"/>
            </p:cNvSpPr>
            <p:nvPr/>
          </p:nvSpPr>
          <p:spPr>
            <a:xfrm>
              <a:off x="4774860" y="378465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0" name="矩形 279"/>
            <p:cNvSpPr>
              <a:spLocks noChangeAspect="1"/>
            </p:cNvSpPr>
            <p:nvPr/>
          </p:nvSpPr>
          <p:spPr>
            <a:xfrm>
              <a:off x="5145777" y="378465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1" name="矩形 280"/>
            <p:cNvSpPr>
              <a:spLocks noChangeAspect="1"/>
            </p:cNvSpPr>
            <p:nvPr/>
          </p:nvSpPr>
          <p:spPr>
            <a:xfrm>
              <a:off x="5516779" y="378465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2" name="矩形 281"/>
            <p:cNvSpPr>
              <a:spLocks noChangeAspect="1"/>
            </p:cNvSpPr>
            <p:nvPr/>
          </p:nvSpPr>
          <p:spPr>
            <a:xfrm>
              <a:off x="2920122" y="415557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3" name="矩形 282"/>
            <p:cNvSpPr>
              <a:spLocks noChangeAspect="1"/>
            </p:cNvSpPr>
            <p:nvPr/>
          </p:nvSpPr>
          <p:spPr>
            <a:xfrm>
              <a:off x="3291072" y="4155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4" name="矩形 283"/>
            <p:cNvSpPr>
              <a:spLocks noChangeAspect="1"/>
            </p:cNvSpPr>
            <p:nvPr/>
          </p:nvSpPr>
          <p:spPr>
            <a:xfrm>
              <a:off x="3661989" y="4155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5" name="矩形 284"/>
            <p:cNvSpPr>
              <a:spLocks noChangeAspect="1"/>
            </p:cNvSpPr>
            <p:nvPr/>
          </p:nvSpPr>
          <p:spPr>
            <a:xfrm>
              <a:off x="4032992" y="4155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6" name="矩形 285"/>
            <p:cNvSpPr>
              <a:spLocks noChangeAspect="1"/>
            </p:cNvSpPr>
            <p:nvPr/>
          </p:nvSpPr>
          <p:spPr>
            <a:xfrm>
              <a:off x="4403960" y="415557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7" name="矩形 286"/>
            <p:cNvSpPr>
              <a:spLocks noChangeAspect="1"/>
            </p:cNvSpPr>
            <p:nvPr/>
          </p:nvSpPr>
          <p:spPr>
            <a:xfrm>
              <a:off x="4774911" y="4155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8" name="矩形 287"/>
            <p:cNvSpPr>
              <a:spLocks noChangeAspect="1"/>
            </p:cNvSpPr>
            <p:nvPr/>
          </p:nvSpPr>
          <p:spPr>
            <a:xfrm>
              <a:off x="5145828" y="4155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89" name="矩形 288"/>
            <p:cNvSpPr>
              <a:spLocks noChangeAspect="1"/>
            </p:cNvSpPr>
            <p:nvPr/>
          </p:nvSpPr>
          <p:spPr>
            <a:xfrm>
              <a:off x="5516831" y="4155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0" name="矩形 289"/>
            <p:cNvSpPr>
              <a:spLocks noChangeAspect="1"/>
            </p:cNvSpPr>
            <p:nvPr/>
          </p:nvSpPr>
          <p:spPr>
            <a:xfrm>
              <a:off x="2920070" y="452657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1" name="矩形 290"/>
            <p:cNvSpPr>
              <a:spLocks noChangeAspect="1"/>
            </p:cNvSpPr>
            <p:nvPr/>
          </p:nvSpPr>
          <p:spPr>
            <a:xfrm>
              <a:off x="3291021" y="4526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2" name="矩形 291"/>
            <p:cNvSpPr>
              <a:spLocks noChangeAspect="1"/>
            </p:cNvSpPr>
            <p:nvPr/>
          </p:nvSpPr>
          <p:spPr>
            <a:xfrm>
              <a:off x="3661938" y="4526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3" name="矩形 292"/>
            <p:cNvSpPr>
              <a:spLocks noChangeAspect="1"/>
            </p:cNvSpPr>
            <p:nvPr/>
          </p:nvSpPr>
          <p:spPr>
            <a:xfrm>
              <a:off x="4032940" y="4526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4" name="矩形 293"/>
            <p:cNvSpPr>
              <a:spLocks noChangeAspect="1"/>
            </p:cNvSpPr>
            <p:nvPr/>
          </p:nvSpPr>
          <p:spPr>
            <a:xfrm>
              <a:off x="4403909" y="452657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5" name="矩形 294"/>
            <p:cNvSpPr>
              <a:spLocks noChangeAspect="1"/>
            </p:cNvSpPr>
            <p:nvPr/>
          </p:nvSpPr>
          <p:spPr>
            <a:xfrm>
              <a:off x="4774860" y="4526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6" name="矩形 295"/>
            <p:cNvSpPr>
              <a:spLocks noChangeAspect="1"/>
            </p:cNvSpPr>
            <p:nvPr/>
          </p:nvSpPr>
          <p:spPr>
            <a:xfrm>
              <a:off x="5145777" y="4526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7" name="矩形 296"/>
            <p:cNvSpPr>
              <a:spLocks noChangeAspect="1"/>
            </p:cNvSpPr>
            <p:nvPr/>
          </p:nvSpPr>
          <p:spPr>
            <a:xfrm>
              <a:off x="5516779" y="4526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8" name="矩形 297"/>
            <p:cNvSpPr>
              <a:spLocks noChangeAspect="1"/>
            </p:cNvSpPr>
            <p:nvPr/>
          </p:nvSpPr>
          <p:spPr>
            <a:xfrm>
              <a:off x="2920122" y="4897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299" name="矩形 298"/>
            <p:cNvSpPr>
              <a:spLocks noChangeAspect="1"/>
            </p:cNvSpPr>
            <p:nvPr/>
          </p:nvSpPr>
          <p:spPr>
            <a:xfrm>
              <a:off x="3291072" y="4897491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0" name="矩形 299"/>
            <p:cNvSpPr>
              <a:spLocks noChangeAspect="1"/>
            </p:cNvSpPr>
            <p:nvPr/>
          </p:nvSpPr>
          <p:spPr>
            <a:xfrm>
              <a:off x="3661989" y="4897491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1" name="矩形 300"/>
            <p:cNvSpPr>
              <a:spLocks noChangeAspect="1"/>
            </p:cNvSpPr>
            <p:nvPr/>
          </p:nvSpPr>
          <p:spPr>
            <a:xfrm>
              <a:off x="4032992" y="4897491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2" name="矩形 301"/>
            <p:cNvSpPr>
              <a:spLocks noChangeAspect="1"/>
            </p:cNvSpPr>
            <p:nvPr/>
          </p:nvSpPr>
          <p:spPr>
            <a:xfrm>
              <a:off x="4403960" y="4897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3" name="矩形 302"/>
            <p:cNvSpPr>
              <a:spLocks noChangeAspect="1"/>
            </p:cNvSpPr>
            <p:nvPr/>
          </p:nvSpPr>
          <p:spPr>
            <a:xfrm>
              <a:off x="4774911" y="4897491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4" name="矩形 303"/>
            <p:cNvSpPr>
              <a:spLocks noChangeAspect="1"/>
            </p:cNvSpPr>
            <p:nvPr/>
          </p:nvSpPr>
          <p:spPr>
            <a:xfrm>
              <a:off x="5145828" y="4897491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5" name="矩形 304"/>
            <p:cNvSpPr>
              <a:spLocks noChangeAspect="1"/>
            </p:cNvSpPr>
            <p:nvPr/>
          </p:nvSpPr>
          <p:spPr>
            <a:xfrm>
              <a:off x="5516831" y="4897491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6" name="矩形 305"/>
            <p:cNvSpPr>
              <a:spLocks noChangeAspect="1"/>
            </p:cNvSpPr>
            <p:nvPr/>
          </p:nvSpPr>
          <p:spPr>
            <a:xfrm>
              <a:off x="2920070" y="526849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7" name="矩形 306"/>
            <p:cNvSpPr>
              <a:spLocks noChangeAspect="1"/>
            </p:cNvSpPr>
            <p:nvPr/>
          </p:nvSpPr>
          <p:spPr>
            <a:xfrm>
              <a:off x="3291021" y="5268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8" name="矩形 307"/>
            <p:cNvSpPr>
              <a:spLocks noChangeAspect="1"/>
            </p:cNvSpPr>
            <p:nvPr/>
          </p:nvSpPr>
          <p:spPr>
            <a:xfrm>
              <a:off x="3661938" y="5268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09" name="矩形 308"/>
            <p:cNvSpPr>
              <a:spLocks noChangeAspect="1"/>
            </p:cNvSpPr>
            <p:nvPr/>
          </p:nvSpPr>
          <p:spPr>
            <a:xfrm>
              <a:off x="4032940" y="5268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0" name="矩形 309"/>
            <p:cNvSpPr>
              <a:spLocks noChangeAspect="1"/>
            </p:cNvSpPr>
            <p:nvPr/>
          </p:nvSpPr>
          <p:spPr>
            <a:xfrm>
              <a:off x="4403909" y="526849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1" name="矩形 310"/>
            <p:cNvSpPr>
              <a:spLocks noChangeAspect="1"/>
            </p:cNvSpPr>
            <p:nvPr/>
          </p:nvSpPr>
          <p:spPr>
            <a:xfrm>
              <a:off x="4774860" y="5268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2" name="矩形 311"/>
            <p:cNvSpPr>
              <a:spLocks noChangeAspect="1"/>
            </p:cNvSpPr>
            <p:nvPr/>
          </p:nvSpPr>
          <p:spPr>
            <a:xfrm>
              <a:off x="5145777" y="5268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3" name="矩形 312"/>
            <p:cNvSpPr>
              <a:spLocks noChangeAspect="1"/>
            </p:cNvSpPr>
            <p:nvPr/>
          </p:nvSpPr>
          <p:spPr>
            <a:xfrm>
              <a:off x="5516779" y="5268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4" name="矩形 313"/>
            <p:cNvSpPr>
              <a:spLocks noChangeAspect="1"/>
            </p:cNvSpPr>
            <p:nvPr/>
          </p:nvSpPr>
          <p:spPr>
            <a:xfrm>
              <a:off x="6576715" y="267173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5" name="矩形 314"/>
            <p:cNvSpPr>
              <a:spLocks noChangeAspect="1"/>
            </p:cNvSpPr>
            <p:nvPr/>
          </p:nvSpPr>
          <p:spPr>
            <a:xfrm>
              <a:off x="6576664" y="3042734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6" name="矩形 315"/>
            <p:cNvSpPr>
              <a:spLocks noChangeAspect="1"/>
            </p:cNvSpPr>
            <p:nvPr/>
          </p:nvSpPr>
          <p:spPr>
            <a:xfrm>
              <a:off x="6576715" y="341365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7" name="矩形 316"/>
            <p:cNvSpPr>
              <a:spLocks noChangeAspect="1"/>
            </p:cNvSpPr>
            <p:nvPr/>
          </p:nvSpPr>
          <p:spPr>
            <a:xfrm>
              <a:off x="6576664" y="3784653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8" name="矩形 317"/>
            <p:cNvSpPr>
              <a:spLocks noChangeAspect="1"/>
            </p:cNvSpPr>
            <p:nvPr/>
          </p:nvSpPr>
          <p:spPr>
            <a:xfrm>
              <a:off x="6576715" y="4155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19" name="矩形 318"/>
            <p:cNvSpPr>
              <a:spLocks noChangeAspect="1"/>
            </p:cNvSpPr>
            <p:nvPr/>
          </p:nvSpPr>
          <p:spPr>
            <a:xfrm>
              <a:off x="6576664" y="452657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20" name="矩形 319"/>
            <p:cNvSpPr>
              <a:spLocks noChangeAspect="1"/>
            </p:cNvSpPr>
            <p:nvPr/>
          </p:nvSpPr>
          <p:spPr>
            <a:xfrm>
              <a:off x="6576715" y="4897491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21" name="矩形 320"/>
            <p:cNvSpPr>
              <a:spLocks noChangeAspect="1"/>
            </p:cNvSpPr>
            <p:nvPr/>
          </p:nvSpPr>
          <p:spPr>
            <a:xfrm>
              <a:off x="6576664" y="5268492"/>
              <a:ext cx="37091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22" name="椭圆 321"/>
            <p:cNvSpPr/>
            <p:nvPr/>
          </p:nvSpPr>
          <p:spPr>
            <a:xfrm>
              <a:off x="3291072" y="2671733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a</a:t>
              </a:r>
              <a:endParaRPr kumimoji="1" lang="zh-CN" altLang="en-US" b="0" dirty="0"/>
            </a:p>
          </p:txBody>
        </p:sp>
        <p:sp>
          <p:nvSpPr>
            <p:cNvPr id="323" name="椭圆 322"/>
            <p:cNvSpPr/>
            <p:nvPr/>
          </p:nvSpPr>
          <p:spPr>
            <a:xfrm>
              <a:off x="5145828" y="2671733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b</a:t>
              </a:r>
              <a:endParaRPr kumimoji="1" lang="zh-CN" altLang="en-US" b="0" dirty="0"/>
            </a:p>
          </p:txBody>
        </p:sp>
        <p:sp>
          <p:nvSpPr>
            <p:cNvPr id="324" name="椭圆 323"/>
            <p:cNvSpPr/>
            <p:nvPr/>
          </p:nvSpPr>
          <p:spPr>
            <a:xfrm>
              <a:off x="2920070" y="3042735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c</a:t>
              </a:r>
              <a:endParaRPr kumimoji="1" lang="zh-CN" altLang="en-US" b="0" dirty="0"/>
            </a:p>
          </p:txBody>
        </p:sp>
        <p:sp>
          <p:nvSpPr>
            <p:cNvPr id="325" name="椭圆 324"/>
            <p:cNvSpPr/>
            <p:nvPr/>
          </p:nvSpPr>
          <p:spPr>
            <a:xfrm>
              <a:off x="4032992" y="3042735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d</a:t>
              </a:r>
              <a:endParaRPr kumimoji="1" lang="zh-CN" altLang="en-US" b="0" dirty="0"/>
            </a:p>
          </p:txBody>
        </p:sp>
        <p:sp>
          <p:nvSpPr>
            <p:cNvPr id="326" name="椭圆 325"/>
            <p:cNvSpPr/>
            <p:nvPr/>
          </p:nvSpPr>
          <p:spPr>
            <a:xfrm>
              <a:off x="4032992" y="3413652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e</a:t>
              </a:r>
              <a:endParaRPr kumimoji="1" lang="zh-CN" altLang="en-US" b="0" dirty="0"/>
            </a:p>
          </p:txBody>
        </p:sp>
        <p:sp>
          <p:nvSpPr>
            <p:cNvPr id="327" name="椭圆 326"/>
            <p:cNvSpPr/>
            <p:nvPr/>
          </p:nvSpPr>
          <p:spPr>
            <a:xfrm>
              <a:off x="4774911" y="3413652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f</a:t>
              </a:r>
              <a:endParaRPr kumimoji="1" lang="zh-CN" altLang="en-US" b="0" dirty="0"/>
            </a:p>
          </p:txBody>
        </p:sp>
        <p:sp>
          <p:nvSpPr>
            <p:cNvPr id="328" name="椭圆 327"/>
            <p:cNvSpPr/>
            <p:nvPr/>
          </p:nvSpPr>
          <p:spPr>
            <a:xfrm>
              <a:off x="5516831" y="3784655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h</a:t>
              </a:r>
              <a:endParaRPr kumimoji="1" lang="zh-CN" altLang="en-US" b="0" dirty="0"/>
            </a:p>
          </p:txBody>
        </p:sp>
        <p:sp>
          <p:nvSpPr>
            <p:cNvPr id="329" name="椭圆 328"/>
            <p:cNvSpPr/>
            <p:nvPr/>
          </p:nvSpPr>
          <p:spPr>
            <a:xfrm>
              <a:off x="3661989" y="3784655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g</a:t>
              </a:r>
              <a:endParaRPr kumimoji="1" lang="zh-CN" altLang="en-US" b="0" dirty="0"/>
            </a:p>
          </p:txBody>
        </p:sp>
        <p:sp>
          <p:nvSpPr>
            <p:cNvPr id="330" name="椭圆 329"/>
            <p:cNvSpPr/>
            <p:nvPr/>
          </p:nvSpPr>
          <p:spPr>
            <a:xfrm>
              <a:off x="3291072" y="4155572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 err="1"/>
                <a:t>i</a:t>
              </a:r>
              <a:endParaRPr kumimoji="1" lang="zh-CN" altLang="en-US" b="0" dirty="0"/>
            </a:p>
          </p:txBody>
        </p:sp>
        <p:sp>
          <p:nvSpPr>
            <p:cNvPr id="331" name="椭圆 330"/>
            <p:cNvSpPr/>
            <p:nvPr/>
          </p:nvSpPr>
          <p:spPr>
            <a:xfrm>
              <a:off x="4403909" y="4155572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j</a:t>
              </a:r>
              <a:endParaRPr kumimoji="1" lang="zh-CN" altLang="en-US" b="0" dirty="0"/>
            </a:p>
          </p:txBody>
        </p:sp>
        <p:sp>
          <p:nvSpPr>
            <p:cNvPr id="332" name="椭圆 331"/>
            <p:cNvSpPr/>
            <p:nvPr/>
          </p:nvSpPr>
          <p:spPr>
            <a:xfrm>
              <a:off x="4774911" y="4155572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k</a:t>
              </a:r>
              <a:endParaRPr kumimoji="1" lang="zh-CN" altLang="en-US" b="0" dirty="0"/>
            </a:p>
          </p:txBody>
        </p:sp>
        <p:sp>
          <p:nvSpPr>
            <p:cNvPr id="333" name="椭圆 332"/>
            <p:cNvSpPr/>
            <p:nvPr/>
          </p:nvSpPr>
          <p:spPr>
            <a:xfrm>
              <a:off x="4032992" y="4526574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l</a:t>
              </a:r>
              <a:endParaRPr kumimoji="1" lang="zh-CN" altLang="en-US" b="0" dirty="0"/>
            </a:p>
          </p:txBody>
        </p:sp>
        <p:sp>
          <p:nvSpPr>
            <p:cNvPr id="334" name="椭圆 333"/>
            <p:cNvSpPr/>
            <p:nvPr/>
          </p:nvSpPr>
          <p:spPr>
            <a:xfrm>
              <a:off x="4403909" y="4897491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m</a:t>
              </a:r>
              <a:endParaRPr kumimoji="1" lang="zh-CN" altLang="en-US" b="0" dirty="0"/>
            </a:p>
          </p:txBody>
        </p:sp>
        <p:sp>
          <p:nvSpPr>
            <p:cNvPr id="335" name="椭圆 334"/>
            <p:cNvSpPr/>
            <p:nvPr/>
          </p:nvSpPr>
          <p:spPr>
            <a:xfrm>
              <a:off x="5145828" y="4897491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n</a:t>
              </a:r>
              <a:endParaRPr kumimoji="1" lang="zh-CN" altLang="en-US" b="0" dirty="0"/>
            </a:p>
          </p:txBody>
        </p:sp>
        <p:sp>
          <p:nvSpPr>
            <p:cNvPr id="336" name="椭圆 335"/>
            <p:cNvSpPr/>
            <p:nvPr/>
          </p:nvSpPr>
          <p:spPr>
            <a:xfrm>
              <a:off x="5516831" y="5268493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q</a:t>
              </a:r>
              <a:endParaRPr kumimoji="1" lang="zh-CN" altLang="en-US" b="0" dirty="0"/>
            </a:p>
          </p:txBody>
        </p:sp>
        <p:sp>
          <p:nvSpPr>
            <p:cNvPr id="337" name="椭圆 336"/>
            <p:cNvSpPr/>
            <p:nvPr/>
          </p:nvSpPr>
          <p:spPr>
            <a:xfrm>
              <a:off x="3661989" y="5268493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p</a:t>
              </a:r>
              <a:endParaRPr kumimoji="1" lang="zh-CN" altLang="en-US" b="0" dirty="0"/>
            </a:p>
          </p:txBody>
        </p:sp>
        <p:sp>
          <p:nvSpPr>
            <p:cNvPr id="338" name="椭圆 337"/>
            <p:cNvSpPr/>
            <p:nvPr/>
          </p:nvSpPr>
          <p:spPr>
            <a:xfrm>
              <a:off x="2920070" y="5268493"/>
              <a:ext cx="370917" cy="370917"/>
            </a:xfrm>
            <a:prstGeom prst="ellipse">
              <a:avLst/>
            </a:prstGeom>
            <a:solidFill>
              <a:srgbClr val="AFD19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o</a:t>
              </a:r>
              <a:endParaRPr kumimoji="1" lang="zh-CN" altLang="en-US" b="0" dirty="0"/>
            </a:p>
          </p:txBody>
        </p:sp>
        <p:sp>
          <p:nvSpPr>
            <p:cNvPr id="339" name="椭圆 338"/>
            <p:cNvSpPr/>
            <p:nvPr/>
          </p:nvSpPr>
          <p:spPr>
            <a:xfrm>
              <a:off x="6576715" y="5268493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8</a:t>
              </a:r>
              <a:endParaRPr kumimoji="1" lang="zh-CN" altLang="en-US" b="0" dirty="0"/>
            </a:p>
          </p:txBody>
        </p:sp>
        <p:sp>
          <p:nvSpPr>
            <p:cNvPr id="340" name="椭圆 339"/>
            <p:cNvSpPr/>
            <p:nvPr/>
          </p:nvSpPr>
          <p:spPr>
            <a:xfrm>
              <a:off x="6576715" y="4897491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7</a:t>
              </a:r>
              <a:endParaRPr kumimoji="1" lang="zh-CN" altLang="en-US" b="0" dirty="0"/>
            </a:p>
          </p:txBody>
        </p:sp>
        <p:sp>
          <p:nvSpPr>
            <p:cNvPr id="341" name="椭圆 340"/>
            <p:cNvSpPr/>
            <p:nvPr/>
          </p:nvSpPr>
          <p:spPr>
            <a:xfrm>
              <a:off x="6576715" y="4526574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6</a:t>
              </a:r>
              <a:endParaRPr kumimoji="1" lang="zh-CN" altLang="en-US" b="0" dirty="0"/>
            </a:p>
          </p:txBody>
        </p:sp>
        <p:sp>
          <p:nvSpPr>
            <p:cNvPr id="342" name="椭圆 341"/>
            <p:cNvSpPr/>
            <p:nvPr/>
          </p:nvSpPr>
          <p:spPr>
            <a:xfrm>
              <a:off x="6576715" y="4155572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5</a:t>
              </a:r>
              <a:endParaRPr kumimoji="1" lang="zh-CN" altLang="en-US" b="0" dirty="0"/>
            </a:p>
          </p:txBody>
        </p:sp>
        <p:sp>
          <p:nvSpPr>
            <p:cNvPr id="343" name="椭圆 342"/>
            <p:cNvSpPr/>
            <p:nvPr/>
          </p:nvSpPr>
          <p:spPr>
            <a:xfrm>
              <a:off x="6576715" y="3784655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4</a:t>
              </a:r>
              <a:endParaRPr kumimoji="1" lang="zh-CN" altLang="en-US" b="0" dirty="0"/>
            </a:p>
          </p:txBody>
        </p:sp>
        <p:sp>
          <p:nvSpPr>
            <p:cNvPr id="344" name="椭圆 343"/>
            <p:cNvSpPr/>
            <p:nvPr/>
          </p:nvSpPr>
          <p:spPr>
            <a:xfrm>
              <a:off x="6576715" y="3413652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3</a:t>
              </a:r>
              <a:endParaRPr kumimoji="1" lang="zh-CN" altLang="en-US" b="0" dirty="0"/>
            </a:p>
          </p:txBody>
        </p:sp>
        <p:sp>
          <p:nvSpPr>
            <p:cNvPr id="345" name="椭圆 344"/>
            <p:cNvSpPr/>
            <p:nvPr/>
          </p:nvSpPr>
          <p:spPr>
            <a:xfrm>
              <a:off x="6576715" y="3042735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2</a:t>
              </a:r>
              <a:endParaRPr kumimoji="1" lang="zh-CN" altLang="en-US" b="0" dirty="0"/>
            </a:p>
          </p:txBody>
        </p:sp>
        <p:sp>
          <p:nvSpPr>
            <p:cNvPr id="346" name="椭圆 345"/>
            <p:cNvSpPr/>
            <p:nvPr/>
          </p:nvSpPr>
          <p:spPr>
            <a:xfrm>
              <a:off x="6576715" y="2671733"/>
              <a:ext cx="370917" cy="370917"/>
            </a:xfrm>
            <a:prstGeom prst="ellipse">
              <a:avLst/>
            </a:prstGeom>
            <a:solidFill>
              <a:srgbClr val="A89CD5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1</a:t>
              </a:r>
              <a:endParaRPr kumimoji="1" lang="zh-CN" altLang="en-US" b="0" dirty="0"/>
            </a:p>
          </p:txBody>
        </p:sp>
        <p:sp>
          <p:nvSpPr>
            <p:cNvPr id="347" name="矩形 346"/>
            <p:cNvSpPr>
              <a:spLocks noChangeAspect="1"/>
            </p:cNvSpPr>
            <p:nvPr/>
          </p:nvSpPr>
          <p:spPr>
            <a:xfrm>
              <a:off x="7636599" y="2671733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48" name="矩形 347"/>
            <p:cNvSpPr>
              <a:spLocks noChangeAspect="1"/>
            </p:cNvSpPr>
            <p:nvPr/>
          </p:nvSpPr>
          <p:spPr>
            <a:xfrm>
              <a:off x="7636547" y="3042734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49" name="矩形 348"/>
            <p:cNvSpPr>
              <a:spLocks noChangeAspect="1"/>
            </p:cNvSpPr>
            <p:nvPr/>
          </p:nvSpPr>
          <p:spPr>
            <a:xfrm>
              <a:off x="7636599" y="3413652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50" name="矩形 349"/>
            <p:cNvSpPr>
              <a:spLocks noChangeAspect="1"/>
            </p:cNvSpPr>
            <p:nvPr/>
          </p:nvSpPr>
          <p:spPr>
            <a:xfrm>
              <a:off x="7636547" y="3784653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51" name="矩形 350"/>
            <p:cNvSpPr>
              <a:spLocks noChangeAspect="1"/>
            </p:cNvSpPr>
            <p:nvPr/>
          </p:nvSpPr>
          <p:spPr>
            <a:xfrm>
              <a:off x="7636599" y="4155572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52" name="矩形 351"/>
            <p:cNvSpPr>
              <a:spLocks noChangeAspect="1"/>
            </p:cNvSpPr>
            <p:nvPr/>
          </p:nvSpPr>
          <p:spPr>
            <a:xfrm>
              <a:off x="7636547" y="4526572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53" name="矩形 352"/>
            <p:cNvSpPr>
              <a:spLocks noChangeAspect="1"/>
            </p:cNvSpPr>
            <p:nvPr/>
          </p:nvSpPr>
          <p:spPr>
            <a:xfrm>
              <a:off x="7636599" y="4897491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54" name="矩形 353"/>
            <p:cNvSpPr>
              <a:spLocks noChangeAspect="1"/>
            </p:cNvSpPr>
            <p:nvPr/>
          </p:nvSpPr>
          <p:spPr>
            <a:xfrm>
              <a:off x="7636547" y="5268492"/>
              <a:ext cx="1483737" cy="370917"/>
            </a:xfrm>
            <a:prstGeom prst="rect">
              <a:avLst/>
            </a:prstGeom>
            <a:ln w="9525">
              <a:solidFill>
                <a:schemeClr val="tx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b="0"/>
            </a:p>
          </p:txBody>
        </p:sp>
        <p:sp>
          <p:nvSpPr>
            <p:cNvPr id="355" name="椭圆 354"/>
            <p:cNvSpPr/>
            <p:nvPr/>
          </p:nvSpPr>
          <p:spPr>
            <a:xfrm>
              <a:off x="7636599" y="5268493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1o+3p+8q</a:t>
              </a:r>
              <a:endParaRPr kumimoji="1" lang="zh-CN" altLang="en-US" b="0" dirty="0"/>
            </a:p>
          </p:txBody>
        </p:sp>
        <p:sp>
          <p:nvSpPr>
            <p:cNvPr id="356" name="椭圆 355"/>
            <p:cNvSpPr/>
            <p:nvPr/>
          </p:nvSpPr>
          <p:spPr>
            <a:xfrm>
              <a:off x="7636599" y="4897491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5m+7n</a:t>
              </a:r>
              <a:endParaRPr kumimoji="1" lang="zh-CN" altLang="en-US" b="0" dirty="0"/>
            </a:p>
          </p:txBody>
        </p:sp>
        <p:sp>
          <p:nvSpPr>
            <p:cNvPr id="357" name="椭圆 356"/>
            <p:cNvSpPr/>
            <p:nvPr/>
          </p:nvSpPr>
          <p:spPr>
            <a:xfrm>
              <a:off x="7636599" y="4526574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4l</a:t>
              </a:r>
              <a:endParaRPr kumimoji="1" lang="zh-CN" altLang="en-US" b="0" dirty="0"/>
            </a:p>
          </p:txBody>
        </p:sp>
        <p:sp>
          <p:nvSpPr>
            <p:cNvPr id="358" name="椭圆 357"/>
            <p:cNvSpPr/>
            <p:nvPr/>
          </p:nvSpPr>
          <p:spPr>
            <a:xfrm>
              <a:off x="7636599" y="4155572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2i+5j+6k</a:t>
              </a:r>
              <a:endParaRPr kumimoji="1" lang="zh-CN" altLang="en-US" b="0" dirty="0"/>
            </a:p>
          </p:txBody>
        </p:sp>
        <p:sp>
          <p:nvSpPr>
            <p:cNvPr id="359" name="椭圆 358"/>
            <p:cNvSpPr/>
            <p:nvPr/>
          </p:nvSpPr>
          <p:spPr>
            <a:xfrm>
              <a:off x="7636599" y="3784655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3g+8h</a:t>
              </a:r>
              <a:endParaRPr kumimoji="1" lang="zh-CN" altLang="en-US" b="0" dirty="0"/>
            </a:p>
          </p:txBody>
        </p:sp>
        <p:sp>
          <p:nvSpPr>
            <p:cNvPr id="360" name="椭圆 359"/>
            <p:cNvSpPr/>
            <p:nvPr/>
          </p:nvSpPr>
          <p:spPr>
            <a:xfrm>
              <a:off x="7636599" y="3413652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4e+6f</a:t>
              </a:r>
              <a:endParaRPr kumimoji="1" lang="zh-CN" altLang="en-US" b="0" dirty="0"/>
            </a:p>
          </p:txBody>
        </p:sp>
        <p:sp>
          <p:nvSpPr>
            <p:cNvPr id="361" name="椭圆 360"/>
            <p:cNvSpPr/>
            <p:nvPr/>
          </p:nvSpPr>
          <p:spPr>
            <a:xfrm>
              <a:off x="7636599" y="3042735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1c+4d</a:t>
              </a:r>
              <a:endParaRPr kumimoji="1" lang="zh-CN" altLang="en-US" b="0" dirty="0"/>
            </a:p>
          </p:txBody>
        </p:sp>
        <p:sp>
          <p:nvSpPr>
            <p:cNvPr id="362" name="椭圆 361"/>
            <p:cNvSpPr/>
            <p:nvPr/>
          </p:nvSpPr>
          <p:spPr>
            <a:xfrm>
              <a:off x="7636599" y="2671733"/>
              <a:ext cx="1483737" cy="370917"/>
            </a:xfrm>
            <a:prstGeom prst="ellipse">
              <a:avLst/>
            </a:prstGeom>
            <a:solidFill>
              <a:srgbClr val="729FCF"/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b="0" dirty="0"/>
                <a:t>2a+7b</a:t>
              </a:r>
              <a:endParaRPr kumimoji="1" lang="zh-CN" altLang="en-US" b="0" dirty="0"/>
            </a:p>
          </p:txBody>
        </p:sp>
        <p:sp>
          <p:nvSpPr>
            <p:cNvPr id="363" name="文本框 234"/>
            <p:cNvSpPr txBox="1"/>
            <p:nvPr/>
          </p:nvSpPr>
          <p:spPr>
            <a:xfrm>
              <a:off x="5954888" y="3784569"/>
              <a:ext cx="547535" cy="679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2400" b="0" dirty="0">
                  <a:latin typeface="+mn-lt"/>
                  <a:cs typeface="Times New Roman" panose="02020603050405020304" pitchFamily="18" charset="0"/>
                </a:rPr>
                <a:t>X</a:t>
              </a:r>
              <a:endParaRPr kumimoji="1" lang="zh-CN" altLang="en-US" sz="24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364" name="文本框 235"/>
            <p:cNvSpPr txBox="1"/>
            <p:nvPr/>
          </p:nvSpPr>
          <p:spPr>
            <a:xfrm>
              <a:off x="7014858" y="3815807"/>
              <a:ext cx="547535" cy="679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kumimoji="1" lang="en-US" altLang="zh-CN" sz="2400" b="0" dirty="0">
                  <a:latin typeface="+mn-lt"/>
                  <a:cs typeface="Times New Roman" panose="02020603050405020304" pitchFamily="18" charset="0"/>
                </a:rPr>
                <a:t>=</a:t>
              </a:r>
              <a:endParaRPr kumimoji="1" lang="zh-CN" altLang="en-US" sz="2400" b="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365" name="文本框 236"/>
            <p:cNvSpPr txBox="1"/>
            <p:nvPr/>
          </p:nvSpPr>
          <p:spPr>
            <a:xfrm>
              <a:off x="4130090" y="5701804"/>
              <a:ext cx="547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2800" b="0" i="1" dirty="0">
                  <a:latin typeface="Athelas" panose="02000503000000020003" pitchFamily="2" charset="0"/>
                  <a:ea typeface="微软雅黑" panose="020B0503020204020204" pitchFamily="34" charset="-122"/>
                </a:rPr>
                <a:t>A</a:t>
              </a:r>
              <a:endParaRPr lang="zh-CN" altLang="en-US" sz="2800" b="0" i="1" dirty="0">
                <a:latin typeface="Athelas" panose="02000503000000020003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6" name="文本框 237"/>
            <p:cNvSpPr txBox="1"/>
            <p:nvPr/>
          </p:nvSpPr>
          <p:spPr>
            <a:xfrm>
              <a:off x="6488354" y="5701804"/>
              <a:ext cx="547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2800" b="0" i="1" dirty="0">
                  <a:latin typeface="Athelas" panose="02000503000000020003" pitchFamily="2" charset="0"/>
                  <a:ea typeface="微软雅黑" panose="020B0503020204020204" pitchFamily="34" charset="-122"/>
                </a:rPr>
                <a:t>x</a:t>
              </a:r>
              <a:endParaRPr lang="zh-CN" altLang="en-US" sz="2800" b="0" i="1" dirty="0">
                <a:latin typeface="Athelas" panose="02000503000000020003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7" name="文本框 238"/>
            <p:cNvSpPr txBox="1"/>
            <p:nvPr/>
          </p:nvSpPr>
          <p:spPr>
            <a:xfrm>
              <a:off x="8104648" y="5701804"/>
              <a:ext cx="547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2800" b="0" i="1" dirty="0">
                  <a:latin typeface="Athelas" panose="02000503000000020003" pitchFamily="2" charset="0"/>
                  <a:ea typeface="微软雅黑" panose="020B0503020204020204" pitchFamily="34" charset="-122"/>
                </a:rPr>
                <a:t>y</a:t>
              </a:r>
              <a:endParaRPr lang="zh-CN" altLang="en-US" sz="2800" b="0" i="1" dirty="0">
                <a:latin typeface="Athelas" panose="02000503000000020003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79" name="文本框 378"/>
            <p:cNvSpPr txBox="1"/>
            <p:nvPr/>
          </p:nvSpPr>
          <p:spPr>
            <a:xfrm>
              <a:off x="5254906" y="309044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226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40</a:t>
            </a:fld>
            <a:endParaRPr lang="en-US" altLang="zh-CN" b="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E2718B-77C3-7DCF-7136-BEA6A8817D44}"/>
              </a:ext>
            </a:extLst>
          </p:cNvPr>
          <p:cNvSpPr txBox="1"/>
          <p:nvPr/>
        </p:nvSpPr>
        <p:spPr>
          <a:xfrm>
            <a:off x="2567608" y="1916832"/>
            <a:ext cx="9217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1D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Thanks</a:t>
            </a:r>
            <a:r>
              <a:rPr kumimoji="1" lang="zh-CN" altLang="en-US" sz="5400" dirty="0">
                <a:solidFill>
                  <a:srgbClr val="1D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5400" dirty="0">
                <a:solidFill>
                  <a:srgbClr val="1D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for Listening</a:t>
            </a:r>
          </a:p>
          <a:p>
            <a:pPr algn="ctr"/>
            <a:endParaRPr kumimoji="1" lang="en-US" altLang="zh-CN" sz="5400" dirty="0">
              <a:solidFill>
                <a:srgbClr val="1D529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sz="5400" dirty="0">
                <a:solidFill>
                  <a:srgbClr val="1D52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Any Questions?</a:t>
            </a:r>
            <a:endParaRPr kumimoji="1" lang="zh-CN" altLang="en-US" sz="5400" dirty="0">
              <a:solidFill>
                <a:srgbClr val="1D529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1F7B5FD-1C9C-17F6-D475-E13CAA6AB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916832"/>
            <a:ext cx="2160240" cy="26102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926732D-3DAC-F333-BDF4-31F61751AB38}"/>
              </a:ext>
            </a:extLst>
          </p:cNvPr>
          <p:cNvSpPr txBox="1"/>
          <p:nvPr/>
        </p:nvSpPr>
        <p:spPr>
          <a:xfrm>
            <a:off x="1487488" y="5404244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https://</a:t>
            </a:r>
            <a:r>
              <a:rPr kumimoji="1" lang="en" altLang="zh-CN" sz="2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github.com</a:t>
            </a:r>
            <a:r>
              <a:rPr kumimoji="1" lang="en" altLang="zh-CN" sz="2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kumimoji="1" lang="en" altLang="zh-CN" sz="2400" b="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SuperScientificSoftwareLaboratory</a:t>
            </a:r>
            <a:r>
              <a:rPr kumimoji="1" lang="en" altLang="zh-CN" sz="2400" b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/DASP</a:t>
            </a:r>
            <a:endParaRPr kumimoji="1" lang="zh-CN" altLang="en-US" sz="2400" b="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5</a:t>
            </a:fld>
            <a:endParaRPr lang="en-US" altLang="zh-CN" b="0" dirty="0"/>
          </a:p>
        </p:txBody>
      </p:sp>
      <p:sp>
        <p:nvSpPr>
          <p:cNvPr id="373" name="文本框 372"/>
          <p:cNvSpPr txBox="1"/>
          <p:nvPr/>
        </p:nvSpPr>
        <p:spPr>
          <a:xfrm>
            <a:off x="4852100" y="5805264"/>
            <a:ext cx="7148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Fig1: Bandwidth throughput of CSR5</a:t>
            </a: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and </a:t>
            </a:r>
            <a:r>
              <a:rPr lang="en-US" altLang="zh-CN" b="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cuSPARSE</a:t>
            </a:r>
            <a:r>
              <a:rPr lang="en" altLang="zh-CN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SpMV</a:t>
            </a:r>
            <a:r>
              <a:rPr lang="en" altLang="zh-CN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approaches. </a:t>
            </a:r>
            <a:r>
              <a:rPr lang="en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Running the largest matrices with more than </a:t>
            </a: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en-US" altLang="zh-CN" b="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nonzeros</a:t>
            </a:r>
            <a:r>
              <a:rPr lang="en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in the </a:t>
            </a:r>
            <a:r>
              <a:rPr lang="en" altLang="zh-CN" b="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SuiteSparse</a:t>
            </a:r>
            <a:r>
              <a:rPr lang="en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Matrix Collection on an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A100 GPU. 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/>
          <a:stretch>
            <a:fillRect/>
          </a:stretch>
        </p:blipFill>
        <p:spPr>
          <a:xfrm>
            <a:off x="4852100" y="980728"/>
            <a:ext cx="7508596" cy="473875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51357C9-6489-8ADB-FFA1-7F9913447FFC}"/>
              </a:ext>
            </a:extLst>
          </p:cNvPr>
          <p:cNvSpPr txBox="1"/>
          <p:nvPr/>
        </p:nvSpPr>
        <p:spPr>
          <a:xfrm>
            <a:off x="263352" y="1439426"/>
            <a:ext cx="4320480" cy="499560"/>
          </a:xfrm>
          <a:prstGeom prst="rect">
            <a:avLst/>
          </a:prstGeom>
          <a:noFill/>
          <a:ln w="38100">
            <a:solidFill>
              <a:srgbClr val="1C5194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SpMV: </a:t>
            </a:r>
            <a:r>
              <a:rPr kumimoji="1" lang="en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memory-bound kernel </a:t>
            </a:r>
          </a:p>
        </p:txBody>
      </p:sp>
      <p:sp>
        <p:nvSpPr>
          <p:cNvPr id="10" name="下箭头 9">
            <a:extLst>
              <a:ext uri="{FF2B5EF4-FFF2-40B4-BE49-F238E27FC236}">
                <a16:creationId xmlns:a16="http://schemas.microsoft.com/office/drawing/2014/main" id="{99B8C455-416F-EDCB-4FE6-575C54A1B894}"/>
              </a:ext>
            </a:extLst>
          </p:cNvPr>
          <p:cNvSpPr/>
          <p:nvPr/>
        </p:nvSpPr>
        <p:spPr>
          <a:xfrm>
            <a:off x="2254183" y="2060848"/>
            <a:ext cx="338813" cy="436544"/>
          </a:xfrm>
          <a:prstGeom prst="downArrow">
            <a:avLst/>
          </a:prstGeom>
          <a:solidFill>
            <a:srgbClr val="1C5194"/>
          </a:solidFill>
          <a:ln w="19050">
            <a:noFill/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FB03A83-F08D-68A4-9958-5C2F3D06765E}"/>
              </a:ext>
            </a:extLst>
          </p:cNvPr>
          <p:cNvSpPr txBox="1"/>
          <p:nvPr/>
        </p:nvSpPr>
        <p:spPr>
          <a:xfrm>
            <a:off x="263352" y="2636912"/>
            <a:ext cx="4320479" cy="1422890"/>
          </a:xfrm>
          <a:prstGeom prst="rect">
            <a:avLst/>
          </a:prstGeom>
          <a:noFill/>
          <a:ln w="38100">
            <a:solidFill>
              <a:srgbClr val="1C5194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Much research has focused on improving its memory access and making workload balanced.</a:t>
            </a:r>
            <a:endParaRPr kumimoji="1" lang="en" altLang="zh-CN" sz="2000" dirty="0">
              <a:solidFill>
                <a:srgbClr val="1C519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5" name="椭圆形标注 374"/>
          <p:cNvSpPr/>
          <p:nvPr/>
        </p:nvSpPr>
        <p:spPr>
          <a:xfrm>
            <a:off x="588037" y="4780762"/>
            <a:ext cx="3537737" cy="1090231"/>
          </a:xfrm>
          <a:prstGeom prst="wedgeEllipseCallout">
            <a:avLst>
              <a:gd name="adj1" fmla="val 111946"/>
              <a:gd name="adj2" fmla="val -227951"/>
            </a:avLst>
          </a:prstGeom>
          <a:solidFill>
            <a:srgbClr val="9EC6F6"/>
          </a:solidFill>
          <a:ln w="19050">
            <a:noFill/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Still has room to improve !</a:t>
            </a:r>
            <a:endParaRPr lang="en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EA0D9F2-A9C8-8A99-4BF6-A91AA4289D98}"/>
              </a:ext>
            </a:extLst>
          </p:cNvPr>
          <p:cNvSpPr txBox="1"/>
          <p:nvPr/>
        </p:nvSpPr>
        <p:spPr>
          <a:xfrm>
            <a:off x="5436332" y="2497392"/>
            <a:ext cx="6564324" cy="400110"/>
          </a:xfrm>
          <a:prstGeom prst="rect">
            <a:avLst/>
          </a:prstGeom>
          <a:solidFill>
            <a:srgbClr val="9EC6F6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Not reach the upper limit of the machine</a:t>
            </a:r>
            <a:endParaRPr kumimoji="1" lang="zh-CN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68A7C8A-0D8B-1C9A-B624-E5E14CD08A8F}"/>
              </a:ext>
            </a:extLst>
          </p:cNvPr>
          <p:cNvSpPr txBox="1"/>
          <p:nvPr/>
        </p:nvSpPr>
        <p:spPr>
          <a:xfrm>
            <a:off x="1847528" y="31349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3798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6</a:t>
            </a:fld>
            <a:endParaRPr lang="en-US" altLang="zh-CN" b="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/>
          <a:stretch>
            <a:fillRect/>
          </a:stretch>
        </p:blipFill>
        <p:spPr>
          <a:xfrm>
            <a:off x="4871864" y="967618"/>
            <a:ext cx="7488832" cy="4726286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66F49B9-B90B-1844-C5BF-D21CC7718388}"/>
              </a:ext>
            </a:extLst>
          </p:cNvPr>
          <p:cNvSpPr txBox="1"/>
          <p:nvPr/>
        </p:nvSpPr>
        <p:spPr>
          <a:xfrm>
            <a:off x="263352" y="1439426"/>
            <a:ext cx="4320480" cy="499560"/>
          </a:xfrm>
          <a:prstGeom prst="rect">
            <a:avLst/>
          </a:prstGeom>
          <a:noFill/>
          <a:ln w="38100">
            <a:solidFill>
              <a:srgbClr val="1C5194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SpMV: </a:t>
            </a:r>
            <a:r>
              <a:rPr kumimoji="1" lang="en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memory-bound kernel </a:t>
            </a:r>
          </a:p>
        </p:txBody>
      </p:sp>
      <p:sp>
        <p:nvSpPr>
          <p:cNvPr id="7" name="下箭头 6">
            <a:extLst>
              <a:ext uri="{FF2B5EF4-FFF2-40B4-BE49-F238E27FC236}">
                <a16:creationId xmlns:a16="http://schemas.microsoft.com/office/drawing/2014/main" id="{7FCFFDE0-5B96-DD94-F11A-73096A932DF5}"/>
              </a:ext>
            </a:extLst>
          </p:cNvPr>
          <p:cNvSpPr/>
          <p:nvPr/>
        </p:nvSpPr>
        <p:spPr>
          <a:xfrm>
            <a:off x="2254183" y="2060848"/>
            <a:ext cx="338813" cy="436544"/>
          </a:xfrm>
          <a:prstGeom prst="downArrow">
            <a:avLst/>
          </a:prstGeom>
          <a:solidFill>
            <a:srgbClr val="1C5194"/>
          </a:solidFill>
          <a:ln w="19050">
            <a:noFill/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7DD773-7D21-E649-BDC5-83EFE6D83CE8}"/>
              </a:ext>
            </a:extLst>
          </p:cNvPr>
          <p:cNvSpPr txBox="1"/>
          <p:nvPr/>
        </p:nvSpPr>
        <p:spPr>
          <a:xfrm>
            <a:off x="263352" y="2636912"/>
            <a:ext cx="4320479" cy="1422890"/>
          </a:xfrm>
          <a:prstGeom prst="rect">
            <a:avLst/>
          </a:prstGeom>
          <a:noFill/>
          <a:ln w="38100">
            <a:solidFill>
              <a:srgbClr val="1C5194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2000" dirty="0">
                <a:solidFill>
                  <a:srgbClr val="1C519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Much research has focused on improving its memory access and making workload balanced.</a:t>
            </a:r>
            <a:endParaRPr kumimoji="1" lang="en" altLang="zh-CN" sz="2000" dirty="0">
              <a:solidFill>
                <a:srgbClr val="1C519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492B04-1E38-FE89-587D-1CAC464581DF}"/>
              </a:ext>
            </a:extLst>
          </p:cNvPr>
          <p:cNvSpPr txBox="1"/>
          <p:nvPr/>
        </p:nvSpPr>
        <p:spPr>
          <a:xfrm>
            <a:off x="5436332" y="5805264"/>
            <a:ext cx="65643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" altLang="zh-CN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Fig1: Bandwidth throughput of three double-precision </a:t>
            </a:r>
            <a:r>
              <a:rPr lang="en" altLang="zh-CN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SpMV</a:t>
            </a:r>
            <a:r>
              <a:rPr lang="en" altLang="zh-CN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approaches, CSR5, </a:t>
            </a:r>
            <a:r>
              <a:rPr lang="en" altLang="zh-CN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cuSPARSE</a:t>
            </a:r>
            <a:r>
              <a:rPr lang="en" altLang="zh-CN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and DASP (this work) </a:t>
            </a:r>
            <a:endParaRPr lang="en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D4B48AF-438A-1253-64E6-33971D150633}"/>
              </a:ext>
            </a:extLst>
          </p:cNvPr>
          <p:cNvSpPr txBox="1"/>
          <p:nvPr/>
        </p:nvSpPr>
        <p:spPr>
          <a:xfrm>
            <a:off x="1847528" y="31349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7</a:t>
            </a:fld>
            <a:endParaRPr lang="en-US" altLang="zh-CN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5171"/>
          <a:stretch>
            <a:fillRect/>
          </a:stretch>
        </p:blipFill>
        <p:spPr>
          <a:xfrm>
            <a:off x="5903652" y="1052736"/>
            <a:ext cx="6057080" cy="252027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903652" y="2132855"/>
            <a:ext cx="5376924" cy="30418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903651" y="2420887"/>
            <a:ext cx="5376924" cy="304185"/>
          </a:xfrm>
          <a:prstGeom prst="rect">
            <a:avLst/>
          </a:prstGeom>
          <a:ln w="19050">
            <a:solidFill>
              <a:srgbClr val="FF0000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5902753" y="3717032"/>
            <a:ext cx="6169911" cy="1596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·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average proportions of </a:t>
            </a:r>
            <a:r>
              <a:rPr kumimoji="1" lang="e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RANDOM ACCESS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1" lang="en" altLang="zh-CN" sz="2000" u="sng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COMPUTE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kumimoji="1" lang="e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MISCELLANEOUS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parts in the entire execution time of </a:t>
            </a:r>
            <a:r>
              <a:rPr kumimoji="1" lang="en" altLang="zh-CN" sz="2000" b="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SpMV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are </a:t>
            </a:r>
            <a:r>
              <a:rPr kumimoji="1" lang="en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25.1%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1" lang="en" altLang="zh-CN" sz="20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21.1%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and </a:t>
            </a:r>
            <a:r>
              <a:rPr kumimoji="1" lang="en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53.8%</a:t>
            </a: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respectively. </a:t>
            </a:r>
          </a:p>
        </p:txBody>
      </p:sp>
      <p:sp>
        <p:nvSpPr>
          <p:cNvPr id="21" name="矩形 20"/>
          <p:cNvSpPr/>
          <p:nvPr/>
        </p:nvSpPr>
        <p:spPr>
          <a:xfrm>
            <a:off x="6394173" y="5392649"/>
            <a:ext cx="5030419" cy="1132695"/>
          </a:xfrm>
          <a:prstGeom prst="rect">
            <a:avLst/>
          </a:prstGeom>
          <a:solidFill>
            <a:srgbClr val="9EC6F6"/>
          </a:solidFill>
          <a:ln w="19050">
            <a:noFill/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>
              <a:lnSpc>
                <a:spcPct val="125000"/>
              </a:lnSpc>
            </a:pPr>
            <a:r>
              <a:rPr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Existing work largely ignored optimizing the </a:t>
            </a:r>
            <a:r>
              <a:rPr lang="en" altLang="zh-CN" sz="2400" u="sng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COMPUTE</a:t>
            </a:r>
            <a:r>
              <a:rPr lang="en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part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!</a:t>
            </a:r>
            <a:endParaRPr kumimoji="1"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263352" y="1052736"/>
            <a:ext cx="4824536" cy="441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kumimoji="1"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Three parts of SpMV  costs</a:t>
            </a:r>
            <a:r>
              <a:rPr kumimoji="1"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endParaRPr kumimoji="1"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119336" y="1844824"/>
            <a:ext cx="1440160" cy="864096"/>
          </a:xfrm>
          <a:prstGeom prst="rect">
            <a:avLst/>
          </a:prstGeom>
          <a:ln w="190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kumimoji="1"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(1)</a:t>
            </a:r>
            <a:r>
              <a:rPr lang="en" altLang="zh-CN" dirty="0">
                <a:latin typeface="Inconsolatazi4"/>
              </a:rPr>
              <a:t> </a:t>
            </a:r>
            <a:r>
              <a:rPr lang="en" altLang="zh-CN" dirty="0">
                <a:solidFill>
                  <a:srgbClr val="FF0000"/>
                </a:solidFill>
                <a:latin typeface="Inconsolatazi4"/>
              </a:rPr>
              <a:t>RANDOM ACCESS </a:t>
            </a:r>
            <a:r>
              <a:rPr lang="en" altLang="zh-CN" dirty="0">
                <a:latin typeface="LinLibertineT"/>
              </a:rPr>
              <a:t>on the vector </a:t>
            </a:r>
            <a:r>
              <a:rPr lang="en" altLang="zh-CN" dirty="0">
                <a:latin typeface="LibertineMathMI"/>
              </a:rPr>
              <a:t>𝑥 </a:t>
            </a:r>
            <a:endParaRPr kumimoji="1"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7" name="矩形 166"/>
          <p:cNvSpPr/>
          <p:nvPr/>
        </p:nvSpPr>
        <p:spPr>
          <a:xfrm>
            <a:off x="1643770" y="1844824"/>
            <a:ext cx="2628354" cy="864096"/>
          </a:xfrm>
          <a:prstGeom prst="rect">
            <a:avLst/>
          </a:prstGeom>
          <a:ln w="190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kumimoji="1"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(2)</a:t>
            </a:r>
            <a:r>
              <a:rPr lang="en" altLang="zh-CN" dirty="0">
                <a:latin typeface="Inconsolatazi4"/>
              </a:rPr>
              <a:t> </a:t>
            </a:r>
            <a:r>
              <a:rPr lang="en" altLang="zh-CN" dirty="0">
                <a:solidFill>
                  <a:srgbClr val="FF0000"/>
                </a:solidFill>
                <a:latin typeface="Inconsolatazi4"/>
              </a:rPr>
              <a:t>COMPUTE</a:t>
            </a:r>
            <a:r>
              <a:rPr lang="en" altLang="zh-CN" dirty="0">
                <a:latin typeface="Inconsolatazi4"/>
              </a:rPr>
              <a:t> </a:t>
            </a:r>
            <a:r>
              <a:rPr lang="en" altLang="zh-CN" dirty="0">
                <a:latin typeface="LinLibertineT"/>
              </a:rPr>
              <a:t>of inner products of </a:t>
            </a:r>
            <a:r>
              <a:rPr lang="en" altLang="zh-CN" dirty="0" err="1">
                <a:latin typeface="LinLibertineT"/>
              </a:rPr>
              <a:t>nonzeros</a:t>
            </a:r>
            <a:r>
              <a:rPr lang="en" altLang="zh-CN" dirty="0">
                <a:latin typeface="LinLibertineT"/>
              </a:rPr>
              <a:t> in </a:t>
            </a:r>
            <a:r>
              <a:rPr lang="en" altLang="zh-CN" dirty="0">
                <a:latin typeface="LibertineMathMI"/>
              </a:rPr>
              <a:t>𝐴 </a:t>
            </a:r>
            <a:r>
              <a:rPr lang="en" altLang="zh-CN" dirty="0">
                <a:latin typeface="LinLibertineT"/>
              </a:rPr>
              <a:t>and corresponding </a:t>
            </a:r>
            <a:r>
              <a:rPr lang="en" altLang="zh-CN" dirty="0">
                <a:latin typeface="LibertineMathMI"/>
              </a:rPr>
              <a:t>𝑥</a:t>
            </a:r>
            <a:endParaRPr kumimoji="1"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矩形 167"/>
          <p:cNvSpPr/>
          <p:nvPr/>
        </p:nvSpPr>
        <p:spPr>
          <a:xfrm>
            <a:off x="4367808" y="1844824"/>
            <a:ext cx="1440160" cy="864096"/>
          </a:xfrm>
          <a:prstGeom prst="rect">
            <a:avLst/>
          </a:prstGeom>
          <a:ln w="19050">
            <a:solidFill>
              <a:srgbClr val="FF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kumimoji="1" lang="en-US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(3)</a:t>
            </a:r>
            <a:r>
              <a:rPr kumimoji="1"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" altLang="zh-CN" dirty="0">
                <a:latin typeface="LinLibertineT"/>
              </a:rPr>
              <a:t>Reading and writing </a:t>
            </a:r>
            <a:r>
              <a:rPr lang="en" altLang="zh-CN" dirty="0">
                <a:solidFill>
                  <a:srgbClr val="FF0000"/>
                </a:solidFill>
                <a:latin typeface="LinLibertineT"/>
              </a:rPr>
              <a:t>other</a:t>
            </a:r>
            <a:r>
              <a:rPr lang="en" altLang="zh-CN" dirty="0">
                <a:latin typeface="LinLibertineT"/>
              </a:rPr>
              <a:t> arrays</a:t>
            </a:r>
            <a:endParaRPr kumimoji="1"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851098-29F0-F505-646A-F0BA7CE7E5A7}"/>
              </a:ext>
            </a:extLst>
          </p:cNvPr>
          <p:cNvSpPr txBox="1"/>
          <p:nvPr/>
        </p:nvSpPr>
        <p:spPr>
          <a:xfrm>
            <a:off x="1847528" y="31349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137C5A-1099-F4EF-BAEA-E5DA7B3871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92" y="3189557"/>
            <a:ext cx="5809784" cy="30477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7FF236-1D3D-6F01-D320-4F6DE3E604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307" b="10527"/>
          <a:stretch/>
        </p:blipFill>
        <p:spPr>
          <a:xfrm>
            <a:off x="895138" y="3284984"/>
            <a:ext cx="4768814" cy="335222"/>
          </a:xfrm>
          <a:prstGeom prst="rect">
            <a:avLst/>
          </a:prstGeom>
        </p:spPr>
      </p:pic>
      <p:pic>
        <p:nvPicPr>
          <p:cNvPr id="172" name="图片 17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044"/>
          <a:stretch>
            <a:fillRect/>
          </a:stretch>
        </p:blipFill>
        <p:spPr>
          <a:xfrm>
            <a:off x="231268" y="3057057"/>
            <a:ext cx="1872208" cy="227927"/>
          </a:xfrm>
          <a:prstGeom prst="rect">
            <a:avLst/>
          </a:prstGeom>
        </p:spPr>
      </p:pic>
      <p:pic>
        <p:nvPicPr>
          <p:cNvPr id="173" name="图片 17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75" r="37759"/>
          <a:stretch>
            <a:fillRect/>
          </a:stretch>
        </p:blipFill>
        <p:spPr>
          <a:xfrm>
            <a:off x="2412063" y="3055658"/>
            <a:ext cx="1157479" cy="227927"/>
          </a:xfrm>
          <a:prstGeom prst="rect">
            <a:avLst/>
          </a:prstGeom>
        </p:spPr>
      </p:pic>
      <p:pic>
        <p:nvPicPr>
          <p:cNvPr id="174" name="图片 17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57"/>
          <a:stretch>
            <a:fillRect/>
          </a:stretch>
        </p:blipFill>
        <p:spPr>
          <a:xfrm>
            <a:off x="3937945" y="3055659"/>
            <a:ext cx="1881433" cy="227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  <p:bldP spid="164" grpId="0"/>
      <p:bldP spid="165" grpId="0" animBg="1"/>
      <p:bldP spid="167" grpId="0" animBg="1"/>
      <p:bldP spid="1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8</a:t>
            </a:fld>
            <a:endParaRPr lang="en-US" altLang="zh-CN" b="0" dirty="0"/>
          </a:p>
        </p:txBody>
      </p:sp>
      <p:sp>
        <p:nvSpPr>
          <p:cNvPr id="513" name="文本框 512"/>
          <p:cNvSpPr txBox="1"/>
          <p:nvPr/>
        </p:nvSpPr>
        <p:spPr>
          <a:xfrm>
            <a:off x="263352" y="908720"/>
            <a:ext cx="11665296" cy="27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advent of </a:t>
            </a:r>
            <a:r>
              <a:rPr kumimoji="1"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specific matrix multiplication-accumulated (MMA) units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has led to significant increases in the computational power of some parallel processors.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kumimoji="1" lang="en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Mainstream MMA units: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NVIDIA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Tensor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Cores, AMD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Matrix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Core, Apple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Matrix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Co-processors (AMX), Intel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Xe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Matrix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Extensions (XMX)</a:t>
            </a:r>
            <a:r>
              <a:rPr kumimoji="1" lang="zh-CN" altLang="en-US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, Advanced Matrix Extensions (AMX) and IBM Power Matrix Math Accelerator (MMA), etc.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" altLang="zh-CN" sz="20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ther 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fundamental algorithms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 such as reduction and scan, stencil, FFT, and </a:t>
            </a:r>
            <a:r>
              <a:rPr lang="en" altLang="zh-CN" sz="2000" b="0" dirty="0" err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SpMM</a:t>
            </a:r>
            <a:r>
              <a:rPr lang="en-US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" altLang="zh-CN" sz="2000" b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have also been improved through using MMA units. </a:t>
            </a:r>
            <a:endParaRPr lang="en" altLang="zh-CN" sz="20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56" name="文本框 655"/>
          <p:cNvSpPr txBox="1"/>
          <p:nvPr/>
        </p:nvSpPr>
        <p:spPr>
          <a:xfrm>
            <a:off x="2447230" y="6525344"/>
            <a:ext cx="3132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Schematic of Tensor Core</a:t>
            </a: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58" name="组合 657"/>
          <p:cNvGrpSpPr>
            <a:grpSpLocks noChangeAspect="1"/>
          </p:cNvGrpSpPr>
          <p:nvPr/>
        </p:nvGrpSpPr>
        <p:grpSpPr>
          <a:xfrm>
            <a:off x="7680176" y="3113683"/>
            <a:ext cx="4466909" cy="3771701"/>
            <a:chOff x="3561043" y="2616362"/>
            <a:chExt cx="4635176" cy="4034989"/>
          </a:xfrm>
        </p:grpSpPr>
        <p:grpSp>
          <p:nvGrpSpPr>
            <p:cNvPr id="516" name="组合 515"/>
            <p:cNvGrpSpPr/>
            <p:nvPr/>
          </p:nvGrpSpPr>
          <p:grpSpPr>
            <a:xfrm>
              <a:off x="4202205" y="3967235"/>
              <a:ext cx="1001972" cy="2019451"/>
              <a:chOff x="6428449" y="3825073"/>
              <a:chExt cx="1001972" cy="2019451"/>
            </a:xfrm>
          </p:grpSpPr>
          <p:sp>
            <p:nvSpPr>
              <p:cNvPr id="517" name="椭圆 516"/>
              <p:cNvSpPr/>
              <p:nvPr/>
            </p:nvSpPr>
            <p:spPr>
              <a:xfrm>
                <a:off x="6428449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8" name="椭圆 517"/>
              <p:cNvSpPr/>
              <p:nvPr/>
            </p:nvSpPr>
            <p:spPr>
              <a:xfrm>
                <a:off x="6672064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19" name="椭圆 518"/>
              <p:cNvSpPr/>
              <p:nvPr/>
            </p:nvSpPr>
            <p:spPr>
              <a:xfrm>
                <a:off x="6924121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0" name="椭圆 519"/>
              <p:cNvSpPr/>
              <p:nvPr/>
            </p:nvSpPr>
            <p:spPr>
              <a:xfrm>
                <a:off x="7176120" y="3825073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1" name="椭圆 520"/>
              <p:cNvSpPr/>
              <p:nvPr/>
            </p:nvSpPr>
            <p:spPr>
              <a:xfrm>
                <a:off x="6428449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2" name="椭圆 521"/>
              <p:cNvSpPr/>
              <p:nvPr/>
            </p:nvSpPr>
            <p:spPr>
              <a:xfrm>
                <a:off x="6672064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3" name="椭圆 522"/>
              <p:cNvSpPr/>
              <p:nvPr/>
            </p:nvSpPr>
            <p:spPr>
              <a:xfrm>
                <a:off x="6924121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4" name="椭圆 523"/>
              <p:cNvSpPr/>
              <p:nvPr/>
            </p:nvSpPr>
            <p:spPr>
              <a:xfrm>
                <a:off x="7176120" y="4077071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5" name="椭圆 524"/>
              <p:cNvSpPr/>
              <p:nvPr/>
            </p:nvSpPr>
            <p:spPr>
              <a:xfrm>
                <a:off x="6429600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6" name="椭圆 525"/>
              <p:cNvSpPr/>
              <p:nvPr/>
            </p:nvSpPr>
            <p:spPr>
              <a:xfrm>
                <a:off x="6673215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7" name="椭圆 526"/>
              <p:cNvSpPr/>
              <p:nvPr/>
            </p:nvSpPr>
            <p:spPr>
              <a:xfrm>
                <a:off x="6925272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8" name="椭圆 527"/>
              <p:cNvSpPr/>
              <p:nvPr/>
            </p:nvSpPr>
            <p:spPr>
              <a:xfrm>
                <a:off x="7177271" y="4330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29" name="椭圆 528"/>
              <p:cNvSpPr/>
              <p:nvPr/>
            </p:nvSpPr>
            <p:spPr>
              <a:xfrm>
                <a:off x="6429600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0" name="椭圆 529"/>
              <p:cNvSpPr/>
              <p:nvPr/>
            </p:nvSpPr>
            <p:spPr>
              <a:xfrm>
                <a:off x="6673215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1" name="椭圆 530"/>
              <p:cNvSpPr/>
              <p:nvPr/>
            </p:nvSpPr>
            <p:spPr>
              <a:xfrm>
                <a:off x="6925272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2" name="椭圆 531"/>
              <p:cNvSpPr/>
              <p:nvPr/>
            </p:nvSpPr>
            <p:spPr>
              <a:xfrm>
                <a:off x="7177271" y="4582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3" name="椭圆 532"/>
              <p:cNvSpPr/>
              <p:nvPr/>
            </p:nvSpPr>
            <p:spPr>
              <a:xfrm>
                <a:off x="6429600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4" name="椭圆 533"/>
              <p:cNvSpPr/>
              <p:nvPr/>
            </p:nvSpPr>
            <p:spPr>
              <a:xfrm>
                <a:off x="6673215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5" name="椭圆 534"/>
              <p:cNvSpPr/>
              <p:nvPr/>
            </p:nvSpPr>
            <p:spPr>
              <a:xfrm>
                <a:off x="6925272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6" name="椭圆 535"/>
              <p:cNvSpPr/>
              <p:nvPr/>
            </p:nvSpPr>
            <p:spPr>
              <a:xfrm>
                <a:off x="7177271" y="4834800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7" name="椭圆 536"/>
              <p:cNvSpPr/>
              <p:nvPr/>
            </p:nvSpPr>
            <p:spPr>
              <a:xfrm>
                <a:off x="6429600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8" name="椭圆 537"/>
              <p:cNvSpPr/>
              <p:nvPr/>
            </p:nvSpPr>
            <p:spPr>
              <a:xfrm>
                <a:off x="6673215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39" name="椭圆 538"/>
              <p:cNvSpPr/>
              <p:nvPr/>
            </p:nvSpPr>
            <p:spPr>
              <a:xfrm>
                <a:off x="6925272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0" name="椭圆 539"/>
              <p:cNvSpPr/>
              <p:nvPr/>
            </p:nvSpPr>
            <p:spPr>
              <a:xfrm>
                <a:off x="7177271" y="5086798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1" name="椭圆 540"/>
              <p:cNvSpPr/>
              <p:nvPr/>
            </p:nvSpPr>
            <p:spPr>
              <a:xfrm>
                <a:off x="6430751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2" name="椭圆 541"/>
              <p:cNvSpPr/>
              <p:nvPr/>
            </p:nvSpPr>
            <p:spPr>
              <a:xfrm>
                <a:off x="6674366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3" name="椭圆 542"/>
              <p:cNvSpPr/>
              <p:nvPr/>
            </p:nvSpPr>
            <p:spPr>
              <a:xfrm>
                <a:off x="6926423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4" name="椭圆 543"/>
              <p:cNvSpPr/>
              <p:nvPr/>
            </p:nvSpPr>
            <p:spPr>
              <a:xfrm>
                <a:off x="7178422" y="5340527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5" name="椭圆 544"/>
              <p:cNvSpPr/>
              <p:nvPr/>
            </p:nvSpPr>
            <p:spPr>
              <a:xfrm>
                <a:off x="6430751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6" name="椭圆 545"/>
              <p:cNvSpPr/>
              <p:nvPr/>
            </p:nvSpPr>
            <p:spPr>
              <a:xfrm>
                <a:off x="6674366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7" name="椭圆 546"/>
              <p:cNvSpPr/>
              <p:nvPr/>
            </p:nvSpPr>
            <p:spPr>
              <a:xfrm>
                <a:off x="6926423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48" name="椭圆 547"/>
              <p:cNvSpPr/>
              <p:nvPr/>
            </p:nvSpPr>
            <p:spPr>
              <a:xfrm>
                <a:off x="7178422" y="5592525"/>
                <a:ext cx="251999" cy="251999"/>
              </a:xfrm>
              <a:prstGeom prst="ellipse">
                <a:avLst/>
              </a:prstGeom>
              <a:solidFill>
                <a:srgbClr val="AFD19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549" name="组合 548"/>
            <p:cNvGrpSpPr/>
            <p:nvPr/>
          </p:nvGrpSpPr>
          <p:grpSpPr>
            <a:xfrm>
              <a:off x="5276185" y="3967235"/>
              <a:ext cx="1998243" cy="2020261"/>
              <a:chOff x="1937517" y="3208939"/>
              <a:chExt cx="1998243" cy="2020261"/>
            </a:xfrm>
          </p:grpSpPr>
          <p:sp>
            <p:nvSpPr>
              <p:cNvPr id="550" name="椭圆 549"/>
              <p:cNvSpPr/>
              <p:nvPr/>
            </p:nvSpPr>
            <p:spPr>
              <a:xfrm>
                <a:off x="1937517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1" name="椭圆 550"/>
              <p:cNvSpPr/>
              <p:nvPr/>
            </p:nvSpPr>
            <p:spPr>
              <a:xfrm>
                <a:off x="2181132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2" name="椭圆 551"/>
              <p:cNvSpPr/>
              <p:nvPr/>
            </p:nvSpPr>
            <p:spPr>
              <a:xfrm>
                <a:off x="2433189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3" name="椭圆 552"/>
              <p:cNvSpPr/>
              <p:nvPr/>
            </p:nvSpPr>
            <p:spPr>
              <a:xfrm>
                <a:off x="2685188" y="320974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54" name="椭圆 553"/>
              <p:cNvSpPr/>
              <p:nvPr/>
            </p:nvSpPr>
            <p:spPr>
              <a:xfrm>
                <a:off x="1937517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5" name="椭圆 554"/>
              <p:cNvSpPr/>
              <p:nvPr/>
            </p:nvSpPr>
            <p:spPr>
              <a:xfrm>
                <a:off x="2181132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6" name="椭圆 555"/>
              <p:cNvSpPr/>
              <p:nvPr/>
            </p:nvSpPr>
            <p:spPr>
              <a:xfrm>
                <a:off x="2433189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7" name="椭圆 556"/>
              <p:cNvSpPr/>
              <p:nvPr/>
            </p:nvSpPr>
            <p:spPr>
              <a:xfrm>
                <a:off x="2685188" y="346174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8" name="椭圆 557"/>
              <p:cNvSpPr/>
              <p:nvPr/>
            </p:nvSpPr>
            <p:spPr>
              <a:xfrm>
                <a:off x="1938668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59" name="椭圆 558"/>
              <p:cNvSpPr/>
              <p:nvPr/>
            </p:nvSpPr>
            <p:spPr>
              <a:xfrm>
                <a:off x="2182283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0" name="椭圆 559"/>
              <p:cNvSpPr/>
              <p:nvPr/>
            </p:nvSpPr>
            <p:spPr>
              <a:xfrm>
                <a:off x="2434340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1" name="椭圆 560"/>
              <p:cNvSpPr/>
              <p:nvPr/>
            </p:nvSpPr>
            <p:spPr>
              <a:xfrm>
                <a:off x="2686339" y="3715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2" name="椭圆 561"/>
              <p:cNvSpPr/>
              <p:nvPr/>
            </p:nvSpPr>
            <p:spPr>
              <a:xfrm>
                <a:off x="1938668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3" name="椭圆 562"/>
              <p:cNvSpPr/>
              <p:nvPr/>
            </p:nvSpPr>
            <p:spPr>
              <a:xfrm>
                <a:off x="2182283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4" name="椭圆 563"/>
              <p:cNvSpPr/>
              <p:nvPr/>
            </p:nvSpPr>
            <p:spPr>
              <a:xfrm>
                <a:off x="2434340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5" name="椭圆 564"/>
              <p:cNvSpPr/>
              <p:nvPr/>
            </p:nvSpPr>
            <p:spPr>
              <a:xfrm>
                <a:off x="2686339" y="3967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6" name="椭圆 565"/>
              <p:cNvSpPr/>
              <p:nvPr/>
            </p:nvSpPr>
            <p:spPr>
              <a:xfrm>
                <a:off x="1938668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7" name="椭圆 566"/>
              <p:cNvSpPr/>
              <p:nvPr/>
            </p:nvSpPr>
            <p:spPr>
              <a:xfrm>
                <a:off x="2182283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8" name="椭圆 567"/>
              <p:cNvSpPr/>
              <p:nvPr/>
            </p:nvSpPr>
            <p:spPr>
              <a:xfrm>
                <a:off x="2434340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9" name="椭圆 568"/>
              <p:cNvSpPr/>
              <p:nvPr/>
            </p:nvSpPr>
            <p:spPr>
              <a:xfrm>
                <a:off x="2686339" y="421947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0" name="椭圆 569"/>
              <p:cNvSpPr/>
              <p:nvPr/>
            </p:nvSpPr>
            <p:spPr>
              <a:xfrm>
                <a:off x="1938668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1" name="椭圆 570"/>
              <p:cNvSpPr/>
              <p:nvPr/>
            </p:nvSpPr>
            <p:spPr>
              <a:xfrm>
                <a:off x="2182283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2" name="椭圆 571"/>
              <p:cNvSpPr/>
              <p:nvPr/>
            </p:nvSpPr>
            <p:spPr>
              <a:xfrm>
                <a:off x="2434340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3" name="椭圆 572"/>
              <p:cNvSpPr/>
              <p:nvPr/>
            </p:nvSpPr>
            <p:spPr>
              <a:xfrm>
                <a:off x="2686339" y="447147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4" name="椭圆 573"/>
              <p:cNvSpPr/>
              <p:nvPr/>
            </p:nvSpPr>
            <p:spPr>
              <a:xfrm>
                <a:off x="1939819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5" name="椭圆 574"/>
              <p:cNvSpPr/>
              <p:nvPr/>
            </p:nvSpPr>
            <p:spPr>
              <a:xfrm>
                <a:off x="2183434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6" name="椭圆 575"/>
              <p:cNvSpPr/>
              <p:nvPr/>
            </p:nvSpPr>
            <p:spPr>
              <a:xfrm>
                <a:off x="2435491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7" name="椭圆 576"/>
              <p:cNvSpPr/>
              <p:nvPr/>
            </p:nvSpPr>
            <p:spPr>
              <a:xfrm>
                <a:off x="2687490" y="472520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8" name="椭圆 577"/>
              <p:cNvSpPr/>
              <p:nvPr/>
            </p:nvSpPr>
            <p:spPr>
              <a:xfrm>
                <a:off x="1939819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79" name="椭圆 578"/>
              <p:cNvSpPr/>
              <p:nvPr/>
            </p:nvSpPr>
            <p:spPr>
              <a:xfrm>
                <a:off x="2183434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0" name="椭圆 579"/>
              <p:cNvSpPr/>
              <p:nvPr/>
            </p:nvSpPr>
            <p:spPr>
              <a:xfrm>
                <a:off x="2435491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1" name="椭圆 580"/>
              <p:cNvSpPr/>
              <p:nvPr/>
            </p:nvSpPr>
            <p:spPr>
              <a:xfrm>
                <a:off x="2687490" y="497720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2" name="椭圆 581"/>
              <p:cNvSpPr/>
              <p:nvPr/>
            </p:nvSpPr>
            <p:spPr>
              <a:xfrm>
                <a:off x="2933788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3" name="椭圆 582"/>
              <p:cNvSpPr/>
              <p:nvPr/>
            </p:nvSpPr>
            <p:spPr>
              <a:xfrm>
                <a:off x="3177403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84" name="椭圆 583"/>
              <p:cNvSpPr/>
              <p:nvPr/>
            </p:nvSpPr>
            <p:spPr>
              <a:xfrm>
                <a:off x="3429460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5" name="椭圆 584"/>
              <p:cNvSpPr/>
              <p:nvPr/>
            </p:nvSpPr>
            <p:spPr>
              <a:xfrm>
                <a:off x="3681459" y="3208939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586" name="椭圆 585"/>
              <p:cNvSpPr/>
              <p:nvPr/>
            </p:nvSpPr>
            <p:spPr>
              <a:xfrm>
                <a:off x="2933788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7" name="椭圆 586"/>
              <p:cNvSpPr/>
              <p:nvPr/>
            </p:nvSpPr>
            <p:spPr>
              <a:xfrm>
                <a:off x="3177403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8" name="椭圆 587"/>
              <p:cNvSpPr/>
              <p:nvPr/>
            </p:nvSpPr>
            <p:spPr>
              <a:xfrm>
                <a:off x="3429460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89" name="椭圆 588"/>
              <p:cNvSpPr/>
              <p:nvPr/>
            </p:nvSpPr>
            <p:spPr>
              <a:xfrm>
                <a:off x="3681459" y="3460937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0" name="椭圆 589"/>
              <p:cNvSpPr/>
              <p:nvPr/>
            </p:nvSpPr>
            <p:spPr>
              <a:xfrm>
                <a:off x="2934939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1" name="椭圆 590"/>
              <p:cNvSpPr/>
              <p:nvPr/>
            </p:nvSpPr>
            <p:spPr>
              <a:xfrm>
                <a:off x="3178554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2" name="椭圆 591"/>
              <p:cNvSpPr/>
              <p:nvPr/>
            </p:nvSpPr>
            <p:spPr>
              <a:xfrm>
                <a:off x="3430611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3" name="椭圆 592"/>
              <p:cNvSpPr/>
              <p:nvPr/>
            </p:nvSpPr>
            <p:spPr>
              <a:xfrm>
                <a:off x="3682610" y="3714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4" name="椭圆 593"/>
              <p:cNvSpPr/>
              <p:nvPr/>
            </p:nvSpPr>
            <p:spPr>
              <a:xfrm>
                <a:off x="2934939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5" name="椭圆 594"/>
              <p:cNvSpPr/>
              <p:nvPr/>
            </p:nvSpPr>
            <p:spPr>
              <a:xfrm>
                <a:off x="3178554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6" name="椭圆 595"/>
              <p:cNvSpPr/>
              <p:nvPr/>
            </p:nvSpPr>
            <p:spPr>
              <a:xfrm>
                <a:off x="3430611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7" name="椭圆 596"/>
              <p:cNvSpPr/>
              <p:nvPr/>
            </p:nvSpPr>
            <p:spPr>
              <a:xfrm>
                <a:off x="3682610" y="3966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8" name="椭圆 597"/>
              <p:cNvSpPr/>
              <p:nvPr/>
            </p:nvSpPr>
            <p:spPr>
              <a:xfrm>
                <a:off x="2934939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99" name="椭圆 598"/>
              <p:cNvSpPr/>
              <p:nvPr/>
            </p:nvSpPr>
            <p:spPr>
              <a:xfrm>
                <a:off x="3178554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0" name="椭圆 599"/>
              <p:cNvSpPr/>
              <p:nvPr/>
            </p:nvSpPr>
            <p:spPr>
              <a:xfrm>
                <a:off x="3430611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1" name="椭圆 600"/>
              <p:cNvSpPr/>
              <p:nvPr/>
            </p:nvSpPr>
            <p:spPr>
              <a:xfrm>
                <a:off x="3682610" y="4218666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2" name="椭圆 601"/>
              <p:cNvSpPr/>
              <p:nvPr/>
            </p:nvSpPr>
            <p:spPr>
              <a:xfrm>
                <a:off x="2934939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3" name="椭圆 602"/>
              <p:cNvSpPr/>
              <p:nvPr/>
            </p:nvSpPr>
            <p:spPr>
              <a:xfrm>
                <a:off x="3178554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4" name="椭圆 603"/>
              <p:cNvSpPr/>
              <p:nvPr/>
            </p:nvSpPr>
            <p:spPr>
              <a:xfrm>
                <a:off x="3430611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5" name="椭圆 604"/>
              <p:cNvSpPr/>
              <p:nvPr/>
            </p:nvSpPr>
            <p:spPr>
              <a:xfrm>
                <a:off x="3682610" y="4470664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6" name="椭圆 605"/>
              <p:cNvSpPr/>
              <p:nvPr/>
            </p:nvSpPr>
            <p:spPr>
              <a:xfrm>
                <a:off x="2936090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7" name="椭圆 606"/>
              <p:cNvSpPr/>
              <p:nvPr/>
            </p:nvSpPr>
            <p:spPr>
              <a:xfrm>
                <a:off x="3179705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8" name="椭圆 607"/>
              <p:cNvSpPr/>
              <p:nvPr/>
            </p:nvSpPr>
            <p:spPr>
              <a:xfrm>
                <a:off x="3431762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09" name="椭圆 608"/>
              <p:cNvSpPr/>
              <p:nvPr/>
            </p:nvSpPr>
            <p:spPr>
              <a:xfrm>
                <a:off x="3683761" y="4724393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10" name="椭圆 609"/>
              <p:cNvSpPr/>
              <p:nvPr/>
            </p:nvSpPr>
            <p:spPr>
              <a:xfrm>
                <a:off x="2936090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11" name="椭圆 610"/>
              <p:cNvSpPr/>
              <p:nvPr/>
            </p:nvSpPr>
            <p:spPr>
              <a:xfrm>
                <a:off x="3179705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12" name="椭圆 611"/>
              <p:cNvSpPr/>
              <p:nvPr/>
            </p:nvSpPr>
            <p:spPr>
              <a:xfrm>
                <a:off x="3431762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13" name="椭圆 612"/>
              <p:cNvSpPr/>
              <p:nvPr/>
            </p:nvSpPr>
            <p:spPr>
              <a:xfrm>
                <a:off x="3683761" y="4976391"/>
                <a:ext cx="251999" cy="251999"/>
              </a:xfrm>
              <a:prstGeom prst="ellipse">
                <a:avLst/>
              </a:prstGeom>
              <a:solidFill>
                <a:srgbClr val="729FCF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614" name="组合 613"/>
            <p:cNvGrpSpPr/>
            <p:nvPr/>
          </p:nvGrpSpPr>
          <p:grpSpPr>
            <a:xfrm>
              <a:off x="5278660" y="2888730"/>
              <a:ext cx="1997092" cy="1010534"/>
              <a:chOff x="8923444" y="2420888"/>
              <a:chExt cx="1997092" cy="1010534"/>
            </a:xfrm>
          </p:grpSpPr>
          <p:sp>
            <p:nvSpPr>
              <p:cNvPr id="615" name="椭圆 614"/>
              <p:cNvSpPr/>
              <p:nvPr/>
            </p:nvSpPr>
            <p:spPr>
              <a:xfrm>
                <a:off x="8923444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16" name="椭圆 615"/>
              <p:cNvSpPr/>
              <p:nvPr/>
            </p:nvSpPr>
            <p:spPr>
              <a:xfrm>
                <a:off x="9167059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17" name="椭圆 616"/>
              <p:cNvSpPr/>
              <p:nvPr/>
            </p:nvSpPr>
            <p:spPr>
              <a:xfrm>
                <a:off x="9419116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18" name="椭圆 617"/>
              <p:cNvSpPr/>
              <p:nvPr/>
            </p:nvSpPr>
            <p:spPr>
              <a:xfrm>
                <a:off x="9671115" y="242169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619" name="椭圆 618"/>
              <p:cNvSpPr/>
              <p:nvPr/>
            </p:nvSpPr>
            <p:spPr>
              <a:xfrm>
                <a:off x="8923444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0" name="椭圆 619"/>
              <p:cNvSpPr/>
              <p:nvPr/>
            </p:nvSpPr>
            <p:spPr>
              <a:xfrm>
                <a:off x="9167059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1" name="椭圆 620"/>
              <p:cNvSpPr/>
              <p:nvPr/>
            </p:nvSpPr>
            <p:spPr>
              <a:xfrm>
                <a:off x="9419116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2" name="椭圆 621"/>
              <p:cNvSpPr/>
              <p:nvPr/>
            </p:nvSpPr>
            <p:spPr>
              <a:xfrm>
                <a:off x="9671115" y="267369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3" name="椭圆 622"/>
              <p:cNvSpPr/>
              <p:nvPr/>
            </p:nvSpPr>
            <p:spPr>
              <a:xfrm>
                <a:off x="8924595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4" name="椭圆 623"/>
              <p:cNvSpPr/>
              <p:nvPr/>
            </p:nvSpPr>
            <p:spPr>
              <a:xfrm>
                <a:off x="9168210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5" name="椭圆 624"/>
              <p:cNvSpPr/>
              <p:nvPr/>
            </p:nvSpPr>
            <p:spPr>
              <a:xfrm>
                <a:off x="9420267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6" name="椭圆 625"/>
              <p:cNvSpPr/>
              <p:nvPr/>
            </p:nvSpPr>
            <p:spPr>
              <a:xfrm>
                <a:off x="9672266" y="292742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7" name="椭圆 626"/>
              <p:cNvSpPr/>
              <p:nvPr/>
            </p:nvSpPr>
            <p:spPr>
              <a:xfrm>
                <a:off x="8924595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8" name="椭圆 627"/>
              <p:cNvSpPr/>
              <p:nvPr/>
            </p:nvSpPr>
            <p:spPr>
              <a:xfrm>
                <a:off x="9168210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29" name="椭圆 628"/>
              <p:cNvSpPr/>
              <p:nvPr/>
            </p:nvSpPr>
            <p:spPr>
              <a:xfrm>
                <a:off x="9420267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0" name="椭圆 629"/>
              <p:cNvSpPr/>
              <p:nvPr/>
            </p:nvSpPr>
            <p:spPr>
              <a:xfrm>
                <a:off x="9672266" y="317942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1" name="椭圆 630"/>
              <p:cNvSpPr/>
              <p:nvPr/>
            </p:nvSpPr>
            <p:spPr>
              <a:xfrm>
                <a:off x="9919715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2" name="椭圆 631"/>
              <p:cNvSpPr/>
              <p:nvPr/>
            </p:nvSpPr>
            <p:spPr>
              <a:xfrm>
                <a:off x="10163330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3" name="椭圆 632"/>
              <p:cNvSpPr/>
              <p:nvPr/>
            </p:nvSpPr>
            <p:spPr>
              <a:xfrm>
                <a:off x="10415387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4" name="椭圆 633"/>
              <p:cNvSpPr/>
              <p:nvPr/>
            </p:nvSpPr>
            <p:spPr>
              <a:xfrm>
                <a:off x="10667386" y="242088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635" name="椭圆 634"/>
              <p:cNvSpPr/>
              <p:nvPr/>
            </p:nvSpPr>
            <p:spPr>
              <a:xfrm>
                <a:off x="9919715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6" name="椭圆 635"/>
              <p:cNvSpPr/>
              <p:nvPr/>
            </p:nvSpPr>
            <p:spPr>
              <a:xfrm>
                <a:off x="10163330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7" name="椭圆 636"/>
              <p:cNvSpPr/>
              <p:nvPr/>
            </p:nvSpPr>
            <p:spPr>
              <a:xfrm>
                <a:off x="10415387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8" name="椭圆 637"/>
              <p:cNvSpPr/>
              <p:nvPr/>
            </p:nvSpPr>
            <p:spPr>
              <a:xfrm>
                <a:off x="10667386" y="2672886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39" name="椭圆 638"/>
              <p:cNvSpPr/>
              <p:nvPr/>
            </p:nvSpPr>
            <p:spPr>
              <a:xfrm>
                <a:off x="9920866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40" name="椭圆 639"/>
              <p:cNvSpPr/>
              <p:nvPr/>
            </p:nvSpPr>
            <p:spPr>
              <a:xfrm>
                <a:off x="10164481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41" name="椭圆 640"/>
              <p:cNvSpPr/>
              <p:nvPr/>
            </p:nvSpPr>
            <p:spPr>
              <a:xfrm>
                <a:off x="10416536" y="2925748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642" name="椭圆 641"/>
              <p:cNvSpPr/>
              <p:nvPr/>
            </p:nvSpPr>
            <p:spPr>
              <a:xfrm>
                <a:off x="10668537" y="2926615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43" name="椭圆 642"/>
              <p:cNvSpPr/>
              <p:nvPr/>
            </p:nvSpPr>
            <p:spPr>
              <a:xfrm>
                <a:off x="9920866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44" name="椭圆 643"/>
              <p:cNvSpPr/>
              <p:nvPr/>
            </p:nvSpPr>
            <p:spPr>
              <a:xfrm>
                <a:off x="10164481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45" name="椭圆 644"/>
              <p:cNvSpPr/>
              <p:nvPr/>
            </p:nvSpPr>
            <p:spPr>
              <a:xfrm>
                <a:off x="10416538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46" name="椭圆 645"/>
              <p:cNvSpPr/>
              <p:nvPr/>
            </p:nvSpPr>
            <p:spPr>
              <a:xfrm>
                <a:off x="10668537" y="3178613"/>
                <a:ext cx="251999" cy="251999"/>
              </a:xfrm>
              <a:prstGeom prst="ellipse">
                <a:avLst/>
              </a:prstGeom>
              <a:solidFill>
                <a:srgbClr val="A89CD5"/>
              </a:solidFill>
              <a:ln w="19050">
                <a:noFill/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647" name="文本框 646"/>
            <p:cNvSpPr txBox="1"/>
            <p:nvPr/>
          </p:nvSpPr>
          <p:spPr>
            <a:xfrm rot="16200000">
              <a:off x="3610976" y="4793563"/>
              <a:ext cx="926568" cy="281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MMA_M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8" name="文本框 647"/>
            <p:cNvSpPr txBox="1"/>
            <p:nvPr/>
          </p:nvSpPr>
          <p:spPr>
            <a:xfrm>
              <a:off x="4268073" y="3676871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MMA_K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9" name="文本框 648"/>
            <p:cNvSpPr txBox="1"/>
            <p:nvPr/>
          </p:nvSpPr>
          <p:spPr>
            <a:xfrm rot="16200000">
              <a:off x="4704084" y="3247230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MMA_K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50" name="文本框 649"/>
            <p:cNvSpPr txBox="1"/>
            <p:nvPr/>
          </p:nvSpPr>
          <p:spPr>
            <a:xfrm>
              <a:off x="5878631" y="2616362"/>
              <a:ext cx="8451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MMA_N</a:t>
              </a:r>
              <a:endParaRPr kumimoji="1" lang="zh-CN" altLang="en-US" sz="12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51" name="矩形 650"/>
            <p:cNvSpPr/>
            <p:nvPr/>
          </p:nvSpPr>
          <p:spPr>
            <a:xfrm>
              <a:off x="4382931" y="4618534"/>
              <a:ext cx="674115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sz="1600" b="0" dirty="0" err="1"/>
                <a:t>fragA</a:t>
              </a:r>
              <a:endParaRPr kumimoji="1" lang="zh-CN" altLang="en-US" sz="1600" b="0" dirty="0"/>
            </a:p>
          </p:txBody>
        </p:sp>
        <p:sp>
          <p:nvSpPr>
            <p:cNvPr id="652" name="矩形 651"/>
            <p:cNvSpPr/>
            <p:nvPr/>
          </p:nvSpPr>
          <p:spPr>
            <a:xfrm>
              <a:off x="5939573" y="3057386"/>
              <a:ext cx="674115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sz="1600" b="0" dirty="0" err="1"/>
                <a:t>fragB</a:t>
              </a:r>
              <a:endParaRPr kumimoji="1" lang="zh-CN" altLang="en-US" sz="1600" b="0" dirty="0"/>
            </a:p>
          </p:txBody>
        </p:sp>
        <p:sp>
          <p:nvSpPr>
            <p:cNvPr id="653" name="矩形 652"/>
            <p:cNvSpPr/>
            <p:nvPr/>
          </p:nvSpPr>
          <p:spPr>
            <a:xfrm>
              <a:off x="5910862" y="4632836"/>
              <a:ext cx="728888" cy="686518"/>
            </a:xfrm>
            <a:prstGeom prst="rect">
              <a:avLst/>
            </a:prstGeom>
            <a:solidFill>
              <a:schemeClr val="bg1">
                <a:lumMod val="85000"/>
                <a:alpha val="66255"/>
              </a:schemeClr>
            </a:solidFill>
            <a:ln w="19050">
              <a:noFill/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b="0" dirty="0" err="1"/>
                <a:t>fragC</a:t>
              </a:r>
              <a:endParaRPr kumimoji="1" lang="zh-CN" altLang="en-US" sz="1600" b="0" dirty="0"/>
            </a:p>
          </p:txBody>
        </p:sp>
        <p:sp>
          <p:nvSpPr>
            <p:cNvPr id="657" name="文本框 656"/>
            <p:cNvSpPr txBox="1"/>
            <p:nvPr/>
          </p:nvSpPr>
          <p:spPr>
            <a:xfrm>
              <a:off x="3561043" y="5959902"/>
              <a:ext cx="4635176" cy="691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" altLang="zh-CN" b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Compute layout of the double precision mma_m8n8k4 instruction</a:t>
              </a:r>
              <a:endPara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3F38A1A8-6A8A-DB78-8CE3-56159FF87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4" b="-1"/>
          <a:stretch/>
        </p:blipFill>
        <p:spPr>
          <a:xfrm>
            <a:off x="754351" y="3585427"/>
            <a:ext cx="3325425" cy="28723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78E60FC-4438-A23C-774D-FED7F9741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0" y="3579591"/>
            <a:ext cx="2843395" cy="287821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5B65E18-F689-D909-1CA9-DA8368D748F1}"/>
              </a:ext>
            </a:extLst>
          </p:cNvPr>
          <p:cNvSpPr txBox="1"/>
          <p:nvPr/>
        </p:nvSpPr>
        <p:spPr>
          <a:xfrm>
            <a:off x="1847528" y="31349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Introduction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11568607" y="6605693"/>
            <a:ext cx="587661" cy="260636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fld id="{C27AA96D-97FF-4629-975B-5B2D4FEAEEB1}" type="slidenum">
              <a:rPr lang="en-US" altLang="zh-CN" b="0" smtClean="0"/>
              <a:t>9</a:t>
            </a:fld>
            <a:endParaRPr lang="en-US" altLang="zh-CN" b="0" dirty="0"/>
          </a:p>
        </p:txBody>
      </p:sp>
      <p:sp>
        <p:nvSpPr>
          <p:cNvPr id="5" name="文本框 4"/>
          <p:cNvSpPr txBox="1"/>
          <p:nvPr/>
        </p:nvSpPr>
        <p:spPr>
          <a:xfrm>
            <a:off x="1703512" y="332656"/>
            <a:ext cx="986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8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Related Work</a:t>
            </a:r>
            <a:r>
              <a:rPr kumimoji="1" lang="en-US" altLang="zh-CN" sz="2400" dirty="0">
                <a:solidFill>
                  <a:srgbClr val="1B529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(Reduction and Scan on Tensor Core)</a:t>
            </a:r>
            <a:endParaRPr kumimoji="1" lang="en-US" altLang="zh-CN" sz="2800" dirty="0">
              <a:solidFill>
                <a:srgbClr val="1B529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9" name="文本框 928"/>
          <p:cNvSpPr txBox="1"/>
          <p:nvPr/>
        </p:nvSpPr>
        <p:spPr>
          <a:xfrm>
            <a:off x="323764" y="906623"/>
            <a:ext cx="11604884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Dakkak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C. Li, J.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Xiong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I.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Gelado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and W.-m. </a:t>
            </a:r>
            <a:r>
              <a:rPr lang="en-GB" altLang="zh-CN" b="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Hwu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Accelerating </a:t>
            </a:r>
            <a:r>
              <a:rPr lang="en-GB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Reduction and Scan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Using Tensor Core Units. </a:t>
            </a:r>
            <a:r>
              <a:rPr lang="zh-CN" altLang="en-US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altLang="zh-CN" b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ICS '19, pages 46–57, 2019. </a:t>
            </a:r>
          </a:p>
        </p:txBody>
      </p:sp>
      <p:pic>
        <p:nvPicPr>
          <p:cNvPr id="934" name="图片 9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265" y="3091246"/>
            <a:ext cx="3618970" cy="3080765"/>
          </a:xfrm>
          <a:prstGeom prst="rect">
            <a:avLst/>
          </a:prstGeom>
        </p:spPr>
      </p:pic>
      <p:pic>
        <p:nvPicPr>
          <p:cNvPr id="936" name="图片 9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772" y="3093406"/>
            <a:ext cx="3944756" cy="3095407"/>
          </a:xfrm>
          <a:prstGeom prst="rect">
            <a:avLst/>
          </a:prstGeom>
        </p:spPr>
      </p:pic>
      <p:pic>
        <p:nvPicPr>
          <p:cNvPr id="937" name="图片 9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1991913"/>
            <a:ext cx="3417916" cy="962793"/>
          </a:xfrm>
          <a:prstGeom prst="rect">
            <a:avLst/>
          </a:prstGeom>
        </p:spPr>
      </p:pic>
      <p:pic>
        <p:nvPicPr>
          <p:cNvPr id="938" name="图片 9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153" y="1988840"/>
            <a:ext cx="5674153" cy="9545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我的模板2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rgbClr val="FF0000"/>
          </a:solidFill>
          <a:prstDash val="dash"/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 bwMode="auto">
        <a:noFill/>
        <a:ln w="19050" algn="ctr">
          <a:solidFill>
            <a:schemeClr val="tx1"/>
          </a:solidFill>
          <a:round/>
          <a:tailEnd type="arrow" w="med" len="med"/>
        </a:ln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15738</TotalTime>
  <Words>3710</Words>
  <Application>Microsoft Office PowerPoint</Application>
  <PresentationFormat>宽屏</PresentationFormat>
  <Paragraphs>470</Paragraphs>
  <Slides>40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3" baseType="lpstr">
      <vt:lpstr>Athelas</vt:lpstr>
      <vt:lpstr>Inconsolatazi4</vt:lpstr>
      <vt:lpstr>LibertineMathMI</vt:lpstr>
      <vt:lpstr>LinLibertineT</vt:lpstr>
      <vt:lpstr>LinLibertineTB</vt:lpstr>
      <vt:lpstr>DengXian</vt:lpstr>
      <vt:lpstr>宋体</vt:lpstr>
      <vt:lpstr>微软雅黑</vt:lpstr>
      <vt:lpstr>微软雅黑</vt:lpstr>
      <vt:lpstr>Arial</vt:lpstr>
      <vt:lpstr>Calibri</vt:lpstr>
      <vt:lpstr>Times New Roman</vt:lpstr>
      <vt:lpstr>我的模板2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</dc:creator>
  <cp:lastModifiedBy>ssslab</cp:lastModifiedBy>
  <cp:revision>1678</cp:revision>
  <cp:lastPrinted>2023-04-26T18:37:07Z</cp:lastPrinted>
  <dcterms:created xsi:type="dcterms:W3CDTF">2023-04-26T18:37:07Z</dcterms:created>
  <dcterms:modified xsi:type="dcterms:W3CDTF">2023-11-16T18:37:38Z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2052-5.3.0.7872</vt:lpwstr>
  </property>
  <property fmtid="{D5CDD505-2E9C-101B-9397-08002B2CF9AE}" pid="3" name="ICV">
    <vt:lpwstr>4903E1BF2E139523536F4964FDDDF352_42</vt:lpwstr>
  </property>
</Properties>
</file>