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4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5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10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notesSlides/notesSlide11.xml" ContentType="application/vnd.openxmlformats-officedocument.presentationml.notesSlide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notesSlides/notesSlide12.xml" ContentType="application/vnd.openxmlformats-officedocument.presentationml.notesSlide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notesSlides/notesSlide13.xml" ContentType="application/vnd.openxmlformats-officedocument.presentationml.notesSlide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notesSlides/notesSlide14.xml" ContentType="application/vnd.openxmlformats-officedocument.presentationml.notesSlide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notesSlides/notesSlide15.xml" ContentType="application/vnd.openxmlformats-officedocument.presentationml.notesSlide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03.xml" ContentType="application/vnd.openxmlformats-officedocument.presentationml.tags+xml"/>
  <Override PartName="/ppt/notesSlides/notesSlide19.xml" ContentType="application/vnd.openxmlformats-officedocument.presentationml.notesSlide+xml"/>
  <Override PartName="/ppt/tags/tag60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60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60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607.xml" ContentType="application/vnd.openxmlformats-officedocument.presentationml.tags+xml"/>
  <Override PartName="/ppt/notesSlides/notesSlide31.xml" ContentType="application/vnd.openxmlformats-officedocument.presentationml.notesSlide+xml"/>
  <Override PartName="/ppt/tags/tag608.xml" ContentType="application/vnd.openxmlformats-officedocument.presentationml.tags+xml"/>
  <Override PartName="/ppt/notesSlides/notesSlide32.xml" ContentType="application/vnd.openxmlformats-officedocument.presentationml.notesSlide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691.xml" ContentType="application/vnd.openxmlformats-officedocument.presentationml.tags+xml"/>
  <Override PartName="/ppt/notesSlides/notesSlide36.xml" ContentType="application/vnd.openxmlformats-officedocument.presentationml.notesSlide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notesSlides/notesSlide37.xml" ContentType="application/vnd.openxmlformats-officedocument.presentationml.notesSlide+xml"/>
  <Override PartName="/ppt/tags/tag694.xml" ContentType="application/vnd.openxmlformats-officedocument.presentationml.tags+xml"/>
  <Override PartName="/ppt/notesSlides/notesSlide38.xml" ContentType="application/vnd.openxmlformats-officedocument.presentationml.notesSlide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257" r:id="rId4"/>
    <p:sldId id="258" r:id="rId5"/>
    <p:sldId id="259" r:id="rId6"/>
    <p:sldId id="260" r:id="rId7"/>
    <p:sldId id="299" r:id="rId8"/>
    <p:sldId id="270" r:id="rId9"/>
    <p:sldId id="271" r:id="rId10"/>
    <p:sldId id="338" r:id="rId11"/>
    <p:sldId id="262" r:id="rId12"/>
    <p:sldId id="300" r:id="rId13"/>
    <p:sldId id="303" r:id="rId14"/>
    <p:sldId id="304" r:id="rId15"/>
    <p:sldId id="266" r:id="rId16"/>
    <p:sldId id="307" r:id="rId17"/>
    <p:sldId id="308" r:id="rId18"/>
    <p:sldId id="334" r:id="rId19"/>
    <p:sldId id="336" r:id="rId20"/>
    <p:sldId id="273" r:id="rId21"/>
    <p:sldId id="314" r:id="rId22"/>
    <p:sldId id="276" r:id="rId23"/>
    <p:sldId id="341" r:id="rId24"/>
    <p:sldId id="339" r:id="rId25"/>
    <p:sldId id="274" r:id="rId26"/>
    <p:sldId id="342" r:id="rId27"/>
    <p:sldId id="343" r:id="rId28"/>
    <p:sldId id="326" r:id="rId29"/>
    <p:sldId id="325" r:id="rId30"/>
    <p:sldId id="278" r:id="rId31"/>
    <p:sldId id="344" r:id="rId32"/>
    <p:sldId id="280" r:id="rId33"/>
    <p:sldId id="316" r:id="rId34"/>
    <p:sldId id="329" r:id="rId35"/>
    <p:sldId id="331" r:id="rId36"/>
    <p:sldId id="330" r:id="rId37"/>
    <p:sldId id="284" r:id="rId38"/>
    <p:sldId id="285" r:id="rId39"/>
    <p:sldId id="332" r:id="rId40"/>
    <p:sldId id="333" r:id="rId41"/>
    <p:sldId id="288" r:id="rId42"/>
    <p:sldId id="289" r:id="rId43"/>
    <p:sldId id="290" r:id="rId44"/>
    <p:sldId id="318" r:id="rId45"/>
    <p:sldId id="291" r:id="rId46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2BDF6"/>
    <a:srgbClr val="4874CB"/>
    <a:srgbClr val="8FAADF"/>
    <a:srgbClr val="91C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8542034-FE4F-4ADA-92B8-4CA66D0F0DF3}" styleName="腾讯文档-基本">
    <a:wholeTbl>
      <a:tcTxStyle>
        <a:fontRef idx="minor">
          <a:srgbClr val="000000"/>
        </a:fontRef>
        <a:srgbClr val="000000"/>
      </a:tcTxStyle>
      <a:tcStyle>
        <a:tcBdr>
          <a:left>
            <a:ln w="12700" cmpd="sng">
              <a:solidFill>
                <a:srgbClr val="999999"/>
              </a:solidFill>
            </a:ln>
          </a:left>
          <a:right>
            <a:ln w="12700" cmpd="sng">
              <a:solidFill>
                <a:srgbClr val="999999"/>
              </a:solidFill>
            </a:ln>
          </a:right>
          <a:top>
            <a:ln w="12700" cmpd="sng">
              <a:solidFill>
                <a:srgbClr val="999999"/>
              </a:solidFill>
            </a:ln>
          </a:top>
          <a:bottom>
            <a:ln w="12700" cmpd="sng">
              <a:solidFill>
                <a:srgbClr val="999999"/>
              </a:solidFill>
            </a:ln>
          </a:bottom>
          <a:insideH>
            <a:ln w="12700" cmpd="sng">
              <a:solidFill>
                <a:srgbClr val="999999"/>
              </a:solidFill>
            </a:ln>
          </a:insideH>
          <a:insideV>
            <a:ln w="12700" cmpd="sng">
              <a:solidFill>
                <a:srgbClr val="999999"/>
              </a:solidFill>
            </a:ln>
          </a:insideV>
        </a:tcBdr>
        <a:fill>
          <a:solidFill>
            <a:srgbClr val="FFFFFF"/>
          </a:solidFill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8" autoAdjust="0"/>
    <p:restoredTop sz="93878" autoAdjust="0"/>
  </p:normalViewPr>
  <p:slideViewPr>
    <p:cSldViewPr snapToGrid="0">
      <p:cViewPr varScale="1">
        <p:scale>
          <a:sx n="120" d="100"/>
          <a:sy n="120" d="100"/>
        </p:scale>
        <p:origin x="46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4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002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158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541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817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132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169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6149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401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4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21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23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25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578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344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8641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3415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8545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10216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7992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4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177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725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7746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251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zh-CN"/>
              <a:t>10 August 2023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6EF3346-B519-4D8D-A735-BA8D4E808FC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7F048DD-2B2A-4649-804B-AF49A1C95609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658EC86-F2D9-477B-A706-4A6B25714D2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9B70191-53A3-44C8-BB1A-06A167B8B8F4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8C696B3-C22A-442D-A178-C7A5D16786E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zh-CN"/>
              <a:t>10 August 2023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FD4830E-037B-44C3-B78F-869ECA16C8D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2C98E9E-FD77-47EB-BBAC-0AB9CAF94464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C2FE8A-1329-45C4-929A-C7D0B189CD3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65CC9-6EE8-4DB6-B1A9-1061D1AC199F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F3D78BB-D945-430C-90A4-6A7E235E5BB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5B7DF3E-3C2A-498F-9381-1E4C255E2FBF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030E96-560F-4680-8AA6-145E3520454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4E3AC05-A942-4F59-9281-722C7C2416EC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CDFBF9A-6FBD-4490-83C4-E3F85F6CED3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4FA3F05-6D71-4B2F-95E9-4FADE2849AD6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2E25561-69C3-41B3-AAF0-98DEDF332E0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431247F-72C8-4665-8A37-EAE116FFCC2C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D6ADAE5-C42C-4802-8164-F5C9F07F123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52DFC21-00CA-4588-8FB0-9872C61F4A91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4A12784-0B0D-4104-B87C-BC0627E59FF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B0F84F7-C39B-40F5-B272-4CA7EF74C616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A0068DD-B913-405E-9A85-E3DBB0B143B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169E427-672B-45AF-AC67-B2888E542B4B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5A63EE1-2C4A-4E97-8A66-72EE7D7BB56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2510C79-DE9A-4483-9413-9BB50B3A4DDA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B8E9361-BD89-4262-B25E-56DD893F201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7ACFB7D-002D-43B7-B131-40F842ADAC91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AAC8F7-13EA-4B74-B971-4E086756769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489EF7E-DD65-4846-B192-9893EFC83F88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09FDE4D-C923-4A12-B01C-6286AC23138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EF9255-ED82-43E5-A45D-D7FEF0717247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FB943C6-1E68-4701-B510-80D1FE97A0E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9EE156F-45A0-4CF3-B552-9228F27F356E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0B65FAE-FF1D-41C0-9D37-D7383B091C6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E9820BC-F130-4B42-9609-C586A31A9142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D5F8903-29E0-4E64-96CD-10DBDC20791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E05CF38-27FE-43E3-B645-D7029AB17584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6A5D62B-B446-497E-B3CF-3C17C01731A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29F358C-22EB-4E30-8E79-49F4F2BACE2A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4BC94D5-8DA4-471C-835F-E2CDB34D26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FFB1D83-995C-425E-BEDF-C2E91D96E779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3907D23-BCDA-43E1-8B9E-19E60280034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5E7B2-4DA1-43A5-8275-2073A89D7E48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42F2C-CE18-41BC-B019-01BC8DB75FD6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微软雅黑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Calibri"/>
          <a:ea typeface="微软雅黑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Calibri"/>
          <a:ea typeface="微软雅黑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Calibri"/>
          <a:ea typeface="微软雅黑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Calibri"/>
          <a:ea typeface="微软雅黑"/>
        </a:defRPr>
      </a:lvl1pPr>
      <a:lvl2pPr marL="457200" lvl="1" algn="l" defTabSz="914400">
        <a:defRPr sz="1800" kern="1200">
          <a:solidFill>
            <a:schemeClr val="tx1"/>
          </a:solidFill>
          <a:latin typeface="Calibri"/>
          <a:ea typeface="微软雅黑"/>
        </a:defRPr>
      </a:lvl2pPr>
      <a:lvl3pPr marL="914400" lvl="2" algn="l" defTabSz="914400">
        <a:defRPr sz="1800" kern="1200">
          <a:solidFill>
            <a:schemeClr val="tx1"/>
          </a:solidFill>
          <a:latin typeface="Calibri"/>
          <a:ea typeface="微软雅黑"/>
        </a:defRPr>
      </a:lvl3pPr>
      <a:lvl4pPr marL="1371600" lvl="3" algn="l" defTabSz="914400">
        <a:defRPr sz="1800" kern="1200">
          <a:solidFill>
            <a:schemeClr val="tx1"/>
          </a:solidFill>
          <a:latin typeface="Calibri"/>
          <a:ea typeface="微软雅黑"/>
        </a:defRPr>
      </a:lvl4pPr>
      <a:lvl5pPr marL="1828800" lvl="4" algn="l" defTabSz="914400">
        <a:defRPr sz="1800" kern="1200">
          <a:solidFill>
            <a:schemeClr val="tx1"/>
          </a:solidFill>
          <a:latin typeface="Calibri"/>
          <a:ea typeface="微软雅黑"/>
        </a:defRPr>
      </a:lvl5pPr>
      <a:lvl6pPr marL="2286000" lvl="5" algn="l" defTabSz="914400">
        <a:defRPr sz="1800" kern="1200">
          <a:solidFill>
            <a:schemeClr val="tx1"/>
          </a:solidFill>
          <a:latin typeface="Calibri"/>
          <a:ea typeface="微软雅黑"/>
        </a:defRPr>
      </a:lvl6pPr>
      <a:lvl7pPr marL="2743200" lvl="6" algn="l" defTabSz="914400">
        <a:defRPr sz="1800" kern="1200">
          <a:solidFill>
            <a:schemeClr val="tx1"/>
          </a:solidFill>
          <a:latin typeface="Calibri"/>
          <a:ea typeface="微软雅黑"/>
        </a:defRPr>
      </a:lvl7pPr>
      <a:lvl8pPr marL="3200400" lvl="7" algn="l" defTabSz="914400">
        <a:defRPr sz="1800" kern="1200">
          <a:solidFill>
            <a:schemeClr val="tx1"/>
          </a:solidFill>
          <a:latin typeface="Calibri"/>
          <a:ea typeface="微软雅黑"/>
        </a:defRPr>
      </a:lvl8pPr>
      <a:lvl9pPr marL="3657600" lvl="8" algn="l" defTabSz="914400">
        <a:defRPr sz="1800" kern="1200">
          <a:solidFill>
            <a:schemeClr val="tx1"/>
          </a:solidFill>
          <a:latin typeface="Calibri"/>
          <a:ea typeface="微软雅黑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D280A-F456-4C66-A52D-99067CA2FFD5}" type="datetimeFigureOut">
              <a:rPr lang="zh-CN" altLang="en-US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C3354-5F94-4C11-976E-6FF7D6477621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微软雅黑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Calibri"/>
          <a:ea typeface="微软雅黑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Calibri"/>
          <a:ea typeface="微软雅黑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Calibri"/>
          <a:ea typeface="微软雅黑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Calibri"/>
          <a:ea typeface="微软雅黑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Calibri"/>
          <a:ea typeface="微软雅黑"/>
        </a:defRPr>
      </a:lvl1pPr>
      <a:lvl2pPr marL="457200" lvl="1" algn="l" defTabSz="914400">
        <a:defRPr sz="1800" kern="1200">
          <a:solidFill>
            <a:schemeClr val="tx1"/>
          </a:solidFill>
          <a:latin typeface="Calibri"/>
          <a:ea typeface="微软雅黑"/>
        </a:defRPr>
      </a:lvl2pPr>
      <a:lvl3pPr marL="914400" lvl="2" algn="l" defTabSz="914400">
        <a:defRPr sz="1800" kern="1200">
          <a:solidFill>
            <a:schemeClr val="tx1"/>
          </a:solidFill>
          <a:latin typeface="Calibri"/>
          <a:ea typeface="微软雅黑"/>
        </a:defRPr>
      </a:lvl3pPr>
      <a:lvl4pPr marL="1371600" lvl="3" algn="l" defTabSz="914400">
        <a:defRPr sz="1800" kern="1200">
          <a:solidFill>
            <a:schemeClr val="tx1"/>
          </a:solidFill>
          <a:latin typeface="Calibri"/>
          <a:ea typeface="微软雅黑"/>
        </a:defRPr>
      </a:lvl4pPr>
      <a:lvl5pPr marL="1828800" lvl="4" algn="l" defTabSz="914400">
        <a:defRPr sz="1800" kern="1200">
          <a:solidFill>
            <a:schemeClr val="tx1"/>
          </a:solidFill>
          <a:latin typeface="Calibri"/>
          <a:ea typeface="微软雅黑"/>
        </a:defRPr>
      </a:lvl5pPr>
      <a:lvl6pPr marL="2286000" lvl="5" algn="l" defTabSz="914400">
        <a:defRPr sz="1800" kern="1200">
          <a:solidFill>
            <a:schemeClr val="tx1"/>
          </a:solidFill>
          <a:latin typeface="Calibri"/>
          <a:ea typeface="微软雅黑"/>
        </a:defRPr>
      </a:lvl6pPr>
      <a:lvl7pPr marL="2743200" lvl="6" algn="l" defTabSz="914400">
        <a:defRPr sz="1800" kern="1200">
          <a:solidFill>
            <a:schemeClr val="tx1"/>
          </a:solidFill>
          <a:latin typeface="Calibri"/>
          <a:ea typeface="微软雅黑"/>
        </a:defRPr>
      </a:lvl7pPr>
      <a:lvl8pPr marL="3200400" lvl="7" algn="l" defTabSz="914400">
        <a:defRPr sz="1800" kern="1200">
          <a:solidFill>
            <a:schemeClr val="tx1"/>
          </a:solidFill>
          <a:latin typeface="Calibri"/>
          <a:ea typeface="微软雅黑"/>
        </a:defRPr>
      </a:lvl8pPr>
      <a:lvl9pPr marL="3657600" lvl="8" algn="l" defTabSz="914400">
        <a:defRPr sz="1800" kern="1200">
          <a:solidFill>
            <a:schemeClr val="tx1"/>
          </a:solidFill>
          <a:latin typeface="Calibri"/>
          <a:ea typeface="微软雅黑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250.xml"/><Relationship Id="rId21" Type="http://schemas.openxmlformats.org/officeDocument/2006/relationships/tags" Target="../tags/tag245.xml"/><Relationship Id="rId34" Type="http://schemas.openxmlformats.org/officeDocument/2006/relationships/tags" Target="../tags/tag258.xml"/><Relationship Id="rId42" Type="http://schemas.openxmlformats.org/officeDocument/2006/relationships/tags" Target="../tags/tag266.xml"/><Relationship Id="rId47" Type="http://schemas.openxmlformats.org/officeDocument/2006/relationships/tags" Target="../tags/tag271.xml"/><Relationship Id="rId50" Type="http://schemas.openxmlformats.org/officeDocument/2006/relationships/tags" Target="../tags/tag274.xml"/><Relationship Id="rId55" Type="http://schemas.openxmlformats.org/officeDocument/2006/relationships/tags" Target="../tags/tag279.xml"/><Relationship Id="rId63" Type="http://schemas.openxmlformats.org/officeDocument/2006/relationships/tags" Target="../tags/tag287.xml"/><Relationship Id="rId68" Type="http://schemas.openxmlformats.org/officeDocument/2006/relationships/image" Target="../media/image3.png"/><Relationship Id="rId7" Type="http://schemas.openxmlformats.org/officeDocument/2006/relationships/tags" Target="../tags/tag231.xml"/><Relationship Id="rId2" Type="http://schemas.openxmlformats.org/officeDocument/2006/relationships/tags" Target="../tags/tag226.xml"/><Relationship Id="rId16" Type="http://schemas.openxmlformats.org/officeDocument/2006/relationships/tags" Target="../tags/tag240.xml"/><Relationship Id="rId29" Type="http://schemas.openxmlformats.org/officeDocument/2006/relationships/tags" Target="../tags/tag253.xml"/><Relationship Id="rId11" Type="http://schemas.openxmlformats.org/officeDocument/2006/relationships/tags" Target="../tags/tag235.xml"/><Relationship Id="rId24" Type="http://schemas.openxmlformats.org/officeDocument/2006/relationships/tags" Target="../tags/tag248.xml"/><Relationship Id="rId32" Type="http://schemas.openxmlformats.org/officeDocument/2006/relationships/tags" Target="../tags/tag256.xml"/><Relationship Id="rId37" Type="http://schemas.openxmlformats.org/officeDocument/2006/relationships/tags" Target="../tags/tag261.xml"/><Relationship Id="rId40" Type="http://schemas.openxmlformats.org/officeDocument/2006/relationships/tags" Target="../tags/tag264.xml"/><Relationship Id="rId45" Type="http://schemas.openxmlformats.org/officeDocument/2006/relationships/tags" Target="../tags/tag269.xml"/><Relationship Id="rId53" Type="http://schemas.openxmlformats.org/officeDocument/2006/relationships/tags" Target="../tags/tag277.xml"/><Relationship Id="rId58" Type="http://schemas.openxmlformats.org/officeDocument/2006/relationships/tags" Target="../tags/tag282.xml"/><Relationship Id="rId66" Type="http://schemas.openxmlformats.org/officeDocument/2006/relationships/image" Target="../media/image1.png"/><Relationship Id="rId5" Type="http://schemas.openxmlformats.org/officeDocument/2006/relationships/tags" Target="../tags/tag229.xml"/><Relationship Id="rId61" Type="http://schemas.openxmlformats.org/officeDocument/2006/relationships/tags" Target="../tags/tag285.xml"/><Relationship Id="rId19" Type="http://schemas.openxmlformats.org/officeDocument/2006/relationships/tags" Target="../tags/tag243.xml"/><Relationship Id="rId14" Type="http://schemas.openxmlformats.org/officeDocument/2006/relationships/tags" Target="../tags/tag238.xml"/><Relationship Id="rId22" Type="http://schemas.openxmlformats.org/officeDocument/2006/relationships/tags" Target="../tags/tag246.xml"/><Relationship Id="rId27" Type="http://schemas.openxmlformats.org/officeDocument/2006/relationships/tags" Target="../tags/tag251.xml"/><Relationship Id="rId30" Type="http://schemas.openxmlformats.org/officeDocument/2006/relationships/tags" Target="../tags/tag254.xml"/><Relationship Id="rId35" Type="http://schemas.openxmlformats.org/officeDocument/2006/relationships/tags" Target="../tags/tag259.xml"/><Relationship Id="rId43" Type="http://schemas.openxmlformats.org/officeDocument/2006/relationships/tags" Target="../tags/tag267.xml"/><Relationship Id="rId48" Type="http://schemas.openxmlformats.org/officeDocument/2006/relationships/tags" Target="../tags/tag272.xml"/><Relationship Id="rId56" Type="http://schemas.openxmlformats.org/officeDocument/2006/relationships/tags" Target="../tags/tag280.xml"/><Relationship Id="rId64" Type="http://schemas.openxmlformats.org/officeDocument/2006/relationships/slideLayout" Target="../slideLayouts/slideLayout1.xml"/><Relationship Id="rId8" Type="http://schemas.openxmlformats.org/officeDocument/2006/relationships/tags" Target="../tags/tag232.xml"/><Relationship Id="rId51" Type="http://schemas.openxmlformats.org/officeDocument/2006/relationships/tags" Target="../tags/tag275.xml"/><Relationship Id="rId3" Type="http://schemas.openxmlformats.org/officeDocument/2006/relationships/tags" Target="../tags/tag227.xml"/><Relationship Id="rId12" Type="http://schemas.openxmlformats.org/officeDocument/2006/relationships/tags" Target="../tags/tag236.xml"/><Relationship Id="rId17" Type="http://schemas.openxmlformats.org/officeDocument/2006/relationships/tags" Target="../tags/tag241.xml"/><Relationship Id="rId25" Type="http://schemas.openxmlformats.org/officeDocument/2006/relationships/tags" Target="../tags/tag249.xml"/><Relationship Id="rId33" Type="http://schemas.openxmlformats.org/officeDocument/2006/relationships/tags" Target="../tags/tag257.xml"/><Relationship Id="rId38" Type="http://schemas.openxmlformats.org/officeDocument/2006/relationships/tags" Target="../tags/tag262.xml"/><Relationship Id="rId46" Type="http://schemas.openxmlformats.org/officeDocument/2006/relationships/tags" Target="../tags/tag270.xml"/><Relationship Id="rId59" Type="http://schemas.openxmlformats.org/officeDocument/2006/relationships/tags" Target="../tags/tag283.xml"/><Relationship Id="rId67" Type="http://schemas.openxmlformats.org/officeDocument/2006/relationships/image" Target="../media/image2.png"/><Relationship Id="rId20" Type="http://schemas.openxmlformats.org/officeDocument/2006/relationships/tags" Target="../tags/tag244.xml"/><Relationship Id="rId41" Type="http://schemas.openxmlformats.org/officeDocument/2006/relationships/tags" Target="../tags/tag265.xml"/><Relationship Id="rId54" Type="http://schemas.openxmlformats.org/officeDocument/2006/relationships/tags" Target="../tags/tag278.xml"/><Relationship Id="rId62" Type="http://schemas.openxmlformats.org/officeDocument/2006/relationships/tags" Target="../tags/tag28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5" Type="http://schemas.openxmlformats.org/officeDocument/2006/relationships/tags" Target="../tags/tag239.xml"/><Relationship Id="rId23" Type="http://schemas.openxmlformats.org/officeDocument/2006/relationships/tags" Target="../tags/tag247.xml"/><Relationship Id="rId28" Type="http://schemas.openxmlformats.org/officeDocument/2006/relationships/tags" Target="../tags/tag252.xml"/><Relationship Id="rId36" Type="http://schemas.openxmlformats.org/officeDocument/2006/relationships/tags" Target="../tags/tag260.xml"/><Relationship Id="rId49" Type="http://schemas.openxmlformats.org/officeDocument/2006/relationships/tags" Target="../tags/tag273.xml"/><Relationship Id="rId57" Type="http://schemas.openxmlformats.org/officeDocument/2006/relationships/tags" Target="../tags/tag281.xml"/><Relationship Id="rId10" Type="http://schemas.openxmlformats.org/officeDocument/2006/relationships/tags" Target="../tags/tag234.xml"/><Relationship Id="rId31" Type="http://schemas.openxmlformats.org/officeDocument/2006/relationships/tags" Target="../tags/tag255.xml"/><Relationship Id="rId44" Type="http://schemas.openxmlformats.org/officeDocument/2006/relationships/tags" Target="../tags/tag268.xml"/><Relationship Id="rId52" Type="http://schemas.openxmlformats.org/officeDocument/2006/relationships/tags" Target="../tags/tag276.xml"/><Relationship Id="rId60" Type="http://schemas.openxmlformats.org/officeDocument/2006/relationships/tags" Target="../tags/tag284.xml"/><Relationship Id="rId65" Type="http://schemas.openxmlformats.org/officeDocument/2006/relationships/notesSlide" Target="../notesSlides/notesSlide10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3" Type="http://schemas.openxmlformats.org/officeDocument/2006/relationships/tags" Target="../tags/tag237.xml"/><Relationship Id="rId18" Type="http://schemas.openxmlformats.org/officeDocument/2006/relationships/tags" Target="../tags/tag242.xml"/><Relationship Id="rId39" Type="http://schemas.openxmlformats.org/officeDocument/2006/relationships/tags" Target="../tags/tag263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313.xml"/><Relationship Id="rId21" Type="http://schemas.openxmlformats.org/officeDocument/2006/relationships/tags" Target="../tags/tag308.xml"/><Relationship Id="rId34" Type="http://schemas.openxmlformats.org/officeDocument/2006/relationships/tags" Target="../tags/tag321.xml"/><Relationship Id="rId42" Type="http://schemas.openxmlformats.org/officeDocument/2006/relationships/tags" Target="../tags/tag329.xml"/><Relationship Id="rId47" Type="http://schemas.openxmlformats.org/officeDocument/2006/relationships/tags" Target="../tags/tag334.xml"/><Relationship Id="rId50" Type="http://schemas.openxmlformats.org/officeDocument/2006/relationships/tags" Target="../tags/tag337.xml"/><Relationship Id="rId55" Type="http://schemas.openxmlformats.org/officeDocument/2006/relationships/tags" Target="../tags/tag342.xml"/><Relationship Id="rId63" Type="http://schemas.openxmlformats.org/officeDocument/2006/relationships/image" Target="../media/image1.png"/><Relationship Id="rId7" Type="http://schemas.openxmlformats.org/officeDocument/2006/relationships/tags" Target="../tags/tag294.xml"/><Relationship Id="rId2" Type="http://schemas.openxmlformats.org/officeDocument/2006/relationships/tags" Target="../tags/tag289.xml"/><Relationship Id="rId16" Type="http://schemas.openxmlformats.org/officeDocument/2006/relationships/tags" Target="../tags/tag303.xml"/><Relationship Id="rId29" Type="http://schemas.openxmlformats.org/officeDocument/2006/relationships/tags" Target="../tags/tag316.xml"/><Relationship Id="rId11" Type="http://schemas.openxmlformats.org/officeDocument/2006/relationships/tags" Target="../tags/tag298.xml"/><Relationship Id="rId24" Type="http://schemas.openxmlformats.org/officeDocument/2006/relationships/tags" Target="../tags/tag311.xml"/><Relationship Id="rId32" Type="http://schemas.openxmlformats.org/officeDocument/2006/relationships/tags" Target="../tags/tag319.xml"/><Relationship Id="rId37" Type="http://schemas.openxmlformats.org/officeDocument/2006/relationships/tags" Target="../tags/tag324.xml"/><Relationship Id="rId40" Type="http://schemas.openxmlformats.org/officeDocument/2006/relationships/tags" Target="../tags/tag327.xml"/><Relationship Id="rId45" Type="http://schemas.openxmlformats.org/officeDocument/2006/relationships/tags" Target="../tags/tag332.xml"/><Relationship Id="rId53" Type="http://schemas.openxmlformats.org/officeDocument/2006/relationships/tags" Target="../tags/tag340.xml"/><Relationship Id="rId58" Type="http://schemas.openxmlformats.org/officeDocument/2006/relationships/tags" Target="../tags/tag345.xml"/><Relationship Id="rId5" Type="http://schemas.openxmlformats.org/officeDocument/2006/relationships/tags" Target="../tags/tag292.xml"/><Relationship Id="rId61" Type="http://schemas.openxmlformats.org/officeDocument/2006/relationships/slideLayout" Target="../slideLayouts/slideLayout1.xml"/><Relationship Id="rId19" Type="http://schemas.openxmlformats.org/officeDocument/2006/relationships/tags" Target="../tags/tag306.xml"/><Relationship Id="rId14" Type="http://schemas.openxmlformats.org/officeDocument/2006/relationships/tags" Target="../tags/tag301.xml"/><Relationship Id="rId22" Type="http://schemas.openxmlformats.org/officeDocument/2006/relationships/tags" Target="../tags/tag309.xml"/><Relationship Id="rId27" Type="http://schemas.openxmlformats.org/officeDocument/2006/relationships/tags" Target="../tags/tag314.xml"/><Relationship Id="rId30" Type="http://schemas.openxmlformats.org/officeDocument/2006/relationships/tags" Target="../tags/tag317.xml"/><Relationship Id="rId35" Type="http://schemas.openxmlformats.org/officeDocument/2006/relationships/tags" Target="../tags/tag322.xml"/><Relationship Id="rId43" Type="http://schemas.openxmlformats.org/officeDocument/2006/relationships/tags" Target="../tags/tag330.xml"/><Relationship Id="rId48" Type="http://schemas.openxmlformats.org/officeDocument/2006/relationships/tags" Target="../tags/tag335.xml"/><Relationship Id="rId56" Type="http://schemas.openxmlformats.org/officeDocument/2006/relationships/tags" Target="../tags/tag343.xml"/><Relationship Id="rId64" Type="http://schemas.openxmlformats.org/officeDocument/2006/relationships/image" Target="../media/image2.png"/><Relationship Id="rId8" Type="http://schemas.openxmlformats.org/officeDocument/2006/relationships/tags" Target="../tags/tag295.xml"/><Relationship Id="rId51" Type="http://schemas.openxmlformats.org/officeDocument/2006/relationships/tags" Target="../tags/tag338.xml"/><Relationship Id="rId3" Type="http://schemas.openxmlformats.org/officeDocument/2006/relationships/tags" Target="../tags/tag290.xml"/><Relationship Id="rId12" Type="http://schemas.openxmlformats.org/officeDocument/2006/relationships/tags" Target="../tags/tag299.xml"/><Relationship Id="rId17" Type="http://schemas.openxmlformats.org/officeDocument/2006/relationships/tags" Target="../tags/tag304.xml"/><Relationship Id="rId25" Type="http://schemas.openxmlformats.org/officeDocument/2006/relationships/tags" Target="../tags/tag312.xml"/><Relationship Id="rId33" Type="http://schemas.openxmlformats.org/officeDocument/2006/relationships/tags" Target="../tags/tag320.xml"/><Relationship Id="rId38" Type="http://schemas.openxmlformats.org/officeDocument/2006/relationships/tags" Target="../tags/tag325.xml"/><Relationship Id="rId46" Type="http://schemas.openxmlformats.org/officeDocument/2006/relationships/tags" Target="../tags/tag333.xml"/><Relationship Id="rId59" Type="http://schemas.openxmlformats.org/officeDocument/2006/relationships/tags" Target="../tags/tag346.xml"/><Relationship Id="rId20" Type="http://schemas.openxmlformats.org/officeDocument/2006/relationships/tags" Target="../tags/tag307.xml"/><Relationship Id="rId41" Type="http://schemas.openxmlformats.org/officeDocument/2006/relationships/tags" Target="../tags/tag328.xml"/><Relationship Id="rId54" Type="http://schemas.openxmlformats.org/officeDocument/2006/relationships/tags" Target="../tags/tag341.xml"/><Relationship Id="rId62" Type="http://schemas.openxmlformats.org/officeDocument/2006/relationships/notesSlide" Target="../notesSlides/notesSlide11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5" Type="http://schemas.openxmlformats.org/officeDocument/2006/relationships/tags" Target="../tags/tag302.xml"/><Relationship Id="rId23" Type="http://schemas.openxmlformats.org/officeDocument/2006/relationships/tags" Target="../tags/tag310.xml"/><Relationship Id="rId28" Type="http://schemas.openxmlformats.org/officeDocument/2006/relationships/tags" Target="../tags/tag315.xml"/><Relationship Id="rId36" Type="http://schemas.openxmlformats.org/officeDocument/2006/relationships/tags" Target="../tags/tag323.xml"/><Relationship Id="rId49" Type="http://schemas.openxmlformats.org/officeDocument/2006/relationships/tags" Target="../tags/tag336.xml"/><Relationship Id="rId57" Type="http://schemas.openxmlformats.org/officeDocument/2006/relationships/tags" Target="../tags/tag344.xml"/><Relationship Id="rId10" Type="http://schemas.openxmlformats.org/officeDocument/2006/relationships/tags" Target="../tags/tag297.xml"/><Relationship Id="rId31" Type="http://schemas.openxmlformats.org/officeDocument/2006/relationships/tags" Target="../tags/tag318.xml"/><Relationship Id="rId44" Type="http://schemas.openxmlformats.org/officeDocument/2006/relationships/tags" Target="../tags/tag331.xml"/><Relationship Id="rId52" Type="http://schemas.openxmlformats.org/officeDocument/2006/relationships/tags" Target="../tags/tag339.xml"/><Relationship Id="rId60" Type="http://schemas.openxmlformats.org/officeDocument/2006/relationships/tags" Target="../tags/tag347.xml"/><Relationship Id="rId65" Type="http://schemas.openxmlformats.org/officeDocument/2006/relationships/image" Target="../media/image3.png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3" Type="http://schemas.openxmlformats.org/officeDocument/2006/relationships/tags" Target="../tags/tag300.xml"/><Relationship Id="rId18" Type="http://schemas.openxmlformats.org/officeDocument/2006/relationships/tags" Target="../tags/tag305.xml"/><Relationship Id="rId39" Type="http://schemas.openxmlformats.org/officeDocument/2006/relationships/tags" Target="../tags/tag326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373.xml"/><Relationship Id="rId21" Type="http://schemas.openxmlformats.org/officeDocument/2006/relationships/tags" Target="../tags/tag368.xml"/><Relationship Id="rId34" Type="http://schemas.openxmlformats.org/officeDocument/2006/relationships/tags" Target="../tags/tag381.xml"/><Relationship Id="rId42" Type="http://schemas.openxmlformats.org/officeDocument/2006/relationships/tags" Target="../tags/tag389.xml"/><Relationship Id="rId47" Type="http://schemas.openxmlformats.org/officeDocument/2006/relationships/tags" Target="../tags/tag394.xml"/><Relationship Id="rId50" Type="http://schemas.openxmlformats.org/officeDocument/2006/relationships/tags" Target="../tags/tag397.xml"/><Relationship Id="rId55" Type="http://schemas.openxmlformats.org/officeDocument/2006/relationships/tags" Target="../tags/tag402.xml"/><Relationship Id="rId63" Type="http://schemas.openxmlformats.org/officeDocument/2006/relationships/notesSlide" Target="../notesSlides/notesSlide12.xml"/><Relationship Id="rId7" Type="http://schemas.openxmlformats.org/officeDocument/2006/relationships/tags" Target="../tags/tag354.xml"/><Relationship Id="rId2" Type="http://schemas.openxmlformats.org/officeDocument/2006/relationships/tags" Target="../tags/tag349.xml"/><Relationship Id="rId16" Type="http://schemas.openxmlformats.org/officeDocument/2006/relationships/tags" Target="../tags/tag363.xml"/><Relationship Id="rId29" Type="http://schemas.openxmlformats.org/officeDocument/2006/relationships/tags" Target="../tags/tag376.xml"/><Relationship Id="rId11" Type="http://schemas.openxmlformats.org/officeDocument/2006/relationships/tags" Target="../tags/tag358.xml"/><Relationship Id="rId24" Type="http://schemas.openxmlformats.org/officeDocument/2006/relationships/tags" Target="../tags/tag371.xml"/><Relationship Id="rId32" Type="http://schemas.openxmlformats.org/officeDocument/2006/relationships/tags" Target="../tags/tag379.xml"/><Relationship Id="rId37" Type="http://schemas.openxmlformats.org/officeDocument/2006/relationships/tags" Target="../tags/tag384.xml"/><Relationship Id="rId40" Type="http://schemas.openxmlformats.org/officeDocument/2006/relationships/tags" Target="../tags/tag387.xml"/><Relationship Id="rId45" Type="http://schemas.openxmlformats.org/officeDocument/2006/relationships/tags" Target="../tags/tag392.xml"/><Relationship Id="rId53" Type="http://schemas.openxmlformats.org/officeDocument/2006/relationships/tags" Target="../tags/tag400.xml"/><Relationship Id="rId58" Type="http://schemas.openxmlformats.org/officeDocument/2006/relationships/tags" Target="../tags/tag405.xml"/><Relationship Id="rId66" Type="http://schemas.openxmlformats.org/officeDocument/2006/relationships/image" Target="../media/image3.png"/><Relationship Id="rId5" Type="http://schemas.openxmlformats.org/officeDocument/2006/relationships/tags" Target="../tags/tag352.xml"/><Relationship Id="rId61" Type="http://schemas.openxmlformats.org/officeDocument/2006/relationships/tags" Target="../tags/tag408.xml"/><Relationship Id="rId19" Type="http://schemas.openxmlformats.org/officeDocument/2006/relationships/tags" Target="../tags/tag366.xml"/><Relationship Id="rId14" Type="http://schemas.openxmlformats.org/officeDocument/2006/relationships/tags" Target="../tags/tag361.xml"/><Relationship Id="rId22" Type="http://schemas.openxmlformats.org/officeDocument/2006/relationships/tags" Target="../tags/tag369.xml"/><Relationship Id="rId27" Type="http://schemas.openxmlformats.org/officeDocument/2006/relationships/tags" Target="../tags/tag374.xml"/><Relationship Id="rId30" Type="http://schemas.openxmlformats.org/officeDocument/2006/relationships/tags" Target="../tags/tag377.xml"/><Relationship Id="rId35" Type="http://schemas.openxmlformats.org/officeDocument/2006/relationships/tags" Target="../tags/tag382.xml"/><Relationship Id="rId43" Type="http://schemas.openxmlformats.org/officeDocument/2006/relationships/tags" Target="../tags/tag390.xml"/><Relationship Id="rId48" Type="http://schemas.openxmlformats.org/officeDocument/2006/relationships/tags" Target="../tags/tag395.xml"/><Relationship Id="rId56" Type="http://schemas.openxmlformats.org/officeDocument/2006/relationships/tags" Target="../tags/tag403.xml"/><Relationship Id="rId64" Type="http://schemas.openxmlformats.org/officeDocument/2006/relationships/image" Target="../media/image1.png"/><Relationship Id="rId8" Type="http://schemas.openxmlformats.org/officeDocument/2006/relationships/tags" Target="../tags/tag355.xml"/><Relationship Id="rId51" Type="http://schemas.openxmlformats.org/officeDocument/2006/relationships/tags" Target="../tags/tag398.xml"/><Relationship Id="rId3" Type="http://schemas.openxmlformats.org/officeDocument/2006/relationships/tags" Target="../tags/tag350.xml"/><Relationship Id="rId12" Type="http://schemas.openxmlformats.org/officeDocument/2006/relationships/tags" Target="../tags/tag359.xml"/><Relationship Id="rId17" Type="http://schemas.openxmlformats.org/officeDocument/2006/relationships/tags" Target="../tags/tag364.xml"/><Relationship Id="rId25" Type="http://schemas.openxmlformats.org/officeDocument/2006/relationships/tags" Target="../tags/tag372.xml"/><Relationship Id="rId33" Type="http://schemas.openxmlformats.org/officeDocument/2006/relationships/tags" Target="../tags/tag380.xml"/><Relationship Id="rId38" Type="http://schemas.openxmlformats.org/officeDocument/2006/relationships/tags" Target="../tags/tag385.xml"/><Relationship Id="rId46" Type="http://schemas.openxmlformats.org/officeDocument/2006/relationships/tags" Target="../tags/tag393.xml"/><Relationship Id="rId59" Type="http://schemas.openxmlformats.org/officeDocument/2006/relationships/tags" Target="../tags/tag406.xml"/><Relationship Id="rId20" Type="http://schemas.openxmlformats.org/officeDocument/2006/relationships/tags" Target="../tags/tag367.xml"/><Relationship Id="rId41" Type="http://schemas.openxmlformats.org/officeDocument/2006/relationships/tags" Target="../tags/tag388.xml"/><Relationship Id="rId54" Type="http://schemas.openxmlformats.org/officeDocument/2006/relationships/tags" Target="../tags/tag401.xml"/><Relationship Id="rId62" Type="http://schemas.openxmlformats.org/officeDocument/2006/relationships/slideLayout" Target="../slideLayouts/slideLayout1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15" Type="http://schemas.openxmlformats.org/officeDocument/2006/relationships/tags" Target="../tags/tag362.xml"/><Relationship Id="rId23" Type="http://schemas.openxmlformats.org/officeDocument/2006/relationships/tags" Target="../tags/tag370.xml"/><Relationship Id="rId28" Type="http://schemas.openxmlformats.org/officeDocument/2006/relationships/tags" Target="../tags/tag375.xml"/><Relationship Id="rId36" Type="http://schemas.openxmlformats.org/officeDocument/2006/relationships/tags" Target="../tags/tag383.xml"/><Relationship Id="rId49" Type="http://schemas.openxmlformats.org/officeDocument/2006/relationships/tags" Target="../tags/tag396.xml"/><Relationship Id="rId57" Type="http://schemas.openxmlformats.org/officeDocument/2006/relationships/tags" Target="../tags/tag404.xml"/><Relationship Id="rId10" Type="http://schemas.openxmlformats.org/officeDocument/2006/relationships/tags" Target="../tags/tag357.xml"/><Relationship Id="rId31" Type="http://schemas.openxmlformats.org/officeDocument/2006/relationships/tags" Target="../tags/tag378.xml"/><Relationship Id="rId44" Type="http://schemas.openxmlformats.org/officeDocument/2006/relationships/tags" Target="../tags/tag391.xml"/><Relationship Id="rId52" Type="http://schemas.openxmlformats.org/officeDocument/2006/relationships/tags" Target="../tags/tag399.xml"/><Relationship Id="rId60" Type="http://schemas.openxmlformats.org/officeDocument/2006/relationships/tags" Target="../tags/tag407.xml"/><Relationship Id="rId65" Type="http://schemas.openxmlformats.org/officeDocument/2006/relationships/image" Target="../media/image2.png"/><Relationship Id="rId4" Type="http://schemas.openxmlformats.org/officeDocument/2006/relationships/tags" Target="../tags/tag351.xml"/><Relationship Id="rId9" Type="http://schemas.openxmlformats.org/officeDocument/2006/relationships/tags" Target="../tags/tag356.xml"/><Relationship Id="rId13" Type="http://schemas.openxmlformats.org/officeDocument/2006/relationships/tags" Target="../tags/tag360.xml"/><Relationship Id="rId18" Type="http://schemas.openxmlformats.org/officeDocument/2006/relationships/tags" Target="../tags/tag365.xml"/><Relationship Id="rId39" Type="http://schemas.openxmlformats.org/officeDocument/2006/relationships/tags" Target="../tags/tag386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421.xml"/><Relationship Id="rId18" Type="http://schemas.openxmlformats.org/officeDocument/2006/relationships/tags" Target="../tags/tag426.xml"/><Relationship Id="rId26" Type="http://schemas.openxmlformats.org/officeDocument/2006/relationships/tags" Target="../tags/tag434.xml"/><Relationship Id="rId39" Type="http://schemas.openxmlformats.org/officeDocument/2006/relationships/tags" Target="../tags/tag447.xml"/><Relationship Id="rId21" Type="http://schemas.openxmlformats.org/officeDocument/2006/relationships/tags" Target="../tags/tag429.xml"/><Relationship Id="rId34" Type="http://schemas.openxmlformats.org/officeDocument/2006/relationships/tags" Target="../tags/tag442.xml"/><Relationship Id="rId42" Type="http://schemas.openxmlformats.org/officeDocument/2006/relationships/tags" Target="../tags/tag450.xml"/><Relationship Id="rId47" Type="http://schemas.openxmlformats.org/officeDocument/2006/relationships/tags" Target="../tags/tag455.xml"/><Relationship Id="rId50" Type="http://schemas.openxmlformats.org/officeDocument/2006/relationships/tags" Target="../tags/tag458.xml"/><Relationship Id="rId55" Type="http://schemas.openxmlformats.org/officeDocument/2006/relationships/tags" Target="../tags/tag463.xml"/><Relationship Id="rId63" Type="http://schemas.openxmlformats.org/officeDocument/2006/relationships/image" Target="../media/image2.png"/><Relationship Id="rId7" Type="http://schemas.openxmlformats.org/officeDocument/2006/relationships/tags" Target="../tags/tag415.xml"/><Relationship Id="rId2" Type="http://schemas.openxmlformats.org/officeDocument/2006/relationships/tags" Target="../tags/tag410.xml"/><Relationship Id="rId16" Type="http://schemas.openxmlformats.org/officeDocument/2006/relationships/tags" Target="../tags/tag424.xml"/><Relationship Id="rId29" Type="http://schemas.openxmlformats.org/officeDocument/2006/relationships/tags" Target="../tags/tag437.xml"/><Relationship Id="rId11" Type="http://schemas.openxmlformats.org/officeDocument/2006/relationships/tags" Target="../tags/tag419.xml"/><Relationship Id="rId24" Type="http://schemas.openxmlformats.org/officeDocument/2006/relationships/tags" Target="../tags/tag432.xml"/><Relationship Id="rId32" Type="http://schemas.openxmlformats.org/officeDocument/2006/relationships/tags" Target="../tags/tag440.xml"/><Relationship Id="rId37" Type="http://schemas.openxmlformats.org/officeDocument/2006/relationships/tags" Target="../tags/tag445.xml"/><Relationship Id="rId40" Type="http://schemas.openxmlformats.org/officeDocument/2006/relationships/tags" Target="../tags/tag448.xml"/><Relationship Id="rId45" Type="http://schemas.openxmlformats.org/officeDocument/2006/relationships/tags" Target="../tags/tag453.xml"/><Relationship Id="rId53" Type="http://schemas.openxmlformats.org/officeDocument/2006/relationships/tags" Target="../tags/tag461.xml"/><Relationship Id="rId58" Type="http://schemas.openxmlformats.org/officeDocument/2006/relationships/tags" Target="../tags/tag466.xml"/><Relationship Id="rId5" Type="http://schemas.openxmlformats.org/officeDocument/2006/relationships/tags" Target="../tags/tag413.xml"/><Relationship Id="rId61" Type="http://schemas.openxmlformats.org/officeDocument/2006/relationships/notesSlide" Target="../notesSlides/notesSlide13.xml"/><Relationship Id="rId19" Type="http://schemas.openxmlformats.org/officeDocument/2006/relationships/tags" Target="../tags/tag427.xml"/><Relationship Id="rId14" Type="http://schemas.openxmlformats.org/officeDocument/2006/relationships/tags" Target="../tags/tag422.xml"/><Relationship Id="rId22" Type="http://schemas.openxmlformats.org/officeDocument/2006/relationships/tags" Target="../tags/tag430.xml"/><Relationship Id="rId27" Type="http://schemas.openxmlformats.org/officeDocument/2006/relationships/tags" Target="../tags/tag435.xml"/><Relationship Id="rId30" Type="http://schemas.openxmlformats.org/officeDocument/2006/relationships/tags" Target="../tags/tag438.xml"/><Relationship Id="rId35" Type="http://schemas.openxmlformats.org/officeDocument/2006/relationships/tags" Target="../tags/tag443.xml"/><Relationship Id="rId43" Type="http://schemas.openxmlformats.org/officeDocument/2006/relationships/tags" Target="../tags/tag451.xml"/><Relationship Id="rId48" Type="http://schemas.openxmlformats.org/officeDocument/2006/relationships/tags" Target="../tags/tag456.xml"/><Relationship Id="rId56" Type="http://schemas.openxmlformats.org/officeDocument/2006/relationships/tags" Target="../tags/tag464.xml"/><Relationship Id="rId64" Type="http://schemas.openxmlformats.org/officeDocument/2006/relationships/image" Target="../media/image3.png"/><Relationship Id="rId8" Type="http://schemas.openxmlformats.org/officeDocument/2006/relationships/tags" Target="../tags/tag416.xml"/><Relationship Id="rId51" Type="http://schemas.openxmlformats.org/officeDocument/2006/relationships/tags" Target="../tags/tag459.xml"/><Relationship Id="rId3" Type="http://schemas.openxmlformats.org/officeDocument/2006/relationships/tags" Target="../tags/tag411.xml"/><Relationship Id="rId12" Type="http://schemas.openxmlformats.org/officeDocument/2006/relationships/tags" Target="../tags/tag420.xml"/><Relationship Id="rId17" Type="http://schemas.openxmlformats.org/officeDocument/2006/relationships/tags" Target="../tags/tag425.xml"/><Relationship Id="rId25" Type="http://schemas.openxmlformats.org/officeDocument/2006/relationships/tags" Target="../tags/tag433.xml"/><Relationship Id="rId33" Type="http://schemas.openxmlformats.org/officeDocument/2006/relationships/tags" Target="../tags/tag441.xml"/><Relationship Id="rId38" Type="http://schemas.openxmlformats.org/officeDocument/2006/relationships/tags" Target="../tags/tag446.xml"/><Relationship Id="rId46" Type="http://schemas.openxmlformats.org/officeDocument/2006/relationships/tags" Target="../tags/tag454.xml"/><Relationship Id="rId59" Type="http://schemas.openxmlformats.org/officeDocument/2006/relationships/tags" Target="../tags/tag467.xml"/><Relationship Id="rId20" Type="http://schemas.openxmlformats.org/officeDocument/2006/relationships/tags" Target="../tags/tag428.xml"/><Relationship Id="rId41" Type="http://schemas.openxmlformats.org/officeDocument/2006/relationships/tags" Target="../tags/tag449.xml"/><Relationship Id="rId54" Type="http://schemas.openxmlformats.org/officeDocument/2006/relationships/tags" Target="../tags/tag462.xml"/><Relationship Id="rId62" Type="http://schemas.openxmlformats.org/officeDocument/2006/relationships/image" Target="../media/image1.png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15" Type="http://schemas.openxmlformats.org/officeDocument/2006/relationships/tags" Target="../tags/tag423.xml"/><Relationship Id="rId23" Type="http://schemas.openxmlformats.org/officeDocument/2006/relationships/tags" Target="../tags/tag431.xml"/><Relationship Id="rId28" Type="http://schemas.openxmlformats.org/officeDocument/2006/relationships/tags" Target="../tags/tag436.xml"/><Relationship Id="rId36" Type="http://schemas.openxmlformats.org/officeDocument/2006/relationships/tags" Target="../tags/tag444.xml"/><Relationship Id="rId49" Type="http://schemas.openxmlformats.org/officeDocument/2006/relationships/tags" Target="../tags/tag457.xml"/><Relationship Id="rId57" Type="http://schemas.openxmlformats.org/officeDocument/2006/relationships/tags" Target="../tags/tag465.xml"/><Relationship Id="rId10" Type="http://schemas.openxmlformats.org/officeDocument/2006/relationships/tags" Target="../tags/tag418.xml"/><Relationship Id="rId31" Type="http://schemas.openxmlformats.org/officeDocument/2006/relationships/tags" Target="../tags/tag439.xml"/><Relationship Id="rId44" Type="http://schemas.openxmlformats.org/officeDocument/2006/relationships/tags" Target="../tags/tag452.xml"/><Relationship Id="rId52" Type="http://schemas.openxmlformats.org/officeDocument/2006/relationships/tags" Target="../tags/tag460.xml"/><Relationship Id="rId60" Type="http://schemas.openxmlformats.org/officeDocument/2006/relationships/slideLayout" Target="../slideLayouts/slideLayout1.xml"/><Relationship Id="rId4" Type="http://schemas.openxmlformats.org/officeDocument/2006/relationships/tags" Target="../tags/tag412.xml"/><Relationship Id="rId9" Type="http://schemas.openxmlformats.org/officeDocument/2006/relationships/tags" Target="../tags/tag417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480.xml"/><Relationship Id="rId18" Type="http://schemas.openxmlformats.org/officeDocument/2006/relationships/tags" Target="../tags/tag485.xml"/><Relationship Id="rId26" Type="http://schemas.openxmlformats.org/officeDocument/2006/relationships/tags" Target="../tags/tag493.xml"/><Relationship Id="rId39" Type="http://schemas.openxmlformats.org/officeDocument/2006/relationships/tags" Target="../tags/tag506.xml"/><Relationship Id="rId21" Type="http://schemas.openxmlformats.org/officeDocument/2006/relationships/tags" Target="../tags/tag488.xml"/><Relationship Id="rId34" Type="http://schemas.openxmlformats.org/officeDocument/2006/relationships/tags" Target="../tags/tag501.xml"/><Relationship Id="rId42" Type="http://schemas.openxmlformats.org/officeDocument/2006/relationships/tags" Target="../tags/tag509.xml"/><Relationship Id="rId47" Type="http://schemas.openxmlformats.org/officeDocument/2006/relationships/notesSlide" Target="../notesSlides/notesSlide14.xml"/><Relationship Id="rId50" Type="http://schemas.openxmlformats.org/officeDocument/2006/relationships/image" Target="../media/image3.png"/><Relationship Id="rId7" Type="http://schemas.openxmlformats.org/officeDocument/2006/relationships/tags" Target="../tags/tag474.xml"/><Relationship Id="rId2" Type="http://schemas.openxmlformats.org/officeDocument/2006/relationships/tags" Target="../tags/tag469.xml"/><Relationship Id="rId16" Type="http://schemas.openxmlformats.org/officeDocument/2006/relationships/tags" Target="../tags/tag483.xml"/><Relationship Id="rId29" Type="http://schemas.openxmlformats.org/officeDocument/2006/relationships/tags" Target="../tags/tag496.xml"/><Relationship Id="rId11" Type="http://schemas.openxmlformats.org/officeDocument/2006/relationships/tags" Target="../tags/tag478.xml"/><Relationship Id="rId24" Type="http://schemas.openxmlformats.org/officeDocument/2006/relationships/tags" Target="../tags/tag491.xml"/><Relationship Id="rId32" Type="http://schemas.openxmlformats.org/officeDocument/2006/relationships/tags" Target="../tags/tag499.xml"/><Relationship Id="rId37" Type="http://schemas.openxmlformats.org/officeDocument/2006/relationships/tags" Target="../tags/tag504.xml"/><Relationship Id="rId40" Type="http://schemas.openxmlformats.org/officeDocument/2006/relationships/tags" Target="../tags/tag507.xml"/><Relationship Id="rId45" Type="http://schemas.openxmlformats.org/officeDocument/2006/relationships/tags" Target="../tags/tag512.xml"/><Relationship Id="rId5" Type="http://schemas.openxmlformats.org/officeDocument/2006/relationships/tags" Target="../tags/tag472.xml"/><Relationship Id="rId15" Type="http://schemas.openxmlformats.org/officeDocument/2006/relationships/tags" Target="../tags/tag482.xml"/><Relationship Id="rId23" Type="http://schemas.openxmlformats.org/officeDocument/2006/relationships/tags" Target="../tags/tag490.xml"/><Relationship Id="rId28" Type="http://schemas.openxmlformats.org/officeDocument/2006/relationships/tags" Target="../tags/tag495.xml"/><Relationship Id="rId36" Type="http://schemas.openxmlformats.org/officeDocument/2006/relationships/tags" Target="../tags/tag503.xml"/><Relationship Id="rId49" Type="http://schemas.openxmlformats.org/officeDocument/2006/relationships/image" Target="../media/image2.png"/><Relationship Id="rId10" Type="http://schemas.openxmlformats.org/officeDocument/2006/relationships/tags" Target="../tags/tag477.xml"/><Relationship Id="rId19" Type="http://schemas.openxmlformats.org/officeDocument/2006/relationships/tags" Target="../tags/tag486.xml"/><Relationship Id="rId31" Type="http://schemas.openxmlformats.org/officeDocument/2006/relationships/tags" Target="../tags/tag498.xml"/><Relationship Id="rId44" Type="http://schemas.openxmlformats.org/officeDocument/2006/relationships/tags" Target="../tags/tag511.xml"/><Relationship Id="rId4" Type="http://schemas.openxmlformats.org/officeDocument/2006/relationships/tags" Target="../tags/tag471.xml"/><Relationship Id="rId9" Type="http://schemas.openxmlformats.org/officeDocument/2006/relationships/tags" Target="../tags/tag476.xml"/><Relationship Id="rId14" Type="http://schemas.openxmlformats.org/officeDocument/2006/relationships/tags" Target="../tags/tag481.xml"/><Relationship Id="rId22" Type="http://schemas.openxmlformats.org/officeDocument/2006/relationships/tags" Target="../tags/tag489.xml"/><Relationship Id="rId27" Type="http://schemas.openxmlformats.org/officeDocument/2006/relationships/tags" Target="../tags/tag494.xml"/><Relationship Id="rId30" Type="http://schemas.openxmlformats.org/officeDocument/2006/relationships/tags" Target="../tags/tag497.xml"/><Relationship Id="rId35" Type="http://schemas.openxmlformats.org/officeDocument/2006/relationships/tags" Target="../tags/tag502.xml"/><Relationship Id="rId43" Type="http://schemas.openxmlformats.org/officeDocument/2006/relationships/tags" Target="../tags/tag510.xml"/><Relationship Id="rId48" Type="http://schemas.openxmlformats.org/officeDocument/2006/relationships/image" Target="../media/image1.png"/><Relationship Id="rId8" Type="http://schemas.openxmlformats.org/officeDocument/2006/relationships/tags" Target="../tags/tag475.xml"/><Relationship Id="rId3" Type="http://schemas.openxmlformats.org/officeDocument/2006/relationships/tags" Target="../tags/tag470.xml"/><Relationship Id="rId12" Type="http://schemas.openxmlformats.org/officeDocument/2006/relationships/tags" Target="../tags/tag479.xml"/><Relationship Id="rId17" Type="http://schemas.openxmlformats.org/officeDocument/2006/relationships/tags" Target="../tags/tag484.xml"/><Relationship Id="rId25" Type="http://schemas.openxmlformats.org/officeDocument/2006/relationships/tags" Target="../tags/tag492.xml"/><Relationship Id="rId33" Type="http://schemas.openxmlformats.org/officeDocument/2006/relationships/tags" Target="../tags/tag500.xml"/><Relationship Id="rId38" Type="http://schemas.openxmlformats.org/officeDocument/2006/relationships/tags" Target="../tags/tag505.xml"/><Relationship Id="rId46" Type="http://schemas.openxmlformats.org/officeDocument/2006/relationships/slideLayout" Target="../slideLayouts/slideLayout1.xml"/><Relationship Id="rId20" Type="http://schemas.openxmlformats.org/officeDocument/2006/relationships/tags" Target="../tags/tag487.xml"/><Relationship Id="rId41" Type="http://schemas.openxmlformats.org/officeDocument/2006/relationships/tags" Target="../tags/tag508.xml"/><Relationship Id="rId1" Type="http://schemas.openxmlformats.org/officeDocument/2006/relationships/tags" Target="../tags/tag468.xml"/><Relationship Id="rId6" Type="http://schemas.openxmlformats.org/officeDocument/2006/relationships/tags" Target="../tags/tag473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525.xml"/><Relationship Id="rId18" Type="http://schemas.openxmlformats.org/officeDocument/2006/relationships/tags" Target="../tags/tag530.xml"/><Relationship Id="rId26" Type="http://schemas.openxmlformats.org/officeDocument/2006/relationships/tags" Target="../tags/tag538.xml"/><Relationship Id="rId39" Type="http://schemas.openxmlformats.org/officeDocument/2006/relationships/tags" Target="../tags/tag551.xml"/><Relationship Id="rId21" Type="http://schemas.openxmlformats.org/officeDocument/2006/relationships/tags" Target="../tags/tag533.xml"/><Relationship Id="rId34" Type="http://schemas.openxmlformats.org/officeDocument/2006/relationships/tags" Target="../tags/tag546.xml"/><Relationship Id="rId42" Type="http://schemas.openxmlformats.org/officeDocument/2006/relationships/tags" Target="../tags/tag554.xml"/><Relationship Id="rId47" Type="http://schemas.openxmlformats.org/officeDocument/2006/relationships/notesSlide" Target="../notesSlides/notesSlide15.xml"/><Relationship Id="rId50" Type="http://schemas.openxmlformats.org/officeDocument/2006/relationships/image" Target="../media/image3.png"/><Relationship Id="rId7" Type="http://schemas.openxmlformats.org/officeDocument/2006/relationships/tags" Target="../tags/tag519.xml"/><Relationship Id="rId2" Type="http://schemas.openxmlformats.org/officeDocument/2006/relationships/tags" Target="../tags/tag514.xml"/><Relationship Id="rId16" Type="http://schemas.openxmlformats.org/officeDocument/2006/relationships/tags" Target="../tags/tag528.xml"/><Relationship Id="rId29" Type="http://schemas.openxmlformats.org/officeDocument/2006/relationships/tags" Target="../tags/tag541.xml"/><Relationship Id="rId11" Type="http://schemas.openxmlformats.org/officeDocument/2006/relationships/tags" Target="../tags/tag523.xml"/><Relationship Id="rId24" Type="http://schemas.openxmlformats.org/officeDocument/2006/relationships/tags" Target="../tags/tag536.xml"/><Relationship Id="rId32" Type="http://schemas.openxmlformats.org/officeDocument/2006/relationships/tags" Target="../tags/tag544.xml"/><Relationship Id="rId37" Type="http://schemas.openxmlformats.org/officeDocument/2006/relationships/tags" Target="../tags/tag549.xml"/><Relationship Id="rId40" Type="http://schemas.openxmlformats.org/officeDocument/2006/relationships/tags" Target="../tags/tag552.xml"/><Relationship Id="rId45" Type="http://schemas.openxmlformats.org/officeDocument/2006/relationships/tags" Target="../tags/tag557.xml"/><Relationship Id="rId5" Type="http://schemas.openxmlformats.org/officeDocument/2006/relationships/tags" Target="../tags/tag517.xml"/><Relationship Id="rId15" Type="http://schemas.openxmlformats.org/officeDocument/2006/relationships/tags" Target="../tags/tag527.xml"/><Relationship Id="rId23" Type="http://schemas.openxmlformats.org/officeDocument/2006/relationships/tags" Target="../tags/tag535.xml"/><Relationship Id="rId28" Type="http://schemas.openxmlformats.org/officeDocument/2006/relationships/tags" Target="../tags/tag540.xml"/><Relationship Id="rId36" Type="http://schemas.openxmlformats.org/officeDocument/2006/relationships/tags" Target="../tags/tag548.xml"/><Relationship Id="rId49" Type="http://schemas.openxmlformats.org/officeDocument/2006/relationships/image" Target="../media/image2.png"/><Relationship Id="rId10" Type="http://schemas.openxmlformats.org/officeDocument/2006/relationships/tags" Target="../tags/tag522.xml"/><Relationship Id="rId19" Type="http://schemas.openxmlformats.org/officeDocument/2006/relationships/tags" Target="../tags/tag531.xml"/><Relationship Id="rId31" Type="http://schemas.openxmlformats.org/officeDocument/2006/relationships/tags" Target="../tags/tag543.xml"/><Relationship Id="rId44" Type="http://schemas.openxmlformats.org/officeDocument/2006/relationships/tags" Target="../tags/tag556.xml"/><Relationship Id="rId4" Type="http://schemas.openxmlformats.org/officeDocument/2006/relationships/tags" Target="../tags/tag516.xml"/><Relationship Id="rId9" Type="http://schemas.openxmlformats.org/officeDocument/2006/relationships/tags" Target="../tags/tag521.xml"/><Relationship Id="rId14" Type="http://schemas.openxmlformats.org/officeDocument/2006/relationships/tags" Target="../tags/tag526.xml"/><Relationship Id="rId22" Type="http://schemas.openxmlformats.org/officeDocument/2006/relationships/tags" Target="../tags/tag534.xml"/><Relationship Id="rId27" Type="http://schemas.openxmlformats.org/officeDocument/2006/relationships/tags" Target="../tags/tag539.xml"/><Relationship Id="rId30" Type="http://schemas.openxmlformats.org/officeDocument/2006/relationships/tags" Target="../tags/tag542.xml"/><Relationship Id="rId35" Type="http://schemas.openxmlformats.org/officeDocument/2006/relationships/tags" Target="../tags/tag547.xml"/><Relationship Id="rId43" Type="http://schemas.openxmlformats.org/officeDocument/2006/relationships/tags" Target="../tags/tag555.xml"/><Relationship Id="rId48" Type="http://schemas.openxmlformats.org/officeDocument/2006/relationships/image" Target="../media/image1.png"/><Relationship Id="rId8" Type="http://schemas.openxmlformats.org/officeDocument/2006/relationships/tags" Target="../tags/tag520.xml"/><Relationship Id="rId3" Type="http://schemas.openxmlformats.org/officeDocument/2006/relationships/tags" Target="../tags/tag515.xml"/><Relationship Id="rId12" Type="http://schemas.openxmlformats.org/officeDocument/2006/relationships/tags" Target="../tags/tag524.xml"/><Relationship Id="rId17" Type="http://schemas.openxmlformats.org/officeDocument/2006/relationships/tags" Target="../tags/tag529.xml"/><Relationship Id="rId25" Type="http://schemas.openxmlformats.org/officeDocument/2006/relationships/tags" Target="../tags/tag537.xml"/><Relationship Id="rId33" Type="http://schemas.openxmlformats.org/officeDocument/2006/relationships/tags" Target="../tags/tag545.xml"/><Relationship Id="rId38" Type="http://schemas.openxmlformats.org/officeDocument/2006/relationships/tags" Target="../tags/tag550.xml"/><Relationship Id="rId46" Type="http://schemas.openxmlformats.org/officeDocument/2006/relationships/slideLayout" Target="../slideLayouts/slideLayout1.xml"/><Relationship Id="rId20" Type="http://schemas.openxmlformats.org/officeDocument/2006/relationships/tags" Target="../tags/tag532.xml"/><Relationship Id="rId41" Type="http://schemas.openxmlformats.org/officeDocument/2006/relationships/tags" Target="../tags/tag553.xml"/><Relationship Id="rId1" Type="http://schemas.openxmlformats.org/officeDocument/2006/relationships/tags" Target="../tags/tag513.xml"/><Relationship Id="rId6" Type="http://schemas.openxmlformats.org/officeDocument/2006/relationships/tags" Target="../tags/tag518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570.xml"/><Relationship Id="rId18" Type="http://schemas.openxmlformats.org/officeDocument/2006/relationships/tags" Target="../tags/tag575.xml"/><Relationship Id="rId26" Type="http://schemas.openxmlformats.org/officeDocument/2006/relationships/tags" Target="../tags/tag583.xml"/><Relationship Id="rId39" Type="http://schemas.openxmlformats.org/officeDocument/2006/relationships/tags" Target="../tags/tag596.xml"/><Relationship Id="rId21" Type="http://schemas.openxmlformats.org/officeDocument/2006/relationships/tags" Target="../tags/tag578.xml"/><Relationship Id="rId34" Type="http://schemas.openxmlformats.org/officeDocument/2006/relationships/tags" Target="../tags/tag591.xml"/><Relationship Id="rId42" Type="http://schemas.openxmlformats.org/officeDocument/2006/relationships/tags" Target="../tags/tag599.xml"/><Relationship Id="rId47" Type="http://schemas.openxmlformats.org/officeDocument/2006/relationships/notesSlide" Target="../notesSlides/notesSlide16.xml"/><Relationship Id="rId50" Type="http://schemas.openxmlformats.org/officeDocument/2006/relationships/image" Target="../media/image3.png"/><Relationship Id="rId7" Type="http://schemas.openxmlformats.org/officeDocument/2006/relationships/tags" Target="../tags/tag564.xml"/><Relationship Id="rId2" Type="http://schemas.openxmlformats.org/officeDocument/2006/relationships/tags" Target="../tags/tag559.xml"/><Relationship Id="rId16" Type="http://schemas.openxmlformats.org/officeDocument/2006/relationships/tags" Target="../tags/tag573.xml"/><Relationship Id="rId29" Type="http://schemas.openxmlformats.org/officeDocument/2006/relationships/tags" Target="../tags/tag586.xml"/><Relationship Id="rId11" Type="http://schemas.openxmlformats.org/officeDocument/2006/relationships/tags" Target="../tags/tag568.xml"/><Relationship Id="rId24" Type="http://schemas.openxmlformats.org/officeDocument/2006/relationships/tags" Target="../tags/tag581.xml"/><Relationship Id="rId32" Type="http://schemas.openxmlformats.org/officeDocument/2006/relationships/tags" Target="../tags/tag589.xml"/><Relationship Id="rId37" Type="http://schemas.openxmlformats.org/officeDocument/2006/relationships/tags" Target="../tags/tag594.xml"/><Relationship Id="rId40" Type="http://schemas.openxmlformats.org/officeDocument/2006/relationships/tags" Target="../tags/tag597.xml"/><Relationship Id="rId45" Type="http://schemas.openxmlformats.org/officeDocument/2006/relationships/tags" Target="../tags/tag602.xml"/><Relationship Id="rId5" Type="http://schemas.openxmlformats.org/officeDocument/2006/relationships/tags" Target="../tags/tag562.xml"/><Relationship Id="rId15" Type="http://schemas.openxmlformats.org/officeDocument/2006/relationships/tags" Target="../tags/tag572.xml"/><Relationship Id="rId23" Type="http://schemas.openxmlformats.org/officeDocument/2006/relationships/tags" Target="../tags/tag580.xml"/><Relationship Id="rId28" Type="http://schemas.openxmlformats.org/officeDocument/2006/relationships/tags" Target="../tags/tag585.xml"/><Relationship Id="rId36" Type="http://schemas.openxmlformats.org/officeDocument/2006/relationships/tags" Target="../tags/tag593.xml"/><Relationship Id="rId49" Type="http://schemas.openxmlformats.org/officeDocument/2006/relationships/image" Target="../media/image2.png"/><Relationship Id="rId10" Type="http://schemas.openxmlformats.org/officeDocument/2006/relationships/tags" Target="../tags/tag567.xml"/><Relationship Id="rId19" Type="http://schemas.openxmlformats.org/officeDocument/2006/relationships/tags" Target="../tags/tag576.xml"/><Relationship Id="rId31" Type="http://schemas.openxmlformats.org/officeDocument/2006/relationships/tags" Target="../tags/tag588.xml"/><Relationship Id="rId44" Type="http://schemas.openxmlformats.org/officeDocument/2006/relationships/tags" Target="../tags/tag601.xml"/><Relationship Id="rId4" Type="http://schemas.openxmlformats.org/officeDocument/2006/relationships/tags" Target="../tags/tag561.xml"/><Relationship Id="rId9" Type="http://schemas.openxmlformats.org/officeDocument/2006/relationships/tags" Target="../tags/tag566.xml"/><Relationship Id="rId14" Type="http://schemas.openxmlformats.org/officeDocument/2006/relationships/tags" Target="../tags/tag571.xml"/><Relationship Id="rId22" Type="http://schemas.openxmlformats.org/officeDocument/2006/relationships/tags" Target="../tags/tag579.xml"/><Relationship Id="rId27" Type="http://schemas.openxmlformats.org/officeDocument/2006/relationships/tags" Target="../tags/tag584.xml"/><Relationship Id="rId30" Type="http://schemas.openxmlformats.org/officeDocument/2006/relationships/tags" Target="../tags/tag587.xml"/><Relationship Id="rId35" Type="http://schemas.openxmlformats.org/officeDocument/2006/relationships/tags" Target="../tags/tag592.xml"/><Relationship Id="rId43" Type="http://schemas.openxmlformats.org/officeDocument/2006/relationships/tags" Target="../tags/tag600.xml"/><Relationship Id="rId48" Type="http://schemas.openxmlformats.org/officeDocument/2006/relationships/image" Target="../media/image1.png"/><Relationship Id="rId8" Type="http://schemas.openxmlformats.org/officeDocument/2006/relationships/tags" Target="../tags/tag565.xml"/><Relationship Id="rId3" Type="http://schemas.openxmlformats.org/officeDocument/2006/relationships/tags" Target="../tags/tag560.xml"/><Relationship Id="rId12" Type="http://schemas.openxmlformats.org/officeDocument/2006/relationships/tags" Target="../tags/tag569.xml"/><Relationship Id="rId17" Type="http://schemas.openxmlformats.org/officeDocument/2006/relationships/tags" Target="../tags/tag574.xml"/><Relationship Id="rId25" Type="http://schemas.openxmlformats.org/officeDocument/2006/relationships/tags" Target="../tags/tag582.xml"/><Relationship Id="rId33" Type="http://schemas.openxmlformats.org/officeDocument/2006/relationships/tags" Target="../tags/tag590.xml"/><Relationship Id="rId38" Type="http://schemas.openxmlformats.org/officeDocument/2006/relationships/tags" Target="../tags/tag595.xml"/><Relationship Id="rId46" Type="http://schemas.openxmlformats.org/officeDocument/2006/relationships/slideLayout" Target="../slideLayouts/slideLayout1.xml"/><Relationship Id="rId20" Type="http://schemas.openxmlformats.org/officeDocument/2006/relationships/tags" Target="../tags/tag577.xml"/><Relationship Id="rId41" Type="http://schemas.openxmlformats.org/officeDocument/2006/relationships/tags" Target="../tags/tag598.xml"/><Relationship Id="rId1" Type="http://schemas.openxmlformats.org/officeDocument/2006/relationships/tags" Target="../tags/tag558.xml"/><Relationship Id="rId6" Type="http://schemas.openxmlformats.org/officeDocument/2006/relationships/tags" Target="../tags/tag5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0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0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1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1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tags" Target="../tags/tag634.xml"/><Relationship Id="rId21" Type="http://schemas.openxmlformats.org/officeDocument/2006/relationships/tags" Target="../tags/tag629.xml"/><Relationship Id="rId42" Type="http://schemas.openxmlformats.org/officeDocument/2006/relationships/tags" Target="../tags/tag650.xml"/><Relationship Id="rId47" Type="http://schemas.openxmlformats.org/officeDocument/2006/relationships/tags" Target="../tags/tag655.xml"/><Relationship Id="rId63" Type="http://schemas.openxmlformats.org/officeDocument/2006/relationships/tags" Target="../tags/tag671.xml"/><Relationship Id="rId68" Type="http://schemas.openxmlformats.org/officeDocument/2006/relationships/tags" Target="../tags/tag676.xml"/><Relationship Id="rId84" Type="http://schemas.openxmlformats.org/officeDocument/2006/relationships/notesSlide" Target="../notesSlides/notesSlide33.xml"/><Relationship Id="rId16" Type="http://schemas.openxmlformats.org/officeDocument/2006/relationships/tags" Target="../tags/tag624.xml"/><Relationship Id="rId11" Type="http://schemas.openxmlformats.org/officeDocument/2006/relationships/tags" Target="../tags/tag619.xml"/><Relationship Id="rId32" Type="http://schemas.openxmlformats.org/officeDocument/2006/relationships/tags" Target="../tags/tag640.xml"/><Relationship Id="rId37" Type="http://schemas.openxmlformats.org/officeDocument/2006/relationships/tags" Target="../tags/tag645.xml"/><Relationship Id="rId53" Type="http://schemas.openxmlformats.org/officeDocument/2006/relationships/tags" Target="../tags/tag661.xml"/><Relationship Id="rId58" Type="http://schemas.openxmlformats.org/officeDocument/2006/relationships/tags" Target="../tags/tag666.xml"/><Relationship Id="rId74" Type="http://schemas.openxmlformats.org/officeDocument/2006/relationships/tags" Target="../tags/tag682.xml"/><Relationship Id="rId79" Type="http://schemas.openxmlformats.org/officeDocument/2006/relationships/tags" Target="../tags/tag687.xml"/><Relationship Id="rId5" Type="http://schemas.openxmlformats.org/officeDocument/2006/relationships/tags" Target="../tags/tag613.xml"/><Relationship Id="rId19" Type="http://schemas.openxmlformats.org/officeDocument/2006/relationships/tags" Target="../tags/tag627.xml"/><Relationship Id="rId14" Type="http://schemas.openxmlformats.org/officeDocument/2006/relationships/tags" Target="../tags/tag622.xml"/><Relationship Id="rId22" Type="http://schemas.openxmlformats.org/officeDocument/2006/relationships/tags" Target="../tags/tag630.xml"/><Relationship Id="rId27" Type="http://schemas.openxmlformats.org/officeDocument/2006/relationships/tags" Target="../tags/tag635.xml"/><Relationship Id="rId30" Type="http://schemas.openxmlformats.org/officeDocument/2006/relationships/tags" Target="../tags/tag638.xml"/><Relationship Id="rId35" Type="http://schemas.openxmlformats.org/officeDocument/2006/relationships/tags" Target="../tags/tag643.xml"/><Relationship Id="rId43" Type="http://schemas.openxmlformats.org/officeDocument/2006/relationships/tags" Target="../tags/tag651.xml"/><Relationship Id="rId48" Type="http://schemas.openxmlformats.org/officeDocument/2006/relationships/tags" Target="../tags/tag656.xml"/><Relationship Id="rId56" Type="http://schemas.openxmlformats.org/officeDocument/2006/relationships/tags" Target="../tags/tag664.xml"/><Relationship Id="rId64" Type="http://schemas.openxmlformats.org/officeDocument/2006/relationships/tags" Target="../tags/tag672.xml"/><Relationship Id="rId69" Type="http://schemas.openxmlformats.org/officeDocument/2006/relationships/tags" Target="../tags/tag677.xml"/><Relationship Id="rId77" Type="http://schemas.openxmlformats.org/officeDocument/2006/relationships/tags" Target="../tags/tag685.xml"/><Relationship Id="rId8" Type="http://schemas.openxmlformats.org/officeDocument/2006/relationships/tags" Target="../tags/tag616.xml"/><Relationship Id="rId51" Type="http://schemas.openxmlformats.org/officeDocument/2006/relationships/tags" Target="../tags/tag659.xml"/><Relationship Id="rId72" Type="http://schemas.openxmlformats.org/officeDocument/2006/relationships/tags" Target="../tags/tag680.xml"/><Relationship Id="rId80" Type="http://schemas.openxmlformats.org/officeDocument/2006/relationships/tags" Target="../tags/tag688.xml"/><Relationship Id="rId85" Type="http://schemas.openxmlformats.org/officeDocument/2006/relationships/image" Target="../media/image1.png"/><Relationship Id="rId3" Type="http://schemas.openxmlformats.org/officeDocument/2006/relationships/tags" Target="../tags/tag611.xml"/><Relationship Id="rId12" Type="http://schemas.openxmlformats.org/officeDocument/2006/relationships/tags" Target="../tags/tag620.xml"/><Relationship Id="rId17" Type="http://schemas.openxmlformats.org/officeDocument/2006/relationships/tags" Target="../tags/tag625.xml"/><Relationship Id="rId25" Type="http://schemas.openxmlformats.org/officeDocument/2006/relationships/tags" Target="../tags/tag633.xml"/><Relationship Id="rId33" Type="http://schemas.openxmlformats.org/officeDocument/2006/relationships/tags" Target="../tags/tag641.xml"/><Relationship Id="rId38" Type="http://schemas.openxmlformats.org/officeDocument/2006/relationships/tags" Target="../tags/tag646.xml"/><Relationship Id="rId46" Type="http://schemas.openxmlformats.org/officeDocument/2006/relationships/tags" Target="../tags/tag654.xml"/><Relationship Id="rId59" Type="http://schemas.openxmlformats.org/officeDocument/2006/relationships/tags" Target="../tags/tag667.xml"/><Relationship Id="rId67" Type="http://schemas.openxmlformats.org/officeDocument/2006/relationships/tags" Target="../tags/tag675.xml"/><Relationship Id="rId20" Type="http://schemas.openxmlformats.org/officeDocument/2006/relationships/tags" Target="../tags/tag628.xml"/><Relationship Id="rId41" Type="http://schemas.openxmlformats.org/officeDocument/2006/relationships/tags" Target="../tags/tag649.xml"/><Relationship Id="rId54" Type="http://schemas.openxmlformats.org/officeDocument/2006/relationships/tags" Target="../tags/tag662.xml"/><Relationship Id="rId62" Type="http://schemas.openxmlformats.org/officeDocument/2006/relationships/tags" Target="../tags/tag670.xml"/><Relationship Id="rId70" Type="http://schemas.openxmlformats.org/officeDocument/2006/relationships/tags" Target="../tags/tag678.xml"/><Relationship Id="rId75" Type="http://schemas.openxmlformats.org/officeDocument/2006/relationships/tags" Target="../tags/tag683.xml"/><Relationship Id="rId83" Type="http://schemas.openxmlformats.org/officeDocument/2006/relationships/slideLayout" Target="../slideLayouts/slideLayout12.xml"/><Relationship Id="rId1" Type="http://schemas.openxmlformats.org/officeDocument/2006/relationships/tags" Target="../tags/tag609.xml"/><Relationship Id="rId6" Type="http://schemas.openxmlformats.org/officeDocument/2006/relationships/tags" Target="../tags/tag614.xml"/><Relationship Id="rId15" Type="http://schemas.openxmlformats.org/officeDocument/2006/relationships/tags" Target="../tags/tag623.xml"/><Relationship Id="rId23" Type="http://schemas.openxmlformats.org/officeDocument/2006/relationships/tags" Target="../tags/tag631.xml"/><Relationship Id="rId28" Type="http://schemas.openxmlformats.org/officeDocument/2006/relationships/tags" Target="../tags/tag636.xml"/><Relationship Id="rId36" Type="http://schemas.openxmlformats.org/officeDocument/2006/relationships/tags" Target="../tags/tag644.xml"/><Relationship Id="rId49" Type="http://schemas.openxmlformats.org/officeDocument/2006/relationships/tags" Target="../tags/tag657.xml"/><Relationship Id="rId57" Type="http://schemas.openxmlformats.org/officeDocument/2006/relationships/tags" Target="../tags/tag665.xml"/><Relationship Id="rId10" Type="http://schemas.openxmlformats.org/officeDocument/2006/relationships/tags" Target="../tags/tag618.xml"/><Relationship Id="rId31" Type="http://schemas.openxmlformats.org/officeDocument/2006/relationships/tags" Target="../tags/tag639.xml"/><Relationship Id="rId44" Type="http://schemas.openxmlformats.org/officeDocument/2006/relationships/tags" Target="../tags/tag652.xml"/><Relationship Id="rId52" Type="http://schemas.openxmlformats.org/officeDocument/2006/relationships/tags" Target="../tags/tag660.xml"/><Relationship Id="rId60" Type="http://schemas.openxmlformats.org/officeDocument/2006/relationships/tags" Target="../tags/tag668.xml"/><Relationship Id="rId65" Type="http://schemas.openxmlformats.org/officeDocument/2006/relationships/tags" Target="../tags/tag673.xml"/><Relationship Id="rId73" Type="http://schemas.openxmlformats.org/officeDocument/2006/relationships/tags" Target="../tags/tag681.xml"/><Relationship Id="rId78" Type="http://schemas.openxmlformats.org/officeDocument/2006/relationships/tags" Target="../tags/tag686.xml"/><Relationship Id="rId81" Type="http://schemas.openxmlformats.org/officeDocument/2006/relationships/tags" Target="../tags/tag689.xml"/><Relationship Id="rId86" Type="http://schemas.openxmlformats.org/officeDocument/2006/relationships/image" Target="../media/image2.png"/><Relationship Id="rId4" Type="http://schemas.openxmlformats.org/officeDocument/2006/relationships/tags" Target="../tags/tag612.xml"/><Relationship Id="rId9" Type="http://schemas.openxmlformats.org/officeDocument/2006/relationships/tags" Target="../tags/tag617.xml"/><Relationship Id="rId13" Type="http://schemas.openxmlformats.org/officeDocument/2006/relationships/tags" Target="../tags/tag621.xml"/><Relationship Id="rId18" Type="http://schemas.openxmlformats.org/officeDocument/2006/relationships/tags" Target="../tags/tag626.xml"/><Relationship Id="rId39" Type="http://schemas.openxmlformats.org/officeDocument/2006/relationships/tags" Target="../tags/tag647.xml"/><Relationship Id="rId34" Type="http://schemas.openxmlformats.org/officeDocument/2006/relationships/tags" Target="../tags/tag642.xml"/><Relationship Id="rId50" Type="http://schemas.openxmlformats.org/officeDocument/2006/relationships/tags" Target="../tags/tag658.xml"/><Relationship Id="rId55" Type="http://schemas.openxmlformats.org/officeDocument/2006/relationships/tags" Target="../tags/tag663.xml"/><Relationship Id="rId76" Type="http://schemas.openxmlformats.org/officeDocument/2006/relationships/tags" Target="../tags/tag684.xml"/><Relationship Id="rId7" Type="http://schemas.openxmlformats.org/officeDocument/2006/relationships/tags" Target="../tags/tag615.xml"/><Relationship Id="rId71" Type="http://schemas.openxmlformats.org/officeDocument/2006/relationships/tags" Target="../tags/tag679.xml"/><Relationship Id="rId2" Type="http://schemas.openxmlformats.org/officeDocument/2006/relationships/tags" Target="../tags/tag610.xml"/><Relationship Id="rId29" Type="http://schemas.openxmlformats.org/officeDocument/2006/relationships/tags" Target="../tags/tag637.xml"/><Relationship Id="rId24" Type="http://schemas.openxmlformats.org/officeDocument/2006/relationships/tags" Target="../tags/tag632.xml"/><Relationship Id="rId40" Type="http://schemas.openxmlformats.org/officeDocument/2006/relationships/tags" Target="../tags/tag648.xml"/><Relationship Id="rId45" Type="http://schemas.openxmlformats.org/officeDocument/2006/relationships/tags" Target="../tags/tag653.xml"/><Relationship Id="rId66" Type="http://schemas.openxmlformats.org/officeDocument/2006/relationships/tags" Target="../tags/tag674.xml"/><Relationship Id="rId87" Type="http://schemas.openxmlformats.org/officeDocument/2006/relationships/image" Target="../media/image3.png"/><Relationship Id="rId61" Type="http://schemas.openxmlformats.org/officeDocument/2006/relationships/tags" Target="../tags/tag669.xml"/><Relationship Id="rId82" Type="http://schemas.openxmlformats.org/officeDocument/2006/relationships/tags" Target="../tags/tag69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5.svg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1.png"/><Relationship Id="rId21" Type="http://schemas.openxmlformats.org/officeDocument/2006/relationships/image" Target="../media/image56.png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19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tags" Target="../tags/tag693.xml"/><Relationship Id="rId1" Type="http://schemas.openxmlformats.org/officeDocument/2006/relationships/tags" Target="../tags/tag692.xml"/><Relationship Id="rId6" Type="http://schemas.openxmlformats.org/officeDocument/2006/relationships/image" Target="../media/image3.png"/><Relationship Id="rId11" Type="http://schemas.openxmlformats.org/officeDocument/2006/relationships/image" Target="../media/image61.png"/><Relationship Id="rId5" Type="http://schemas.openxmlformats.org/officeDocument/2006/relationships/image" Target="../media/image2.png"/><Relationship Id="rId10" Type="http://schemas.openxmlformats.org/officeDocument/2006/relationships/image" Target="../media/image60.svg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33.xml"/><Relationship Id="rId21" Type="http://schemas.openxmlformats.org/officeDocument/2006/relationships/tags" Target="../tags/tag28.xml"/><Relationship Id="rId42" Type="http://schemas.openxmlformats.org/officeDocument/2006/relationships/tags" Target="../tags/tag49.xml"/><Relationship Id="rId47" Type="http://schemas.openxmlformats.org/officeDocument/2006/relationships/tags" Target="../tags/tag54.xml"/><Relationship Id="rId63" Type="http://schemas.openxmlformats.org/officeDocument/2006/relationships/tags" Target="../tags/tag70.xml"/><Relationship Id="rId68" Type="http://schemas.openxmlformats.org/officeDocument/2006/relationships/tags" Target="../tags/tag75.xml"/><Relationship Id="rId16" Type="http://schemas.openxmlformats.org/officeDocument/2006/relationships/tags" Target="../tags/tag23.xml"/><Relationship Id="rId11" Type="http://schemas.openxmlformats.org/officeDocument/2006/relationships/tags" Target="../tags/tag18.xml"/><Relationship Id="rId32" Type="http://schemas.openxmlformats.org/officeDocument/2006/relationships/tags" Target="../tags/tag39.xml"/><Relationship Id="rId37" Type="http://schemas.openxmlformats.org/officeDocument/2006/relationships/tags" Target="../tags/tag44.xml"/><Relationship Id="rId53" Type="http://schemas.openxmlformats.org/officeDocument/2006/relationships/tags" Target="../tags/tag60.xml"/><Relationship Id="rId58" Type="http://schemas.openxmlformats.org/officeDocument/2006/relationships/tags" Target="../tags/tag65.xml"/><Relationship Id="rId74" Type="http://schemas.openxmlformats.org/officeDocument/2006/relationships/tags" Target="../tags/tag81.xml"/><Relationship Id="rId79" Type="http://schemas.openxmlformats.org/officeDocument/2006/relationships/image" Target="../media/image2.png"/><Relationship Id="rId5" Type="http://schemas.openxmlformats.org/officeDocument/2006/relationships/tags" Target="../tags/tag12.xml"/><Relationship Id="rId61" Type="http://schemas.openxmlformats.org/officeDocument/2006/relationships/tags" Target="../tags/tag68.xml"/><Relationship Id="rId19" Type="http://schemas.openxmlformats.org/officeDocument/2006/relationships/tags" Target="../tags/tag2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tags" Target="../tags/tag37.xml"/><Relationship Id="rId35" Type="http://schemas.openxmlformats.org/officeDocument/2006/relationships/tags" Target="../tags/tag42.xml"/><Relationship Id="rId43" Type="http://schemas.openxmlformats.org/officeDocument/2006/relationships/tags" Target="../tags/tag50.xml"/><Relationship Id="rId48" Type="http://schemas.openxmlformats.org/officeDocument/2006/relationships/tags" Target="../tags/tag55.xml"/><Relationship Id="rId56" Type="http://schemas.openxmlformats.org/officeDocument/2006/relationships/tags" Target="../tags/tag63.xml"/><Relationship Id="rId64" Type="http://schemas.openxmlformats.org/officeDocument/2006/relationships/tags" Target="../tags/tag71.xml"/><Relationship Id="rId69" Type="http://schemas.openxmlformats.org/officeDocument/2006/relationships/tags" Target="../tags/tag76.xml"/><Relationship Id="rId77" Type="http://schemas.openxmlformats.org/officeDocument/2006/relationships/notesSlide" Target="../notesSlides/notesSlide4.xml"/><Relationship Id="rId8" Type="http://schemas.openxmlformats.org/officeDocument/2006/relationships/tags" Target="../tags/tag15.xml"/><Relationship Id="rId51" Type="http://schemas.openxmlformats.org/officeDocument/2006/relationships/tags" Target="../tags/tag58.xml"/><Relationship Id="rId72" Type="http://schemas.openxmlformats.org/officeDocument/2006/relationships/tags" Target="../tags/tag79.xml"/><Relationship Id="rId80" Type="http://schemas.openxmlformats.org/officeDocument/2006/relationships/image" Target="../media/image3.png"/><Relationship Id="rId3" Type="http://schemas.openxmlformats.org/officeDocument/2006/relationships/tags" Target="../tags/tag10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33" Type="http://schemas.openxmlformats.org/officeDocument/2006/relationships/tags" Target="../tags/tag40.xml"/><Relationship Id="rId38" Type="http://schemas.openxmlformats.org/officeDocument/2006/relationships/tags" Target="../tags/tag45.xml"/><Relationship Id="rId46" Type="http://schemas.openxmlformats.org/officeDocument/2006/relationships/tags" Target="../tags/tag53.xml"/><Relationship Id="rId59" Type="http://schemas.openxmlformats.org/officeDocument/2006/relationships/tags" Target="../tags/tag66.xml"/><Relationship Id="rId67" Type="http://schemas.openxmlformats.org/officeDocument/2006/relationships/tags" Target="../tags/tag74.xml"/><Relationship Id="rId20" Type="http://schemas.openxmlformats.org/officeDocument/2006/relationships/tags" Target="../tags/tag27.xml"/><Relationship Id="rId41" Type="http://schemas.openxmlformats.org/officeDocument/2006/relationships/tags" Target="../tags/tag48.xml"/><Relationship Id="rId54" Type="http://schemas.openxmlformats.org/officeDocument/2006/relationships/tags" Target="../tags/tag61.xml"/><Relationship Id="rId62" Type="http://schemas.openxmlformats.org/officeDocument/2006/relationships/tags" Target="../tags/tag69.xml"/><Relationship Id="rId70" Type="http://schemas.openxmlformats.org/officeDocument/2006/relationships/tags" Target="../tags/tag77.xml"/><Relationship Id="rId75" Type="http://schemas.openxmlformats.org/officeDocument/2006/relationships/tags" Target="../tags/tag82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36" Type="http://schemas.openxmlformats.org/officeDocument/2006/relationships/tags" Target="../tags/tag43.xml"/><Relationship Id="rId49" Type="http://schemas.openxmlformats.org/officeDocument/2006/relationships/tags" Target="../tags/tag56.xml"/><Relationship Id="rId57" Type="http://schemas.openxmlformats.org/officeDocument/2006/relationships/tags" Target="../tags/tag64.xml"/><Relationship Id="rId10" Type="http://schemas.openxmlformats.org/officeDocument/2006/relationships/tags" Target="../tags/tag17.xml"/><Relationship Id="rId31" Type="http://schemas.openxmlformats.org/officeDocument/2006/relationships/tags" Target="../tags/tag38.xml"/><Relationship Id="rId44" Type="http://schemas.openxmlformats.org/officeDocument/2006/relationships/tags" Target="../tags/tag51.xml"/><Relationship Id="rId52" Type="http://schemas.openxmlformats.org/officeDocument/2006/relationships/tags" Target="../tags/tag59.xml"/><Relationship Id="rId60" Type="http://schemas.openxmlformats.org/officeDocument/2006/relationships/tags" Target="../tags/tag67.xml"/><Relationship Id="rId65" Type="http://schemas.openxmlformats.org/officeDocument/2006/relationships/tags" Target="../tags/tag72.xml"/><Relationship Id="rId73" Type="http://schemas.openxmlformats.org/officeDocument/2006/relationships/tags" Target="../tags/tag80.xml"/><Relationship Id="rId78" Type="http://schemas.openxmlformats.org/officeDocument/2006/relationships/image" Target="../media/image1.png"/><Relationship Id="rId81" Type="http://schemas.openxmlformats.org/officeDocument/2006/relationships/image" Target="../media/image4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39" Type="http://schemas.openxmlformats.org/officeDocument/2006/relationships/tags" Target="../tags/tag46.xml"/><Relationship Id="rId34" Type="http://schemas.openxmlformats.org/officeDocument/2006/relationships/tags" Target="../tags/tag41.xml"/><Relationship Id="rId50" Type="http://schemas.openxmlformats.org/officeDocument/2006/relationships/tags" Target="../tags/tag57.xml"/><Relationship Id="rId55" Type="http://schemas.openxmlformats.org/officeDocument/2006/relationships/tags" Target="../tags/tag62.xml"/><Relationship Id="rId76" Type="http://schemas.openxmlformats.org/officeDocument/2006/relationships/slideLayout" Target="../slideLayouts/slideLayout12.xml"/><Relationship Id="rId7" Type="http://schemas.openxmlformats.org/officeDocument/2006/relationships/tags" Target="../tags/tag14.xml"/><Relationship Id="rId71" Type="http://schemas.openxmlformats.org/officeDocument/2006/relationships/tags" Target="../tags/tag78.xml"/><Relationship Id="rId2" Type="http://schemas.openxmlformats.org/officeDocument/2006/relationships/tags" Target="../tags/tag9.xml"/><Relationship Id="rId29" Type="http://schemas.openxmlformats.org/officeDocument/2006/relationships/tags" Target="../tags/tag36.xml"/><Relationship Id="rId24" Type="http://schemas.openxmlformats.org/officeDocument/2006/relationships/tags" Target="../tags/tag31.xml"/><Relationship Id="rId40" Type="http://schemas.openxmlformats.org/officeDocument/2006/relationships/tags" Target="../tags/tag47.xml"/><Relationship Id="rId45" Type="http://schemas.openxmlformats.org/officeDocument/2006/relationships/tags" Target="../tags/tag52.xml"/><Relationship Id="rId66" Type="http://schemas.openxmlformats.org/officeDocument/2006/relationships/tags" Target="../tags/tag7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6.xml"/><Relationship Id="rId1" Type="http://schemas.openxmlformats.org/officeDocument/2006/relationships/tags" Target="../tags/tag69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tags" Target="../tags/tag108.xml"/><Relationship Id="rId21" Type="http://schemas.openxmlformats.org/officeDocument/2006/relationships/tags" Target="../tags/tag103.xml"/><Relationship Id="rId42" Type="http://schemas.openxmlformats.org/officeDocument/2006/relationships/tags" Target="../tags/tag124.xml"/><Relationship Id="rId47" Type="http://schemas.openxmlformats.org/officeDocument/2006/relationships/tags" Target="../tags/tag129.xml"/><Relationship Id="rId63" Type="http://schemas.openxmlformats.org/officeDocument/2006/relationships/tags" Target="../tags/tag145.xml"/><Relationship Id="rId68" Type="http://schemas.openxmlformats.org/officeDocument/2006/relationships/tags" Target="../tags/tag150.xml"/><Relationship Id="rId16" Type="http://schemas.openxmlformats.org/officeDocument/2006/relationships/tags" Target="../tags/tag98.xml"/><Relationship Id="rId11" Type="http://schemas.openxmlformats.org/officeDocument/2006/relationships/tags" Target="../tags/tag93.xml"/><Relationship Id="rId24" Type="http://schemas.openxmlformats.org/officeDocument/2006/relationships/tags" Target="../tags/tag106.xml"/><Relationship Id="rId32" Type="http://schemas.openxmlformats.org/officeDocument/2006/relationships/tags" Target="../tags/tag114.xml"/><Relationship Id="rId37" Type="http://schemas.openxmlformats.org/officeDocument/2006/relationships/tags" Target="../tags/tag119.xml"/><Relationship Id="rId40" Type="http://schemas.openxmlformats.org/officeDocument/2006/relationships/tags" Target="../tags/tag122.xml"/><Relationship Id="rId45" Type="http://schemas.openxmlformats.org/officeDocument/2006/relationships/tags" Target="../tags/tag127.xml"/><Relationship Id="rId53" Type="http://schemas.openxmlformats.org/officeDocument/2006/relationships/tags" Target="../tags/tag135.xml"/><Relationship Id="rId58" Type="http://schemas.openxmlformats.org/officeDocument/2006/relationships/tags" Target="../tags/tag140.xml"/><Relationship Id="rId66" Type="http://schemas.openxmlformats.org/officeDocument/2006/relationships/tags" Target="../tags/tag148.xml"/><Relationship Id="rId74" Type="http://schemas.openxmlformats.org/officeDocument/2006/relationships/image" Target="../media/image4.png"/><Relationship Id="rId5" Type="http://schemas.openxmlformats.org/officeDocument/2006/relationships/tags" Target="../tags/tag87.xml"/><Relationship Id="rId61" Type="http://schemas.openxmlformats.org/officeDocument/2006/relationships/tags" Target="../tags/tag143.xml"/><Relationship Id="rId19" Type="http://schemas.openxmlformats.org/officeDocument/2006/relationships/tags" Target="../tags/tag101.xml"/><Relationship Id="rId14" Type="http://schemas.openxmlformats.org/officeDocument/2006/relationships/tags" Target="../tags/tag96.xml"/><Relationship Id="rId22" Type="http://schemas.openxmlformats.org/officeDocument/2006/relationships/tags" Target="../tags/tag104.xml"/><Relationship Id="rId27" Type="http://schemas.openxmlformats.org/officeDocument/2006/relationships/tags" Target="../tags/tag109.xml"/><Relationship Id="rId30" Type="http://schemas.openxmlformats.org/officeDocument/2006/relationships/tags" Target="../tags/tag112.xml"/><Relationship Id="rId35" Type="http://schemas.openxmlformats.org/officeDocument/2006/relationships/tags" Target="../tags/tag117.xml"/><Relationship Id="rId43" Type="http://schemas.openxmlformats.org/officeDocument/2006/relationships/tags" Target="../tags/tag125.xml"/><Relationship Id="rId48" Type="http://schemas.openxmlformats.org/officeDocument/2006/relationships/tags" Target="../tags/tag130.xml"/><Relationship Id="rId56" Type="http://schemas.openxmlformats.org/officeDocument/2006/relationships/tags" Target="../tags/tag138.xml"/><Relationship Id="rId64" Type="http://schemas.openxmlformats.org/officeDocument/2006/relationships/tags" Target="../tags/tag146.xml"/><Relationship Id="rId69" Type="http://schemas.openxmlformats.org/officeDocument/2006/relationships/tags" Target="../tags/tag151.xml"/><Relationship Id="rId77" Type="http://schemas.openxmlformats.org/officeDocument/2006/relationships/image" Target="../media/image3.png"/><Relationship Id="rId8" Type="http://schemas.openxmlformats.org/officeDocument/2006/relationships/tags" Target="../tags/tag90.xml"/><Relationship Id="rId51" Type="http://schemas.openxmlformats.org/officeDocument/2006/relationships/tags" Target="../tags/tag133.xml"/><Relationship Id="rId72" Type="http://schemas.openxmlformats.org/officeDocument/2006/relationships/slideLayout" Target="../slideLayouts/slideLayout1.xml"/><Relationship Id="rId3" Type="http://schemas.openxmlformats.org/officeDocument/2006/relationships/tags" Target="../tags/tag85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5" Type="http://schemas.openxmlformats.org/officeDocument/2006/relationships/tags" Target="../tags/tag107.xml"/><Relationship Id="rId33" Type="http://schemas.openxmlformats.org/officeDocument/2006/relationships/tags" Target="../tags/tag115.xml"/><Relationship Id="rId38" Type="http://schemas.openxmlformats.org/officeDocument/2006/relationships/tags" Target="../tags/tag120.xml"/><Relationship Id="rId46" Type="http://schemas.openxmlformats.org/officeDocument/2006/relationships/tags" Target="../tags/tag128.xml"/><Relationship Id="rId59" Type="http://schemas.openxmlformats.org/officeDocument/2006/relationships/tags" Target="../tags/tag141.xml"/><Relationship Id="rId67" Type="http://schemas.openxmlformats.org/officeDocument/2006/relationships/tags" Target="../tags/tag149.xml"/><Relationship Id="rId20" Type="http://schemas.openxmlformats.org/officeDocument/2006/relationships/tags" Target="../tags/tag102.xml"/><Relationship Id="rId41" Type="http://schemas.openxmlformats.org/officeDocument/2006/relationships/tags" Target="../tags/tag123.xml"/><Relationship Id="rId54" Type="http://schemas.openxmlformats.org/officeDocument/2006/relationships/tags" Target="../tags/tag136.xml"/><Relationship Id="rId62" Type="http://schemas.openxmlformats.org/officeDocument/2006/relationships/tags" Target="../tags/tag144.xml"/><Relationship Id="rId70" Type="http://schemas.openxmlformats.org/officeDocument/2006/relationships/tags" Target="../tags/tag152.xml"/><Relationship Id="rId75" Type="http://schemas.openxmlformats.org/officeDocument/2006/relationships/image" Target="../media/image1.pn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5" Type="http://schemas.openxmlformats.org/officeDocument/2006/relationships/tags" Target="../tags/tag97.xml"/><Relationship Id="rId23" Type="http://schemas.openxmlformats.org/officeDocument/2006/relationships/tags" Target="../tags/tag105.xml"/><Relationship Id="rId28" Type="http://schemas.openxmlformats.org/officeDocument/2006/relationships/tags" Target="../tags/tag110.xml"/><Relationship Id="rId36" Type="http://schemas.openxmlformats.org/officeDocument/2006/relationships/tags" Target="../tags/tag118.xml"/><Relationship Id="rId49" Type="http://schemas.openxmlformats.org/officeDocument/2006/relationships/tags" Target="../tags/tag131.xml"/><Relationship Id="rId57" Type="http://schemas.openxmlformats.org/officeDocument/2006/relationships/tags" Target="../tags/tag139.xml"/><Relationship Id="rId10" Type="http://schemas.openxmlformats.org/officeDocument/2006/relationships/tags" Target="../tags/tag92.xml"/><Relationship Id="rId31" Type="http://schemas.openxmlformats.org/officeDocument/2006/relationships/tags" Target="../tags/tag113.xml"/><Relationship Id="rId44" Type="http://schemas.openxmlformats.org/officeDocument/2006/relationships/tags" Target="../tags/tag126.xml"/><Relationship Id="rId52" Type="http://schemas.openxmlformats.org/officeDocument/2006/relationships/tags" Target="../tags/tag134.xml"/><Relationship Id="rId60" Type="http://schemas.openxmlformats.org/officeDocument/2006/relationships/tags" Target="../tags/tag142.xml"/><Relationship Id="rId65" Type="http://schemas.openxmlformats.org/officeDocument/2006/relationships/tags" Target="../tags/tag147.xml"/><Relationship Id="rId73" Type="http://schemas.openxmlformats.org/officeDocument/2006/relationships/notesSlide" Target="../notesSlides/notesSlide5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39" Type="http://schemas.openxmlformats.org/officeDocument/2006/relationships/tags" Target="../tags/tag121.xml"/><Relationship Id="rId34" Type="http://schemas.openxmlformats.org/officeDocument/2006/relationships/tags" Target="../tags/tag116.xml"/><Relationship Id="rId50" Type="http://schemas.openxmlformats.org/officeDocument/2006/relationships/tags" Target="../tags/tag132.xml"/><Relationship Id="rId55" Type="http://schemas.openxmlformats.org/officeDocument/2006/relationships/tags" Target="../tags/tag137.xml"/><Relationship Id="rId76" Type="http://schemas.openxmlformats.org/officeDocument/2006/relationships/image" Target="../media/image2.png"/><Relationship Id="rId7" Type="http://schemas.openxmlformats.org/officeDocument/2006/relationships/tags" Target="../tags/tag89.xml"/><Relationship Id="rId71" Type="http://schemas.openxmlformats.org/officeDocument/2006/relationships/tags" Target="../tags/tag153.xml"/><Relationship Id="rId2" Type="http://schemas.openxmlformats.org/officeDocument/2006/relationships/tags" Target="../tags/tag84.xml"/><Relationship Id="rId29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179.xml"/><Relationship Id="rId21" Type="http://schemas.openxmlformats.org/officeDocument/2006/relationships/tags" Target="../tags/tag174.xml"/><Relationship Id="rId42" Type="http://schemas.openxmlformats.org/officeDocument/2006/relationships/tags" Target="../tags/tag195.xml"/><Relationship Id="rId47" Type="http://schemas.openxmlformats.org/officeDocument/2006/relationships/tags" Target="../tags/tag200.xml"/><Relationship Id="rId63" Type="http://schemas.openxmlformats.org/officeDocument/2006/relationships/tags" Target="../tags/tag216.xml"/><Relationship Id="rId68" Type="http://schemas.openxmlformats.org/officeDocument/2006/relationships/tags" Target="../tags/tag221.xml"/><Relationship Id="rId16" Type="http://schemas.openxmlformats.org/officeDocument/2006/relationships/tags" Target="../tags/tag169.xml"/><Relationship Id="rId11" Type="http://schemas.openxmlformats.org/officeDocument/2006/relationships/tags" Target="../tags/tag164.xml"/><Relationship Id="rId24" Type="http://schemas.openxmlformats.org/officeDocument/2006/relationships/tags" Target="../tags/tag177.xml"/><Relationship Id="rId32" Type="http://schemas.openxmlformats.org/officeDocument/2006/relationships/tags" Target="../tags/tag185.xml"/><Relationship Id="rId37" Type="http://schemas.openxmlformats.org/officeDocument/2006/relationships/tags" Target="../tags/tag190.xml"/><Relationship Id="rId40" Type="http://schemas.openxmlformats.org/officeDocument/2006/relationships/tags" Target="../tags/tag193.xml"/><Relationship Id="rId45" Type="http://schemas.openxmlformats.org/officeDocument/2006/relationships/tags" Target="../tags/tag198.xml"/><Relationship Id="rId53" Type="http://schemas.openxmlformats.org/officeDocument/2006/relationships/tags" Target="../tags/tag206.xml"/><Relationship Id="rId58" Type="http://schemas.openxmlformats.org/officeDocument/2006/relationships/tags" Target="../tags/tag211.xml"/><Relationship Id="rId66" Type="http://schemas.openxmlformats.org/officeDocument/2006/relationships/tags" Target="../tags/tag219.xml"/><Relationship Id="rId74" Type="http://schemas.openxmlformats.org/officeDocument/2006/relationships/image" Target="../media/image4.png"/><Relationship Id="rId5" Type="http://schemas.openxmlformats.org/officeDocument/2006/relationships/tags" Target="../tags/tag158.xml"/><Relationship Id="rId61" Type="http://schemas.openxmlformats.org/officeDocument/2006/relationships/tags" Target="../tags/tag214.xml"/><Relationship Id="rId19" Type="http://schemas.openxmlformats.org/officeDocument/2006/relationships/tags" Target="../tags/tag172.xml"/><Relationship Id="rId14" Type="http://schemas.openxmlformats.org/officeDocument/2006/relationships/tags" Target="../tags/tag167.xml"/><Relationship Id="rId22" Type="http://schemas.openxmlformats.org/officeDocument/2006/relationships/tags" Target="../tags/tag175.xml"/><Relationship Id="rId27" Type="http://schemas.openxmlformats.org/officeDocument/2006/relationships/tags" Target="../tags/tag180.xml"/><Relationship Id="rId30" Type="http://schemas.openxmlformats.org/officeDocument/2006/relationships/tags" Target="../tags/tag183.xml"/><Relationship Id="rId35" Type="http://schemas.openxmlformats.org/officeDocument/2006/relationships/tags" Target="../tags/tag188.xml"/><Relationship Id="rId43" Type="http://schemas.openxmlformats.org/officeDocument/2006/relationships/tags" Target="../tags/tag196.xml"/><Relationship Id="rId48" Type="http://schemas.openxmlformats.org/officeDocument/2006/relationships/tags" Target="../tags/tag201.xml"/><Relationship Id="rId56" Type="http://schemas.openxmlformats.org/officeDocument/2006/relationships/tags" Target="../tags/tag209.xml"/><Relationship Id="rId64" Type="http://schemas.openxmlformats.org/officeDocument/2006/relationships/tags" Target="../tags/tag217.xml"/><Relationship Id="rId69" Type="http://schemas.openxmlformats.org/officeDocument/2006/relationships/tags" Target="../tags/tag222.xml"/><Relationship Id="rId77" Type="http://schemas.openxmlformats.org/officeDocument/2006/relationships/image" Target="../media/image3.png"/><Relationship Id="rId8" Type="http://schemas.openxmlformats.org/officeDocument/2006/relationships/tags" Target="../tags/tag161.xml"/><Relationship Id="rId51" Type="http://schemas.openxmlformats.org/officeDocument/2006/relationships/tags" Target="../tags/tag204.xml"/><Relationship Id="rId72" Type="http://schemas.openxmlformats.org/officeDocument/2006/relationships/slideLayout" Target="../slideLayouts/slideLayout1.xml"/><Relationship Id="rId3" Type="http://schemas.openxmlformats.org/officeDocument/2006/relationships/tags" Target="../tags/tag156.xml"/><Relationship Id="rId12" Type="http://schemas.openxmlformats.org/officeDocument/2006/relationships/tags" Target="../tags/tag165.xml"/><Relationship Id="rId17" Type="http://schemas.openxmlformats.org/officeDocument/2006/relationships/tags" Target="../tags/tag170.xml"/><Relationship Id="rId25" Type="http://schemas.openxmlformats.org/officeDocument/2006/relationships/tags" Target="../tags/tag178.xml"/><Relationship Id="rId33" Type="http://schemas.openxmlformats.org/officeDocument/2006/relationships/tags" Target="../tags/tag186.xml"/><Relationship Id="rId38" Type="http://schemas.openxmlformats.org/officeDocument/2006/relationships/tags" Target="../tags/tag191.xml"/><Relationship Id="rId46" Type="http://schemas.openxmlformats.org/officeDocument/2006/relationships/tags" Target="../tags/tag199.xml"/><Relationship Id="rId59" Type="http://schemas.openxmlformats.org/officeDocument/2006/relationships/tags" Target="../tags/tag212.xml"/><Relationship Id="rId67" Type="http://schemas.openxmlformats.org/officeDocument/2006/relationships/tags" Target="../tags/tag220.xml"/><Relationship Id="rId20" Type="http://schemas.openxmlformats.org/officeDocument/2006/relationships/tags" Target="../tags/tag173.xml"/><Relationship Id="rId41" Type="http://schemas.openxmlformats.org/officeDocument/2006/relationships/tags" Target="../tags/tag194.xml"/><Relationship Id="rId54" Type="http://schemas.openxmlformats.org/officeDocument/2006/relationships/tags" Target="../tags/tag207.xml"/><Relationship Id="rId62" Type="http://schemas.openxmlformats.org/officeDocument/2006/relationships/tags" Target="../tags/tag215.xml"/><Relationship Id="rId70" Type="http://schemas.openxmlformats.org/officeDocument/2006/relationships/tags" Target="../tags/tag223.xml"/><Relationship Id="rId75" Type="http://schemas.openxmlformats.org/officeDocument/2006/relationships/image" Target="../media/image1.png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5" Type="http://schemas.openxmlformats.org/officeDocument/2006/relationships/tags" Target="../tags/tag168.xml"/><Relationship Id="rId23" Type="http://schemas.openxmlformats.org/officeDocument/2006/relationships/tags" Target="../tags/tag176.xml"/><Relationship Id="rId28" Type="http://schemas.openxmlformats.org/officeDocument/2006/relationships/tags" Target="../tags/tag181.xml"/><Relationship Id="rId36" Type="http://schemas.openxmlformats.org/officeDocument/2006/relationships/tags" Target="../tags/tag189.xml"/><Relationship Id="rId49" Type="http://schemas.openxmlformats.org/officeDocument/2006/relationships/tags" Target="../tags/tag202.xml"/><Relationship Id="rId57" Type="http://schemas.openxmlformats.org/officeDocument/2006/relationships/tags" Target="../tags/tag210.xml"/><Relationship Id="rId10" Type="http://schemas.openxmlformats.org/officeDocument/2006/relationships/tags" Target="../tags/tag163.xml"/><Relationship Id="rId31" Type="http://schemas.openxmlformats.org/officeDocument/2006/relationships/tags" Target="../tags/tag184.xml"/><Relationship Id="rId44" Type="http://schemas.openxmlformats.org/officeDocument/2006/relationships/tags" Target="../tags/tag197.xml"/><Relationship Id="rId52" Type="http://schemas.openxmlformats.org/officeDocument/2006/relationships/tags" Target="../tags/tag205.xml"/><Relationship Id="rId60" Type="http://schemas.openxmlformats.org/officeDocument/2006/relationships/tags" Target="../tags/tag213.xml"/><Relationship Id="rId65" Type="http://schemas.openxmlformats.org/officeDocument/2006/relationships/tags" Target="../tags/tag218.xml"/><Relationship Id="rId73" Type="http://schemas.openxmlformats.org/officeDocument/2006/relationships/notesSlide" Target="../notesSlides/notesSlide6.xml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3" Type="http://schemas.openxmlformats.org/officeDocument/2006/relationships/tags" Target="../tags/tag166.xml"/><Relationship Id="rId18" Type="http://schemas.openxmlformats.org/officeDocument/2006/relationships/tags" Target="../tags/tag171.xml"/><Relationship Id="rId39" Type="http://schemas.openxmlformats.org/officeDocument/2006/relationships/tags" Target="../tags/tag192.xml"/><Relationship Id="rId34" Type="http://schemas.openxmlformats.org/officeDocument/2006/relationships/tags" Target="../tags/tag187.xml"/><Relationship Id="rId50" Type="http://schemas.openxmlformats.org/officeDocument/2006/relationships/tags" Target="../tags/tag203.xml"/><Relationship Id="rId55" Type="http://schemas.openxmlformats.org/officeDocument/2006/relationships/tags" Target="../tags/tag208.xml"/><Relationship Id="rId76" Type="http://schemas.openxmlformats.org/officeDocument/2006/relationships/image" Target="../media/image2.png"/><Relationship Id="rId7" Type="http://schemas.openxmlformats.org/officeDocument/2006/relationships/tags" Target="../tags/tag160.xml"/><Relationship Id="rId71" Type="http://schemas.openxmlformats.org/officeDocument/2006/relationships/tags" Target="../tags/tag224.xml"/><Relationship Id="rId2" Type="http://schemas.openxmlformats.org/officeDocument/2006/relationships/tags" Target="../tags/tag155.xml"/><Relationship Id="rId29" Type="http://schemas.openxmlformats.org/officeDocument/2006/relationships/tags" Target="../tags/tag18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0" y="171323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3600" b="1" spc="400" dirty="0">
                <a:solidFill>
                  <a:schemeClr val="accent1"/>
                </a:solidFill>
                <a:latin typeface="Arial"/>
                <a:ea typeface="Adobe 黑体 Std R"/>
              </a:rPr>
              <a:t>HASpGEMM: Heterogeneity-Aware Sparse General Matrix-Matrix Multiplication on Modern Asymmetric Multicore </a:t>
            </a:r>
            <a:r>
              <a:rPr lang="en-US" altLang="en-US" sz="3600" b="1" dirty="0">
                <a:solidFill>
                  <a:schemeClr val="accent1"/>
                </a:solidFill>
                <a:latin typeface="Arial"/>
                <a:ea typeface="宋体"/>
              </a:rPr>
              <a:t>Processors</a:t>
            </a:r>
            <a:endParaRPr lang="en-US" altLang="en-US" sz="3600" b="1" spc="400" dirty="0">
              <a:solidFill>
                <a:schemeClr val="accent1"/>
              </a:solidFill>
              <a:latin typeface="Arial"/>
              <a:ea typeface="宋体"/>
            </a:endParaRPr>
          </a:p>
        </p:txBody>
      </p:sp>
      <p:sp>
        <p:nvSpPr>
          <p:cNvPr id="10" name="副标题 2"/>
          <p:cNvSpPr txBox="1"/>
          <p:nvPr>
            <p:custDataLst>
              <p:tags r:id="rId1"/>
            </p:custDataLst>
          </p:nvPr>
        </p:nvSpPr>
        <p:spPr>
          <a:xfrm>
            <a:off x="1694703" y="4045352"/>
            <a:ext cx="8854646" cy="1754325"/>
          </a:xfrm>
          <a:prstGeom prst="rect">
            <a:avLst/>
          </a:prstGeom>
        </p:spPr>
        <p:txBody>
          <a:bodyPr/>
          <a:lstStyle>
            <a:lvl1pPr marL="342900" lvl="0" indent="-342900" algn="l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742950" lvl="1" indent="-285750" algn="l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1143000" lvl="2" indent="-228600" algn="l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600200" lvl="3" indent="-228600" algn="l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2057400" lvl="4" indent="-228600" algn="l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514600" lvl="5" indent="-228600" algn="l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971800" lvl="6" indent="-228600" algn="l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429000" lvl="7" indent="-228600" algn="l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886200" lvl="8" indent="-228600" algn="l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marL="0" lvl="0" indent="0" algn="ctr">
              <a:lnSpc>
                <a:spcPct val="150000"/>
              </a:lnSpc>
              <a:buNone/>
            </a:pPr>
            <a:r>
              <a:rPr lang="en-US" altLang="en-US" sz="1800" b="0" u="sng" dirty="0">
                <a:latin typeface="Arial"/>
                <a:ea typeface="微软雅黑"/>
              </a:rPr>
              <a:t>Helin Cheng</a:t>
            </a:r>
            <a:r>
              <a:rPr lang="en-US" altLang="en-US" sz="1800" b="0" dirty="0">
                <a:latin typeface="Arial"/>
                <a:ea typeface="微软雅黑"/>
              </a:rPr>
              <a:t>, </a:t>
            </a:r>
            <a:r>
              <a:rPr lang="en-US" altLang="en-US" sz="1800" b="0" dirty="0" err="1">
                <a:latin typeface="Arial"/>
                <a:ea typeface="微软雅黑"/>
              </a:rPr>
              <a:t>Wenxuan</a:t>
            </a:r>
            <a:r>
              <a:rPr lang="en-US" altLang="en-US" sz="1800" b="0" dirty="0">
                <a:latin typeface="Arial"/>
                <a:ea typeface="微软雅黑"/>
              </a:rPr>
              <a:t> Li, </a:t>
            </a:r>
            <a:r>
              <a:rPr lang="en-US" altLang="en-US" sz="1800" b="0" dirty="0" err="1">
                <a:latin typeface="Arial"/>
                <a:ea typeface="微软雅黑"/>
              </a:rPr>
              <a:t>Yuechen</a:t>
            </a:r>
            <a:r>
              <a:rPr lang="en-US" altLang="en-US" sz="1800" b="0" dirty="0">
                <a:latin typeface="Arial"/>
                <a:ea typeface="微软雅黑"/>
              </a:rPr>
              <a:t> Lu, </a:t>
            </a:r>
            <a:r>
              <a:rPr lang="en-US" altLang="en-US" sz="1800" b="0" dirty="0" err="1">
                <a:latin typeface="Arial"/>
                <a:ea typeface="微软雅黑"/>
              </a:rPr>
              <a:t>Weifeng</a:t>
            </a:r>
            <a:r>
              <a:rPr lang="en-US" altLang="en-US" sz="1800" b="0" dirty="0">
                <a:latin typeface="Arial"/>
                <a:ea typeface="微软雅黑"/>
              </a:rPr>
              <a:t> Liu</a:t>
            </a:r>
          </a:p>
          <a:p>
            <a:pPr marL="0" lvl="0" indent="0" algn="ctr">
              <a:lnSpc>
                <a:spcPct val="150000"/>
              </a:lnSpc>
              <a:buNone/>
            </a:pPr>
            <a:r>
              <a:rPr lang="en-US" altLang="en-US" sz="1800" b="0" i="1" dirty="0">
                <a:latin typeface="Arial"/>
                <a:ea typeface="微软雅黑"/>
              </a:rPr>
              <a:t>Super Scientific Software Laboratory, China University of </a:t>
            </a:r>
            <a:r>
              <a:rPr lang="en-US" altLang="en-US" sz="1800" i="1" dirty="0">
                <a:latin typeface="Arial"/>
              </a:rPr>
              <a:t>Petroleum-Beijing, China</a:t>
            </a:r>
          </a:p>
          <a:p>
            <a:pPr marL="0" indent="0" algn="ctr">
              <a:buNone/>
            </a:pPr>
            <a:r>
              <a:rPr lang="en-US" altLang="zh-CN" sz="1800" dirty="0">
                <a:latin typeface="Arial"/>
              </a:rPr>
              <a:t>52nd International Conference on Parallel Processing</a:t>
            </a:r>
          </a:p>
          <a:p>
            <a:pPr marL="0" indent="0" algn="ctr">
              <a:buNone/>
            </a:pPr>
            <a:r>
              <a:rPr lang="en-US" altLang="zh-CN" sz="1800" dirty="0">
                <a:latin typeface="Arial"/>
              </a:rPr>
              <a:t>Salt Lake City, Utah, USA - August 7-10, 2023</a:t>
            </a:r>
          </a:p>
          <a:p>
            <a:pPr marL="0" lvl="0" indent="0" algn="ctr">
              <a:lnSpc>
                <a:spcPct val="150000"/>
              </a:lnSpc>
              <a:buNone/>
            </a:pPr>
            <a:endParaRPr lang="en-US" altLang="en-US" sz="1800" dirty="0">
              <a:latin typeface="Arial"/>
            </a:endParaRPr>
          </a:p>
          <a:p>
            <a:pPr marL="0" lvl="0" indent="0" algn="ctr">
              <a:lnSpc>
                <a:spcPct val="150000"/>
              </a:lnSpc>
              <a:buNone/>
            </a:pPr>
            <a:endParaRPr lang="en-GB" altLang="en-GB" sz="1800" dirty="0">
              <a:latin typeface="Arial"/>
            </a:endParaRPr>
          </a:p>
          <a:p>
            <a:pPr lvl="0" algn="ctr"/>
            <a:endParaRPr lang="en-GB" altLang="en-GB" sz="400" b="0" dirty="0">
              <a:latin typeface="Arial"/>
              <a:ea typeface="微软雅黑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l"/>
            <a:r>
              <a:rPr lang="en-US" altLang="zh-CN">
                <a:solidFill>
                  <a:schemeClr val="bg1"/>
                </a:solidFill>
              </a:rPr>
              <a:t>10 August 2023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816080" y="6471920"/>
            <a:ext cx="33655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138121" y="4204712"/>
            <a:ext cx="1366185" cy="684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728E463-BF65-4FCC-BCFC-59FFC49447A7}"/>
              </a:ext>
            </a:extLst>
          </p:cNvPr>
          <p:cNvGrpSpPr/>
          <p:nvPr/>
        </p:nvGrpSpPr>
        <p:grpSpPr>
          <a:xfrm>
            <a:off x="9203870" y="4283758"/>
            <a:ext cx="1565488" cy="526369"/>
            <a:chOff x="9020714" y="3056790"/>
            <a:chExt cx="1087814" cy="365760"/>
          </a:xfrm>
        </p:grpSpPr>
        <p:sp>
          <p:nvSpPr>
            <p:cNvPr id="29" name="Oval 99"/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9020714" y="3056790"/>
              <a:ext cx="823595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63"/>
              </p:custDataLst>
            </p:nvPr>
          </p:nvSpPr>
          <p:spPr>
            <a:xfrm>
              <a:off x="9053158" y="3089006"/>
              <a:ext cx="1055370" cy="320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1b+2e</a:t>
              </a:r>
            </a:p>
          </p:txBody>
        </p:sp>
      </p:grpSp>
      <p:grpSp>
        <p:nvGrpSpPr>
          <p:cNvPr id="297" name="组合 296">
            <a:extLst>
              <a:ext uri="{FF2B5EF4-FFF2-40B4-BE49-F238E27FC236}">
                <a16:creationId xmlns:a16="http://schemas.microsoft.com/office/drawing/2014/main" id="{A87F7B0E-E136-4C44-B341-3905394565E1}"/>
              </a:ext>
            </a:extLst>
          </p:cNvPr>
          <p:cNvGrpSpPr/>
          <p:nvPr/>
        </p:nvGrpSpPr>
        <p:grpSpPr>
          <a:xfrm>
            <a:off x="4089022" y="2441355"/>
            <a:ext cx="2623951" cy="2734084"/>
            <a:chOff x="1851739" y="3109267"/>
            <a:chExt cx="1824355" cy="1900927"/>
          </a:xfrm>
        </p:grpSpPr>
        <p:sp>
          <p:nvSpPr>
            <p:cNvPr id="298" name="Rectangle 83">
              <a:extLst>
                <a:ext uri="{FF2B5EF4-FFF2-40B4-BE49-F238E27FC236}">
                  <a16:creationId xmlns:a16="http://schemas.microsoft.com/office/drawing/2014/main" id="{39E45950-2255-4AE4-BF0B-E06E44B3355B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99" name="Rectangle 84">
              <a:extLst>
                <a:ext uri="{FF2B5EF4-FFF2-40B4-BE49-F238E27FC236}">
                  <a16:creationId xmlns:a16="http://schemas.microsoft.com/office/drawing/2014/main" id="{864DC5AF-1112-414E-864E-B43C8B318EBE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0" name="Rectangle 85">
              <a:extLst>
                <a:ext uri="{FF2B5EF4-FFF2-40B4-BE49-F238E27FC236}">
                  <a16:creationId xmlns:a16="http://schemas.microsoft.com/office/drawing/2014/main" id="{6BB11A65-3169-461A-BA61-5A555189EC63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1" name="Rectangle 86">
              <a:extLst>
                <a:ext uri="{FF2B5EF4-FFF2-40B4-BE49-F238E27FC236}">
                  <a16:creationId xmlns:a16="http://schemas.microsoft.com/office/drawing/2014/main" id="{0909F551-B4DB-4483-B7AE-085B8929FB98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2" name="Rectangle 87">
              <a:extLst>
                <a:ext uri="{FF2B5EF4-FFF2-40B4-BE49-F238E27FC236}">
                  <a16:creationId xmlns:a16="http://schemas.microsoft.com/office/drawing/2014/main" id="{3DA5FF22-CB5A-4E82-BB9A-D93FF816DAF1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3" name="Rectangle 88">
              <a:extLst>
                <a:ext uri="{FF2B5EF4-FFF2-40B4-BE49-F238E27FC236}">
                  <a16:creationId xmlns:a16="http://schemas.microsoft.com/office/drawing/2014/main" id="{C678009E-B932-497A-9A51-04C319823494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4" name="Rectangle 89">
              <a:extLst>
                <a:ext uri="{FF2B5EF4-FFF2-40B4-BE49-F238E27FC236}">
                  <a16:creationId xmlns:a16="http://schemas.microsoft.com/office/drawing/2014/main" id="{EE1FC830-AC0D-4FF6-99CB-9F67245ADF96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5" name="Rectangle 90">
              <a:extLst>
                <a:ext uri="{FF2B5EF4-FFF2-40B4-BE49-F238E27FC236}">
                  <a16:creationId xmlns:a16="http://schemas.microsoft.com/office/drawing/2014/main" id="{CD906A01-6B45-4AB8-81A0-22541359EF50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6" name="Rectangle 91">
              <a:extLst>
                <a:ext uri="{FF2B5EF4-FFF2-40B4-BE49-F238E27FC236}">
                  <a16:creationId xmlns:a16="http://schemas.microsoft.com/office/drawing/2014/main" id="{B6A01D2B-3F2E-4ADD-80D3-6E17062B4493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7" name="Rectangle 92">
              <a:extLst>
                <a:ext uri="{FF2B5EF4-FFF2-40B4-BE49-F238E27FC236}">
                  <a16:creationId xmlns:a16="http://schemas.microsoft.com/office/drawing/2014/main" id="{F15C2376-CC11-47FB-9EE8-E717378331A6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8" name="Rectangle 93">
              <a:extLst>
                <a:ext uri="{FF2B5EF4-FFF2-40B4-BE49-F238E27FC236}">
                  <a16:creationId xmlns:a16="http://schemas.microsoft.com/office/drawing/2014/main" id="{EA5126A6-7BF6-45AF-84AD-69AA5889138B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9" name="Rectangle 94">
              <a:extLst>
                <a:ext uri="{FF2B5EF4-FFF2-40B4-BE49-F238E27FC236}">
                  <a16:creationId xmlns:a16="http://schemas.microsoft.com/office/drawing/2014/main" id="{9174106E-FFFB-4881-B2B2-9C49CEB60323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10" name="Rectangle 95">
              <a:extLst>
                <a:ext uri="{FF2B5EF4-FFF2-40B4-BE49-F238E27FC236}">
                  <a16:creationId xmlns:a16="http://schemas.microsoft.com/office/drawing/2014/main" id="{5CDF2040-9071-425F-BE1A-FEDF9FA032D0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11" name="Rectangle 96">
              <a:extLst>
                <a:ext uri="{FF2B5EF4-FFF2-40B4-BE49-F238E27FC236}">
                  <a16:creationId xmlns:a16="http://schemas.microsoft.com/office/drawing/2014/main" id="{46049A17-537B-47D4-964A-1A1344C61EA6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12" name="Rectangle 97">
              <a:extLst>
                <a:ext uri="{FF2B5EF4-FFF2-40B4-BE49-F238E27FC236}">
                  <a16:creationId xmlns:a16="http://schemas.microsoft.com/office/drawing/2014/main" id="{B056FEE4-6F7D-469B-BD2F-B4C6CF91E20E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13" name="Rectangle 98">
              <a:extLst>
                <a:ext uri="{FF2B5EF4-FFF2-40B4-BE49-F238E27FC236}">
                  <a16:creationId xmlns:a16="http://schemas.microsoft.com/office/drawing/2014/main" id="{B0801F72-5B2B-4A6E-A54C-B2481AA90136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14" name="Oval 99">
              <a:extLst>
                <a:ext uri="{FF2B5EF4-FFF2-40B4-BE49-F238E27FC236}">
                  <a16:creationId xmlns:a16="http://schemas.microsoft.com/office/drawing/2014/main" id="{CB1FEAA1-ED2E-45E0-87F0-1ED74992B8A3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a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315" name="Oval 99">
              <a:extLst>
                <a:ext uri="{FF2B5EF4-FFF2-40B4-BE49-F238E27FC236}">
                  <a16:creationId xmlns:a16="http://schemas.microsoft.com/office/drawing/2014/main" id="{9C8F62E8-7E3C-4429-8EF1-831A0BCB9D8F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3272589" y="3162979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b</a:t>
              </a:r>
            </a:p>
          </p:txBody>
        </p:sp>
        <p:sp>
          <p:nvSpPr>
            <p:cNvPr id="316" name="Oval 99">
              <a:extLst>
                <a:ext uri="{FF2B5EF4-FFF2-40B4-BE49-F238E27FC236}">
                  <a16:creationId xmlns:a16="http://schemas.microsoft.com/office/drawing/2014/main" id="{4DB350C4-B798-49A9-8B05-78B8AF9CB939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2347227" y="412928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d</a:t>
              </a:r>
            </a:p>
          </p:txBody>
        </p:sp>
        <p:sp>
          <p:nvSpPr>
            <p:cNvPr id="317" name="Oval 99">
              <a:extLst>
                <a:ext uri="{FF2B5EF4-FFF2-40B4-BE49-F238E27FC236}">
                  <a16:creationId xmlns:a16="http://schemas.microsoft.com/office/drawing/2014/main" id="{AEC39585-66DA-44A6-8113-2E7E7F60C3E5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2812980" y="459274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f</a:t>
              </a:r>
            </a:p>
          </p:txBody>
        </p:sp>
      </p:grpSp>
      <p:sp>
        <p:nvSpPr>
          <p:cNvPr id="21" name="Rectangle 83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7170379" y="4205153"/>
            <a:ext cx="657962" cy="6840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2" name="Rectangle 84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828342" y="4205153"/>
            <a:ext cx="657962" cy="6840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3" name="Rectangle 85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8479907" y="4205153"/>
            <a:ext cx="657962" cy="6840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8CE8A94-E660-422A-ACA0-2D90B1322325}"/>
              </a:ext>
            </a:extLst>
          </p:cNvPr>
          <p:cNvGrpSpPr/>
          <p:nvPr/>
        </p:nvGrpSpPr>
        <p:grpSpPr>
          <a:xfrm>
            <a:off x="7251733" y="4303408"/>
            <a:ext cx="714043" cy="526370"/>
            <a:chOff x="7416395" y="2736215"/>
            <a:chExt cx="496169" cy="365760"/>
          </a:xfrm>
        </p:grpSpPr>
        <p:sp>
          <p:nvSpPr>
            <p:cNvPr id="25" name="Oval 99"/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7416395" y="2736215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428059" y="2737434"/>
              <a:ext cx="484505" cy="320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6DD79C6-F068-4A87-A3CB-F75A665522F1}"/>
              </a:ext>
            </a:extLst>
          </p:cNvPr>
          <p:cNvGrpSpPr/>
          <p:nvPr/>
        </p:nvGrpSpPr>
        <p:grpSpPr>
          <a:xfrm>
            <a:off x="7884565" y="4299948"/>
            <a:ext cx="698037" cy="526370"/>
            <a:chOff x="7660517" y="2295133"/>
            <a:chExt cx="485047" cy="365760"/>
          </a:xfrm>
        </p:grpSpPr>
        <p:sp>
          <p:nvSpPr>
            <p:cNvPr id="27" name="Oval 99"/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40"/>
              </p:custDataLst>
            </p:nvPr>
          </p:nvSpPr>
          <p:spPr>
            <a:xfrm>
              <a:off x="7661059" y="2301011"/>
              <a:ext cx="484505" cy="320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6A417E22-F311-4C41-B63D-973742C07BFF}"/>
              </a:ext>
            </a:extLst>
          </p:cNvPr>
          <p:cNvGrpSpPr/>
          <p:nvPr/>
        </p:nvGrpSpPr>
        <p:grpSpPr>
          <a:xfrm>
            <a:off x="9508013" y="4288179"/>
            <a:ext cx="700904" cy="526370"/>
            <a:chOff x="7660517" y="2295133"/>
            <a:chExt cx="487039" cy="365760"/>
          </a:xfrm>
        </p:grpSpPr>
        <p:sp>
          <p:nvSpPr>
            <p:cNvPr id="121" name="Oval 99">
              <a:extLst>
                <a:ext uri="{FF2B5EF4-FFF2-40B4-BE49-F238E27FC236}">
                  <a16:creationId xmlns:a16="http://schemas.microsoft.com/office/drawing/2014/main" id="{D134431A-4B01-4B74-8754-1833687F798B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80E5918E-2B3E-4D1C-8013-32FE7719118A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7663051" y="2309509"/>
              <a:ext cx="484505" cy="320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</a:t>
              </a:r>
            </a:p>
          </p:txBody>
        </p:sp>
      </p:grpSp>
      <p:sp>
        <p:nvSpPr>
          <p:cNvPr id="123" name="Rectangle 83">
            <a:extLst>
              <a:ext uri="{FF2B5EF4-FFF2-40B4-BE49-F238E27FC236}">
                <a16:creationId xmlns:a16="http://schemas.microsoft.com/office/drawing/2014/main" id="{568FA962-917E-4E4E-A39B-CAFA6E597718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7163983" y="2608814"/>
            <a:ext cx="657962" cy="6840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24" name="Rectangle 84">
            <a:extLst>
              <a:ext uri="{FF2B5EF4-FFF2-40B4-BE49-F238E27FC236}">
                <a16:creationId xmlns:a16="http://schemas.microsoft.com/office/drawing/2014/main" id="{13460B61-2495-4B38-9EE1-789BE1C97330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7821945" y="2608814"/>
            <a:ext cx="657962" cy="6840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altLang="en-US" sz="2400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5" name="Rectangle 85">
            <a:extLst>
              <a:ext uri="{FF2B5EF4-FFF2-40B4-BE49-F238E27FC236}">
                <a16:creationId xmlns:a16="http://schemas.microsoft.com/office/drawing/2014/main" id="{9CFBA0D1-2DE4-4BC6-B8C0-A48FE96DD643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8473510" y="2608814"/>
            <a:ext cx="657962" cy="6840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altLang="en-US" sz="2400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6" name="Rectangle 86">
            <a:extLst>
              <a:ext uri="{FF2B5EF4-FFF2-40B4-BE49-F238E27FC236}">
                <a16:creationId xmlns:a16="http://schemas.microsoft.com/office/drawing/2014/main" id="{34A511B9-E16E-4A76-800D-B8C73E6C9BC4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9131724" y="2608372"/>
            <a:ext cx="1366185" cy="684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altLang="en-US" sz="2400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11AF8E2-DAB8-4CD5-9FA1-A05D7F9DE01B}"/>
              </a:ext>
            </a:extLst>
          </p:cNvPr>
          <p:cNvSpPr/>
          <p:nvPr/>
        </p:nvSpPr>
        <p:spPr>
          <a:xfrm>
            <a:off x="7201180" y="2680569"/>
            <a:ext cx="560485" cy="550066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en-US" sz="2400" dirty="0">
              <a:solidFill>
                <a:schemeClr val="accent1"/>
              </a:solidFill>
              <a:latin typeface="Cambria Math" panose="02040503050406030204" pitchFamily="18" charset="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9DF30BAB-55B6-471A-995B-EFA13CF05E7E}"/>
              </a:ext>
            </a:extLst>
          </p:cNvPr>
          <p:cNvSpPr/>
          <p:nvPr/>
        </p:nvSpPr>
        <p:spPr>
          <a:xfrm>
            <a:off x="7845090" y="2679881"/>
            <a:ext cx="560485" cy="550066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en-US" sz="2400" dirty="0">
              <a:solidFill>
                <a:schemeClr val="accent1"/>
              </a:solidFill>
              <a:latin typeface="Cambria Math" panose="02040503050406030204" pitchFamily="18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8685BAB-FDA8-437F-93BC-37BC13D395BF}"/>
              </a:ext>
            </a:extLst>
          </p:cNvPr>
          <p:cNvSpPr/>
          <p:nvPr/>
        </p:nvSpPr>
        <p:spPr>
          <a:xfrm>
            <a:off x="9499373" y="2689154"/>
            <a:ext cx="560485" cy="550066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en-US" sz="2400" dirty="0">
              <a:solidFill>
                <a:schemeClr val="accent1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95" name="曲线连接符 75">
            <a:extLst>
              <a:ext uri="{FF2B5EF4-FFF2-40B4-BE49-F238E27FC236}">
                <a16:creationId xmlns:a16="http://schemas.microsoft.com/office/drawing/2014/main" id="{E0D59290-FD4E-4D4A-B8AA-4B2092BD27BD}"/>
              </a:ext>
            </a:extLst>
          </p:cNvPr>
          <p:cNvCxnSpPr>
            <a:cxnSpLocks/>
            <a:stCxn id="123" idx="2"/>
            <a:endCxn id="21" idx="0"/>
          </p:cNvCxnSpPr>
          <p:nvPr/>
        </p:nvCxnSpPr>
        <p:spPr>
          <a:xfrm rot="16200000" flipH="1">
            <a:off x="7040035" y="3745826"/>
            <a:ext cx="912255" cy="6397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103" name="曲线连接符 75">
            <a:extLst>
              <a:ext uri="{FF2B5EF4-FFF2-40B4-BE49-F238E27FC236}">
                <a16:creationId xmlns:a16="http://schemas.microsoft.com/office/drawing/2014/main" id="{AF4EB73E-28A9-46F2-93FC-3383BA4321AD}"/>
              </a:ext>
            </a:extLst>
          </p:cNvPr>
          <p:cNvCxnSpPr>
            <a:cxnSpLocks/>
            <a:stCxn id="126" idx="2"/>
            <a:endCxn id="24" idx="0"/>
          </p:cNvCxnSpPr>
          <p:nvPr/>
        </p:nvCxnSpPr>
        <p:spPr>
          <a:xfrm rot="16200000" flipH="1">
            <a:off x="9362077" y="3745574"/>
            <a:ext cx="911876" cy="6397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111" name="曲线连接符 99">
            <a:extLst>
              <a:ext uri="{FF2B5EF4-FFF2-40B4-BE49-F238E27FC236}">
                <a16:creationId xmlns:a16="http://schemas.microsoft.com/office/drawing/2014/main" id="{45AE4CBF-8DE3-4C0A-8B9D-51EB4BA02C57}"/>
              </a:ext>
            </a:extLst>
          </p:cNvPr>
          <p:cNvCxnSpPr>
            <a:cxnSpLocks/>
            <a:stCxn id="124" idx="2"/>
            <a:endCxn id="22" idx="0"/>
          </p:cNvCxnSpPr>
          <p:nvPr/>
        </p:nvCxnSpPr>
        <p:spPr>
          <a:xfrm rot="16200000" flipH="1">
            <a:off x="7697997" y="3745826"/>
            <a:ext cx="912255" cy="6397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28" name="曲线连接符 99">
            <a:extLst>
              <a:ext uri="{FF2B5EF4-FFF2-40B4-BE49-F238E27FC236}">
                <a16:creationId xmlns:a16="http://schemas.microsoft.com/office/drawing/2014/main" id="{D5D2E0D9-5310-4BFF-9E4A-260AF54B9D59}"/>
              </a:ext>
            </a:extLst>
          </p:cNvPr>
          <p:cNvCxnSpPr>
            <a:cxnSpLocks/>
          </p:cNvCxnSpPr>
          <p:nvPr/>
        </p:nvCxnSpPr>
        <p:spPr>
          <a:xfrm rot="16200000" flipH="1">
            <a:off x="9192962" y="3745512"/>
            <a:ext cx="911876" cy="6397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11730942" y="6471920"/>
            <a:ext cx="421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48AA311-C83D-4B3E-BA0E-7354CAEBB08F}"/>
              </a:ext>
            </a:extLst>
          </p:cNvPr>
          <p:cNvGrpSpPr/>
          <p:nvPr/>
        </p:nvGrpSpPr>
        <p:grpSpPr>
          <a:xfrm>
            <a:off x="244403" y="2437615"/>
            <a:ext cx="2625452" cy="2735647"/>
            <a:chOff x="206303" y="2437615"/>
            <a:chExt cx="2625452" cy="2735647"/>
          </a:xfrm>
        </p:grpSpPr>
        <p:sp>
          <p:nvSpPr>
            <p:cNvPr id="138" name="Rectangle 83"/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20630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9" name="Rectangle 84"/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864265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0" name="Rectangle 85"/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1515830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1" name="Rectangle 86"/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217379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2" name="Rectangle 87"/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20630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3" name="Rectangle 88"/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864265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4" name="Rectangle 89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1515830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5" name="Rectangle 90"/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217379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6" name="Rectangle 91"/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20630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7" name="Rectangle 92"/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864265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8" name="Rectangle 93"/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1515830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9" name="Rectangle 94"/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217379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0" name="Rectangle 95"/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20630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1" name="Rectangle 96"/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864265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2" name="Rectangle 97"/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1515830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3" name="Rectangle 98"/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217379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70" name="Oval 99"/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283336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1</a:t>
              </a:r>
            </a:p>
          </p:txBody>
        </p:sp>
        <p:sp>
          <p:nvSpPr>
            <p:cNvPr id="171" name="Oval 99"/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1592863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2</a:t>
              </a:r>
            </a:p>
          </p:txBody>
        </p:sp>
        <p:sp>
          <p:nvSpPr>
            <p:cNvPr id="172" name="Oval 99"/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919366" y="3222435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3</a:t>
              </a:r>
            </a:p>
          </p:txBody>
        </p:sp>
        <p:sp>
          <p:nvSpPr>
            <p:cNvPr id="174" name="Oval 99"/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919366" y="4578568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b="1" dirty="0">
                  <a:solidFill>
                    <a:schemeClr val="lt1"/>
                  </a:solidFill>
                  <a:latin typeface="Cambria Math"/>
                </a:rPr>
                <a:t>5</a:t>
              </a:r>
            </a:p>
          </p:txBody>
        </p:sp>
      </p:grpSp>
      <p:cxnSp>
        <p:nvCxnSpPr>
          <p:cNvPr id="75" name="曲线连接符 74"/>
          <p:cNvCxnSpPr>
            <a:cxnSpLocks/>
            <a:stCxn id="170" idx="0"/>
            <a:endCxn id="314" idx="1"/>
          </p:cNvCxnSpPr>
          <p:nvPr/>
        </p:nvCxnSpPr>
        <p:spPr>
          <a:xfrm rot="16200000" flipH="1">
            <a:off x="2373478" y="765562"/>
            <a:ext cx="80715" cy="3658431"/>
          </a:xfrm>
          <a:prstGeom prst="curvedConnector3">
            <a:avLst>
              <a:gd name="adj1" fmla="val -283219"/>
            </a:avLst>
          </a:prstGeom>
          <a:ln w="25400">
            <a:solidFill>
              <a:schemeClr val="tx2"/>
            </a:solidFill>
            <a:prstDash val="solid"/>
            <a:miter/>
            <a:tailEnd type="triangle" w="lg" len="lg"/>
          </a:ln>
        </p:spPr>
      </p:cxnSp>
      <p:cxnSp>
        <p:nvCxnSpPr>
          <p:cNvPr id="76" name="曲线连接符 75"/>
          <p:cNvCxnSpPr>
            <a:cxnSpLocks/>
            <a:stCxn id="314" idx="0"/>
            <a:endCxn id="123" idx="0"/>
          </p:cNvCxnSpPr>
          <p:nvPr/>
        </p:nvCxnSpPr>
        <p:spPr>
          <a:xfrm rot="16200000" flipH="1">
            <a:off x="5935645" y="1051495"/>
            <a:ext cx="50720" cy="3063918"/>
          </a:xfrm>
          <a:prstGeom prst="curvedConnector3">
            <a:avLst>
              <a:gd name="adj1" fmla="val -450710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79" name="曲线连接符 78"/>
          <p:cNvCxnSpPr>
            <a:cxnSpLocks/>
            <a:stCxn id="170" idx="7"/>
            <a:endCxn id="315" idx="1"/>
          </p:cNvCxnSpPr>
          <p:nvPr/>
        </p:nvCxnSpPr>
        <p:spPr>
          <a:xfrm rot="5400000" flipH="1" flipV="1">
            <a:off x="3472261" y="-105891"/>
            <a:ext cx="35856" cy="5438936"/>
          </a:xfrm>
          <a:prstGeom prst="curvedConnector3">
            <a:avLst>
              <a:gd name="adj1" fmla="val 952412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98" name="曲线连接符 97"/>
          <p:cNvCxnSpPr>
            <a:cxnSpLocks/>
            <a:stCxn id="171" idx="5"/>
            <a:endCxn id="316" idx="2"/>
          </p:cNvCxnSpPr>
          <p:nvPr/>
        </p:nvCxnSpPr>
        <p:spPr>
          <a:xfrm rot="16200000" flipH="1">
            <a:off x="2857080" y="2226872"/>
            <a:ext cx="1167764" cy="2721429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00" name="曲线连接符 99"/>
          <p:cNvCxnSpPr>
            <a:cxnSpLocks/>
            <a:stCxn id="316" idx="0"/>
            <a:endCxn id="124" idx="0"/>
          </p:cNvCxnSpPr>
          <p:nvPr/>
        </p:nvCxnSpPr>
        <p:spPr>
          <a:xfrm rot="5400000" flipH="1" flipV="1">
            <a:off x="5958009" y="1715517"/>
            <a:ext cx="1299620" cy="3086214"/>
          </a:xfrm>
          <a:prstGeom prst="curvedConnector3">
            <a:avLst>
              <a:gd name="adj1" fmla="val 117590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80" name="曲线连接符 79"/>
          <p:cNvCxnSpPr>
            <a:cxnSpLocks/>
            <a:stCxn id="315" idx="0"/>
            <a:endCxn id="126" idx="0"/>
          </p:cNvCxnSpPr>
          <p:nvPr/>
        </p:nvCxnSpPr>
        <p:spPr>
          <a:xfrm rot="16200000" flipH="1">
            <a:off x="8060352" y="853907"/>
            <a:ext cx="89764" cy="3419166"/>
          </a:xfrm>
          <a:prstGeom prst="curvedConnector3">
            <a:avLst>
              <a:gd name="adj1" fmla="val -254668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sp>
        <p:nvSpPr>
          <p:cNvPr id="9" name="文本框 8"/>
          <p:cNvSpPr txBox="1"/>
          <p:nvPr/>
        </p:nvSpPr>
        <p:spPr>
          <a:xfrm>
            <a:off x="10490616" y="4134989"/>
            <a:ext cx="1685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sz="2000" dirty="0">
                <a:latin typeface="Arial"/>
                <a:ea typeface="Arial"/>
              </a:rPr>
              <a:t>Intermediate product</a:t>
            </a:r>
            <a:endParaRPr lang="zh-CN" altLang="zh-CN" sz="2000" dirty="0">
              <a:latin typeface="Arial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E0A2D6F9-4220-44F0-88C5-3D834115D24D}"/>
              </a:ext>
            </a:extLst>
          </p:cNvPr>
          <p:cNvSpPr txBox="1"/>
          <p:nvPr/>
        </p:nvSpPr>
        <p:spPr>
          <a:xfrm>
            <a:off x="10518212" y="2714006"/>
            <a:ext cx="142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Mask</a:t>
            </a:r>
            <a:endParaRPr lang="zh-CN" altLang="en-US" sz="2000" dirty="0">
              <a:latin typeface="Arial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DA42ACDE-0479-4208-AC31-FFF505A5F3D1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Basic Accumulator Kernels - SPA</a:t>
            </a:r>
          </a:p>
        </p:txBody>
      </p:sp>
      <p:sp>
        <p:nvSpPr>
          <p:cNvPr id="99" name="文本框 115">
            <a:extLst>
              <a:ext uri="{FF2B5EF4-FFF2-40B4-BE49-F238E27FC236}">
                <a16:creationId xmlns:a16="http://schemas.microsoft.com/office/drawing/2014/main" id="{6B9DDF65-4EB9-469C-A03E-B3544268C5DA}"/>
              </a:ext>
            </a:extLst>
          </p:cNvPr>
          <p:cNvSpPr txBox="1"/>
          <p:nvPr/>
        </p:nvSpPr>
        <p:spPr>
          <a:xfrm>
            <a:off x="-20320" y="1421896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sz="2000" dirty="0">
                <a:latin typeface="Arial"/>
              </a:rPr>
              <a:t>The SPA kernel[2,3] uses a binary mask to map a segment of memory for storing intermediate products, and then removes zero elements to obtain a sparse structure</a:t>
            </a:r>
            <a:r>
              <a:rPr lang="en-US" altLang="en-US" sz="1600" dirty="0">
                <a:latin typeface="Arial"/>
                <a:ea typeface="Arial"/>
              </a:rPr>
              <a:t>.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C78E7545-0125-41AC-95E1-509E0C48CC0F}"/>
              </a:ext>
            </a:extLst>
          </p:cNvPr>
          <p:cNvSpPr txBox="1"/>
          <p:nvPr/>
        </p:nvSpPr>
        <p:spPr>
          <a:xfrm>
            <a:off x="3187051" y="3542007"/>
            <a:ext cx="34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曲线连接符 101"/>
          <p:cNvCxnSpPr>
            <a:cxnSpLocks/>
            <a:stCxn id="319" idx="0"/>
            <a:endCxn id="126" idx="0"/>
          </p:cNvCxnSpPr>
          <p:nvPr/>
        </p:nvCxnSpPr>
        <p:spPr>
          <a:xfrm rot="5400000" flipH="1" flipV="1">
            <a:off x="7463388" y="1531065"/>
            <a:ext cx="1274122" cy="3428736"/>
          </a:xfrm>
          <a:prstGeom prst="curvedConnector3">
            <a:avLst>
              <a:gd name="adj1" fmla="val 117942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sp>
        <p:nvSpPr>
          <p:cNvPr id="294" name="Oval 99">
            <a:extLst>
              <a:ext uri="{FF2B5EF4-FFF2-40B4-BE49-F238E27FC236}">
                <a16:creationId xmlns:a16="http://schemas.microsoft.com/office/drawing/2014/main" id="{7A34DEE8-B664-4ED3-8DBF-1D6459647027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2290252" y="3890332"/>
            <a:ext cx="526370" cy="52637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4</a:t>
            </a:r>
          </a:p>
        </p:txBody>
      </p:sp>
      <p:cxnSp>
        <p:nvCxnSpPr>
          <p:cNvPr id="101" name="曲线连接符 100"/>
          <p:cNvCxnSpPr>
            <a:cxnSpLocks/>
            <a:stCxn id="171" idx="4"/>
            <a:endCxn id="319" idx="2"/>
          </p:cNvCxnSpPr>
          <p:nvPr/>
        </p:nvCxnSpPr>
        <p:spPr>
          <a:xfrm rot="16200000" flipH="1">
            <a:off x="3476228" y="1498710"/>
            <a:ext cx="1064739" cy="4228898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sp>
        <p:nvSpPr>
          <p:cNvPr id="318" name="Oval 99">
            <a:extLst>
              <a:ext uri="{FF2B5EF4-FFF2-40B4-BE49-F238E27FC236}">
                <a16:creationId xmlns:a16="http://schemas.microsoft.com/office/drawing/2014/main" id="{FE16FC54-69D1-4580-8553-68EFECA96901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5471125" y="3215665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c</a:t>
            </a:r>
          </a:p>
        </p:txBody>
      </p:sp>
      <p:sp>
        <p:nvSpPr>
          <p:cNvPr id="319" name="Oval 99">
            <a:extLst>
              <a:ext uri="{FF2B5EF4-FFF2-40B4-BE49-F238E27FC236}">
                <a16:creationId xmlns:a16="http://schemas.microsoft.com/office/drawing/2014/main" id="{C6DF26A4-B07A-4441-A934-73CA6709E99E}"/>
              </a:ext>
            </a:extLst>
          </p:cNvPr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6123046" y="3882494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558FD42B-AE38-4F59-8546-46CFF597F564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623989" y="5287154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E7DFAD01-8709-444B-BD96-9C7A3CF438A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581388" y="5258621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</p:spTree>
    <p:extLst>
      <p:ext uri="{BB962C8B-B14F-4D97-AF65-F5344CB8AC3E}">
        <p14:creationId xmlns:p14="http://schemas.microsoft.com/office/powerpoint/2010/main" val="42429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2" grpId="0" animBg="1"/>
      <p:bldP spid="9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86">
            <a:extLst>
              <a:ext uri="{FF2B5EF4-FFF2-40B4-BE49-F238E27FC236}">
                <a16:creationId xmlns:a16="http://schemas.microsoft.com/office/drawing/2014/main" id="{77689F69-A17A-4164-8EDB-C958CA80218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8469569" y="4204712"/>
            <a:ext cx="1366185" cy="684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297" name="组合 296">
            <a:extLst>
              <a:ext uri="{FF2B5EF4-FFF2-40B4-BE49-F238E27FC236}">
                <a16:creationId xmlns:a16="http://schemas.microsoft.com/office/drawing/2014/main" id="{A87F7B0E-E136-4C44-B341-3905394565E1}"/>
              </a:ext>
            </a:extLst>
          </p:cNvPr>
          <p:cNvGrpSpPr/>
          <p:nvPr/>
        </p:nvGrpSpPr>
        <p:grpSpPr>
          <a:xfrm>
            <a:off x="4089022" y="2441355"/>
            <a:ext cx="2623951" cy="2734084"/>
            <a:chOff x="1851739" y="3109267"/>
            <a:chExt cx="1824355" cy="1900927"/>
          </a:xfrm>
        </p:grpSpPr>
        <p:sp>
          <p:nvSpPr>
            <p:cNvPr id="298" name="Rectangle 83">
              <a:extLst>
                <a:ext uri="{FF2B5EF4-FFF2-40B4-BE49-F238E27FC236}">
                  <a16:creationId xmlns:a16="http://schemas.microsoft.com/office/drawing/2014/main" id="{39E45950-2255-4AE4-BF0B-E06E44B3355B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99" name="Rectangle 84">
              <a:extLst>
                <a:ext uri="{FF2B5EF4-FFF2-40B4-BE49-F238E27FC236}">
                  <a16:creationId xmlns:a16="http://schemas.microsoft.com/office/drawing/2014/main" id="{864DC5AF-1112-414E-864E-B43C8B318EBE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0" name="Rectangle 85">
              <a:extLst>
                <a:ext uri="{FF2B5EF4-FFF2-40B4-BE49-F238E27FC236}">
                  <a16:creationId xmlns:a16="http://schemas.microsoft.com/office/drawing/2014/main" id="{6BB11A65-3169-461A-BA61-5A555189EC63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1" name="Rectangle 86">
              <a:extLst>
                <a:ext uri="{FF2B5EF4-FFF2-40B4-BE49-F238E27FC236}">
                  <a16:creationId xmlns:a16="http://schemas.microsoft.com/office/drawing/2014/main" id="{0909F551-B4DB-4483-B7AE-085B8929FB98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2" name="Rectangle 87">
              <a:extLst>
                <a:ext uri="{FF2B5EF4-FFF2-40B4-BE49-F238E27FC236}">
                  <a16:creationId xmlns:a16="http://schemas.microsoft.com/office/drawing/2014/main" id="{3DA5FF22-CB5A-4E82-BB9A-D93FF816DAF1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3" name="Rectangle 88">
              <a:extLst>
                <a:ext uri="{FF2B5EF4-FFF2-40B4-BE49-F238E27FC236}">
                  <a16:creationId xmlns:a16="http://schemas.microsoft.com/office/drawing/2014/main" id="{C678009E-B932-497A-9A51-04C319823494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4" name="Rectangle 89">
              <a:extLst>
                <a:ext uri="{FF2B5EF4-FFF2-40B4-BE49-F238E27FC236}">
                  <a16:creationId xmlns:a16="http://schemas.microsoft.com/office/drawing/2014/main" id="{EE1FC830-AC0D-4FF6-99CB-9F67245ADF96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5" name="Rectangle 90">
              <a:extLst>
                <a:ext uri="{FF2B5EF4-FFF2-40B4-BE49-F238E27FC236}">
                  <a16:creationId xmlns:a16="http://schemas.microsoft.com/office/drawing/2014/main" id="{CD906A01-6B45-4AB8-81A0-22541359EF50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6" name="Rectangle 91">
              <a:extLst>
                <a:ext uri="{FF2B5EF4-FFF2-40B4-BE49-F238E27FC236}">
                  <a16:creationId xmlns:a16="http://schemas.microsoft.com/office/drawing/2014/main" id="{B6A01D2B-3F2E-4ADD-80D3-6E17062B4493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7" name="Rectangle 92">
              <a:extLst>
                <a:ext uri="{FF2B5EF4-FFF2-40B4-BE49-F238E27FC236}">
                  <a16:creationId xmlns:a16="http://schemas.microsoft.com/office/drawing/2014/main" id="{F15C2376-CC11-47FB-9EE8-E717378331A6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8" name="Rectangle 93">
              <a:extLst>
                <a:ext uri="{FF2B5EF4-FFF2-40B4-BE49-F238E27FC236}">
                  <a16:creationId xmlns:a16="http://schemas.microsoft.com/office/drawing/2014/main" id="{EA5126A6-7BF6-45AF-84AD-69AA5889138B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9" name="Rectangle 94">
              <a:extLst>
                <a:ext uri="{FF2B5EF4-FFF2-40B4-BE49-F238E27FC236}">
                  <a16:creationId xmlns:a16="http://schemas.microsoft.com/office/drawing/2014/main" id="{9174106E-FFFB-4881-B2B2-9C49CEB60323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10" name="Rectangle 95">
              <a:extLst>
                <a:ext uri="{FF2B5EF4-FFF2-40B4-BE49-F238E27FC236}">
                  <a16:creationId xmlns:a16="http://schemas.microsoft.com/office/drawing/2014/main" id="{5CDF2040-9071-425F-BE1A-FEDF9FA032D0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11" name="Rectangle 96">
              <a:extLst>
                <a:ext uri="{FF2B5EF4-FFF2-40B4-BE49-F238E27FC236}">
                  <a16:creationId xmlns:a16="http://schemas.microsoft.com/office/drawing/2014/main" id="{46049A17-537B-47D4-964A-1A1344C61EA6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12" name="Rectangle 97">
              <a:extLst>
                <a:ext uri="{FF2B5EF4-FFF2-40B4-BE49-F238E27FC236}">
                  <a16:creationId xmlns:a16="http://schemas.microsoft.com/office/drawing/2014/main" id="{B056FEE4-6F7D-469B-BD2F-B4C6CF91E20E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13" name="Rectangle 98">
              <a:extLst>
                <a:ext uri="{FF2B5EF4-FFF2-40B4-BE49-F238E27FC236}">
                  <a16:creationId xmlns:a16="http://schemas.microsoft.com/office/drawing/2014/main" id="{B0801F72-5B2B-4A6E-A54C-B2481AA90136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14" name="Oval 99">
              <a:extLst>
                <a:ext uri="{FF2B5EF4-FFF2-40B4-BE49-F238E27FC236}">
                  <a16:creationId xmlns:a16="http://schemas.microsoft.com/office/drawing/2014/main" id="{CB1FEAA1-ED2E-45E0-87F0-1ED74992B8A3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a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315" name="Oval 99">
              <a:extLst>
                <a:ext uri="{FF2B5EF4-FFF2-40B4-BE49-F238E27FC236}">
                  <a16:creationId xmlns:a16="http://schemas.microsoft.com/office/drawing/2014/main" id="{9C8F62E8-7E3C-4429-8EF1-831A0BCB9D8F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3272589" y="3162979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b</a:t>
              </a:r>
            </a:p>
          </p:txBody>
        </p:sp>
        <p:sp>
          <p:nvSpPr>
            <p:cNvPr id="316" name="Oval 99">
              <a:extLst>
                <a:ext uri="{FF2B5EF4-FFF2-40B4-BE49-F238E27FC236}">
                  <a16:creationId xmlns:a16="http://schemas.microsoft.com/office/drawing/2014/main" id="{4DB350C4-B798-49A9-8B05-78B8AF9CB939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2347227" y="412928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d</a:t>
              </a:r>
            </a:p>
          </p:txBody>
        </p:sp>
        <p:sp>
          <p:nvSpPr>
            <p:cNvPr id="317" name="Oval 99">
              <a:extLst>
                <a:ext uri="{FF2B5EF4-FFF2-40B4-BE49-F238E27FC236}">
                  <a16:creationId xmlns:a16="http://schemas.microsoft.com/office/drawing/2014/main" id="{AEC39585-66DA-44A6-8113-2E7E7F60C3E5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2812980" y="459274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f</a:t>
              </a:r>
            </a:p>
          </p:txBody>
        </p:sp>
      </p:grpSp>
      <p:sp>
        <p:nvSpPr>
          <p:cNvPr id="21" name="Rectangle 83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7170379" y="4205153"/>
            <a:ext cx="657962" cy="6840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2" name="Rectangle 84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828342" y="4205153"/>
            <a:ext cx="657962" cy="6840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8CE8A94-E660-422A-ACA0-2D90B1322325}"/>
              </a:ext>
            </a:extLst>
          </p:cNvPr>
          <p:cNvGrpSpPr/>
          <p:nvPr/>
        </p:nvGrpSpPr>
        <p:grpSpPr>
          <a:xfrm>
            <a:off x="7251733" y="4303408"/>
            <a:ext cx="714043" cy="526370"/>
            <a:chOff x="7416395" y="2736215"/>
            <a:chExt cx="496169" cy="365760"/>
          </a:xfrm>
        </p:grpSpPr>
        <p:sp>
          <p:nvSpPr>
            <p:cNvPr id="25" name="Oval 99"/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7416395" y="2736215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428059" y="2737434"/>
              <a:ext cx="484505" cy="320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6DD79C6-F068-4A87-A3CB-F75A665522F1}"/>
              </a:ext>
            </a:extLst>
          </p:cNvPr>
          <p:cNvGrpSpPr/>
          <p:nvPr/>
        </p:nvGrpSpPr>
        <p:grpSpPr>
          <a:xfrm>
            <a:off x="7884565" y="4299948"/>
            <a:ext cx="698037" cy="526370"/>
            <a:chOff x="7660517" y="2295133"/>
            <a:chExt cx="485047" cy="365760"/>
          </a:xfrm>
        </p:grpSpPr>
        <p:sp>
          <p:nvSpPr>
            <p:cNvPr id="27" name="Oval 99"/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39"/>
              </p:custDataLst>
            </p:nvPr>
          </p:nvSpPr>
          <p:spPr>
            <a:xfrm>
              <a:off x="7661059" y="2301011"/>
              <a:ext cx="484505" cy="320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</p:grpSp>
      <p:sp>
        <p:nvSpPr>
          <p:cNvPr id="123" name="Rectangle 83">
            <a:extLst>
              <a:ext uri="{FF2B5EF4-FFF2-40B4-BE49-F238E27FC236}">
                <a16:creationId xmlns:a16="http://schemas.microsoft.com/office/drawing/2014/main" id="{568FA962-917E-4E4E-A39B-CAFA6E597718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7163983" y="2608814"/>
            <a:ext cx="657962" cy="6840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24" name="Rectangle 84">
            <a:extLst>
              <a:ext uri="{FF2B5EF4-FFF2-40B4-BE49-F238E27FC236}">
                <a16:creationId xmlns:a16="http://schemas.microsoft.com/office/drawing/2014/main" id="{13460B61-2495-4B38-9EE1-789BE1C97330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7821945" y="2608814"/>
            <a:ext cx="657962" cy="6840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>
                <a:solidFill>
                  <a:schemeClr val="accent1"/>
                </a:solidFill>
              </a:rPr>
              <a:t>0</a:t>
            </a:r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25" name="Rectangle 85">
            <a:extLst>
              <a:ext uri="{FF2B5EF4-FFF2-40B4-BE49-F238E27FC236}">
                <a16:creationId xmlns:a16="http://schemas.microsoft.com/office/drawing/2014/main" id="{9CFBA0D1-2DE4-4BC6-B8C0-A48FE96DD643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8473510" y="2608814"/>
            <a:ext cx="657962" cy="6840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altLang="en-US" sz="2400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6" name="Rectangle 86">
            <a:extLst>
              <a:ext uri="{FF2B5EF4-FFF2-40B4-BE49-F238E27FC236}">
                <a16:creationId xmlns:a16="http://schemas.microsoft.com/office/drawing/2014/main" id="{34A511B9-E16E-4A76-800D-B8C73E6C9BC4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9131724" y="2608372"/>
            <a:ext cx="1366185" cy="684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>
                <a:solidFill>
                  <a:schemeClr val="accent1"/>
                </a:solidFill>
              </a:rPr>
              <a:t>0</a:t>
            </a:r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11AF8E2-DAB8-4CD5-9FA1-A05D7F9DE01B}"/>
              </a:ext>
            </a:extLst>
          </p:cNvPr>
          <p:cNvSpPr/>
          <p:nvPr/>
        </p:nvSpPr>
        <p:spPr>
          <a:xfrm>
            <a:off x="7212721" y="2675570"/>
            <a:ext cx="560485" cy="550066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en-US" sz="2400" dirty="0">
              <a:solidFill>
                <a:schemeClr val="accent1"/>
              </a:solidFill>
              <a:latin typeface="Cambria Math" panose="02040503050406030204" pitchFamily="18" charset="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9DF30BAB-55B6-471A-995B-EFA13CF05E7E}"/>
              </a:ext>
            </a:extLst>
          </p:cNvPr>
          <p:cNvSpPr/>
          <p:nvPr/>
        </p:nvSpPr>
        <p:spPr>
          <a:xfrm>
            <a:off x="7858465" y="2686919"/>
            <a:ext cx="560485" cy="550066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en-US" sz="2400" dirty="0">
              <a:solidFill>
                <a:schemeClr val="accent1"/>
              </a:solidFill>
              <a:latin typeface="Cambria Math" panose="02040503050406030204" pitchFamily="18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8685BAB-FDA8-437F-93BC-37BC13D395BF}"/>
              </a:ext>
            </a:extLst>
          </p:cNvPr>
          <p:cNvSpPr/>
          <p:nvPr/>
        </p:nvSpPr>
        <p:spPr>
          <a:xfrm>
            <a:off x="9499373" y="2674613"/>
            <a:ext cx="560485" cy="550066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en-US" sz="2400" dirty="0">
              <a:solidFill>
                <a:schemeClr val="accent1"/>
              </a:solidFill>
              <a:latin typeface="Cambria Math" panose="020405030504060302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48AA311-C83D-4B3E-BA0E-7354CAEBB08F}"/>
              </a:ext>
            </a:extLst>
          </p:cNvPr>
          <p:cNvGrpSpPr/>
          <p:nvPr/>
        </p:nvGrpSpPr>
        <p:grpSpPr>
          <a:xfrm>
            <a:off x="244403" y="2441355"/>
            <a:ext cx="2625452" cy="2735647"/>
            <a:chOff x="206303" y="2437615"/>
            <a:chExt cx="2625452" cy="2735647"/>
          </a:xfrm>
        </p:grpSpPr>
        <p:sp>
          <p:nvSpPr>
            <p:cNvPr id="138" name="Rectangle 83"/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20630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9" name="Rectangle 84"/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864265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0" name="Rectangle 85"/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1515830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1" name="Rectangle 86"/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217379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2" name="Rectangle 87"/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20630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3" name="Rectangle 88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864265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4" name="Rectangle 89"/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1515830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5" name="Rectangle 90"/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217379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6" name="Rectangle 91"/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20630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7" name="Rectangle 92"/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864265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8" name="Rectangle 93"/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1515830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9" name="Rectangle 94"/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217379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0" name="Rectangle 95"/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20630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1" name="Rectangle 96"/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864265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2" name="Rectangle 97"/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1515830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3" name="Rectangle 98"/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217379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70" name="Oval 99"/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283336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1</a:t>
              </a:r>
            </a:p>
          </p:txBody>
        </p:sp>
        <p:sp>
          <p:nvSpPr>
            <p:cNvPr id="171" name="Oval 99"/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1592863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2</a:t>
              </a:r>
            </a:p>
          </p:txBody>
        </p:sp>
        <p:sp>
          <p:nvSpPr>
            <p:cNvPr id="172" name="Oval 99"/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919366" y="3222435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3</a:t>
              </a:r>
            </a:p>
          </p:txBody>
        </p:sp>
        <p:sp>
          <p:nvSpPr>
            <p:cNvPr id="174" name="Oval 99"/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919366" y="4578568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b="1" dirty="0">
                  <a:solidFill>
                    <a:schemeClr val="lt1"/>
                  </a:solidFill>
                  <a:latin typeface="Cambria Math"/>
                </a:rPr>
                <a:t>5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0490616" y="4134989"/>
            <a:ext cx="1685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sz="2000" dirty="0">
                <a:latin typeface="Arial"/>
                <a:ea typeface="Arial"/>
              </a:rPr>
              <a:t>Intermediate product</a:t>
            </a:r>
            <a:endParaRPr lang="zh-CN" altLang="zh-CN" sz="2000" dirty="0">
              <a:latin typeface="Arial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E0A2D6F9-4220-44F0-88C5-3D834115D24D}"/>
              </a:ext>
            </a:extLst>
          </p:cNvPr>
          <p:cNvSpPr txBox="1"/>
          <p:nvPr/>
        </p:nvSpPr>
        <p:spPr>
          <a:xfrm>
            <a:off x="10518212" y="2714006"/>
            <a:ext cx="142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Mask</a:t>
            </a:r>
            <a:endParaRPr lang="zh-CN" altLang="en-US" sz="2000" dirty="0">
              <a:latin typeface="Arial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DA42ACDE-0479-4208-AC31-FFF505A5F3D1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Basic Accumulator Kernels - SPA</a:t>
            </a:r>
          </a:p>
        </p:txBody>
      </p:sp>
      <p:sp>
        <p:nvSpPr>
          <p:cNvPr id="99" name="文本框 115">
            <a:extLst>
              <a:ext uri="{FF2B5EF4-FFF2-40B4-BE49-F238E27FC236}">
                <a16:creationId xmlns:a16="http://schemas.microsoft.com/office/drawing/2014/main" id="{6B9DDF65-4EB9-469C-A03E-B3544268C5DA}"/>
              </a:ext>
            </a:extLst>
          </p:cNvPr>
          <p:cNvSpPr txBox="1"/>
          <p:nvPr/>
        </p:nvSpPr>
        <p:spPr>
          <a:xfrm>
            <a:off x="-20320" y="1421896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sz="2000" dirty="0">
                <a:latin typeface="Arial"/>
              </a:rPr>
              <a:t>The SPA kernel uses a binary mask to map a segment of memory for storing intermediate products, and then removes zero elements to obtain a sparse structure</a:t>
            </a:r>
            <a:r>
              <a:rPr lang="en-US" altLang="en-US" sz="1600" dirty="0">
                <a:latin typeface="Arial"/>
                <a:ea typeface="Arial"/>
              </a:rPr>
              <a:t>.</a:t>
            </a:r>
          </a:p>
        </p:txBody>
      </p:sp>
      <p:sp>
        <p:nvSpPr>
          <p:cNvPr id="294" name="Oval 99">
            <a:extLst>
              <a:ext uri="{FF2B5EF4-FFF2-40B4-BE49-F238E27FC236}">
                <a16:creationId xmlns:a16="http://schemas.microsoft.com/office/drawing/2014/main" id="{7A34DEE8-B664-4ED3-8DBF-1D6459647027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2290252" y="3890332"/>
            <a:ext cx="526370" cy="52637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4</a:t>
            </a:r>
          </a:p>
        </p:txBody>
      </p:sp>
      <p:sp>
        <p:nvSpPr>
          <p:cNvPr id="318" name="Oval 99">
            <a:extLst>
              <a:ext uri="{FF2B5EF4-FFF2-40B4-BE49-F238E27FC236}">
                <a16:creationId xmlns:a16="http://schemas.microsoft.com/office/drawing/2014/main" id="{FE16FC54-69D1-4580-8553-68EFECA96901}"/>
              </a:ext>
            </a:extLst>
          </p:cNvPr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5471125" y="3215665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c</a:t>
            </a:r>
          </a:p>
        </p:txBody>
      </p:sp>
      <p:sp>
        <p:nvSpPr>
          <p:cNvPr id="319" name="Oval 99">
            <a:extLst>
              <a:ext uri="{FF2B5EF4-FFF2-40B4-BE49-F238E27FC236}">
                <a16:creationId xmlns:a16="http://schemas.microsoft.com/office/drawing/2014/main" id="{C6DF26A4-B07A-4441-A934-73CA6709E99E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6123046" y="3882494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BB946FA8-EDC8-41C0-88E3-C6BF12605E0D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623989" y="5287154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2D205479-6DE1-4126-B8A4-2CE696D78ABD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581388" y="5258621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3698D328-B606-4400-BF00-D2ECE0B4E9E7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730942" y="6471920"/>
            <a:ext cx="421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dirty="0">
                <a:solidFill>
                  <a:srgbClr val="FFFFFF"/>
                </a:solidFill>
              </a:rPr>
              <a:t>11</a:t>
            </a: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03ADF99A-E894-487C-9C15-EDEE234B3940}"/>
              </a:ext>
            </a:extLst>
          </p:cNvPr>
          <p:cNvGrpSpPr/>
          <p:nvPr/>
        </p:nvGrpSpPr>
        <p:grpSpPr>
          <a:xfrm>
            <a:off x="8556172" y="4296443"/>
            <a:ext cx="1565488" cy="526369"/>
            <a:chOff x="9020714" y="3056790"/>
            <a:chExt cx="1087814" cy="365760"/>
          </a:xfrm>
        </p:grpSpPr>
        <p:sp>
          <p:nvSpPr>
            <p:cNvPr id="108" name="Oval 99">
              <a:extLst>
                <a:ext uri="{FF2B5EF4-FFF2-40B4-BE49-F238E27FC236}">
                  <a16:creationId xmlns:a16="http://schemas.microsoft.com/office/drawing/2014/main" id="{C2F264F6-DAF7-4034-8125-F93583F6E2A2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9020714" y="3056790"/>
              <a:ext cx="823595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6D92404E-4138-4C0F-A4C2-ED5B77BFC52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9053158" y="3089006"/>
              <a:ext cx="1055370" cy="320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1b+2e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08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3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7460905" y="4190817"/>
            <a:ext cx="656951" cy="6830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2" name="Rectangle 84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8117856" y="4190817"/>
            <a:ext cx="1365302" cy="6830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4" name="Rectangle 86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9478031" y="4190817"/>
            <a:ext cx="668854" cy="6830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8CE8A94-E660-422A-ACA0-2D90B1322325}"/>
              </a:ext>
            </a:extLst>
          </p:cNvPr>
          <p:cNvGrpSpPr/>
          <p:nvPr/>
        </p:nvGrpSpPr>
        <p:grpSpPr>
          <a:xfrm>
            <a:off x="7533011" y="4282961"/>
            <a:ext cx="700667" cy="531514"/>
            <a:chOff x="7416395" y="2732071"/>
            <a:chExt cx="487624" cy="369904"/>
          </a:xfrm>
        </p:grpSpPr>
        <p:sp>
          <p:nvSpPr>
            <p:cNvPr id="25" name="Oval 99"/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7416395" y="2736215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419514" y="2732071"/>
              <a:ext cx="484505" cy="321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6DD79C6-F068-4A87-A3CB-F75A665522F1}"/>
              </a:ext>
            </a:extLst>
          </p:cNvPr>
          <p:cNvGrpSpPr/>
          <p:nvPr/>
        </p:nvGrpSpPr>
        <p:grpSpPr>
          <a:xfrm>
            <a:off x="9546547" y="4276332"/>
            <a:ext cx="696185" cy="525560"/>
            <a:chOff x="7651870" y="2295133"/>
            <a:chExt cx="484505" cy="365760"/>
          </a:xfrm>
        </p:grpSpPr>
        <p:sp>
          <p:nvSpPr>
            <p:cNvPr id="27" name="Oval 99"/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60"/>
              </p:custDataLst>
            </p:nvPr>
          </p:nvSpPr>
          <p:spPr>
            <a:xfrm>
              <a:off x="7651870" y="2299745"/>
              <a:ext cx="484505" cy="321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728E463-BF65-4FCC-BCFC-59FFC49447A7}"/>
              </a:ext>
            </a:extLst>
          </p:cNvPr>
          <p:cNvGrpSpPr/>
          <p:nvPr/>
        </p:nvGrpSpPr>
        <p:grpSpPr>
          <a:xfrm>
            <a:off x="8240681" y="4289367"/>
            <a:ext cx="1594870" cy="525560"/>
            <a:chOff x="9400540" y="2285564"/>
            <a:chExt cx="1109938" cy="365760"/>
          </a:xfrm>
        </p:grpSpPr>
        <p:sp>
          <p:nvSpPr>
            <p:cNvPr id="29" name="Oval 99"/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9400540" y="2285564"/>
              <a:ext cx="823595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58"/>
              </p:custDataLst>
            </p:nvPr>
          </p:nvSpPr>
          <p:spPr>
            <a:xfrm>
              <a:off x="9455108" y="2293117"/>
              <a:ext cx="1055370" cy="321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1b+2e</a:t>
              </a: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6A417E22-F311-4C41-B63D-973742C07BFF}"/>
              </a:ext>
            </a:extLst>
          </p:cNvPr>
          <p:cNvGrpSpPr/>
          <p:nvPr/>
        </p:nvGrpSpPr>
        <p:grpSpPr>
          <a:xfrm>
            <a:off x="8548012" y="4271379"/>
            <a:ext cx="696185" cy="525560"/>
            <a:chOff x="7654980" y="2295133"/>
            <a:chExt cx="484505" cy="365760"/>
          </a:xfrm>
        </p:grpSpPr>
        <p:sp>
          <p:nvSpPr>
            <p:cNvPr id="121" name="Oval 99">
              <a:extLst>
                <a:ext uri="{FF2B5EF4-FFF2-40B4-BE49-F238E27FC236}">
                  <a16:creationId xmlns:a16="http://schemas.microsoft.com/office/drawing/2014/main" id="{D134431A-4B01-4B74-8754-1833687F798B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80E5918E-2B3E-4D1C-8013-32FE7719118A}"/>
                </a:ext>
              </a:extLst>
            </p:cNvPr>
            <p:cNvSpPr txBox="1"/>
            <p:nvPr>
              <p:custDataLst>
                <p:tags r:id="rId56"/>
              </p:custDataLst>
            </p:nvPr>
          </p:nvSpPr>
          <p:spPr>
            <a:xfrm>
              <a:off x="7654980" y="2316281"/>
              <a:ext cx="484505" cy="321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</a:t>
              </a:r>
            </a:p>
          </p:txBody>
        </p:sp>
      </p:grpSp>
      <p:sp>
        <p:nvSpPr>
          <p:cNvPr id="123" name="Rectangle 83">
            <a:extLst>
              <a:ext uri="{FF2B5EF4-FFF2-40B4-BE49-F238E27FC236}">
                <a16:creationId xmlns:a16="http://schemas.microsoft.com/office/drawing/2014/main" id="{568FA962-917E-4E4E-A39B-CAFA6E597718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7445394" y="2596932"/>
            <a:ext cx="656951" cy="6830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24" name="Rectangle 84">
            <a:extLst>
              <a:ext uri="{FF2B5EF4-FFF2-40B4-BE49-F238E27FC236}">
                <a16:creationId xmlns:a16="http://schemas.microsoft.com/office/drawing/2014/main" id="{13460B61-2495-4B38-9EE1-789BE1C97330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8100771" y="2596932"/>
            <a:ext cx="1382387" cy="6830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altLang="en-US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6" name="Rectangle 86">
            <a:extLst>
              <a:ext uri="{FF2B5EF4-FFF2-40B4-BE49-F238E27FC236}">
                <a16:creationId xmlns:a16="http://schemas.microsoft.com/office/drawing/2014/main" id="{34A511B9-E16E-4A76-800D-B8C73E6C9BC4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9478031" y="2596554"/>
            <a:ext cx="674719" cy="68341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altLang="en-US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11AF8E2-DAB8-4CD5-9FA1-A05D7F9DE01B}"/>
              </a:ext>
            </a:extLst>
          </p:cNvPr>
          <p:cNvSpPr/>
          <p:nvPr/>
        </p:nvSpPr>
        <p:spPr>
          <a:xfrm>
            <a:off x="7492474" y="2673034"/>
            <a:ext cx="559624" cy="543292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zh-CN" dirty="0">
              <a:solidFill>
                <a:srgbClr val="4874CB"/>
              </a:solidFill>
              <a:latin typeface="Cambria Math" panose="02040503050406030204" pitchFamily="18" charset="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9DF30BAB-55B6-471A-995B-EFA13CF05E7E}"/>
              </a:ext>
            </a:extLst>
          </p:cNvPr>
          <p:cNvSpPr/>
          <p:nvPr/>
        </p:nvSpPr>
        <p:spPr>
          <a:xfrm>
            <a:off x="8493716" y="2677605"/>
            <a:ext cx="559624" cy="54922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cxnSp>
        <p:nvCxnSpPr>
          <p:cNvPr id="103" name="曲线连接符 75">
            <a:extLst>
              <a:ext uri="{FF2B5EF4-FFF2-40B4-BE49-F238E27FC236}">
                <a16:creationId xmlns:a16="http://schemas.microsoft.com/office/drawing/2014/main" id="{AF4EB73E-28A9-46F2-93FC-3383BA4321AD}"/>
              </a:ext>
            </a:extLst>
          </p:cNvPr>
          <p:cNvCxnSpPr>
            <a:cxnSpLocks/>
            <a:stCxn id="124" idx="3"/>
            <a:endCxn id="22" idx="2"/>
          </p:cNvCxnSpPr>
          <p:nvPr/>
        </p:nvCxnSpPr>
        <p:spPr>
          <a:xfrm rot="5400000" flipV="1">
            <a:off x="8338003" y="3729917"/>
            <a:ext cx="912431" cy="12166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sp>
        <p:nvSpPr>
          <p:cNvPr id="93" name="矩形 92">
            <a:extLst>
              <a:ext uri="{FF2B5EF4-FFF2-40B4-BE49-F238E27FC236}">
                <a16:creationId xmlns:a16="http://schemas.microsoft.com/office/drawing/2014/main" id="{18685BAB-FDA8-437F-93BC-37BC13D395BF}"/>
              </a:ext>
            </a:extLst>
          </p:cNvPr>
          <p:cNvSpPr/>
          <p:nvPr/>
        </p:nvSpPr>
        <p:spPr>
          <a:xfrm>
            <a:off x="9550017" y="2686377"/>
            <a:ext cx="559624" cy="532914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cxnSp>
        <p:nvCxnSpPr>
          <p:cNvPr id="95" name="曲线连接符 75">
            <a:extLst>
              <a:ext uri="{FF2B5EF4-FFF2-40B4-BE49-F238E27FC236}">
                <a16:creationId xmlns:a16="http://schemas.microsoft.com/office/drawing/2014/main" id="{E0D59290-FD4E-4D4A-B8AA-4B2092BD27BD}"/>
              </a:ext>
            </a:extLst>
          </p:cNvPr>
          <p:cNvCxnSpPr>
            <a:cxnSpLocks/>
            <a:stCxn id="123" idx="3"/>
            <a:endCxn id="21" idx="2"/>
          </p:cNvCxnSpPr>
          <p:nvPr/>
        </p:nvCxnSpPr>
        <p:spPr>
          <a:xfrm rot="5400000" flipV="1">
            <a:off x="7325205" y="3729917"/>
            <a:ext cx="912431" cy="12166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111" name="曲线连接符 99">
            <a:extLst>
              <a:ext uri="{FF2B5EF4-FFF2-40B4-BE49-F238E27FC236}">
                <a16:creationId xmlns:a16="http://schemas.microsoft.com/office/drawing/2014/main" id="{45AE4CBF-8DE3-4C0A-8B9D-51EB4BA02C57}"/>
              </a:ext>
            </a:extLst>
          </p:cNvPr>
          <p:cNvCxnSpPr>
            <a:cxnSpLocks/>
            <a:stCxn id="126" idx="2"/>
            <a:endCxn id="24" idx="0"/>
          </p:cNvCxnSpPr>
          <p:nvPr/>
        </p:nvCxnSpPr>
        <p:spPr>
          <a:xfrm rot="5400000">
            <a:off x="9358499" y="3733925"/>
            <a:ext cx="910852" cy="2933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28" name="曲线连接符 99">
            <a:extLst>
              <a:ext uri="{FF2B5EF4-FFF2-40B4-BE49-F238E27FC236}">
                <a16:creationId xmlns:a16="http://schemas.microsoft.com/office/drawing/2014/main" id="{D5D2E0D9-5310-4BFF-9E4A-260AF54B9D5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179855" y="3729223"/>
            <a:ext cx="910474" cy="6387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5816FF88-A608-4CAC-A866-416D2759656C}"/>
              </a:ext>
            </a:extLst>
          </p:cNvPr>
          <p:cNvGrpSpPr/>
          <p:nvPr/>
        </p:nvGrpSpPr>
        <p:grpSpPr>
          <a:xfrm>
            <a:off x="4089022" y="2441355"/>
            <a:ext cx="2623951" cy="2734084"/>
            <a:chOff x="1851739" y="3109267"/>
            <a:chExt cx="1824355" cy="1900927"/>
          </a:xfrm>
        </p:grpSpPr>
        <p:sp>
          <p:nvSpPr>
            <p:cNvPr id="107" name="Rectangle 83">
              <a:extLst>
                <a:ext uri="{FF2B5EF4-FFF2-40B4-BE49-F238E27FC236}">
                  <a16:creationId xmlns:a16="http://schemas.microsoft.com/office/drawing/2014/main" id="{74969FEA-1D41-4BAE-8E37-99E1F030FE6E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8" name="Rectangle 84">
              <a:extLst>
                <a:ext uri="{FF2B5EF4-FFF2-40B4-BE49-F238E27FC236}">
                  <a16:creationId xmlns:a16="http://schemas.microsoft.com/office/drawing/2014/main" id="{C34CBBA3-0026-442B-B025-1A3386627BEB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9" name="Rectangle 85">
              <a:extLst>
                <a:ext uri="{FF2B5EF4-FFF2-40B4-BE49-F238E27FC236}">
                  <a16:creationId xmlns:a16="http://schemas.microsoft.com/office/drawing/2014/main" id="{04EB0731-A714-41E5-8C95-027882AE8EB3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0" name="Rectangle 86">
              <a:extLst>
                <a:ext uri="{FF2B5EF4-FFF2-40B4-BE49-F238E27FC236}">
                  <a16:creationId xmlns:a16="http://schemas.microsoft.com/office/drawing/2014/main" id="{A31C0B6A-ADAC-4032-A1C8-C3CCD8CDDF29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2" name="Rectangle 87">
              <a:extLst>
                <a:ext uri="{FF2B5EF4-FFF2-40B4-BE49-F238E27FC236}">
                  <a16:creationId xmlns:a16="http://schemas.microsoft.com/office/drawing/2014/main" id="{766F2620-EF86-4907-BB70-5741FC1401A9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3" name="Rectangle 88">
              <a:extLst>
                <a:ext uri="{FF2B5EF4-FFF2-40B4-BE49-F238E27FC236}">
                  <a16:creationId xmlns:a16="http://schemas.microsoft.com/office/drawing/2014/main" id="{75CAB5E8-33EF-4C7B-BC9C-0CF570623895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4" name="Rectangle 89">
              <a:extLst>
                <a:ext uri="{FF2B5EF4-FFF2-40B4-BE49-F238E27FC236}">
                  <a16:creationId xmlns:a16="http://schemas.microsoft.com/office/drawing/2014/main" id="{6977EC9B-DF34-4485-B7E1-B8DB4DA8CEE6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5" name="Rectangle 90">
              <a:extLst>
                <a:ext uri="{FF2B5EF4-FFF2-40B4-BE49-F238E27FC236}">
                  <a16:creationId xmlns:a16="http://schemas.microsoft.com/office/drawing/2014/main" id="{D326CF62-ABD9-4BEA-A132-5C2AF6501A17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6" name="Rectangle 91">
              <a:extLst>
                <a:ext uri="{FF2B5EF4-FFF2-40B4-BE49-F238E27FC236}">
                  <a16:creationId xmlns:a16="http://schemas.microsoft.com/office/drawing/2014/main" id="{385B4307-EC27-42AA-8BBB-3850D6CAC559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7" name="Rectangle 92">
              <a:extLst>
                <a:ext uri="{FF2B5EF4-FFF2-40B4-BE49-F238E27FC236}">
                  <a16:creationId xmlns:a16="http://schemas.microsoft.com/office/drawing/2014/main" id="{1951D39D-41AD-4931-A050-7D7218119AF8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8" name="Rectangle 93">
              <a:extLst>
                <a:ext uri="{FF2B5EF4-FFF2-40B4-BE49-F238E27FC236}">
                  <a16:creationId xmlns:a16="http://schemas.microsoft.com/office/drawing/2014/main" id="{63070A4F-D3FF-415E-8C84-FBD375D21E7F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9" name="Rectangle 94">
              <a:extLst>
                <a:ext uri="{FF2B5EF4-FFF2-40B4-BE49-F238E27FC236}">
                  <a16:creationId xmlns:a16="http://schemas.microsoft.com/office/drawing/2014/main" id="{33EEAFE7-96C7-44C5-9644-C58C9657FE85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5" name="Rectangle 95">
              <a:extLst>
                <a:ext uri="{FF2B5EF4-FFF2-40B4-BE49-F238E27FC236}">
                  <a16:creationId xmlns:a16="http://schemas.microsoft.com/office/drawing/2014/main" id="{8D4E7B38-CB6B-4FDC-8469-5FB27336E053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9" name="Rectangle 96">
              <a:extLst>
                <a:ext uri="{FF2B5EF4-FFF2-40B4-BE49-F238E27FC236}">
                  <a16:creationId xmlns:a16="http://schemas.microsoft.com/office/drawing/2014/main" id="{7FDFB3CA-53CE-401D-8C0A-3C4F6D6A23BC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0" name="Rectangle 97">
              <a:extLst>
                <a:ext uri="{FF2B5EF4-FFF2-40B4-BE49-F238E27FC236}">
                  <a16:creationId xmlns:a16="http://schemas.microsoft.com/office/drawing/2014/main" id="{0AD566D9-B850-47F2-85C4-1838814EE660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1" name="Rectangle 98">
              <a:extLst>
                <a:ext uri="{FF2B5EF4-FFF2-40B4-BE49-F238E27FC236}">
                  <a16:creationId xmlns:a16="http://schemas.microsoft.com/office/drawing/2014/main" id="{DFE21600-31E5-4CF3-9708-3A60EAABEC2D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2" name="Oval 99">
              <a:extLst>
                <a:ext uri="{FF2B5EF4-FFF2-40B4-BE49-F238E27FC236}">
                  <a16:creationId xmlns:a16="http://schemas.microsoft.com/office/drawing/2014/main" id="{75B39A18-B827-42BA-9FAC-0DB82723C77B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a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133" name="Oval 99">
              <a:extLst>
                <a:ext uri="{FF2B5EF4-FFF2-40B4-BE49-F238E27FC236}">
                  <a16:creationId xmlns:a16="http://schemas.microsoft.com/office/drawing/2014/main" id="{75D7F531-E1BE-4D0E-A2BE-60872D3F3EAE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3272589" y="3162979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b</a:t>
              </a:r>
            </a:p>
          </p:txBody>
        </p:sp>
        <p:sp>
          <p:nvSpPr>
            <p:cNvPr id="134" name="Oval 99">
              <a:extLst>
                <a:ext uri="{FF2B5EF4-FFF2-40B4-BE49-F238E27FC236}">
                  <a16:creationId xmlns:a16="http://schemas.microsoft.com/office/drawing/2014/main" id="{BD79F159-028A-4557-9C2F-679C4666B50F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2347227" y="412928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d</a:t>
              </a:r>
            </a:p>
          </p:txBody>
        </p:sp>
        <p:sp>
          <p:nvSpPr>
            <p:cNvPr id="135" name="Oval 99">
              <a:extLst>
                <a:ext uri="{FF2B5EF4-FFF2-40B4-BE49-F238E27FC236}">
                  <a16:creationId xmlns:a16="http://schemas.microsoft.com/office/drawing/2014/main" id="{1756CEA8-7290-48D2-8713-85BC2DC7F485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2812980" y="459274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f</a:t>
              </a:r>
            </a:p>
          </p:txBody>
        </p: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F5DBA9E3-70C8-441D-B195-3CF08DE1DC80}"/>
              </a:ext>
            </a:extLst>
          </p:cNvPr>
          <p:cNvGrpSpPr/>
          <p:nvPr/>
        </p:nvGrpSpPr>
        <p:grpSpPr>
          <a:xfrm>
            <a:off x="244403" y="2437615"/>
            <a:ext cx="2625452" cy="2735647"/>
            <a:chOff x="206303" y="2437615"/>
            <a:chExt cx="2625452" cy="2735647"/>
          </a:xfrm>
        </p:grpSpPr>
        <p:sp>
          <p:nvSpPr>
            <p:cNvPr id="137" name="Rectangle 83">
              <a:extLst>
                <a:ext uri="{FF2B5EF4-FFF2-40B4-BE49-F238E27FC236}">
                  <a16:creationId xmlns:a16="http://schemas.microsoft.com/office/drawing/2014/main" id="{8FCFE55A-2EF4-4AE8-80DE-03A1A0408009}"/>
                </a:ext>
              </a:extLst>
            </p:cNvPr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20630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1" name="Rectangle 84">
              <a:extLst>
                <a:ext uri="{FF2B5EF4-FFF2-40B4-BE49-F238E27FC236}">
                  <a16:creationId xmlns:a16="http://schemas.microsoft.com/office/drawing/2014/main" id="{2F2F747E-556A-4CF9-AA91-6BC478266912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864265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2" name="Rectangle 85">
              <a:extLst>
                <a:ext uri="{FF2B5EF4-FFF2-40B4-BE49-F238E27FC236}">
                  <a16:creationId xmlns:a16="http://schemas.microsoft.com/office/drawing/2014/main" id="{CADA9070-8EEA-4D82-A0A4-D2F0E186770F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1515830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3" name="Rectangle 86">
              <a:extLst>
                <a:ext uri="{FF2B5EF4-FFF2-40B4-BE49-F238E27FC236}">
                  <a16:creationId xmlns:a16="http://schemas.microsoft.com/office/drawing/2014/main" id="{B58FE1DA-DB33-4F80-A91C-9D071D951F8C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217379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4" name="Rectangle 87">
              <a:extLst>
                <a:ext uri="{FF2B5EF4-FFF2-40B4-BE49-F238E27FC236}">
                  <a16:creationId xmlns:a16="http://schemas.microsoft.com/office/drawing/2014/main" id="{83465D89-635F-49A1-AE07-39540A8807D5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20630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5" name="Rectangle 88">
              <a:extLst>
                <a:ext uri="{FF2B5EF4-FFF2-40B4-BE49-F238E27FC236}">
                  <a16:creationId xmlns:a16="http://schemas.microsoft.com/office/drawing/2014/main" id="{219C0653-592E-4F48-90C2-6B5B29621000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864265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6" name="Rectangle 89">
              <a:extLst>
                <a:ext uri="{FF2B5EF4-FFF2-40B4-BE49-F238E27FC236}">
                  <a16:creationId xmlns:a16="http://schemas.microsoft.com/office/drawing/2014/main" id="{47AF8B92-1625-4C65-B6A4-5698167C76DA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1515830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7" name="Rectangle 90">
              <a:extLst>
                <a:ext uri="{FF2B5EF4-FFF2-40B4-BE49-F238E27FC236}">
                  <a16:creationId xmlns:a16="http://schemas.microsoft.com/office/drawing/2014/main" id="{EC219619-63C3-4053-AC44-B5266FA76A2E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217379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8" name="Rectangle 91">
              <a:extLst>
                <a:ext uri="{FF2B5EF4-FFF2-40B4-BE49-F238E27FC236}">
                  <a16:creationId xmlns:a16="http://schemas.microsoft.com/office/drawing/2014/main" id="{0AF35CB5-E9D7-4FD9-B545-FAF07C170C2E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20630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9" name="Rectangle 92">
              <a:extLst>
                <a:ext uri="{FF2B5EF4-FFF2-40B4-BE49-F238E27FC236}">
                  <a16:creationId xmlns:a16="http://schemas.microsoft.com/office/drawing/2014/main" id="{B9D7139B-F3F7-42E6-A46A-52C8F5787464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864265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0" name="Rectangle 93">
              <a:extLst>
                <a:ext uri="{FF2B5EF4-FFF2-40B4-BE49-F238E27FC236}">
                  <a16:creationId xmlns:a16="http://schemas.microsoft.com/office/drawing/2014/main" id="{86608613-163A-47C2-9A2B-E55C787A6B28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1515830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1" name="Rectangle 94">
              <a:extLst>
                <a:ext uri="{FF2B5EF4-FFF2-40B4-BE49-F238E27FC236}">
                  <a16:creationId xmlns:a16="http://schemas.microsoft.com/office/drawing/2014/main" id="{48F5F9FD-6CA5-43A8-A346-9B3043B932F6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217379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2" name="Rectangle 95">
              <a:extLst>
                <a:ext uri="{FF2B5EF4-FFF2-40B4-BE49-F238E27FC236}">
                  <a16:creationId xmlns:a16="http://schemas.microsoft.com/office/drawing/2014/main" id="{E64C74B4-DA79-4337-A2A9-4F2F7D829B8A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20630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3" name="Rectangle 96">
              <a:extLst>
                <a:ext uri="{FF2B5EF4-FFF2-40B4-BE49-F238E27FC236}">
                  <a16:creationId xmlns:a16="http://schemas.microsoft.com/office/drawing/2014/main" id="{AE53BC94-555A-4699-BD76-F12D07BAC929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864265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4" name="Rectangle 97">
              <a:extLst>
                <a:ext uri="{FF2B5EF4-FFF2-40B4-BE49-F238E27FC236}">
                  <a16:creationId xmlns:a16="http://schemas.microsoft.com/office/drawing/2014/main" id="{3806E56E-ACF4-4973-AF19-B39D1C82B532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1515830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5" name="Rectangle 98">
              <a:extLst>
                <a:ext uri="{FF2B5EF4-FFF2-40B4-BE49-F238E27FC236}">
                  <a16:creationId xmlns:a16="http://schemas.microsoft.com/office/drawing/2014/main" id="{BA6491DD-27B7-4A70-8B17-462166D62976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217379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6" name="Oval 99">
              <a:extLst>
                <a:ext uri="{FF2B5EF4-FFF2-40B4-BE49-F238E27FC236}">
                  <a16:creationId xmlns:a16="http://schemas.microsoft.com/office/drawing/2014/main" id="{B869D993-FED9-446D-B1C0-6FAC668C4ADA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283336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1</a:t>
              </a:r>
            </a:p>
          </p:txBody>
        </p:sp>
        <p:sp>
          <p:nvSpPr>
            <p:cNvPr id="207" name="Oval 99">
              <a:extLst>
                <a:ext uri="{FF2B5EF4-FFF2-40B4-BE49-F238E27FC236}">
                  <a16:creationId xmlns:a16="http://schemas.microsoft.com/office/drawing/2014/main" id="{BA055C06-F204-4215-A2F8-9FAB9B6260DC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1592863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2</a:t>
              </a:r>
            </a:p>
          </p:txBody>
        </p:sp>
        <p:sp>
          <p:nvSpPr>
            <p:cNvPr id="208" name="Oval 99">
              <a:extLst>
                <a:ext uri="{FF2B5EF4-FFF2-40B4-BE49-F238E27FC236}">
                  <a16:creationId xmlns:a16="http://schemas.microsoft.com/office/drawing/2014/main" id="{E16A9204-0488-4EB0-AF5B-826F78DA38D4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919366" y="3222435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3</a:t>
              </a:r>
            </a:p>
          </p:txBody>
        </p:sp>
        <p:sp>
          <p:nvSpPr>
            <p:cNvPr id="209" name="Oval 99">
              <a:extLst>
                <a:ext uri="{FF2B5EF4-FFF2-40B4-BE49-F238E27FC236}">
                  <a16:creationId xmlns:a16="http://schemas.microsoft.com/office/drawing/2014/main" id="{90A9BF8D-B443-48CF-83BB-B2C3495DEA52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919366" y="4578568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b="1" dirty="0">
                  <a:solidFill>
                    <a:schemeClr val="lt1"/>
                  </a:solidFill>
                  <a:latin typeface="Cambria Math"/>
                </a:rPr>
                <a:t>5</a:t>
              </a:r>
            </a:p>
          </p:txBody>
        </p:sp>
      </p:grpSp>
      <p:sp>
        <p:nvSpPr>
          <p:cNvPr id="213" name="文本框 212">
            <a:extLst>
              <a:ext uri="{FF2B5EF4-FFF2-40B4-BE49-F238E27FC236}">
                <a16:creationId xmlns:a16="http://schemas.microsoft.com/office/drawing/2014/main" id="{E654663B-E903-475E-8D12-A6F23A04E21A}"/>
              </a:ext>
            </a:extLst>
          </p:cNvPr>
          <p:cNvSpPr txBox="1"/>
          <p:nvPr/>
        </p:nvSpPr>
        <p:spPr>
          <a:xfrm>
            <a:off x="3187051" y="3542007"/>
            <a:ext cx="34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Oval 99">
            <a:extLst>
              <a:ext uri="{FF2B5EF4-FFF2-40B4-BE49-F238E27FC236}">
                <a16:creationId xmlns:a16="http://schemas.microsoft.com/office/drawing/2014/main" id="{D7584A15-A7E6-4498-86A6-51B5E5ABB61C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2290252" y="3890332"/>
            <a:ext cx="526370" cy="52637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4</a:t>
            </a:r>
          </a:p>
        </p:txBody>
      </p:sp>
      <p:sp>
        <p:nvSpPr>
          <p:cNvPr id="216" name="Oval 99">
            <a:extLst>
              <a:ext uri="{FF2B5EF4-FFF2-40B4-BE49-F238E27FC236}">
                <a16:creationId xmlns:a16="http://schemas.microsoft.com/office/drawing/2014/main" id="{29D8CE96-5ADA-400F-B056-469C3B5856AC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5471125" y="3215665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c</a:t>
            </a:r>
          </a:p>
        </p:txBody>
      </p:sp>
      <p:sp>
        <p:nvSpPr>
          <p:cNvPr id="217" name="Oval 99">
            <a:extLst>
              <a:ext uri="{FF2B5EF4-FFF2-40B4-BE49-F238E27FC236}">
                <a16:creationId xmlns:a16="http://schemas.microsoft.com/office/drawing/2014/main" id="{925CB617-D4E0-4756-8E52-3278AB555DBC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6123046" y="3882494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  <p:sp>
        <p:nvSpPr>
          <p:cNvPr id="218" name="矩形 217">
            <a:extLst>
              <a:ext uri="{FF2B5EF4-FFF2-40B4-BE49-F238E27FC236}">
                <a16:creationId xmlns:a16="http://schemas.microsoft.com/office/drawing/2014/main" id="{8EE71D3B-DB61-4BC4-A121-B235FA5F3DA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23989" y="5287154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</a:p>
        </p:txBody>
      </p:sp>
      <p:sp>
        <p:nvSpPr>
          <p:cNvPr id="219" name="矩形 218">
            <a:extLst>
              <a:ext uri="{FF2B5EF4-FFF2-40B4-BE49-F238E27FC236}">
                <a16:creationId xmlns:a16="http://schemas.microsoft.com/office/drawing/2014/main" id="{7EB6F4DF-E542-4728-BECA-4DD6F37D70A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581388" y="5258621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2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11725154" y="6471920"/>
            <a:ext cx="427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dirty="0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cxnSp>
        <p:nvCxnSpPr>
          <p:cNvPr id="75" name="曲线连接符 74"/>
          <p:cNvCxnSpPr>
            <a:cxnSpLocks/>
            <a:stCxn id="206" idx="7"/>
            <a:endCxn id="132" idx="0"/>
          </p:cNvCxnSpPr>
          <p:nvPr/>
        </p:nvCxnSpPr>
        <p:spPr>
          <a:xfrm rot="5400000" flipH="1" flipV="1">
            <a:off x="2563178" y="765638"/>
            <a:ext cx="73411" cy="3658325"/>
          </a:xfrm>
          <a:prstGeom prst="curvedConnector3">
            <a:avLst>
              <a:gd name="adj1" fmla="val 416402"/>
            </a:avLst>
          </a:prstGeom>
          <a:ln w="25400">
            <a:solidFill>
              <a:schemeClr val="tx2"/>
            </a:solidFill>
            <a:prstDash val="solid"/>
            <a:miter/>
            <a:tailEnd type="triangle" w="lg" len="lg"/>
          </a:ln>
        </p:spPr>
      </p:cxnSp>
      <p:cxnSp>
        <p:nvCxnSpPr>
          <p:cNvPr id="76" name="曲线连接符 75"/>
          <p:cNvCxnSpPr>
            <a:cxnSpLocks/>
            <a:stCxn id="132" idx="0"/>
            <a:endCxn id="123" idx="0"/>
          </p:cNvCxnSpPr>
          <p:nvPr/>
        </p:nvCxnSpPr>
        <p:spPr>
          <a:xfrm rot="16200000" flipH="1">
            <a:off x="6082039" y="905101"/>
            <a:ext cx="38838" cy="3344824"/>
          </a:xfrm>
          <a:prstGeom prst="curvedConnector3">
            <a:avLst>
              <a:gd name="adj1" fmla="val -588599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79" name="曲线连接符 78"/>
          <p:cNvCxnSpPr>
            <a:cxnSpLocks/>
            <a:stCxn id="206" idx="0"/>
            <a:endCxn id="133" idx="1"/>
          </p:cNvCxnSpPr>
          <p:nvPr/>
        </p:nvCxnSpPr>
        <p:spPr>
          <a:xfrm rot="16200000" flipH="1">
            <a:off x="3376524" y="-237484"/>
            <a:ext cx="41229" cy="5625036"/>
          </a:xfrm>
          <a:prstGeom prst="curvedConnector3">
            <a:avLst>
              <a:gd name="adj1" fmla="val -641325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98" name="曲线连接符 97"/>
          <p:cNvCxnSpPr>
            <a:cxnSpLocks/>
            <a:stCxn id="207" idx="5"/>
            <a:endCxn id="134" idx="2"/>
          </p:cNvCxnSpPr>
          <p:nvPr/>
        </p:nvCxnSpPr>
        <p:spPr>
          <a:xfrm rot="16200000" flipH="1">
            <a:off x="2857080" y="2226872"/>
            <a:ext cx="1167764" cy="2721429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00" name="曲线连接符 99"/>
          <p:cNvCxnSpPr>
            <a:cxnSpLocks/>
            <a:stCxn id="134" idx="6"/>
            <a:endCxn id="124" idx="0"/>
          </p:cNvCxnSpPr>
          <p:nvPr/>
        </p:nvCxnSpPr>
        <p:spPr>
          <a:xfrm flipV="1">
            <a:off x="5327746" y="2596932"/>
            <a:ext cx="3464219" cy="1574537"/>
          </a:xfrm>
          <a:prstGeom prst="curvedConnector4">
            <a:avLst>
              <a:gd name="adj1" fmla="val 40024"/>
              <a:gd name="adj2" fmla="val 114519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01" name="曲线连接符 100"/>
          <p:cNvCxnSpPr>
            <a:cxnSpLocks/>
            <a:stCxn id="207" idx="4"/>
            <a:endCxn id="119" idx="1"/>
          </p:cNvCxnSpPr>
          <p:nvPr/>
        </p:nvCxnSpPr>
        <p:spPr>
          <a:xfrm rot="16200000" flipH="1">
            <a:off x="3440402" y="1534535"/>
            <a:ext cx="1068730" cy="4161239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80" name="曲线连接符 79"/>
          <p:cNvCxnSpPr>
            <a:cxnSpLocks/>
            <a:stCxn id="133" idx="7"/>
            <a:endCxn id="10" idx="0"/>
          </p:cNvCxnSpPr>
          <p:nvPr/>
        </p:nvCxnSpPr>
        <p:spPr>
          <a:xfrm rot="16200000" flipH="1">
            <a:off x="7138272" y="2039020"/>
            <a:ext cx="77385" cy="1190642"/>
          </a:xfrm>
          <a:prstGeom prst="curvedConnector3">
            <a:avLst>
              <a:gd name="adj1" fmla="val -394962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102" name="曲线连接符 101"/>
          <p:cNvCxnSpPr>
            <a:cxnSpLocks/>
            <a:stCxn id="217" idx="0"/>
            <a:endCxn id="10" idx="0"/>
          </p:cNvCxnSpPr>
          <p:nvPr/>
        </p:nvCxnSpPr>
        <p:spPr>
          <a:xfrm rot="5400000" flipH="1" flipV="1">
            <a:off x="6474453" y="2584662"/>
            <a:ext cx="1209460" cy="1386205"/>
          </a:xfrm>
          <a:prstGeom prst="curvedConnector3">
            <a:avLst>
              <a:gd name="adj1" fmla="val 118901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sp>
        <p:nvSpPr>
          <p:cNvPr id="183" name="文本框 182"/>
          <p:cNvSpPr txBox="1"/>
          <p:nvPr/>
        </p:nvSpPr>
        <p:spPr>
          <a:xfrm>
            <a:off x="7391820" y="5369637"/>
            <a:ext cx="2768600" cy="330200"/>
          </a:xfrm>
          <a:prstGeom prst="rect">
            <a:avLst/>
          </a:prstGeom>
          <a:ln w="12700">
            <a:prstDash val="solid"/>
            <a:miter/>
          </a:ln>
        </p:spPr>
        <p:txBody>
          <a:bodyPr>
            <a:spAutoFit/>
          </a:bodyPr>
          <a:lstStyle/>
          <a:p>
            <a:pPr lvl="0"/>
            <a:r>
              <a:rPr lang="en-US" altLang="en-US" sz="1600">
                <a:latin typeface="Arial"/>
                <a:ea typeface="Arial"/>
              </a:rPr>
              <a:t>capacity = 3</a:t>
            </a:r>
          </a:p>
        </p:txBody>
      </p:sp>
      <p:sp>
        <p:nvSpPr>
          <p:cNvPr id="184" name="文本框 183"/>
          <p:cNvSpPr txBox="1"/>
          <p:nvPr/>
        </p:nvSpPr>
        <p:spPr>
          <a:xfrm>
            <a:off x="7308584" y="5363287"/>
            <a:ext cx="2929888" cy="338554"/>
          </a:xfrm>
          <a:prstGeom prst="rect">
            <a:avLst/>
          </a:prstGeom>
          <a:ln w="12700">
            <a:prstDash val="solid"/>
            <a:miter/>
          </a:ln>
        </p:spPr>
        <p:txBody>
          <a:bodyPr wrap="square">
            <a:spAutoFit/>
          </a:bodyPr>
          <a:lstStyle/>
          <a:p>
            <a:pPr lvl="0"/>
            <a:r>
              <a:rPr lang="en-US" altLang="en-US" sz="1600" dirty="0">
                <a:latin typeface="Arial"/>
                <a:ea typeface="Arial"/>
              </a:rPr>
              <a:t>                        column id = 1</a:t>
            </a:r>
          </a:p>
        </p:txBody>
      </p:sp>
      <p:sp>
        <p:nvSpPr>
          <p:cNvPr id="185" name="文本框 184"/>
          <p:cNvSpPr txBox="1"/>
          <p:nvPr/>
        </p:nvSpPr>
        <p:spPr>
          <a:xfrm>
            <a:off x="7330233" y="5355293"/>
            <a:ext cx="3029420" cy="338554"/>
          </a:xfrm>
          <a:prstGeom prst="rect">
            <a:avLst/>
          </a:prstGeom>
          <a:ln w="12700">
            <a:prstDash val="solid"/>
            <a:miter/>
          </a:ln>
        </p:spPr>
        <p:txBody>
          <a:bodyPr wrap="square">
            <a:spAutoFit/>
          </a:bodyPr>
          <a:lstStyle/>
          <a:p>
            <a:pPr lvl="0"/>
            <a:r>
              <a:rPr lang="en-US" altLang="en-US" sz="1600" dirty="0">
                <a:latin typeface="Arial"/>
                <a:ea typeface="Arial"/>
              </a:rPr>
              <a:t>                        column id = 4</a:t>
            </a:r>
          </a:p>
        </p:txBody>
      </p:sp>
      <p:sp>
        <p:nvSpPr>
          <p:cNvPr id="186" name="文本框 185"/>
          <p:cNvSpPr txBox="1"/>
          <p:nvPr/>
        </p:nvSpPr>
        <p:spPr>
          <a:xfrm>
            <a:off x="7313768" y="5362134"/>
            <a:ext cx="3062350" cy="338554"/>
          </a:xfrm>
          <a:prstGeom prst="rect">
            <a:avLst/>
          </a:prstGeom>
          <a:ln w="12700">
            <a:prstDash val="solid"/>
            <a:miter/>
          </a:ln>
        </p:spPr>
        <p:txBody>
          <a:bodyPr wrap="square">
            <a:spAutoFit/>
          </a:bodyPr>
          <a:lstStyle/>
          <a:p>
            <a:pPr lvl="0"/>
            <a:r>
              <a:rPr lang="en-US" altLang="en-US" sz="1600" dirty="0">
                <a:latin typeface="Arial"/>
                <a:ea typeface="Arial"/>
              </a:rPr>
              <a:t>                        column id = 2</a:t>
            </a:r>
          </a:p>
        </p:txBody>
      </p:sp>
      <p:sp>
        <p:nvSpPr>
          <p:cNvPr id="187" name="文本框 186"/>
          <p:cNvSpPr txBox="1"/>
          <p:nvPr/>
        </p:nvSpPr>
        <p:spPr>
          <a:xfrm>
            <a:off x="7313768" y="5362984"/>
            <a:ext cx="3029420" cy="338554"/>
          </a:xfrm>
          <a:prstGeom prst="rect">
            <a:avLst/>
          </a:prstGeom>
          <a:ln w="12700">
            <a:prstDash val="solid"/>
            <a:miter/>
          </a:ln>
        </p:spPr>
        <p:txBody>
          <a:bodyPr wrap="square">
            <a:spAutoFit/>
          </a:bodyPr>
          <a:lstStyle/>
          <a:p>
            <a:pPr lvl="0"/>
            <a:r>
              <a:rPr lang="en-US" altLang="en-US" sz="1600" dirty="0">
                <a:latin typeface="Arial"/>
                <a:ea typeface="Arial"/>
              </a:rPr>
              <a:t>                        column id = 4</a:t>
            </a:r>
          </a:p>
        </p:txBody>
      </p:sp>
      <p:cxnSp>
        <p:nvCxnSpPr>
          <p:cNvPr id="188" name="曲线连接符 79"/>
          <p:cNvCxnSpPr>
            <a:cxnSpLocks/>
            <a:stCxn id="133" idx="7"/>
            <a:endCxn id="124" idx="0"/>
          </p:cNvCxnSpPr>
          <p:nvPr/>
        </p:nvCxnSpPr>
        <p:spPr>
          <a:xfrm rot="16200000" flipH="1">
            <a:off x="7686162" y="1491130"/>
            <a:ext cx="1283" cy="2210321"/>
          </a:xfrm>
          <a:prstGeom prst="curvedConnector3">
            <a:avLst>
              <a:gd name="adj1" fmla="val -23822369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189" name="曲线连接符 99"/>
          <p:cNvCxnSpPr>
            <a:cxnSpLocks/>
            <a:stCxn id="134" idx="6"/>
            <a:endCxn id="126" idx="0"/>
          </p:cNvCxnSpPr>
          <p:nvPr/>
        </p:nvCxnSpPr>
        <p:spPr>
          <a:xfrm flipV="1">
            <a:off x="5327746" y="2596554"/>
            <a:ext cx="4487645" cy="1574915"/>
          </a:xfrm>
          <a:prstGeom prst="curvedConnector4">
            <a:avLst>
              <a:gd name="adj1" fmla="val 46241"/>
              <a:gd name="adj2" fmla="val 114515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90" name="曲线连接符 101"/>
          <p:cNvCxnSpPr>
            <a:cxnSpLocks/>
            <a:stCxn id="217" idx="0"/>
            <a:endCxn id="124" idx="0"/>
          </p:cNvCxnSpPr>
          <p:nvPr/>
        </p:nvCxnSpPr>
        <p:spPr>
          <a:xfrm rot="5400000" flipH="1" flipV="1">
            <a:off x="6946242" y="2036771"/>
            <a:ext cx="1285562" cy="2405884"/>
          </a:xfrm>
          <a:prstGeom prst="curvedConnector3">
            <a:avLst>
              <a:gd name="adj1" fmla="val 117782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sp>
        <p:nvSpPr>
          <p:cNvPr id="104" name="文本框 103">
            <a:extLst>
              <a:ext uri="{FF2B5EF4-FFF2-40B4-BE49-F238E27FC236}">
                <a16:creationId xmlns:a16="http://schemas.microsoft.com/office/drawing/2014/main" id="{FC09C9CA-A663-4855-A5CD-33EB5EDC30BB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Basic Accumulator Kernels - HASH</a:t>
            </a:r>
          </a:p>
        </p:txBody>
      </p:sp>
      <p:sp>
        <p:nvSpPr>
          <p:cNvPr id="105" name="文本框 115">
            <a:extLst>
              <a:ext uri="{FF2B5EF4-FFF2-40B4-BE49-F238E27FC236}">
                <a16:creationId xmlns:a16="http://schemas.microsoft.com/office/drawing/2014/main" id="{F9085357-9D5F-4CD6-96CD-7592AA9C3CEA}"/>
              </a:ext>
            </a:extLst>
          </p:cNvPr>
          <p:cNvSpPr txBox="1"/>
          <p:nvPr/>
        </p:nvSpPr>
        <p:spPr>
          <a:xfrm>
            <a:off x="-20320" y="1421896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sz="2000" dirty="0">
                <a:latin typeface="Arial"/>
                <a:ea typeface="微软雅黑"/>
              </a:rPr>
              <a:t>The HASH kernel[4,5] uses a hash table to store column indices of intermediate products, and then obtains the computation results through a sorting operation.</a:t>
            </a:r>
          </a:p>
        </p:txBody>
      </p:sp>
      <p:sp>
        <p:nvSpPr>
          <p:cNvPr id="220" name="文本框 219">
            <a:extLst>
              <a:ext uri="{FF2B5EF4-FFF2-40B4-BE49-F238E27FC236}">
                <a16:creationId xmlns:a16="http://schemas.microsoft.com/office/drawing/2014/main" id="{B0FEA91B-822C-4BA2-BD2F-D8076FAC5BA9}"/>
              </a:ext>
            </a:extLst>
          </p:cNvPr>
          <p:cNvSpPr txBox="1"/>
          <p:nvPr/>
        </p:nvSpPr>
        <p:spPr>
          <a:xfrm>
            <a:off x="10490616" y="4134989"/>
            <a:ext cx="1685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sz="2000" dirty="0">
                <a:latin typeface="Arial"/>
                <a:ea typeface="Arial"/>
              </a:rPr>
              <a:t>Intermediate product</a:t>
            </a:r>
            <a:endParaRPr lang="zh-CN" altLang="zh-CN" sz="2000" dirty="0">
              <a:latin typeface="Arial"/>
            </a:endParaRPr>
          </a:p>
        </p:txBody>
      </p:sp>
      <p:sp>
        <p:nvSpPr>
          <p:cNvPr id="221" name="文本框 220">
            <a:extLst>
              <a:ext uri="{FF2B5EF4-FFF2-40B4-BE49-F238E27FC236}">
                <a16:creationId xmlns:a16="http://schemas.microsoft.com/office/drawing/2014/main" id="{A87914DB-E43E-43EF-ABE4-056BC907DBEE}"/>
              </a:ext>
            </a:extLst>
          </p:cNvPr>
          <p:cNvSpPr txBox="1"/>
          <p:nvPr/>
        </p:nvSpPr>
        <p:spPr>
          <a:xfrm>
            <a:off x="10501457" y="2569275"/>
            <a:ext cx="1429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Hash table</a:t>
            </a:r>
          </a:p>
          <a:p>
            <a:r>
              <a:rPr lang="en-US" altLang="zh-CN" sz="2000" dirty="0">
                <a:latin typeface="Arial"/>
              </a:rPr>
              <a:t>(column id)</a:t>
            </a:r>
            <a:endParaRPr lang="zh-CN" altLang="en-US" sz="20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32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1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1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1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1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1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1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1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2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2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2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2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2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2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2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2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3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3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3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3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3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03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3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3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4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2" grpId="0" animBg="1"/>
      <p:bldP spid="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3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7460905" y="4190817"/>
            <a:ext cx="656951" cy="6830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8CE8A94-E660-422A-ACA0-2D90B1322325}"/>
              </a:ext>
            </a:extLst>
          </p:cNvPr>
          <p:cNvGrpSpPr/>
          <p:nvPr/>
        </p:nvGrpSpPr>
        <p:grpSpPr>
          <a:xfrm>
            <a:off x="7533011" y="4282961"/>
            <a:ext cx="700667" cy="531514"/>
            <a:chOff x="7416395" y="2732071"/>
            <a:chExt cx="487624" cy="369904"/>
          </a:xfrm>
        </p:grpSpPr>
        <p:sp>
          <p:nvSpPr>
            <p:cNvPr id="25" name="Oval 99"/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7416395" y="2736215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419514" y="2732071"/>
              <a:ext cx="484505" cy="321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</p:grpSp>
      <p:sp>
        <p:nvSpPr>
          <p:cNvPr id="24" name="Rectangle 86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8111767" y="4190817"/>
            <a:ext cx="668854" cy="6830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6DD79C6-F068-4A87-A3CB-F75A665522F1}"/>
              </a:ext>
            </a:extLst>
          </p:cNvPr>
          <p:cNvGrpSpPr/>
          <p:nvPr/>
        </p:nvGrpSpPr>
        <p:grpSpPr>
          <a:xfrm>
            <a:off x="8187007" y="4276332"/>
            <a:ext cx="696185" cy="525560"/>
            <a:chOff x="7651870" y="2295133"/>
            <a:chExt cx="484505" cy="365760"/>
          </a:xfrm>
        </p:grpSpPr>
        <p:sp>
          <p:nvSpPr>
            <p:cNvPr id="27" name="Oval 99"/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58"/>
              </p:custDataLst>
            </p:nvPr>
          </p:nvSpPr>
          <p:spPr>
            <a:xfrm>
              <a:off x="7651870" y="2299745"/>
              <a:ext cx="484505" cy="321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</p:grpSp>
      <p:sp>
        <p:nvSpPr>
          <p:cNvPr id="123" name="Rectangle 83">
            <a:extLst>
              <a:ext uri="{FF2B5EF4-FFF2-40B4-BE49-F238E27FC236}">
                <a16:creationId xmlns:a16="http://schemas.microsoft.com/office/drawing/2014/main" id="{568FA962-917E-4E4E-A39B-CAFA6E597718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445394" y="2596932"/>
            <a:ext cx="656951" cy="6830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11AF8E2-DAB8-4CD5-9FA1-A05D7F9DE01B}"/>
              </a:ext>
            </a:extLst>
          </p:cNvPr>
          <p:cNvSpPr/>
          <p:nvPr/>
        </p:nvSpPr>
        <p:spPr>
          <a:xfrm>
            <a:off x="7492474" y="2673034"/>
            <a:ext cx="559624" cy="543292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zh-CN" dirty="0">
              <a:solidFill>
                <a:srgbClr val="4874CB"/>
              </a:solidFill>
              <a:latin typeface="Cambria Math" panose="02040503050406030204" pitchFamily="18" charset="0"/>
            </a:endParaRPr>
          </a:p>
        </p:txBody>
      </p:sp>
      <p:sp>
        <p:nvSpPr>
          <p:cNvPr id="124" name="Rectangle 84">
            <a:extLst>
              <a:ext uri="{FF2B5EF4-FFF2-40B4-BE49-F238E27FC236}">
                <a16:creationId xmlns:a16="http://schemas.microsoft.com/office/drawing/2014/main" id="{13460B61-2495-4B38-9EE1-789BE1C97330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8774236" y="2592974"/>
            <a:ext cx="1382387" cy="6830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9DF30BAB-55B6-471A-995B-EFA13CF05E7E}"/>
              </a:ext>
            </a:extLst>
          </p:cNvPr>
          <p:cNvSpPr/>
          <p:nvPr/>
        </p:nvSpPr>
        <p:spPr>
          <a:xfrm>
            <a:off x="9173197" y="2668190"/>
            <a:ext cx="559624" cy="54922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26" name="Rectangle 86">
            <a:extLst>
              <a:ext uri="{FF2B5EF4-FFF2-40B4-BE49-F238E27FC236}">
                <a16:creationId xmlns:a16="http://schemas.microsoft.com/office/drawing/2014/main" id="{34A511B9-E16E-4A76-800D-B8C73E6C9BC4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8102980" y="2596554"/>
            <a:ext cx="674719" cy="68341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8685BAB-FDA8-437F-93BC-37BC13D395BF}"/>
              </a:ext>
            </a:extLst>
          </p:cNvPr>
          <p:cNvSpPr/>
          <p:nvPr/>
        </p:nvSpPr>
        <p:spPr>
          <a:xfrm>
            <a:off x="8174966" y="2680084"/>
            <a:ext cx="559624" cy="532914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/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5816FF88-A608-4CAC-A866-416D2759656C}"/>
              </a:ext>
            </a:extLst>
          </p:cNvPr>
          <p:cNvGrpSpPr/>
          <p:nvPr/>
        </p:nvGrpSpPr>
        <p:grpSpPr>
          <a:xfrm>
            <a:off x="4089022" y="2441355"/>
            <a:ext cx="2623951" cy="2734084"/>
            <a:chOff x="1851739" y="3109267"/>
            <a:chExt cx="1824355" cy="1900927"/>
          </a:xfrm>
        </p:grpSpPr>
        <p:sp>
          <p:nvSpPr>
            <p:cNvPr id="107" name="Rectangle 83">
              <a:extLst>
                <a:ext uri="{FF2B5EF4-FFF2-40B4-BE49-F238E27FC236}">
                  <a16:creationId xmlns:a16="http://schemas.microsoft.com/office/drawing/2014/main" id="{74969FEA-1D41-4BAE-8E37-99E1F030FE6E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8" name="Rectangle 84">
              <a:extLst>
                <a:ext uri="{FF2B5EF4-FFF2-40B4-BE49-F238E27FC236}">
                  <a16:creationId xmlns:a16="http://schemas.microsoft.com/office/drawing/2014/main" id="{C34CBBA3-0026-442B-B025-1A3386627BEB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9" name="Rectangle 85">
              <a:extLst>
                <a:ext uri="{FF2B5EF4-FFF2-40B4-BE49-F238E27FC236}">
                  <a16:creationId xmlns:a16="http://schemas.microsoft.com/office/drawing/2014/main" id="{04EB0731-A714-41E5-8C95-027882AE8EB3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0" name="Rectangle 86">
              <a:extLst>
                <a:ext uri="{FF2B5EF4-FFF2-40B4-BE49-F238E27FC236}">
                  <a16:creationId xmlns:a16="http://schemas.microsoft.com/office/drawing/2014/main" id="{A31C0B6A-ADAC-4032-A1C8-C3CCD8CDDF29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2" name="Rectangle 87">
              <a:extLst>
                <a:ext uri="{FF2B5EF4-FFF2-40B4-BE49-F238E27FC236}">
                  <a16:creationId xmlns:a16="http://schemas.microsoft.com/office/drawing/2014/main" id="{766F2620-EF86-4907-BB70-5741FC1401A9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3" name="Rectangle 88">
              <a:extLst>
                <a:ext uri="{FF2B5EF4-FFF2-40B4-BE49-F238E27FC236}">
                  <a16:creationId xmlns:a16="http://schemas.microsoft.com/office/drawing/2014/main" id="{75CAB5E8-33EF-4C7B-BC9C-0CF570623895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4" name="Rectangle 89">
              <a:extLst>
                <a:ext uri="{FF2B5EF4-FFF2-40B4-BE49-F238E27FC236}">
                  <a16:creationId xmlns:a16="http://schemas.microsoft.com/office/drawing/2014/main" id="{6977EC9B-DF34-4485-B7E1-B8DB4DA8CEE6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5" name="Rectangle 90">
              <a:extLst>
                <a:ext uri="{FF2B5EF4-FFF2-40B4-BE49-F238E27FC236}">
                  <a16:creationId xmlns:a16="http://schemas.microsoft.com/office/drawing/2014/main" id="{D326CF62-ABD9-4BEA-A132-5C2AF6501A17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6" name="Rectangle 91">
              <a:extLst>
                <a:ext uri="{FF2B5EF4-FFF2-40B4-BE49-F238E27FC236}">
                  <a16:creationId xmlns:a16="http://schemas.microsoft.com/office/drawing/2014/main" id="{385B4307-EC27-42AA-8BBB-3850D6CAC559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7" name="Rectangle 92">
              <a:extLst>
                <a:ext uri="{FF2B5EF4-FFF2-40B4-BE49-F238E27FC236}">
                  <a16:creationId xmlns:a16="http://schemas.microsoft.com/office/drawing/2014/main" id="{1951D39D-41AD-4931-A050-7D7218119AF8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8" name="Rectangle 93">
              <a:extLst>
                <a:ext uri="{FF2B5EF4-FFF2-40B4-BE49-F238E27FC236}">
                  <a16:creationId xmlns:a16="http://schemas.microsoft.com/office/drawing/2014/main" id="{63070A4F-D3FF-415E-8C84-FBD375D21E7F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9" name="Rectangle 94">
              <a:extLst>
                <a:ext uri="{FF2B5EF4-FFF2-40B4-BE49-F238E27FC236}">
                  <a16:creationId xmlns:a16="http://schemas.microsoft.com/office/drawing/2014/main" id="{33EEAFE7-96C7-44C5-9644-C58C9657FE85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5" name="Rectangle 95">
              <a:extLst>
                <a:ext uri="{FF2B5EF4-FFF2-40B4-BE49-F238E27FC236}">
                  <a16:creationId xmlns:a16="http://schemas.microsoft.com/office/drawing/2014/main" id="{8D4E7B38-CB6B-4FDC-8469-5FB27336E053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9" name="Rectangle 96">
              <a:extLst>
                <a:ext uri="{FF2B5EF4-FFF2-40B4-BE49-F238E27FC236}">
                  <a16:creationId xmlns:a16="http://schemas.microsoft.com/office/drawing/2014/main" id="{7FDFB3CA-53CE-401D-8C0A-3C4F6D6A23BC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0" name="Rectangle 97">
              <a:extLst>
                <a:ext uri="{FF2B5EF4-FFF2-40B4-BE49-F238E27FC236}">
                  <a16:creationId xmlns:a16="http://schemas.microsoft.com/office/drawing/2014/main" id="{0AD566D9-B850-47F2-85C4-1838814EE660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1" name="Rectangle 98">
              <a:extLst>
                <a:ext uri="{FF2B5EF4-FFF2-40B4-BE49-F238E27FC236}">
                  <a16:creationId xmlns:a16="http://schemas.microsoft.com/office/drawing/2014/main" id="{DFE21600-31E5-4CF3-9708-3A60EAABEC2D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2" name="Oval 99">
              <a:extLst>
                <a:ext uri="{FF2B5EF4-FFF2-40B4-BE49-F238E27FC236}">
                  <a16:creationId xmlns:a16="http://schemas.microsoft.com/office/drawing/2014/main" id="{75B39A18-B827-42BA-9FAC-0DB82723C77B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a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133" name="Oval 99">
              <a:extLst>
                <a:ext uri="{FF2B5EF4-FFF2-40B4-BE49-F238E27FC236}">
                  <a16:creationId xmlns:a16="http://schemas.microsoft.com/office/drawing/2014/main" id="{75D7F531-E1BE-4D0E-A2BE-60872D3F3EAE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3272589" y="3162979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b</a:t>
              </a:r>
            </a:p>
          </p:txBody>
        </p:sp>
        <p:sp>
          <p:nvSpPr>
            <p:cNvPr id="134" name="Oval 99">
              <a:extLst>
                <a:ext uri="{FF2B5EF4-FFF2-40B4-BE49-F238E27FC236}">
                  <a16:creationId xmlns:a16="http://schemas.microsoft.com/office/drawing/2014/main" id="{BD79F159-028A-4557-9C2F-679C4666B50F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2347227" y="412928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d</a:t>
              </a:r>
            </a:p>
          </p:txBody>
        </p:sp>
        <p:sp>
          <p:nvSpPr>
            <p:cNvPr id="135" name="Oval 99">
              <a:extLst>
                <a:ext uri="{FF2B5EF4-FFF2-40B4-BE49-F238E27FC236}">
                  <a16:creationId xmlns:a16="http://schemas.microsoft.com/office/drawing/2014/main" id="{1756CEA8-7290-48D2-8713-85BC2DC7F485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2812980" y="459274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f</a:t>
              </a:r>
            </a:p>
          </p:txBody>
        </p: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F5DBA9E3-70C8-441D-B195-3CF08DE1DC80}"/>
              </a:ext>
            </a:extLst>
          </p:cNvPr>
          <p:cNvGrpSpPr/>
          <p:nvPr/>
        </p:nvGrpSpPr>
        <p:grpSpPr>
          <a:xfrm>
            <a:off x="244403" y="2437615"/>
            <a:ext cx="2625452" cy="2735647"/>
            <a:chOff x="206303" y="2437615"/>
            <a:chExt cx="2625452" cy="2735647"/>
          </a:xfrm>
        </p:grpSpPr>
        <p:sp>
          <p:nvSpPr>
            <p:cNvPr id="137" name="Rectangle 83">
              <a:extLst>
                <a:ext uri="{FF2B5EF4-FFF2-40B4-BE49-F238E27FC236}">
                  <a16:creationId xmlns:a16="http://schemas.microsoft.com/office/drawing/2014/main" id="{8FCFE55A-2EF4-4AE8-80DE-03A1A0408009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20630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1" name="Rectangle 84">
              <a:extLst>
                <a:ext uri="{FF2B5EF4-FFF2-40B4-BE49-F238E27FC236}">
                  <a16:creationId xmlns:a16="http://schemas.microsoft.com/office/drawing/2014/main" id="{2F2F747E-556A-4CF9-AA91-6BC478266912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864265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2" name="Rectangle 85">
              <a:extLst>
                <a:ext uri="{FF2B5EF4-FFF2-40B4-BE49-F238E27FC236}">
                  <a16:creationId xmlns:a16="http://schemas.microsoft.com/office/drawing/2014/main" id="{CADA9070-8EEA-4D82-A0A4-D2F0E186770F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1515830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3" name="Rectangle 86">
              <a:extLst>
                <a:ext uri="{FF2B5EF4-FFF2-40B4-BE49-F238E27FC236}">
                  <a16:creationId xmlns:a16="http://schemas.microsoft.com/office/drawing/2014/main" id="{B58FE1DA-DB33-4F80-A91C-9D071D951F8C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217379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4" name="Rectangle 87">
              <a:extLst>
                <a:ext uri="{FF2B5EF4-FFF2-40B4-BE49-F238E27FC236}">
                  <a16:creationId xmlns:a16="http://schemas.microsoft.com/office/drawing/2014/main" id="{83465D89-635F-49A1-AE07-39540A8807D5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20630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5" name="Rectangle 88">
              <a:extLst>
                <a:ext uri="{FF2B5EF4-FFF2-40B4-BE49-F238E27FC236}">
                  <a16:creationId xmlns:a16="http://schemas.microsoft.com/office/drawing/2014/main" id="{219C0653-592E-4F48-90C2-6B5B29621000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864265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6" name="Rectangle 89">
              <a:extLst>
                <a:ext uri="{FF2B5EF4-FFF2-40B4-BE49-F238E27FC236}">
                  <a16:creationId xmlns:a16="http://schemas.microsoft.com/office/drawing/2014/main" id="{47AF8B92-1625-4C65-B6A4-5698167C76DA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1515830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7" name="Rectangle 90">
              <a:extLst>
                <a:ext uri="{FF2B5EF4-FFF2-40B4-BE49-F238E27FC236}">
                  <a16:creationId xmlns:a16="http://schemas.microsoft.com/office/drawing/2014/main" id="{EC219619-63C3-4053-AC44-B5266FA76A2E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217379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8" name="Rectangle 91">
              <a:extLst>
                <a:ext uri="{FF2B5EF4-FFF2-40B4-BE49-F238E27FC236}">
                  <a16:creationId xmlns:a16="http://schemas.microsoft.com/office/drawing/2014/main" id="{0AF35CB5-E9D7-4FD9-B545-FAF07C170C2E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20630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9" name="Rectangle 92">
              <a:extLst>
                <a:ext uri="{FF2B5EF4-FFF2-40B4-BE49-F238E27FC236}">
                  <a16:creationId xmlns:a16="http://schemas.microsoft.com/office/drawing/2014/main" id="{B9D7139B-F3F7-42E6-A46A-52C8F5787464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864265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0" name="Rectangle 93">
              <a:extLst>
                <a:ext uri="{FF2B5EF4-FFF2-40B4-BE49-F238E27FC236}">
                  <a16:creationId xmlns:a16="http://schemas.microsoft.com/office/drawing/2014/main" id="{86608613-163A-47C2-9A2B-E55C787A6B28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1515830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1" name="Rectangle 94">
              <a:extLst>
                <a:ext uri="{FF2B5EF4-FFF2-40B4-BE49-F238E27FC236}">
                  <a16:creationId xmlns:a16="http://schemas.microsoft.com/office/drawing/2014/main" id="{48F5F9FD-6CA5-43A8-A346-9B3043B932F6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217379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2" name="Rectangle 95">
              <a:extLst>
                <a:ext uri="{FF2B5EF4-FFF2-40B4-BE49-F238E27FC236}">
                  <a16:creationId xmlns:a16="http://schemas.microsoft.com/office/drawing/2014/main" id="{E64C74B4-DA79-4337-A2A9-4F2F7D829B8A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20630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3" name="Rectangle 96">
              <a:extLst>
                <a:ext uri="{FF2B5EF4-FFF2-40B4-BE49-F238E27FC236}">
                  <a16:creationId xmlns:a16="http://schemas.microsoft.com/office/drawing/2014/main" id="{AE53BC94-555A-4699-BD76-F12D07BAC929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864265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4" name="Rectangle 97">
              <a:extLst>
                <a:ext uri="{FF2B5EF4-FFF2-40B4-BE49-F238E27FC236}">
                  <a16:creationId xmlns:a16="http://schemas.microsoft.com/office/drawing/2014/main" id="{3806E56E-ACF4-4973-AF19-B39D1C82B532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1515830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5" name="Rectangle 98">
              <a:extLst>
                <a:ext uri="{FF2B5EF4-FFF2-40B4-BE49-F238E27FC236}">
                  <a16:creationId xmlns:a16="http://schemas.microsoft.com/office/drawing/2014/main" id="{BA6491DD-27B7-4A70-8B17-462166D62976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217379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6" name="Oval 99">
              <a:extLst>
                <a:ext uri="{FF2B5EF4-FFF2-40B4-BE49-F238E27FC236}">
                  <a16:creationId xmlns:a16="http://schemas.microsoft.com/office/drawing/2014/main" id="{B869D993-FED9-446D-B1C0-6FAC668C4ADA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283336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1</a:t>
              </a:r>
            </a:p>
          </p:txBody>
        </p:sp>
        <p:sp>
          <p:nvSpPr>
            <p:cNvPr id="207" name="Oval 99">
              <a:extLst>
                <a:ext uri="{FF2B5EF4-FFF2-40B4-BE49-F238E27FC236}">
                  <a16:creationId xmlns:a16="http://schemas.microsoft.com/office/drawing/2014/main" id="{BA055C06-F204-4215-A2F8-9FAB9B6260DC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1592863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2</a:t>
              </a:r>
            </a:p>
          </p:txBody>
        </p:sp>
        <p:sp>
          <p:nvSpPr>
            <p:cNvPr id="208" name="Oval 99">
              <a:extLst>
                <a:ext uri="{FF2B5EF4-FFF2-40B4-BE49-F238E27FC236}">
                  <a16:creationId xmlns:a16="http://schemas.microsoft.com/office/drawing/2014/main" id="{E16A9204-0488-4EB0-AF5B-826F78DA38D4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919366" y="3222435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3</a:t>
              </a:r>
            </a:p>
          </p:txBody>
        </p:sp>
        <p:sp>
          <p:nvSpPr>
            <p:cNvPr id="209" name="Oval 99">
              <a:extLst>
                <a:ext uri="{FF2B5EF4-FFF2-40B4-BE49-F238E27FC236}">
                  <a16:creationId xmlns:a16="http://schemas.microsoft.com/office/drawing/2014/main" id="{90A9BF8D-B443-48CF-83BB-B2C3495DEA52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919366" y="4578568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b="1" dirty="0">
                  <a:solidFill>
                    <a:schemeClr val="lt1"/>
                  </a:solidFill>
                  <a:latin typeface="Cambria Math"/>
                </a:rPr>
                <a:t>5</a:t>
              </a:r>
            </a:p>
          </p:txBody>
        </p:sp>
      </p:grpSp>
      <p:sp>
        <p:nvSpPr>
          <p:cNvPr id="213" name="文本框 212">
            <a:extLst>
              <a:ext uri="{FF2B5EF4-FFF2-40B4-BE49-F238E27FC236}">
                <a16:creationId xmlns:a16="http://schemas.microsoft.com/office/drawing/2014/main" id="{E654663B-E903-475E-8D12-A6F23A04E21A}"/>
              </a:ext>
            </a:extLst>
          </p:cNvPr>
          <p:cNvSpPr txBox="1"/>
          <p:nvPr/>
        </p:nvSpPr>
        <p:spPr>
          <a:xfrm>
            <a:off x="3187051" y="3542007"/>
            <a:ext cx="34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Oval 99">
            <a:extLst>
              <a:ext uri="{FF2B5EF4-FFF2-40B4-BE49-F238E27FC236}">
                <a16:creationId xmlns:a16="http://schemas.microsoft.com/office/drawing/2014/main" id="{D7584A15-A7E6-4498-86A6-51B5E5ABB61C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2290252" y="3890332"/>
            <a:ext cx="526370" cy="52637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4</a:t>
            </a:r>
          </a:p>
        </p:txBody>
      </p:sp>
      <p:sp>
        <p:nvSpPr>
          <p:cNvPr id="216" name="Oval 99">
            <a:extLst>
              <a:ext uri="{FF2B5EF4-FFF2-40B4-BE49-F238E27FC236}">
                <a16:creationId xmlns:a16="http://schemas.microsoft.com/office/drawing/2014/main" id="{29D8CE96-5ADA-400F-B056-469C3B5856AC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5471125" y="3215665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c</a:t>
            </a:r>
          </a:p>
        </p:txBody>
      </p:sp>
      <p:sp>
        <p:nvSpPr>
          <p:cNvPr id="217" name="Oval 99">
            <a:extLst>
              <a:ext uri="{FF2B5EF4-FFF2-40B4-BE49-F238E27FC236}">
                <a16:creationId xmlns:a16="http://schemas.microsoft.com/office/drawing/2014/main" id="{925CB617-D4E0-4756-8E52-3278AB555DBC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6123046" y="3882494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  <p:sp>
        <p:nvSpPr>
          <p:cNvPr id="218" name="矩形 217">
            <a:extLst>
              <a:ext uri="{FF2B5EF4-FFF2-40B4-BE49-F238E27FC236}">
                <a16:creationId xmlns:a16="http://schemas.microsoft.com/office/drawing/2014/main" id="{8EE71D3B-DB61-4BC4-A121-B235FA5F3DA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23989" y="5287154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</a:p>
        </p:txBody>
      </p:sp>
      <p:sp>
        <p:nvSpPr>
          <p:cNvPr id="219" name="矩形 218">
            <a:extLst>
              <a:ext uri="{FF2B5EF4-FFF2-40B4-BE49-F238E27FC236}">
                <a16:creationId xmlns:a16="http://schemas.microsoft.com/office/drawing/2014/main" id="{7EB6F4DF-E542-4728-BECA-4DD6F37D70A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581388" y="5258621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FC09C9CA-A663-4855-A5CD-33EB5EDC30BB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Basic Accumulator Kernels - HASH</a:t>
            </a:r>
          </a:p>
        </p:txBody>
      </p:sp>
      <p:sp>
        <p:nvSpPr>
          <p:cNvPr id="105" name="文本框 115">
            <a:extLst>
              <a:ext uri="{FF2B5EF4-FFF2-40B4-BE49-F238E27FC236}">
                <a16:creationId xmlns:a16="http://schemas.microsoft.com/office/drawing/2014/main" id="{F9085357-9D5F-4CD6-96CD-7592AA9C3CEA}"/>
              </a:ext>
            </a:extLst>
          </p:cNvPr>
          <p:cNvSpPr txBox="1"/>
          <p:nvPr/>
        </p:nvSpPr>
        <p:spPr>
          <a:xfrm>
            <a:off x="-20320" y="1421896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sz="2000" dirty="0">
                <a:latin typeface="Arial"/>
                <a:ea typeface="微软雅黑"/>
              </a:rPr>
              <a:t>The HASH kernel uses a hash table to store column indices of intermediate products, and then obtains the computation results through a sorting operation.</a:t>
            </a:r>
          </a:p>
        </p:txBody>
      </p:sp>
      <p:sp>
        <p:nvSpPr>
          <p:cNvPr id="22" name="Rectangle 84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8781411" y="4190871"/>
            <a:ext cx="1365302" cy="6830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728E463-BF65-4FCC-BCFC-59FFC49447A7}"/>
              </a:ext>
            </a:extLst>
          </p:cNvPr>
          <p:cNvGrpSpPr/>
          <p:nvPr/>
        </p:nvGrpSpPr>
        <p:grpSpPr>
          <a:xfrm>
            <a:off x="8851524" y="4295457"/>
            <a:ext cx="1594870" cy="525560"/>
            <a:chOff x="9400540" y="2285564"/>
            <a:chExt cx="1109938" cy="365760"/>
          </a:xfrm>
        </p:grpSpPr>
        <p:sp>
          <p:nvSpPr>
            <p:cNvPr id="29" name="Oval 99"/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9400540" y="2285564"/>
              <a:ext cx="823595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6"/>
              </p:custDataLst>
            </p:nvPr>
          </p:nvSpPr>
          <p:spPr>
            <a:xfrm>
              <a:off x="9455108" y="2293117"/>
              <a:ext cx="1055370" cy="321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1b+2e</a:t>
              </a:r>
            </a:p>
          </p:txBody>
        </p:sp>
      </p:grpSp>
      <p:sp>
        <p:nvSpPr>
          <p:cNvPr id="141" name="文本框 140">
            <a:extLst>
              <a:ext uri="{FF2B5EF4-FFF2-40B4-BE49-F238E27FC236}">
                <a16:creationId xmlns:a16="http://schemas.microsoft.com/office/drawing/2014/main" id="{CBA8D385-D383-488D-8C3A-FD8258A186AE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1725154" y="6471920"/>
            <a:ext cx="427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dirty="0">
                <a:solidFill>
                  <a:srgbClr val="FFFFFF"/>
                </a:solidFill>
              </a:rPr>
              <a:t>13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9EC2A94E-C131-4080-A592-2755FEEA6393}"/>
              </a:ext>
            </a:extLst>
          </p:cNvPr>
          <p:cNvSpPr txBox="1"/>
          <p:nvPr/>
        </p:nvSpPr>
        <p:spPr>
          <a:xfrm>
            <a:off x="10490616" y="4134989"/>
            <a:ext cx="1685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sz="2000" dirty="0">
                <a:latin typeface="Arial"/>
                <a:ea typeface="Arial"/>
              </a:rPr>
              <a:t>Intermediate product</a:t>
            </a:r>
            <a:endParaRPr lang="zh-CN" altLang="zh-CN" sz="2000" dirty="0">
              <a:latin typeface="Arial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C4C297D6-064C-4529-A757-E0BA85F3B2C6}"/>
              </a:ext>
            </a:extLst>
          </p:cNvPr>
          <p:cNvSpPr txBox="1"/>
          <p:nvPr/>
        </p:nvSpPr>
        <p:spPr>
          <a:xfrm>
            <a:off x="10501457" y="2569275"/>
            <a:ext cx="1429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Hash table</a:t>
            </a:r>
          </a:p>
          <a:p>
            <a:r>
              <a:rPr lang="en-US" altLang="zh-CN" sz="2000" dirty="0">
                <a:latin typeface="Arial"/>
              </a:rPr>
              <a:t>(column id)</a:t>
            </a:r>
            <a:endParaRPr lang="zh-CN" altLang="en-US" sz="2000" dirty="0">
              <a:latin typeface="Arial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E069DC14-0CDA-4A8E-A1FD-711E314954B6}"/>
              </a:ext>
            </a:extLst>
          </p:cNvPr>
          <p:cNvSpPr txBox="1"/>
          <p:nvPr/>
        </p:nvSpPr>
        <p:spPr>
          <a:xfrm>
            <a:off x="7398948" y="5352522"/>
            <a:ext cx="2780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Sorting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8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3"/>
          <p:cNvSpPr>
            <a:spLocks noChangeAspect="1"/>
          </p:cNvSpPr>
          <p:nvPr/>
        </p:nvSpPr>
        <p:spPr>
          <a:xfrm>
            <a:off x="7451975" y="4196053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2" name="Rectangle 84"/>
          <p:cNvSpPr>
            <a:spLocks noChangeAspect="1"/>
          </p:cNvSpPr>
          <p:nvPr/>
        </p:nvSpPr>
        <p:spPr>
          <a:xfrm>
            <a:off x="8128865" y="4196053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3" name="Rectangle 85"/>
          <p:cNvSpPr>
            <a:spLocks noChangeAspect="1"/>
          </p:cNvSpPr>
          <p:nvPr/>
        </p:nvSpPr>
        <p:spPr>
          <a:xfrm>
            <a:off x="8799175" y="4196053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 dirty="0">
              <a:solidFill>
                <a:schemeClr val="lt1"/>
              </a:solidFill>
            </a:endParaRPr>
          </a:p>
        </p:txBody>
      </p:sp>
      <p:sp>
        <p:nvSpPr>
          <p:cNvPr id="24" name="Rectangle 86"/>
          <p:cNvSpPr>
            <a:spLocks noChangeAspect="1"/>
          </p:cNvSpPr>
          <p:nvPr/>
        </p:nvSpPr>
        <p:spPr>
          <a:xfrm>
            <a:off x="9476325" y="4195599"/>
            <a:ext cx="696164" cy="7041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527025" y="4292928"/>
            <a:ext cx="717316" cy="545721"/>
            <a:chOff x="7410559" y="2733373"/>
            <a:chExt cx="484505" cy="368602"/>
          </a:xfrm>
        </p:grpSpPr>
        <p:sp>
          <p:nvSpPr>
            <p:cNvPr id="25" name="Oval 99"/>
            <p:cNvSpPr>
              <a:spLocks noChangeAspect="1"/>
            </p:cNvSpPr>
            <p:nvPr/>
          </p:nvSpPr>
          <p:spPr>
            <a:xfrm>
              <a:off x="7416395" y="2736215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410559" y="2733373"/>
              <a:ext cx="484505" cy="311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863123" y="4297068"/>
            <a:ext cx="717316" cy="539384"/>
            <a:chOff x="7657755" y="2295133"/>
            <a:chExt cx="484505" cy="365760"/>
          </a:xfrm>
        </p:grpSpPr>
        <p:sp>
          <p:nvSpPr>
            <p:cNvPr id="27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657755" y="2302065"/>
              <a:ext cx="484505" cy="3130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8192814" y="4294941"/>
            <a:ext cx="717316" cy="541513"/>
            <a:chOff x="7657463" y="2295133"/>
            <a:chExt cx="484505" cy="365760"/>
          </a:xfrm>
        </p:grpSpPr>
        <p:sp>
          <p:nvSpPr>
            <p:cNvPr id="121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7657463" y="2306183"/>
              <a:ext cx="484505" cy="311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</a:t>
              </a:r>
            </a:p>
          </p:txBody>
        </p:sp>
      </p:grpSp>
      <p:sp>
        <p:nvSpPr>
          <p:cNvPr id="123" name="Rectangle 83"/>
          <p:cNvSpPr>
            <a:spLocks noChangeAspect="1"/>
          </p:cNvSpPr>
          <p:nvPr/>
        </p:nvSpPr>
        <p:spPr>
          <a:xfrm>
            <a:off x="7445394" y="2553790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24" name="Rectangle 84"/>
          <p:cNvSpPr>
            <a:spLocks noChangeAspect="1"/>
          </p:cNvSpPr>
          <p:nvPr/>
        </p:nvSpPr>
        <p:spPr>
          <a:xfrm>
            <a:off x="8122285" y="2553790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altLang="en-US" sz="2400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5" name="Rectangle 85"/>
          <p:cNvSpPr>
            <a:spLocks noChangeAspect="1"/>
          </p:cNvSpPr>
          <p:nvPr/>
        </p:nvSpPr>
        <p:spPr>
          <a:xfrm>
            <a:off x="8792594" y="2553790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26" name="Rectangle 86"/>
          <p:cNvSpPr>
            <a:spLocks noChangeAspect="1"/>
          </p:cNvSpPr>
          <p:nvPr/>
        </p:nvSpPr>
        <p:spPr>
          <a:xfrm>
            <a:off x="9469744" y="2553335"/>
            <a:ext cx="709326" cy="7041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altLang="en-US" sz="2400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85795" y="2628468"/>
            <a:ext cx="576609" cy="565891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en-US" sz="2400" dirty="0">
              <a:solidFill>
                <a:schemeClr val="accent1"/>
              </a:solidFill>
              <a:latin typeface="Cambria Math" panose="02040503050406030204" pitchFamily="18" charset="0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8164355" y="2610711"/>
            <a:ext cx="576609" cy="565891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93" name="矩形 92"/>
          <p:cNvSpPr/>
          <p:nvPr/>
        </p:nvSpPr>
        <p:spPr>
          <a:xfrm>
            <a:off x="9541898" y="2592868"/>
            <a:ext cx="576609" cy="565891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cxnSp>
        <p:nvCxnSpPr>
          <p:cNvPr id="95" name="曲线连接符 75"/>
          <p:cNvCxnSpPr>
            <a:stCxn id="123" idx="2"/>
            <a:endCxn id="21" idx="0"/>
          </p:cNvCxnSpPr>
          <p:nvPr/>
        </p:nvCxnSpPr>
        <p:spPr>
          <a:xfrm rot="16200000" flipH="1">
            <a:off x="7317880" y="3723512"/>
            <a:ext cx="938499" cy="6581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103" name="曲线连接符 75"/>
          <p:cNvCxnSpPr>
            <a:cxnSpLocks/>
            <a:stCxn id="124" idx="3"/>
            <a:endCxn id="22" idx="2"/>
          </p:cNvCxnSpPr>
          <p:nvPr/>
        </p:nvCxnSpPr>
        <p:spPr>
          <a:xfrm rot="5400000">
            <a:off x="7993746" y="3721164"/>
            <a:ext cx="940126" cy="12536"/>
          </a:xfrm>
          <a:prstGeom prst="curvedConnector2">
            <a:avLst/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111" name="曲线连接符 99"/>
          <p:cNvCxnSpPr>
            <a:cxnSpLocks/>
          </p:cNvCxnSpPr>
          <p:nvPr/>
        </p:nvCxnSpPr>
        <p:spPr>
          <a:xfrm rot="16200000" flipH="1">
            <a:off x="8665081" y="3727586"/>
            <a:ext cx="938499" cy="6581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28" name="曲线连接符 99"/>
          <p:cNvCxnSpPr>
            <a:cxnSpLocks/>
          </p:cNvCxnSpPr>
          <p:nvPr/>
        </p:nvCxnSpPr>
        <p:spPr>
          <a:xfrm rot="16200000" flipH="1">
            <a:off x="9354120" y="3723189"/>
            <a:ext cx="938109" cy="6581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grpSp>
        <p:nvGrpSpPr>
          <p:cNvPr id="183" name="组合 30"/>
          <p:cNvGrpSpPr/>
          <p:nvPr/>
        </p:nvGrpSpPr>
        <p:grpSpPr>
          <a:xfrm>
            <a:off x="9584530" y="4288829"/>
            <a:ext cx="742368" cy="541513"/>
            <a:chOff x="7660517" y="2295133"/>
            <a:chExt cx="501426" cy="365760"/>
          </a:xfrm>
        </p:grpSpPr>
        <p:sp>
          <p:nvSpPr>
            <p:cNvPr id="184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5" name="文本框 27"/>
            <p:cNvSpPr txBox="1"/>
            <p:nvPr/>
          </p:nvSpPr>
          <p:spPr>
            <a:xfrm>
              <a:off x="7672993" y="2302685"/>
              <a:ext cx="488950" cy="311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altLang="en-US" sz="2400" dirty="0">
                  <a:solidFill>
                    <a:srgbClr val="FFFFFF"/>
                  </a:solidFill>
                  <a:latin typeface="Cambria Math"/>
                  <a:ea typeface="微软雅黑"/>
                </a:rPr>
                <a:t>2e</a:t>
              </a:r>
            </a:p>
          </p:txBody>
        </p:sp>
      </p:grpSp>
      <p:sp>
        <p:nvSpPr>
          <p:cNvPr id="186" name="矩形 92"/>
          <p:cNvSpPr/>
          <p:nvPr/>
        </p:nvSpPr>
        <p:spPr>
          <a:xfrm>
            <a:off x="8844066" y="2610710"/>
            <a:ext cx="576609" cy="565891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8B66ED49-2BE3-4742-B866-7599AEBD7B49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Basic Accumulator Kernels - ESC</a:t>
            </a: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BA8CF88C-40ED-4AA4-93CF-DAF7B40040C5}"/>
              </a:ext>
            </a:extLst>
          </p:cNvPr>
          <p:cNvGrpSpPr/>
          <p:nvPr/>
        </p:nvGrpSpPr>
        <p:grpSpPr>
          <a:xfrm>
            <a:off x="4089022" y="2441355"/>
            <a:ext cx="2623951" cy="2734084"/>
            <a:chOff x="1851739" y="3109267"/>
            <a:chExt cx="1824355" cy="1900927"/>
          </a:xfrm>
        </p:grpSpPr>
        <p:sp>
          <p:nvSpPr>
            <p:cNvPr id="104" name="Rectangle 83">
              <a:extLst>
                <a:ext uri="{FF2B5EF4-FFF2-40B4-BE49-F238E27FC236}">
                  <a16:creationId xmlns:a16="http://schemas.microsoft.com/office/drawing/2014/main" id="{64EF513D-A7B6-46A7-9A17-022CB9B47838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5" name="Rectangle 84">
              <a:extLst>
                <a:ext uri="{FF2B5EF4-FFF2-40B4-BE49-F238E27FC236}">
                  <a16:creationId xmlns:a16="http://schemas.microsoft.com/office/drawing/2014/main" id="{ECFA6F5B-75E2-44FD-B4BB-27E1181232D2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6" name="Rectangle 85">
              <a:extLst>
                <a:ext uri="{FF2B5EF4-FFF2-40B4-BE49-F238E27FC236}">
                  <a16:creationId xmlns:a16="http://schemas.microsoft.com/office/drawing/2014/main" id="{788FD13E-F710-448B-9C59-F9E5684FA8A1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7" name="Rectangle 86">
              <a:extLst>
                <a:ext uri="{FF2B5EF4-FFF2-40B4-BE49-F238E27FC236}">
                  <a16:creationId xmlns:a16="http://schemas.microsoft.com/office/drawing/2014/main" id="{2A4247AD-3EFC-4DFF-B021-540555CCE3CA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8" name="Rectangle 87">
              <a:extLst>
                <a:ext uri="{FF2B5EF4-FFF2-40B4-BE49-F238E27FC236}">
                  <a16:creationId xmlns:a16="http://schemas.microsoft.com/office/drawing/2014/main" id="{E33F8EC4-2B05-4D54-A930-871FF456547E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9" name="Rectangle 88">
              <a:extLst>
                <a:ext uri="{FF2B5EF4-FFF2-40B4-BE49-F238E27FC236}">
                  <a16:creationId xmlns:a16="http://schemas.microsoft.com/office/drawing/2014/main" id="{44457107-5EBB-4961-A483-9C46E57CBCC6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0" name="Rectangle 89">
              <a:extLst>
                <a:ext uri="{FF2B5EF4-FFF2-40B4-BE49-F238E27FC236}">
                  <a16:creationId xmlns:a16="http://schemas.microsoft.com/office/drawing/2014/main" id="{5BA37865-6604-4D9F-9C88-7D5A9FB1AE25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2" name="Rectangle 90">
              <a:extLst>
                <a:ext uri="{FF2B5EF4-FFF2-40B4-BE49-F238E27FC236}">
                  <a16:creationId xmlns:a16="http://schemas.microsoft.com/office/drawing/2014/main" id="{67A65C1C-8F6E-4F8E-A2B0-EAB909E96161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3" name="Rectangle 91">
              <a:extLst>
                <a:ext uri="{FF2B5EF4-FFF2-40B4-BE49-F238E27FC236}">
                  <a16:creationId xmlns:a16="http://schemas.microsoft.com/office/drawing/2014/main" id="{760650FA-0013-4813-A94D-C4044859FECD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4" name="Rectangle 92">
              <a:extLst>
                <a:ext uri="{FF2B5EF4-FFF2-40B4-BE49-F238E27FC236}">
                  <a16:creationId xmlns:a16="http://schemas.microsoft.com/office/drawing/2014/main" id="{4220C5F3-EF28-4C43-8A6B-6E2645612A65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5" name="Rectangle 93">
              <a:extLst>
                <a:ext uri="{FF2B5EF4-FFF2-40B4-BE49-F238E27FC236}">
                  <a16:creationId xmlns:a16="http://schemas.microsoft.com/office/drawing/2014/main" id="{DCF8B416-A80A-4ED1-93C4-D7BD78CABC0A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6" name="Rectangle 94">
              <a:extLst>
                <a:ext uri="{FF2B5EF4-FFF2-40B4-BE49-F238E27FC236}">
                  <a16:creationId xmlns:a16="http://schemas.microsoft.com/office/drawing/2014/main" id="{4634DD05-9F0F-49D6-AFFE-D67BBDE6CBCE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7" name="Rectangle 95">
              <a:extLst>
                <a:ext uri="{FF2B5EF4-FFF2-40B4-BE49-F238E27FC236}">
                  <a16:creationId xmlns:a16="http://schemas.microsoft.com/office/drawing/2014/main" id="{09623857-D722-42B6-8007-A5EAF9BB93AB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8" name="Rectangle 96">
              <a:extLst>
                <a:ext uri="{FF2B5EF4-FFF2-40B4-BE49-F238E27FC236}">
                  <a16:creationId xmlns:a16="http://schemas.microsoft.com/office/drawing/2014/main" id="{8CE0BA46-4EF0-437D-9BE7-7DD591B70B02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9" name="Rectangle 97">
              <a:extLst>
                <a:ext uri="{FF2B5EF4-FFF2-40B4-BE49-F238E27FC236}">
                  <a16:creationId xmlns:a16="http://schemas.microsoft.com/office/drawing/2014/main" id="{1AC509B5-4BC3-444C-87D1-39DDA40B6D7D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0" name="Rectangle 98">
              <a:extLst>
                <a:ext uri="{FF2B5EF4-FFF2-40B4-BE49-F238E27FC236}">
                  <a16:creationId xmlns:a16="http://schemas.microsoft.com/office/drawing/2014/main" id="{52C16479-B46B-41F6-89A5-8F8BCF821C03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1" name="Oval 99">
              <a:extLst>
                <a:ext uri="{FF2B5EF4-FFF2-40B4-BE49-F238E27FC236}">
                  <a16:creationId xmlns:a16="http://schemas.microsoft.com/office/drawing/2014/main" id="{714C6AE5-C56D-4F52-B35A-C57C8821DD16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a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132" name="Oval 99">
              <a:extLst>
                <a:ext uri="{FF2B5EF4-FFF2-40B4-BE49-F238E27FC236}">
                  <a16:creationId xmlns:a16="http://schemas.microsoft.com/office/drawing/2014/main" id="{D033308C-0946-4274-84E8-0CC6F0AC1EC3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3272589" y="3162979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b</a:t>
              </a:r>
            </a:p>
          </p:txBody>
        </p:sp>
        <p:sp>
          <p:nvSpPr>
            <p:cNvPr id="133" name="Oval 99">
              <a:extLst>
                <a:ext uri="{FF2B5EF4-FFF2-40B4-BE49-F238E27FC236}">
                  <a16:creationId xmlns:a16="http://schemas.microsoft.com/office/drawing/2014/main" id="{FB2639D0-4970-447E-A7A0-0C186DDBEBEE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2347227" y="412928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d</a:t>
              </a:r>
            </a:p>
          </p:txBody>
        </p:sp>
        <p:sp>
          <p:nvSpPr>
            <p:cNvPr id="134" name="Oval 99">
              <a:extLst>
                <a:ext uri="{FF2B5EF4-FFF2-40B4-BE49-F238E27FC236}">
                  <a16:creationId xmlns:a16="http://schemas.microsoft.com/office/drawing/2014/main" id="{BC3BB5CF-3699-4191-ACAE-3C96DE4857EF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2812980" y="459274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f</a:t>
              </a:r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83E476B6-B689-4962-905C-CE226D91CB4D}"/>
              </a:ext>
            </a:extLst>
          </p:cNvPr>
          <p:cNvGrpSpPr/>
          <p:nvPr/>
        </p:nvGrpSpPr>
        <p:grpSpPr>
          <a:xfrm>
            <a:off x="244403" y="2437615"/>
            <a:ext cx="2625452" cy="2735647"/>
            <a:chOff x="206303" y="2437615"/>
            <a:chExt cx="2625452" cy="2735647"/>
          </a:xfrm>
        </p:grpSpPr>
        <p:sp>
          <p:nvSpPr>
            <p:cNvPr id="136" name="Rectangle 83">
              <a:extLst>
                <a:ext uri="{FF2B5EF4-FFF2-40B4-BE49-F238E27FC236}">
                  <a16:creationId xmlns:a16="http://schemas.microsoft.com/office/drawing/2014/main" id="{2639B4E4-DF0B-479D-80D0-C3786B7D7903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0630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7" name="Rectangle 84">
              <a:extLst>
                <a:ext uri="{FF2B5EF4-FFF2-40B4-BE49-F238E27FC236}">
                  <a16:creationId xmlns:a16="http://schemas.microsoft.com/office/drawing/2014/main" id="{7377BA3D-2793-414A-82E4-B6308F356C5F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864265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8" name="Rectangle 85">
              <a:extLst>
                <a:ext uri="{FF2B5EF4-FFF2-40B4-BE49-F238E27FC236}">
                  <a16:creationId xmlns:a16="http://schemas.microsoft.com/office/drawing/2014/main" id="{DCBD0D38-11F8-43ED-81F4-1C374287D485}"/>
                </a:ext>
              </a:extLst>
            </p:cNvPr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1515830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9" name="Rectangle 86">
              <a:extLst>
                <a:ext uri="{FF2B5EF4-FFF2-40B4-BE49-F238E27FC236}">
                  <a16:creationId xmlns:a16="http://schemas.microsoft.com/office/drawing/2014/main" id="{C3A1DC2F-5CF9-4DEC-9413-17EE7A5557FD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217379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0" name="Rectangle 87">
              <a:extLst>
                <a:ext uri="{FF2B5EF4-FFF2-40B4-BE49-F238E27FC236}">
                  <a16:creationId xmlns:a16="http://schemas.microsoft.com/office/drawing/2014/main" id="{5A1F1799-06D6-4D9A-94F2-6B7D3617E76E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20630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1" name="Rectangle 88">
              <a:extLst>
                <a:ext uri="{FF2B5EF4-FFF2-40B4-BE49-F238E27FC236}">
                  <a16:creationId xmlns:a16="http://schemas.microsoft.com/office/drawing/2014/main" id="{DD98848F-1D03-4161-AE7F-5048A632EECE}"/>
                </a:ext>
              </a:extLst>
            </p:cNvPr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864265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2" name="Rectangle 89">
              <a:extLst>
                <a:ext uri="{FF2B5EF4-FFF2-40B4-BE49-F238E27FC236}">
                  <a16:creationId xmlns:a16="http://schemas.microsoft.com/office/drawing/2014/main" id="{7D7D7D26-12DA-4D58-8460-A509CF5F4123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1515830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3" name="Rectangle 90">
              <a:extLst>
                <a:ext uri="{FF2B5EF4-FFF2-40B4-BE49-F238E27FC236}">
                  <a16:creationId xmlns:a16="http://schemas.microsoft.com/office/drawing/2014/main" id="{40B1800C-5B6F-44CE-8CF8-1ADADFD94D1A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217379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4" name="Rectangle 91">
              <a:extLst>
                <a:ext uri="{FF2B5EF4-FFF2-40B4-BE49-F238E27FC236}">
                  <a16:creationId xmlns:a16="http://schemas.microsoft.com/office/drawing/2014/main" id="{FB8F9EEA-9A51-475E-A395-2DCE6D8CD1FF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>
            <a:xfrm>
              <a:off x="20630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5" name="Rectangle 92">
              <a:extLst>
                <a:ext uri="{FF2B5EF4-FFF2-40B4-BE49-F238E27FC236}">
                  <a16:creationId xmlns:a16="http://schemas.microsoft.com/office/drawing/2014/main" id="{7F757B05-8736-4417-9ACB-C80D9F6BDDE8}"/>
                </a:ext>
              </a:extLst>
            </p:cNvPr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864265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6" name="Rectangle 93">
              <a:extLst>
                <a:ext uri="{FF2B5EF4-FFF2-40B4-BE49-F238E27FC236}">
                  <a16:creationId xmlns:a16="http://schemas.microsoft.com/office/drawing/2014/main" id="{99CBACA5-4BDF-4D5A-B71A-A2791E9DDA4B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1515830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7" name="Rectangle 94">
              <a:extLst>
                <a:ext uri="{FF2B5EF4-FFF2-40B4-BE49-F238E27FC236}">
                  <a16:creationId xmlns:a16="http://schemas.microsoft.com/office/drawing/2014/main" id="{22A556C1-686D-4AF3-A274-5ABF7CC6A1E5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217379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8" name="Rectangle 95">
              <a:extLst>
                <a:ext uri="{FF2B5EF4-FFF2-40B4-BE49-F238E27FC236}">
                  <a16:creationId xmlns:a16="http://schemas.microsoft.com/office/drawing/2014/main" id="{BDA4F1E8-7C4B-4F6E-9266-D0FB87EFD2BB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20630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9" name="Rectangle 96">
              <a:extLst>
                <a:ext uri="{FF2B5EF4-FFF2-40B4-BE49-F238E27FC236}">
                  <a16:creationId xmlns:a16="http://schemas.microsoft.com/office/drawing/2014/main" id="{CE09EE27-3904-4948-B01B-41B782E7B222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864265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0" name="Rectangle 97">
              <a:extLst>
                <a:ext uri="{FF2B5EF4-FFF2-40B4-BE49-F238E27FC236}">
                  <a16:creationId xmlns:a16="http://schemas.microsoft.com/office/drawing/2014/main" id="{E6213560-7FD3-4BCA-A60D-96F09C9767F4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1515830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1" name="Rectangle 98">
              <a:extLst>
                <a:ext uri="{FF2B5EF4-FFF2-40B4-BE49-F238E27FC236}">
                  <a16:creationId xmlns:a16="http://schemas.microsoft.com/office/drawing/2014/main" id="{A72F1026-682D-4C15-968C-88F7B107EA74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217379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2" name="Oval 99">
              <a:extLst>
                <a:ext uri="{FF2B5EF4-FFF2-40B4-BE49-F238E27FC236}">
                  <a16:creationId xmlns:a16="http://schemas.microsoft.com/office/drawing/2014/main" id="{6A9C5E5A-60CE-4E9B-B54F-2FF2E4B72EC9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283336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1</a:t>
              </a:r>
            </a:p>
          </p:txBody>
        </p:sp>
        <p:sp>
          <p:nvSpPr>
            <p:cNvPr id="203" name="Oval 99">
              <a:extLst>
                <a:ext uri="{FF2B5EF4-FFF2-40B4-BE49-F238E27FC236}">
                  <a16:creationId xmlns:a16="http://schemas.microsoft.com/office/drawing/2014/main" id="{B40D283A-3E9A-4B45-A0BA-524A42FBE962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1592863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2</a:t>
              </a:r>
            </a:p>
          </p:txBody>
        </p:sp>
        <p:sp>
          <p:nvSpPr>
            <p:cNvPr id="204" name="Oval 99">
              <a:extLst>
                <a:ext uri="{FF2B5EF4-FFF2-40B4-BE49-F238E27FC236}">
                  <a16:creationId xmlns:a16="http://schemas.microsoft.com/office/drawing/2014/main" id="{0F933819-F494-441B-A9F3-981C5D3D9D0C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919366" y="3222435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3</a:t>
              </a:r>
            </a:p>
          </p:txBody>
        </p:sp>
        <p:sp>
          <p:nvSpPr>
            <p:cNvPr id="205" name="Oval 99">
              <a:extLst>
                <a:ext uri="{FF2B5EF4-FFF2-40B4-BE49-F238E27FC236}">
                  <a16:creationId xmlns:a16="http://schemas.microsoft.com/office/drawing/2014/main" id="{CB88AD6F-523F-4CDE-916F-58C2706392D2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919366" y="4578568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b="1" dirty="0">
                  <a:solidFill>
                    <a:schemeClr val="lt1"/>
                  </a:solidFill>
                  <a:latin typeface="Cambria Math"/>
                </a:rPr>
                <a:t>5</a:t>
              </a:r>
            </a:p>
          </p:txBody>
        </p:sp>
      </p:grpSp>
      <p:sp>
        <p:nvSpPr>
          <p:cNvPr id="206" name="文本框 205">
            <a:extLst>
              <a:ext uri="{FF2B5EF4-FFF2-40B4-BE49-F238E27FC236}">
                <a16:creationId xmlns:a16="http://schemas.microsoft.com/office/drawing/2014/main" id="{64AC0257-2891-4A15-9E93-2D4FE7C46D4B}"/>
              </a:ext>
            </a:extLst>
          </p:cNvPr>
          <p:cNvSpPr txBox="1"/>
          <p:nvPr/>
        </p:nvSpPr>
        <p:spPr>
          <a:xfrm>
            <a:off x="3187051" y="3542007"/>
            <a:ext cx="34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矩形 209">
            <a:extLst>
              <a:ext uri="{FF2B5EF4-FFF2-40B4-BE49-F238E27FC236}">
                <a16:creationId xmlns:a16="http://schemas.microsoft.com/office/drawing/2014/main" id="{C056EB44-50DD-44E3-83D5-A057AC7F79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3989" y="5287154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2C3A5F15-C37C-4E79-9A0A-C6EDDD0FA81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81388" y="5258621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8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9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0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cxnSp>
        <p:nvCxnSpPr>
          <p:cNvPr id="75" name="曲线连接符 74"/>
          <p:cNvCxnSpPr>
            <a:cxnSpLocks/>
            <a:stCxn id="202" idx="0"/>
            <a:endCxn id="131" idx="1"/>
          </p:cNvCxnSpPr>
          <p:nvPr/>
        </p:nvCxnSpPr>
        <p:spPr>
          <a:xfrm rot="16200000" flipH="1">
            <a:off x="2373478" y="765562"/>
            <a:ext cx="80715" cy="3658431"/>
          </a:xfrm>
          <a:prstGeom prst="curvedConnector3">
            <a:avLst>
              <a:gd name="adj1" fmla="val -283219"/>
            </a:avLst>
          </a:prstGeom>
          <a:ln w="25400">
            <a:solidFill>
              <a:schemeClr val="tx2"/>
            </a:solidFill>
            <a:prstDash val="solid"/>
            <a:miter/>
            <a:tailEnd type="triangle" w="lg" len="lg"/>
          </a:ln>
        </p:spPr>
      </p:cxnSp>
      <p:cxnSp>
        <p:nvCxnSpPr>
          <p:cNvPr id="76" name="曲线连接符 75"/>
          <p:cNvCxnSpPr>
            <a:cxnSpLocks/>
            <a:stCxn id="131" idx="0"/>
            <a:endCxn id="123" idx="0"/>
          </p:cNvCxnSpPr>
          <p:nvPr/>
        </p:nvCxnSpPr>
        <p:spPr>
          <a:xfrm rot="5400000" flipH="1" flipV="1">
            <a:off x="6104291" y="878545"/>
            <a:ext cx="4304" cy="3354794"/>
          </a:xfrm>
          <a:prstGeom prst="curvedConnector3">
            <a:avLst>
              <a:gd name="adj1" fmla="val 5411338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79" name="曲线连接符 78"/>
          <p:cNvCxnSpPr>
            <a:cxnSpLocks/>
            <a:stCxn id="202" idx="7"/>
            <a:endCxn id="132" idx="1"/>
          </p:cNvCxnSpPr>
          <p:nvPr/>
        </p:nvCxnSpPr>
        <p:spPr>
          <a:xfrm rot="5400000" flipH="1" flipV="1">
            <a:off x="3472261" y="-105891"/>
            <a:ext cx="35856" cy="5438936"/>
          </a:xfrm>
          <a:prstGeom prst="curvedConnector3">
            <a:avLst>
              <a:gd name="adj1" fmla="val 952412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98" name="曲线连接符 97"/>
          <p:cNvCxnSpPr>
            <a:cxnSpLocks/>
            <a:stCxn id="203" idx="5"/>
            <a:endCxn id="133" idx="2"/>
          </p:cNvCxnSpPr>
          <p:nvPr/>
        </p:nvCxnSpPr>
        <p:spPr>
          <a:xfrm rot="16200000" flipH="1">
            <a:off x="2857080" y="2226872"/>
            <a:ext cx="1167764" cy="2721429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01" name="曲线连接符 100"/>
          <p:cNvCxnSpPr>
            <a:cxnSpLocks/>
            <a:stCxn id="203" idx="4"/>
            <a:endCxn id="209" idx="2"/>
          </p:cNvCxnSpPr>
          <p:nvPr/>
        </p:nvCxnSpPr>
        <p:spPr>
          <a:xfrm rot="16200000" flipH="1">
            <a:off x="3476228" y="1498710"/>
            <a:ext cx="1064739" cy="4228898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80" name="曲线连接符 79"/>
          <p:cNvCxnSpPr>
            <a:cxnSpLocks/>
            <a:stCxn id="132" idx="7"/>
            <a:endCxn id="124" idx="0"/>
          </p:cNvCxnSpPr>
          <p:nvPr/>
        </p:nvCxnSpPr>
        <p:spPr>
          <a:xfrm rot="5400000" flipH="1" flipV="1">
            <a:off x="7500258" y="1635177"/>
            <a:ext cx="41859" cy="1879087"/>
          </a:xfrm>
          <a:prstGeom prst="curvedConnector3">
            <a:avLst>
              <a:gd name="adj1" fmla="val 730168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sp>
        <p:nvSpPr>
          <p:cNvPr id="187" name="文本框 11"/>
          <p:cNvSpPr txBox="1"/>
          <p:nvPr/>
        </p:nvSpPr>
        <p:spPr>
          <a:xfrm>
            <a:off x="11707223" y="6471920"/>
            <a:ext cx="45085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14</a:t>
            </a:r>
          </a:p>
        </p:txBody>
      </p:sp>
      <p:sp>
        <p:nvSpPr>
          <p:cNvPr id="97" name="文本框 115">
            <a:extLst>
              <a:ext uri="{FF2B5EF4-FFF2-40B4-BE49-F238E27FC236}">
                <a16:creationId xmlns:a16="http://schemas.microsoft.com/office/drawing/2014/main" id="{2C21B89D-5B49-4C84-A089-C28D95F8F3EB}"/>
              </a:ext>
            </a:extLst>
          </p:cNvPr>
          <p:cNvSpPr txBox="1"/>
          <p:nvPr/>
        </p:nvSpPr>
        <p:spPr>
          <a:xfrm>
            <a:off x="-20320" y="1421896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sz="2000" dirty="0">
                <a:latin typeface="Arial"/>
              </a:rPr>
              <a:t>The ESC kernel[6,7] expands the intermediate products, and then obtains the computation results through a single sorting and c</a:t>
            </a:r>
            <a:r>
              <a:rPr lang="en-US" altLang="zh-CN" sz="2000" dirty="0">
                <a:latin typeface="Arial"/>
              </a:rPr>
              <a:t>ompression</a:t>
            </a:r>
            <a:r>
              <a:rPr lang="en-US" altLang="en-US" sz="2000" dirty="0">
                <a:latin typeface="Arial"/>
              </a:rPr>
              <a:t> operation.</a:t>
            </a:r>
            <a:endParaRPr lang="en-US" altLang="en-US" sz="1600" dirty="0">
              <a:latin typeface="Arial"/>
              <a:ea typeface="Arial"/>
            </a:endParaRPr>
          </a:p>
        </p:txBody>
      </p:sp>
      <p:sp>
        <p:nvSpPr>
          <p:cNvPr id="207" name="Oval 99">
            <a:extLst>
              <a:ext uri="{FF2B5EF4-FFF2-40B4-BE49-F238E27FC236}">
                <a16:creationId xmlns:a16="http://schemas.microsoft.com/office/drawing/2014/main" id="{BC3B0B7F-7F6E-404E-A701-040F97292B16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290252" y="3890332"/>
            <a:ext cx="526370" cy="52637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4</a:t>
            </a:r>
          </a:p>
        </p:txBody>
      </p:sp>
      <p:sp>
        <p:nvSpPr>
          <p:cNvPr id="208" name="Oval 99">
            <a:extLst>
              <a:ext uri="{FF2B5EF4-FFF2-40B4-BE49-F238E27FC236}">
                <a16:creationId xmlns:a16="http://schemas.microsoft.com/office/drawing/2014/main" id="{E31FA221-6C51-4D33-9C92-02BF8EF29B21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471125" y="3215665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c</a:t>
            </a:r>
          </a:p>
        </p:txBody>
      </p:sp>
      <p:sp>
        <p:nvSpPr>
          <p:cNvPr id="209" name="Oval 99">
            <a:extLst>
              <a:ext uri="{FF2B5EF4-FFF2-40B4-BE49-F238E27FC236}">
                <a16:creationId xmlns:a16="http://schemas.microsoft.com/office/drawing/2014/main" id="{F16944D7-5A13-49D1-879A-D20F31979C0B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123046" y="3882494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  <p:cxnSp>
        <p:nvCxnSpPr>
          <p:cNvPr id="100" name="曲线连接符 99"/>
          <p:cNvCxnSpPr>
            <a:cxnSpLocks/>
            <a:stCxn id="133" idx="6"/>
            <a:endCxn id="125" idx="0"/>
          </p:cNvCxnSpPr>
          <p:nvPr/>
        </p:nvCxnSpPr>
        <p:spPr>
          <a:xfrm flipV="1">
            <a:off x="5327746" y="2553790"/>
            <a:ext cx="3803294" cy="1617679"/>
          </a:xfrm>
          <a:prstGeom prst="curvedConnector4">
            <a:avLst>
              <a:gd name="adj1" fmla="val 45551"/>
              <a:gd name="adj2" fmla="val 114131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02" name="曲线连接符 101"/>
          <p:cNvCxnSpPr>
            <a:cxnSpLocks/>
            <a:stCxn id="209" idx="6"/>
            <a:endCxn id="126" idx="0"/>
          </p:cNvCxnSpPr>
          <p:nvPr/>
        </p:nvCxnSpPr>
        <p:spPr>
          <a:xfrm flipV="1">
            <a:off x="6649115" y="2553335"/>
            <a:ext cx="3175292" cy="1592194"/>
          </a:xfrm>
          <a:prstGeom prst="curvedConnector4">
            <a:avLst>
              <a:gd name="adj1" fmla="val 44415"/>
              <a:gd name="adj2" fmla="val 114358"/>
            </a:avLst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sp>
        <p:nvSpPr>
          <p:cNvPr id="127" name="文本框 126">
            <a:extLst>
              <a:ext uri="{FF2B5EF4-FFF2-40B4-BE49-F238E27FC236}">
                <a16:creationId xmlns:a16="http://schemas.microsoft.com/office/drawing/2014/main" id="{3448EE86-8F44-42AE-AC13-13CE6A4C77E8}"/>
              </a:ext>
            </a:extLst>
          </p:cNvPr>
          <p:cNvSpPr txBox="1"/>
          <p:nvPr/>
        </p:nvSpPr>
        <p:spPr>
          <a:xfrm>
            <a:off x="10490616" y="4134989"/>
            <a:ext cx="1685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sz="2000" dirty="0">
                <a:latin typeface="Arial"/>
                <a:ea typeface="Arial"/>
              </a:rPr>
              <a:t>Intermediate product</a:t>
            </a:r>
            <a:endParaRPr lang="zh-CN" altLang="zh-CN" sz="2000" dirty="0">
              <a:latin typeface="Arial"/>
            </a:endParaRP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144664FD-A5DD-4597-916A-564DF24D7B20}"/>
              </a:ext>
            </a:extLst>
          </p:cNvPr>
          <p:cNvSpPr txBox="1"/>
          <p:nvPr/>
        </p:nvSpPr>
        <p:spPr>
          <a:xfrm>
            <a:off x="10501457" y="2569275"/>
            <a:ext cx="142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Column id</a:t>
            </a:r>
            <a:endParaRPr lang="zh-CN" altLang="en-US" sz="2000" dirty="0">
              <a:latin typeface="Arial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5C8CCAD-3739-4BB1-8183-A2228B353D73}"/>
              </a:ext>
            </a:extLst>
          </p:cNvPr>
          <p:cNvSpPr txBox="1"/>
          <p:nvPr/>
        </p:nvSpPr>
        <p:spPr>
          <a:xfrm>
            <a:off x="7445394" y="5370889"/>
            <a:ext cx="272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2" grpId="0" animBg="1"/>
      <p:bldP spid="93" grpId="0" animBg="1"/>
      <p:bldP spid="1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3"/>
          <p:cNvSpPr>
            <a:spLocks noChangeAspect="1"/>
          </p:cNvSpPr>
          <p:nvPr/>
        </p:nvSpPr>
        <p:spPr>
          <a:xfrm>
            <a:off x="7451975" y="4196053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4" name="Rectangle 86"/>
          <p:cNvSpPr>
            <a:spLocks noChangeAspect="1"/>
          </p:cNvSpPr>
          <p:nvPr/>
        </p:nvSpPr>
        <p:spPr>
          <a:xfrm>
            <a:off x="9476325" y="4195599"/>
            <a:ext cx="696164" cy="7041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527025" y="4292928"/>
            <a:ext cx="717316" cy="545721"/>
            <a:chOff x="7410559" y="2733373"/>
            <a:chExt cx="484505" cy="368602"/>
          </a:xfrm>
        </p:grpSpPr>
        <p:sp>
          <p:nvSpPr>
            <p:cNvPr id="25" name="Oval 99"/>
            <p:cNvSpPr>
              <a:spLocks noChangeAspect="1"/>
            </p:cNvSpPr>
            <p:nvPr/>
          </p:nvSpPr>
          <p:spPr>
            <a:xfrm>
              <a:off x="7416395" y="2736215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410559" y="2733373"/>
              <a:ext cx="484505" cy="311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</p:grpSp>
      <p:sp>
        <p:nvSpPr>
          <p:cNvPr id="23" name="Rectangle 85"/>
          <p:cNvSpPr>
            <a:spLocks noChangeAspect="1"/>
          </p:cNvSpPr>
          <p:nvPr/>
        </p:nvSpPr>
        <p:spPr>
          <a:xfrm>
            <a:off x="8131255" y="4196053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 dirty="0">
              <a:solidFill>
                <a:schemeClr val="lt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195203" y="4297068"/>
            <a:ext cx="717316" cy="539384"/>
            <a:chOff x="7657755" y="2295133"/>
            <a:chExt cx="484505" cy="365760"/>
          </a:xfrm>
        </p:grpSpPr>
        <p:sp>
          <p:nvSpPr>
            <p:cNvPr id="27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657755" y="2302065"/>
              <a:ext cx="484505" cy="3130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</p:grpSp>
      <p:sp>
        <p:nvSpPr>
          <p:cNvPr id="22" name="Rectangle 84"/>
          <p:cNvSpPr>
            <a:spLocks noChangeAspect="1"/>
          </p:cNvSpPr>
          <p:nvPr/>
        </p:nvSpPr>
        <p:spPr>
          <a:xfrm>
            <a:off x="8798003" y="4195599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120" name="组合 119"/>
          <p:cNvGrpSpPr/>
          <p:nvPr/>
        </p:nvGrpSpPr>
        <p:grpSpPr>
          <a:xfrm>
            <a:off x="8861952" y="4294487"/>
            <a:ext cx="717316" cy="541513"/>
            <a:chOff x="7657463" y="2295133"/>
            <a:chExt cx="484505" cy="365760"/>
          </a:xfrm>
        </p:grpSpPr>
        <p:sp>
          <p:nvSpPr>
            <p:cNvPr id="121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7657463" y="2306183"/>
              <a:ext cx="484505" cy="311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</a:t>
              </a:r>
            </a:p>
          </p:txBody>
        </p:sp>
      </p:grpSp>
      <p:grpSp>
        <p:nvGrpSpPr>
          <p:cNvPr id="183" name="组合 30"/>
          <p:cNvGrpSpPr/>
          <p:nvPr/>
        </p:nvGrpSpPr>
        <p:grpSpPr>
          <a:xfrm>
            <a:off x="9584530" y="4288829"/>
            <a:ext cx="742368" cy="541513"/>
            <a:chOff x="7660517" y="2295133"/>
            <a:chExt cx="501426" cy="365760"/>
          </a:xfrm>
        </p:grpSpPr>
        <p:sp>
          <p:nvSpPr>
            <p:cNvPr id="184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5" name="文本框 27"/>
            <p:cNvSpPr txBox="1"/>
            <p:nvPr/>
          </p:nvSpPr>
          <p:spPr>
            <a:xfrm>
              <a:off x="7672993" y="2302685"/>
              <a:ext cx="488950" cy="311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altLang="en-US" sz="2400" dirty="0">
                  <a:solidFill>
                    <a:srgbClr val="FFFFFF"/>
                  </a:solidFill>
                  <a:latin typeface="Cambria Math"/>
                  <a:ea typeface="微软雅黑"/>
                </a:rPr>
                <a:t>2e</a:t>
              </a:r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8B66ED49-2BE3-4742-B866-7599AEBD7B49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Basic Accumulator Kernels - ESC</a:t>
            </a: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BA8CF88C-40ED-4AA4-93CF-DAF7B40040C5}"/>
              </a:ext>
            </a:extLst>
          </p:cNvPr>
          <p:cNvGrpSpPr/>
          <p:nvPr/>
        </p:nvGrpSpPr>
        <p:grpSpPr>
          <a:xfrm>
            <a:off x="4089022" y="2441355"/>
            <a:ext cx="2623951" cy="2734084"/>
            <a:chOff x="1851739" y="3109267"/>
            <a:chExt cx="1824355" cy="1900927"/>
          </a:xfrm>
        </p:grpSpPr>
        <p:sp>
          <p:nvSpPr>
            <p:cNvPr id="104" name="Rectangle 83">
              <a:extLst>
                <a:ext uri="{FF2B5EF4-FFF2-40B4-BE49-F238E27FC236}">
                  <a16:creationId xmlns:a16="http://schemas.microsoft.com/office/drawing/2014/main" id="{64EF513D-A7B6-46A7-9A17-022CB9B47838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5" name="Rectangle 84">
              <a:extLst>
                <a:ext uri="{FF2B5EF4-FFF2-40B4-BE49-F238E27FC236}">
                  <a16:creationId xmlns:a16="http://schemas.microsoft.com/office/drawing/2014/main" id="{ECFA6F5B-75E2-44FD-B4BB-27E1181232D2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6" name="Rectangle 85">
              <a:extLst>
                <a:ext uri="{FF2B5EF4-FFF2-40B4-BE49-F238E27FC236}">
                  <a16:creationId xmlns:a16="http://schemas.microsoft.com/office/drawing/2014/main" id="{788FD13E-F710-448B-9C59-F9E5684FA8A1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7" name="Rectangle 86">
              <a:extLst>
                <a:ext uri="{FF2B5EF4-FFF2-40B4-BE49-F238E27FC236}">
                  <a16:creationId xmlns:a16="http://schemas.microsoft.com/office/drawing/2014/main" id="{2A4247AD-3EFC-4DFF-B021-540555CCE3CA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8" name="Rectangle 87">
              <a:extLst>
                <a:ext uri="{FF2B5EF4-FFF2-40B4-BE49-F238E27FC236}">
                  <a16:creationId xmlns:a16="http://schemas.microsoft.com/office/drawing/2014/main" id="{E33F8EC4-2B05-4D54-A930-871FF456547E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9" name="Rectangle 88">
              <a:extLst>
                <a:ext uri="{FF2B5EF4-FFF2-40B4-BE49-F238E27FC236}">
                  <a16:creationId xmlns:a16="http://schemas.microsoft.com/office/drawing/2014/main" id="{44457107-5EBB-4961-A483-9C46E57CBCC6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0" name="Rectangle 89">
              <a:extLst>
                <a:ext uri="{FF2B5EF4-FFF2-40B4-BE49-F238E27FC236}">
                  <a16:creationId xmlns:a16="http://schemas.microsoft.com/office/drawing/2014/main" id="{5BA37865-6604-4D9F-9C88-7D5A9FB1AE25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2" name="Rectangle 90">
              <a:extLst>
                <a:ext uri="{FF2B5EF4-FFF2-40B4-BE49-F238E27FC236}">
                  <a16:creationId xmlns:a16="http://schemas.microsoft.com/office/drawing/2014/main" id="{67A65C1C-8F6E-4F8E-A2B0-EAB909E96161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3" name="Rectangle 91">
              <a:extLst>
                <a:ext uri="{FF2B5EF4-FFF2-40B4-BE49-F238E27FC236}">
                  <a16:creationId xmlns:a16="http://schemas.microsoft.com/office/drawing/2014/main" id="{760650FA-0013-4813-A94D-C4044859FECD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4" name="Rectangle 92">
              <a:extLst>
                <a:ext uri="{FF2B5EF4-FFF2-40B4-BE49-F238E27FC236}">
                  <a16:creationId xmlns:a16="http://schemas.microsoft.com/office/drawing/2014/main" id="{4220C5F3-EF28-4C43-8A6B-6E2645612A65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5" name="Rectangle 93">
              <a:extLst>
                <a:ext uri="{FF2B5EF4-FFF2-40B4-BE49-F238E27FC236}">
                  <a16:creationId xmlns:a16="http://schemas.microsoft.com/office/drawing/2014/main" id="{DCF8B416-A80A-4ED1-93C4-D7BD78CABC0A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6" name="Rectangle 94">
              <a:extLst>
                <a:ext uri="{FF2B5EF4-FFF2-40B4-BE49-F238E27FC236}">
                  <a16:creationId xmlns:a16="http://schemas.microsoft.com/office/drawing/2014/main" id="{4634DD05-9F0F-49D6-AFFE-D67BBDE6CBCE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7" name="Rectangle 95">
              <a:extLst>
                <a:ext uri="{FF2B5EF4-FFF2-40B4-BE49-F238E27FC236}">
                  <a16:creationId xmlns:a16="http://schemas.microsoft.com/office/drawing/2014/main" id="{09623857-D722-42B6-8007-A5EAF9BB93AB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8" name="Rectangle 96">
              <a:extLst>
                <a:ext uri="{FF2B5EF4-FFF2-40B4-BE49-F238E27FC236}">
                  <a16:creationId xmlns:a16="http://schemas.microsoft.com/office/drawing/2014/main" id="{8CE0BA46-4EF0-437D-9BE7-7DD591B70B02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9" name="Rectangle 97">
              <a:extLst>
                <a:ext uri="{FF2B5EF4-FFF2-40B4-BE49-F238E27FC236}">
                  <a16:creationId xmlns:a16="http://schemas.microsoft.com/office/drawing/2014/main" id="{1AC509B5-4BC3-444C-87D1-39DDA40B6D7D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0" name="Rectangle 98">
              <a:extLst>
                <a:ext uri="{FF2B5EF4-FFF2-40B4-BE49-F238E27FC236}">
                  <a16:creationId xmlns:a16="http://schemas.microsoft.com/office/drawing/2014/main" id="{52C16479-B46B-41F6-89A5-8F8BCF821C03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1" name="Oval 99">
              <a:extLst>
                <a:ext uri="{FF2B5EF4-FFF2-40B4-BE49-F238E27FC236}">
                  <a16:creationId xmlns:a16="http://schemas.microsoft.com/office/drawing/2014/main" id="{714C6AE5-C56D-4F52-B35A-C57C8821DD16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a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132" name="Oval 99">
              <a:extLst>
                <a:ext uri="{FF2B5EF4-FFF2-40B4-BE49-F238E27FC236}">
                  <a16:creationId xmlns:a16="http://schemas.microsoft.com/office/drawing/2014/main" id="{D033308C-0946-4274-84E8-0CC6F0AC1EC3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3272589" y="3162979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b</a:t>
              </a:r>
            </a:p>
          </p:txBody>
        </p:sp>
        <p:sp>
          <p:nvSpPr>
            <p:cNvPr id="133" name="Oval 99">
              <a:extLst>
                <a:ext uri="{FF2B5EF4-FFF2-40B4-BE49-F238E27FC236}">
                  <a16:creationId xmlns:a16="http://schemas.microsoft.com/office/drawing/2014/main" id="{FB2639D0-4970-447E-A7A0-0C186DDBEBEE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2347227" y="412928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d</a:t>
              </a:r>
            </a:p>
          </p:txBody>
        </p:sp>
        <p:sp>
          <p:nvSpPr>
            <p:cNvPr id="134" name="Oval 99">
              <a:extLst>
                <a:ext uri="{FF2B5EF4-FFF2-40B4-BE49-F238E27FC236}">
                  <a16:creationId xmlns:a16="http://schemas.microsoft.com/office/drawing/2014/main" id="{BC3BB5CF-3699-4191-ACAE-3C96DE4857EF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2812980" y="459274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f</a:t>
              </a:r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83E476B6-B689-4962-905C-CE226D91CB4D}"/>
              </a:ext>
            </a:extLst>
          </p:cNvPr>
          <p:cNvGrpSpPr/>
          <p:nvPr/>
        </p:nvGrpSpPr>
        <p:grpSpPr>
          <a:xfrm>
            <a:off x="244403" y="2437615"/>
            <a:ext cx="2625452" cy="2735647"/>
            <a:chOff x="206303" y="2437615"/>
            <a:chExt cx="2625452" cy="2735647"/>
          </a:xfrm>
        </p:grpSpPr>
        <p:sp>
          <p:nvSpPr>
            <p:cNvPr id="136" name="Rectangle 83">
              <a:extLst>
                <a:ext uri="{FF2B5EF4-FFF2-40B4-BE49-F238E27FC236}">
                  <a16:creationId xmlns:a16="http://schemas.microsoft.com/office/drawing/2014/main" id="{2639B4E4-DF0B-479D-80D0-C3786B7D7903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0630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7" name="Rectangle 84">
              <a:extLst>
                <a:ext uri="{FF2B5EF4-FFF2-40B4-BE49-F238E27FC236}">
                  <a16:creationId xmlns:a16="http://schemas.microsoft.com/office/drawing/2014/main" id="{7377BA3D-2793-414A-82E4-B6308F356C5F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864265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8" name="Rectangle 85">
              <a:extLst>
                <a:ext uri="{FF2B5EF4-FFF2-40B4-BE49-F238E27FC236}">
                  <a16:creationId xmlns:a16="http://schemas.microsoft.com/office/drawing/2014/main" id="{DCBD0D38-11F8-43ED-81F4-1C374287D485}"/>
                </a:ext>
              </a:extLst>
            </p:cNvPr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1515830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9" name="Rectangle 86">
              <a:extLst>
                <a:ext uri="{FF2B5EF4-FFF2-40B4-BE49-F238E27FC236}">
                  <a16:creationId xmlns:a16="http://schemas.microsoft.com/office/drawing/2014/main" id="{C3A1DC2F-5CF9-4DEC-9413-17EE7A5557FD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217379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0" name="Rectangle 87">
              <a:extLst>
                <a:ext uri="{FF2B5EF4-FFF2-40B4-BE49-F238E27FC236}">
                  <a16:creationId xmlns:a16="http://schemas.microsoft.com/office/drawing/2014/main" id="{5A1F1799-06D6-4D9A-94F2-6B7D3617E76E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20630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1" name="Rectangle 88">
              <a:extLst>
                <a:ext uri="{FF2B5EF4-FFF2-40B4-BE49-F238E27FC236}">
                  <a16:creationId xmlns:a16="http://schemas.microsoft.com/office/drawing/2014/main" id="{DD98848F-1D03-4161-AE7F-5048A632EECE}"/>
                </a:ext>
              </a:extLst>
            </p:cNvPr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864265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2" name="Rectangle 89">
              <a:extLst>
                <a:ext uri="{FF2B5EF4-FFF2-40B4-BE49-F238E27FC236}">
                  <a16:creationId xmlns:a16="http://schemas.microsoft.com/office/drawing/2014/main" id="{7D7D7D26-12DA-4D58-8460-A509CF5F4123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1515830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3" name="Rectangle 90">
              <a:extLst>
                <a:ext uri="{FF2B5EF4-FFF2-40B4-BE49-F238E27FC236}">
                  <a16:creationId xmlns:a16="http://schemas.microsoft.com/office/drawing/2014/main" id="{40B1800C-5B6F-44CE-8CF8-1ADADFD94D1A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217379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4" name="Rectangle 91">
              <a:extLst>
                <a:ext uri="{FF2B5EF4-FFF2-40B4-BE49-F238E27FC236}">
                  <a16:creationId xmlns:a16="http://schemas.microsoft.com/office/drawing/2014/main" id="{FB8F9EEA-9A51-475E-A395-2DCE6D8CD1FF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>
            <a:xfrm>
              <a:off x="20630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5" name="Rectangle 92">
              <a:extLst>
                <a:ext uri="{FF2B5EF4-FFF2-40B4-BE49-F238E27FC236}">
                  <a16:creationId xmlns:a16="http://schemas.microsoft.com/office/drawing/2014/main" id="{7F757B05-8736-4417-9ACB-C80D9F6BDDE8}"/>
                </a:ext>
              </a:extLst>
            </p:cNvPr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864265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6" name="Rectangle 93">
              <a:extLst>
                <a:ext uri="{FF2B5EF4-FFF2-40B4-BE49-F238E27FC236}">
                  <a16:creationId xmlns:a16="http://schemas.microsoft.com/office/drawing/2014/main" id="{99CBACA5-4BDF-4D5A-B71A-A2791E9DDA4B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1515830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7" name="Rectangle 94">
              <a:extLst>
                <a:ext uri="{FF2B5EF4-FFF2-40B4-BE49-F238E27FC236}">
                  <a16:creationId xmlns:a16="http://schemas.microsoft.com/office/drawing/2014/main" id="{22A556C1-686D-4AF3-A274-5ABF7CC6A1E5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217379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8" name="Rectangle 95">
              <a:extLst>
                <a:ext uri="{FF2B5EF4-FFF2-40B4-BE49-F238E27FC236}">
                  <a16:creationId xmlns:a16="http://schemas.microsoft.com/office/drawing/2014/main" id="{BDA4F1E8-7C4B-4F6E-9266-D0FB87EFD2BB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20630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9" name="Rectangle 96">
              <a:extLst>
                <a:ext uri="{FF2B5EF4-FFF2-40B4-BE49-F238E27FC236}">
                  <a16:creationId xmlns:a16="http://schemas.microsoft.com/office/drawing/2014/main" id="{CE09EE27-3904-4948-B01B-41B782E7B222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864265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0" name="Rectangle 97">
              <a:extLst>
                <a:ext uri="{FF2B5EF4-FFF2-40B4-BE49-F238E27FC236}">
                  <a16:creationId xmlns:a16="http://schemas.microsoft.com/office/drawing/2014/main" id="{E6213560-7FD3-4BCA-A60D-96F09C9767F4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1515830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1" name="Rectangle 98">
              <a:extLst>
                <a:ext uri="{FF2B5EF4-FFF2-40B4-BE49-F238E27FC236}">
                  <a16:creationId xmlns:a16="http://schemas.microsoft.com/office/drawing/2014/main" id="{A72F1026-682D-4C15-968C-88F7B107EA74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217379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2" name="Oval 99">
              <a:extLst>
                <a:ext uri="{FF2B5EF4-FFF2-40B4-BE49-F238E27FC236}">
                  <a16:creationId xmlns:a16="http://schemas.microsoft.com/office/drawing/2014/main" id="{6A9C5E5A-60CE-4E9B-B54F-2FF2E4B72EC9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283336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1</a:t>
              </a:r>
            </a:p>
          </p:txBody>
        </p:sp>
        <p:sp>
          <p:nvSpPr>
            <p:cNvPr id="203" name="Oval 99">
              <a:extLst>
                <a:ext uri="{FF2B5EF4-FFF2-40B4-BE49-F238E27FC236}">
                  <a16:creationId xmlns:a16="http://schemas.microsoft.com/office/drawing/2014/main" id="{B40D283A-3E9A-4B45-A0BA-524A42FBE962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1592863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2</a:t>
              </a:r>
            </a:p>
          </p:txBody>
        </p:sp>
        <p:sp>
          <p:nvSpPr>
            <p:cNvPr id="204" name="Oval 99">
              <a:extLst>
                <a:ext uri="{FF2B5EF4-FFF2-40B4-BE49-F238E27FC236}">
                  <a16:creationId xmlns:a16="http://schemas.microsoft.com/office/drawing/2014/main" id="{0F933819-F494-441B-A9F3-981C5D3D9D0C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919366" y="3222435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3</a:t>
              </a:r>
            </a:p>
          </p:txBody>
        </p:sp>
        <p:sp>
          <p:nvSpPr>
            <p:cNvPr id="205" name="Oval 99">
              <a:extLst>
                <a:ext uri="{FF2B5EF4-FFF2-40B4-BE49-F238E27FC236}">
                  <a16:creationId xmlns:a16="http://schemas.microsoft.com/office/drawing/2014/main" id="{CB88AD6F-523F-4CDE-916F-58C2706392D2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919366" y="4578568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b="1" dirty="0">
                  <a:solidFill>
                    <a:schemeClr val="lt1"/>
                  </a:solidFill>
                  <a:latin typeface="Cambria Math"/>
                </a:rPr>
                <a:t>5</a:t>
              </a:r>
            </a:p>
          </p:txBody>
        </p:sp>
      </p:grpSp>
      <p:sp>
        <p:nvSpPr>
          <p:cNvPr id="206" name="文本框 205">
            <a:extLst>
              <a:ext uri="{FF2B5EF4-FFF2-40B4-BE49-F238E27FC236}">
                <a16:creationId xmlns:a16="http://schemas.microsoft.com/office/drawing/2014/main" id="{64AC0257-2891-4A15-9E93-2D4FE7C46D4B}"/>
              </a:ext>
            </a:extLst>
          </p:cNvPr>
          <p:cNvSpPr txBox="1"/>
          <p:nvPr/>
        </p:nvSpPr>
        <p:spPr>
          <a:xfrm>
            <a:off x="3187051" y="3542007"/>
            <a:ext cx="34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矩形 209">
            <a:extLst>
              <a:ext uri="{FF2B5EF4-FFF2-40B4-BE49-F238E27FC236}">
                <a16:creationId xmlns:a16="http://schemas.microsoft.com/office/drawing/2014/main" id="{C056EB44-50DD-44E3-83D5-A057AC7F79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3989" y="5287154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2C3A5F15-C37C-4E79-9A0A-C6EDDD0FA81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81388" y="5258621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8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9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0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87" name="文本框 11"/>
          <p:cNvSpPr txBox="1"/>
          <p:nvPr/>
        </p:nvSpPr>
        <p:spPr>
          <a:xfrm>
            <a:off x="11707223" y="6471920"/>
            <a:ext cx="45085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15</a:t>
            </a:r>
          </a:p>
        </p:txBody>
      </p:sp>
      <p:sp>
        <p:nvSpPr>
          <p:cNvPr id="97" name="文本框 115">
            <a:extLst>
              <a:ext uri="{FF2B5EF4-FFF2-40B4-BE49-F238E27FC236}">
                <a16:creationId xmlns:a16="http://schemas.microsoft.com/office/drawing/2014/main" id="{2C21B89D-5B49-4C84-A089-C28D95F8F3EB}"/>
              </a:ext>
            </a:extLst>
          </p:cNvPr>
          <p:cNvSpPr txBox="1"/>
          <p:nvPr/>
        </p:nvSpPr>
        <p:spPr>
          <a:xfrm>
            <a:off x="-20320" y="1421896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sz="2000" dirty="0">
                <a:latin typeface="Arial"/>
              </a:rPr>
              <a:t>The ESC kernel expands the intermediate products, and then obtains the computation results through a single sorting operation and c</a:t>
            </a:r>
            <a:r>
              <a:rPr lang="en-US" altLang="zh-CN" sz="2000" dirty="0">
                <a:latin typeface="Arial"/>
              </a:rPr>
              <a:t>ompression</a:t>
            </a:r>
            <a:r>
              <a:rPr lang="en-US" altLang="en-US" sz="2000" dirty="0">
                <a:latin typeface="Arial"/>
              </a:rPr>
              <a:t>.</a:t>
            </a:r>
            <a:endParaRPr lang="en-US" altLang="en-US" sz="1600" dirty="0">
              <a:latin typeface="Arial"/>
              <a:ea typeface="Arial"/>
            </a:endParaRPr>
          </a:p>
        </p:txBody>
      </p:sp>
      <p:sp>
        <p:nvSpPr>
          <p:cNvPr id="207" name="Oval 99">
            <a:extLst>
              <a:ext uri="{FF2B5EF4-FFF2-40B4-BE49-F238E27FC236}">
                <a16:creationId xmlns:a16="http://schemas.microsoft.com/office/drawing/2014/main" id="{BC3B0B7F-7F6E-404E-A701-040F97292B16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290252" y="3890332"/>
            <a:ext cx="526370" cy="52637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4</a:t>
            </a:r>
          </a:p>
        </p:txBody>
      </p:sp>
      <p:sp>
        <p:nvSpPr>
          <p:cNvPr id="208" name="Oval 99">
            <a:extLst>
              <a:ext uri="{FF2B5EF4-FFF2-40B4-BE49-F238E27FC236}">
                <a16:creationId xmlns:a16="http://schemas.microsoft.com/office/drawing/2014/main" id="{E31FA221-6C51-4D33-9C92-02BF8EF29B21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471125" y="3215665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c</a:t>
            </a:r>
          </a:p>
        </p:txBody>
      </p:sp>
      <p:sp>
        <p:nvSpPr>
          <p:cNvPr id="209" name="Oval 99">
            <a:extLst>
              <a:ext uri="{FF2B5EF4-FFF2-40B4-BE49-F238E27FC236}">
                <a16:creationId xmlns:a16="http://schemas.microsoft.com/office/drawing/2014/main" id="{F16944D7-5A13-49D1-879A-D20F31979C0B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123046" y="3882494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  <p:sp>
        <p:nvSpPr>
          <p:cNvPr id="127" name="Rectangle 83">
            <a:extLst>
              <a:ext uri="{FF2B5EF4-FFF2-40B4-BE49-F238E27FC236}">
                <a16:creationId xmlns:a16="http://schemas.microsoft.com/office/drawing/2014/main" id="{7311C1D9-62A0-4957-BA36-41A8D28B8B50}"/>
              </a:ext>
            </a:extLst>
          </p:cNvPr>
          <p:cNvSpPr>
            <a:spLocks noChangeAspect="1"/>
          </p:cNvSpPr>
          <p:nvPr/>
        </p:nvSpPr>
        <p:spPr>
          <a:xfrm>
            <a:off x="7445394" y="2553790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29" name="Rectangle 84">
            <a:extLst>
              <a:ext uri="{FF2B5EF4-FFF2-40B4-BE49-F238E27FC236}">
                <a16:creationId xmlns:a16="http://schemas.microsoft.com/office/drawing/2014/main" id="{6898DF4B-4903-4BF9-A8BA-68E0D622F23B}"/>
              </a:ext>
            </a:extLst>
          </p:cNvPr>
          <p:cNvSpPr>
            <a:spLocks noChangeAspect="1"/>
          </p:cNvSpPr>
          <p:nvPr/>
        </p:nvSpPr>
        <p:spPr>
          <a:xfrm>
            <a:off x="8122285" y="2553790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 sz="2400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8" name="Rectangle 85">
            <a:extLst>
              <a:ext uri="{FF2B5EF4-FFF2-40B4-BE49-F238E27FC236}">
                <a16:creationId xmlns:a16="http://schemas.microsoft.com/office/drawing/2014/main" id="{EED24109-E5EE-4E6D-BD5C-FF6EB2656E14}"/>
              </a:ext>
            </a:extLst>
          </p:cNvPr>
          <p:cNvSpPr>
            <a:spLocks noChangeAspect="1"/>
          </p:cNvSpPr>
          <p:nvPr/>
        </p:nvSpPr>
        <p:spPr>
          <a:xfrm>
            <a:off x="8792594" y="2553790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endParaRPr lang="en-US" altLang="en-US" sz="2400" dirty="0">
              <a:solidFill>
                <a:srgbClr val="4874CB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9" name="Rectangle 86">
            <a:extLst>
              <a:ext uri="{FF2B5EF4-FFF2-40B4-BE49-F238E27FC236}">
                <a16:creationId xmlns:a16="http://schemas.microsoft.com/office/drawing/2014/main" id="{7432939E-2B5E-4BA6-B566-BE430824B602}"/>
              </a:ext>
            </a:extLst>
          </p:cNvPr>
          <p:cNvSpPr>
            <a:spLocks noChangeAspect="1"/>
          </p:cNvSpPr>
          <p:nvPr/>
        </p:nvSpPr>
        <p:spPr>
          <a:xfrm>
            <a:off x="9469744" y="2553335"/>
            <a:ext cx="709326" cy="7041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altLang="en-US" sz="2400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5E6FDB04-74E4-4404-9E19-69173D0DF398}"/>
              </a:ext>
            </a:extLst>
          </p:cNvPr>
          <p:cNvSpPr/>
          <p:nvPr/>
        </p:nvSpPr>
        <p:spPr>
          <a:xfrm>
            <a:off x="7485795" y="2628468"/>
            <a:ext cx="576609" cy="565891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en-US" sz="2400" dirty="0">
              <a:solidFill>
                <a:schemeClr val="accent1"/>
              </a:solidFill>
              <a:latin typeface="Cambria Math" panose="02040503050406030204" pitchFamily="18" charset="0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30F64D3E-C376-4D9C-890F-1530816BB41B}"/>
              </a:ext>
            </a:extLst>
          </p:cNvPr>
          <p:cNvSpPr/>
          <p:nvPr/>
        </p:nvSpPr>
        <p:spPr>
          <a:xfrm>
            <a:off x="8838847" y="2622300"/>
            <a:ext cx="576609" cy="565891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9D6E2DA7-BF9C-437B-9C14-1E24A94243F1}"/>
              </a:ext>
            </a:extLst>
          </p:cNvPr>
          <p:cNvSpPr/>
          <p:nvPr/>
        </p:nvSpPr>
        <p:spPr>
          <a:xfrm>
            <a:off x="9541898" y="2592868"/>
            <a:ext cx="576609" cy="565891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43" name="矩形 92">
            <a:extLst>
              <a:ext uri="{FF2B5EF4-FFF2-40B4-BE49-F238E27FC236}">
                <a16:creationId xmlns:a16="http://schemas.microsoft.com/office/drawing/2014/main" id="{6F22B8DC-527C-4267-9B74-72A2969D46B6}"/>
              </a:ext>
            </a:extLst>
          </p:cNvPr>
          <p:cNvSpPr/>
          <p:nvPr/>
        </p:nvSpPr>
        <p:spPr>
          <a:xfrm>
            <a:off x="8172425" y="2612095"/>
            <a:ext cx="576609" cy="565891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C0965CC0-BBF9-49E9-9665-AEECBDF6DD1A}"/>
              </a:ext>
            </a:extLst>
          </p:cNvPr>
          <p:cNvSpPr txBox="1"/>
          <p:nvPr/>
        </p:nvSpPr>
        <p:spPr>
          <a:xfrm>
            <a:off x="10490616" y="4134989"/>
            <a:ext cx="1685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sz="2000" dirty="0">
                <a:latin typeface="Arial"/>
                <a:ea typeface="Arial"/>
              </a:rPr>
              <a:t>Intermediate product</a:t>
            </a:r>
            <a:endParaRPr lang="zh-CN" altLang="zh-CN" sz="2000" dirty="0">
              <a:latin typeface="Arial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09EA46B5-6381-4D23-A627-AC9B8C08B379}"/>
              </a:ext>
            </a:extLst>
          </p:cNvPr>
          <p:cNvSpPr txBox="1"/>
          <p:nvPr/>
        </p:nvSpPr>
        <p:spPr>
          <a:xfrm>
            <a:off x="10501457" y="2569275"/>
            <a:ext cx="142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Column id</a:t>
            </a:r>
            <a:endParaRPr lang="zh-CN" altLang="en-US" sz="2000" dirty="0">
              <a:latin typeface="Arial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F88D54FF-44EE-45A4-AEDD-667DD679CD99}"/>
              </a:ext>
            </a:extLst>
          </p:cNvPr>
          <p:cNvSpPr txBox="1"/>
          <p:nvPr/>
        </p:nvSpPr>
        <p:spPr>
          <a:xfrm>
            <a:off x="7398948" y="5352522"/>
            <a:ext cx="2780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Sorting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29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3"/>
          <p:cNvSpPr>
            <a:spLocks noChangeAspect="1"/>
          </p:cNvSpPr>
          <p:nvPr/>
        </p:nvSpPr>
        <p:spPr>
          <a:xfrm>
            <a:off x="7451975" y="4196053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527025" y="4292928"/>
            <a:ext cx="717316" cy="545721"/>
            <a:chOff x="7410559" y="2733373"/>
            <a:chExt cx="484505" cy="368602"/>
          </a:xfrm>
        </p:grpSpPr>
        <p:sp>
          <p:nvSpPr>
            <p:cNvPr id="25" name="Oval 99"/>
            <p:cNvSpPr>
              <a:spLocks noChangeAspect="1"/>
            </p:cNvSpPr>
            <p:nvPr/>
          </p:nvSpPr>
          <p:spPr>
            <a:xfrm>
              <a:off x="7416395" y="2736215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410559" y="2733373"/>
              <a:ext cx="484505" cy="311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</p:grpSp>
      <p:sp>
        <p:nvSpPr>
          <p:cNvPr id="23" name="Rectangle 85"/>
          <p:cNvSpPr>
            <a:spLocks noChangeAspect="1"/>
          </p:cNvSpPr>
          <p:nvPr/>
        </p:nvSpPr>
        <p:spPr>
          <a:xfrm>
            <a:off x="8131255" y="4196053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 dirty="0">
              <a:solidFill>
                <a:schemeClr val="lt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195203" y="4297068"/>
            <a:ext cx="717316" cy="539384"/>
            <a:chOff x="7657755" y="2295133"/>
            <a:chExt cx="484505" cy="365760"/>
          </a:xfrm>
        </p:grpSpPr>
        <p:sp>
          <p:nvSpPr>
            <p:cNvPr id="27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657755" y="2302065"/>
              <a:ext cx="484505" cy="3130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</p:grpSp>
      <p:sp>
        <p:nvSpPr>
          <p:cNvPr id="22" name="Rectangle 84"/>
          <p:cNvSpPr>
            <a:spLocks noChangeAspect="1"/>
          </p:cNvSpPr>
          <p:nvPr/>
        </p:nvSpPr>
        <p:spPr>
          <a:xfrm>
            <a:off x="8798003" y="4195265"/>
            <a:ext cx="1374486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120" name="组合 119"/>
          <p:cNvGrpSpPr/>
          <p:nvPr/>
        </p:nvGrpSpPr>
        <p:grpSpPr>
          <a:xfrm>
            <a:off x="8904854" y="4296003"/>
            <a:ext cx="1631451" cy="541513"/>
            <a:chOff x="7660517" y="2295133"/>
            <a:chExt cx="504954" cy="365760"/>
          </a:xfrm>
        </p:grpSpPr>
        <p:sp>
          <p:nvSpPr>
            <p:cNvPr id="121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7680966" y="2305152"/>
              <a:ext cx="484505" cy="311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1b+2e</a:t>
              </a:r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8B66ED49-2BE3-4742-B866-7599AEBD7B49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Basic Accumulator Kernels - ESC</a:t>
            </a: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BA8CF88C-40ED-4AA4-93CF-DAF7B40040C5}"/>
              </a:ext>
            </a:extLst>
          </p:cNvPr>
          <p:cNvGrpSpPr/>
          <p:nvPr/>
        </p:nvGrpSpPr>
        <p:grpSpPr>
          <a:xfrm>
            <a:off x="4089022" y="2441355"/>
            <a:ext cx="2623951" cy="2734084"/>
            <a:chOff x="1851739" y="3109267"/>
            <a:chExt cx="1824355" cy="1900927"/>
          </a:xfrm>
        </p:grpSpPr>
        <p:sp>
          <p:nvSpPr>
            <p:cNvPr id="104" name="Rectangle 83">
              <a:extLst>
                <a:ext uri="{FF2B5EF4-FFF2-40B4-BE49-F238E27FC236}">
                  <a16:creationId xmlns:a16="http://schemas.microsoft.com/office/drawing/2014/main" id="{64EF513D-A7B6-46A7-9A17-022CB9B47838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5" name="Rectangle 84">
              <a:extLst>
                <a:ext uri="{FF2B5EF4-FFF2-40B4-BE49-F238E27FC236}">
                  <a16:creationId xmlns:a16="http://schemas.microsoft.com/office/drawing/2014/main" id="{ECFA6F5B-75E2-44FD-B4BB-27E1181232D2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6" name="Rectangle 85">
              <a:extLst>
                <a:ext uri="{FF2B5EF4-FFF2-40B4-BE49-F238E27FC236}">
                  <a16:creationId xmlns:a16="http://schemas.microsoft.com/office/drawing/2014/main" id="{788FD13E-F710-448B-9C59-F9E5684FA8A1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7" name="Rectangle 86">
              <a:extLst>
                <a:ext uri="{FF2B5EF4-FFF2-40B4-BE49-F238E27FC236}">
                  <a16:creationId xmlns:a16="http://schemas.microsoft.com/office/drawing/2014/main" id="{2A4247AD-3EFC-4DFF-B021-540555CCE3CA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8" name="Rectangle 87">
              <a:extLst>
                <a:ext uri="{FF2B5EF4-FFF2-40B4-BE49-F238E27FC236}">
                  <a16:creationId xmlns:a16="http://schemas.microsoft.com/office/drawing/2014/main" id="{E33F8EC4-2B05-4D54-A930-871FF456547E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09" name="Rectangle 88">
              <a:extLst>
                <a:ext uri="{FF2B5EF4-FFF2-40B4-BE49-F238E27FC236}">
                  <a16:creationId xmlns:a16="http://schemas.microsoft.com/office/drawing/2014/main" id="{44457107-5EBB-4961-A483-9C46E57CBCC6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0" name="Rectangle 89">
              <a:extLst>
                <a:ext uri="{FF2B5EF4-FFF2-40B4-BE49-F238E27FC236}">
                  <a16:creationId xmlns:a16="http://schemas.microsoft.com/office/drawing/2014/main" id="{5BA37865-6604-4D9F-9C88-7D5A9FB1AE25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2" name="Rectangle 90">
              <a:extLst>
                <a:ext uri="{FF2B5EF4-FFF2-40B4-BE49-F238E27FC236}">
                  <a16:creationId xmlns:a16="http://schemas.microsoft.com/office/drawing/2014/main" id="{67A65C1C-8F6E-4F8E-A2B0-EAB909E96161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3" name="Rectangle 91">
              <a:extLst>
                <a:ext uri="{FF2B5EF4-FFF2-40B4-BE49-F238E27FC236}">
                  <a16:creationId xmlns:a16="http://schemas.microsoft.com/office/drawing/2014/main" id="{760650FA-0013-4813-A94D-C4044859FECD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4" name="Rectangle 92">
              <a:extLst>
                <a:ext uri="{FF2B5EF4-FFF2-40B4-BE49-F238E27FC236}">
                  <a16:creationId xmlns:a16="http://schemas.microsoft.com/office/drawing/2014/main" id="{4220C5F3-EF28-4C43-8A6B-6E2645612A65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5" name="Rectangle 93">
              <a:extLst>
                <a:ext uri="{FF2B5EF4-FFF2-40B4-BE49-F238E27FC236}">
                  <a16:creationId xmlns:a16="http://schemas.microsoft.com/office/drawing/2014/main" id="{DCF8B416-A80A-4ED1-93C4-D7BD78CABC0A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6" name="Rectangle 94">
              <a:extLst>
                <a:ext uri="{FF2B5EF4-FFF2-40B4-BE49-F238E27FC236}">
                  <a16:creationId xmlns:a16="http://schemas.microsoft.com/office/drawing/2014/main" id="{4634DD05-9F0F-49D6-AFFE-D67BBDE6CBCE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7" name="Rectangle 95">
              <a:extLst>
                <a:ext uri="{FF2B5EF4-FFF2-40B4-BE49-F238E27FC236}">
                  <a16:creationId xmlns:a16="http://schemas.microsoft.com/office/drawing/2014/main" id="{09623857-D722-42B6-8007-A5EAF9BB93AB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8" name="Rectangle 96">
              <a:extLst>
                <a:ext uri="{FF2B5EF4-FFF2-40B4-BE49-F238E27FC236}">
                  <a16:creationId xmlns:a16="http://schemas.microsoft.com/office/drawing/2014/main" id="{8CE0BA46-4EF0-437D-9BE7-7DD591B70B02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19" name="Rectangle 97">
              <a:extLst>
                <a:ext uri="{FF2B5EF4-FFF2-40B4-BE49-F238E27FC236}">
                  <a16:creationId xmlns:a16="http://schemas.microsoft.com/office/drawing/2014/main" id="{1AC509B5-4BC3-444C-87D1-39DDA40B6D7D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0" name="Rectangle 98">
              <a:extLst>
                <a:ext uri="{FF2B5EF4-FFF2-40B4-BE49-F238E27FC236}">
                  <a16:creationId xmlns:a16="http://schemas.microsoft.com/office/drawing/2014/main" id="{52C16479-B46B-41F6-89A5-8F8BCF821C03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1" name="Oval 99">
              <a:extLst>
                <a:ext uri="{FF2B5EF4-FFF2-40B4-BE49-F238E27FC236}">
                  <a16:creationId xmlns:a16="http://schemas.microsoft.com/office/drawing/2014/main" id="{714C6AE5-C56D-4F52-B35A-C57C8821DD16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a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132" name="Oval 99">
              <a:extLst>
                <a:ext uri="{FF2B5EF4-FFF2-40B4-BE49-F238E27FC236}">
                  <a16:creationId xmlns:a16="http://schemas.microsoft.com/office/drawing/2014/main" id="{D033308C-0946-4274-84E8-0CC6F0AC1EC3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3272589" y="3162979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b</a:t>
              </a:r>
            </a:p>
          </p:txBody>
        </p:sp>
        <p:sp>
          <p:nvSpPr>
            <p:cNvPr id="133" name="Oval 99">
              <a:extLst>
                <a:ext uri="{FF2B5EF4-FFF2-40B4-BE49-F238E27FC236}">
                  <a16:creationId xmlns:a16="http://schemas.microsoft.com/office/drawing/2014/main" id="{FB2639D0-4970-447E-A7A0-0C186DDBEBEE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2347227" y="412928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d</a:t>
              </a:r>
            </a:p>
          </p:txBody>
        </p:sp>
        <p:sp>
          <p:nvSpPr>
            <p:cNvPr id="134" name="Oval 99">
              <a:extLst>
                <a:ext uri="{FF2B5EF4-FFF2-40B4-BE49-F238E27FC236}">
                  <a16:creationId xmlns:a16="http://schemas.microsoft.com/office/drawing/2014/main" id="{BC3BB5CF-3699-4191-ACAE-3C96DE4857EF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2812980" y="459274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f</a:t>
              </a:r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83E476B6-B689-4962-905C-CE226D91CB4D}"/>
              </a:ext>
            </a:extLst>
          </p:cNvPr>
          <p:cNvGrpSpPr/>
          <p:nvPr/>
        </p:nvGrpSpPr>
        <p:grpSpPr>
          <a:xfrm>
            <a:off x="244403" y="2437615"/>
            <a:ext cx="2625452" cy="2735647"/>
            <a:chOff x="206303" y="2437615"/>
            <a:chExt cx="2625452" cy="2735647"/>
          </a:xfrm>
        </p:grpSpPr>
        <p:sp>
          <p:nvSpPr>
            <p:cNvPr id="136" name="Rectangle 83">
              <a:extLst>
                <a:ext uri="{FF2B5EF4-FFF2-40B4-BE49-F238E27FC236}">
                  <a16:creationId xmlns:a16="http://schemas.microsoft.com/office/drawing/2014/main" id="{2639B4E4-DF0B-479D-80D0-C3786B7D7903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0630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7" name="Rectangle 84">
              <a:extLst>
                <a:ext uri="{FF2B5EF4-FFF2-40B4-BE49-F238E27FC236}">
                  <a16:creationId xmlns:a16="http://schemas.microsoft.com/office/drawing/2014/main" id="{7377BA3D-2793-414A-82E4-B6308F356C5F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864265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8" name="Rectangle 85">
              <a:extLst>
                <a:ext uri="{FF2B5EF4-FFF2-40B4-BE49-F238E27FC236}">
                  <a16:creationId xmlns:a16="http://schemas.microsoft.com/office/drawing/2014/main" id="{DCBD0D38-11F8-43ED-81F4-1C374287D485}"/>
                </a:ext>
              </a:extLst>
            </p:cNvPr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1515830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9" name="Rectangle 86">
              <a:extLst>
                <a:ext uri="{FF2B5EF4-FFF2-40B4-BE49-F238E27FC236}">
                  <a16:creationId xmlns:a16="http://schemas.microsoft.com/office/drawing/2014/main" id="{C3A1DC2F-5CF9-4DEC-9413-17EE7A5557FD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2173793" y="2437615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0" name="Rectangle 87">
              <a:extLst>
                <a:ext uri="{FF2B5EF4-FFF2-40B4-BE49-F238E27FC236}">
                  <a16:creationId xmlns:a16="http://schemas.microsoft.com/office/drawing/2014/main" id="{5A1F1799-06D6-4D9A-94F2-6B7D3617E76E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20630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1" name="Rectangle 88">
              <a:extLst>
                <a:ext uri="{FF2B5EF4-FFF2-40B4-BE49-F238E27FC236}">
                  <a16:creationId xmlns:a16="http://schemas.microsoft.com/office/drawing/2014/main" id="{DD98848F-1D03-4161-AE7F-5048A632EECE}"/>
                </a:ext>
              </a:extLst>
            </p:cNvPr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864265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2" name="Rectangle 89">
              <a:extLst>
                <a:ext uri="{FF2B5EF4-FFF2-40B4-BE49-F238E27FC236}">
                  <a16:creationId xmlns:a16="http://schemas.microsoft.com/office/drawing/2014/main" id="{7D7D7D26-12DA-4D58-8460-A509CF5F4123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1515830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3" name="Rectangle 90">
              <a:extLst>
                <a:ext uri="{FF2B5EF4-FFF2-40B4-BE49-F238E27FC236}">
                  <a16:creationId xmlns:a16="http://schemas.microsoft.com/office/drawing/2014/main" id="{40B1800C-5B6F-44CE-8CF8-1ADADFD94D1A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2173793" y="3122078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4" name="Rectangle 91">
              <a:extLst>
                <a:ext uri="{FF2B5EF4-FFF2-40B4-BE49-F238E27FC236}">
                  <a16:creationId xmlns:a16="http://schemas.microsoft.com/office/drawing/2014/main" id="{FB8F9EEA-9A51-475E-A395-2DCE6D8CD1FF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>
            <a:xfrm>
              <a:off x="20630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5" name="Rectangle 92">
              <a:extLst>
                <a:ext uri="{FF2B5EF4-FFF2-40B4-BE49-F238E27FC236}">
                  <a16:creationId xmlns:a16="http://schemas.microsoft.com/office/drawing/2014/main" id="{7F757B05-8736-4417-9ACB-C80D9F6BDDE8}"/>
                </a:ext>
              </a:extLst>
            </p:cNvPr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864265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6" name="Rectangle 93">
              <a:extLst>
                <a:ext uri="{FF2B5EF4-FFF2-40B4-BE49-F238E27FC236}">
                  <a16:creationId xmlns:a16="http://schemas.microsoft.com/office/drawing/2014/main" id="{99CBACA5-4BDF-4D5A-B71A-A2791E9DDA4B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1515830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7" name="Rectangle 94">
              <a:extLst>
                <a:ext uri="{FF2B5EF4-FFF2-40B4-BE49-F238E27FC236}">
                  <a16:creationId xmlns:a16="http://schemas.microsoft.com/office/drawing/2014/main" id="{22A556C1-686D-4AF3-A274-5ABF7CC6A1E5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2173793" y="3804714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8" name="Rectangle 95">
              <a:extLst>
                <a:ext uri="{FF2B5EF4-FFF2-40B4-BE49-F238E27FC236}">
                  <a16:creationId xmlns:a16="http://schemas.microsoft.com/office/drawing/2014/main" id="{BDA4F1E8-7C4B-4F6E-9266-D0FB87EFD2BB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20630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9" name="Rectangle 96">
              <a:extLst>
                <a:ext uri="{FF2B5EF4-FFF2-40B4-BE49-F238E27FC236}">
                  <a16:creationId xmlns:a16="http://schemas.microsoft.com/office/drawing/2014/main" id="{CE09EE27-3904-4948-B01B-41B782E7B222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864265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0" name="Rectangle 97">
              <a:extLst>
                <a:ext uri="{FF2B5EF4-FFF2-40B4-BE49-F238E27FC236}">
                  <a16:creationId xmlns:a16="http://schemas.microsoft.com/office/drawing/2014/main" id="{E6213560-7FD3-4BCA-A60D-96F09C9767F4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1515830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1" name="Rectangle 98">
              <a:extLst>
                <a:ext uri="{FF2B5EF4-FFF2-40B4-BE49-F238E27FC236}">
                  <a16:creationId xmlns:a16="http://schemas.microsoft.com/office/drawing/2014/main" id="{A72F1026-682D-4C15-968C-88F7B107EA74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2173793" y="4489177"/>
              <a:ext cx="657962" cy="6840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2" name="Oval 99">
              <a:extLst>
                <a:ext uri="{FF2B5EF4-FFF2-40B4-BE49-F238E27FC236}">
                  <a16:creationId xmlns:a16="http://schemas.microsoft.com/office/drawing/2014/main" id="{6A9C5E5A-60CE-4E9B-B54F-2FF2E4B72EC9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283336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1</a:t>
              </a:r>
            </a:p>
          </p:txBody>
        </p:sp>
        <p:sp>
          <p:nvSpPr>
            <p:cNvPr id="203" name="Oval 99">
              <a:extLst>
                <a:ext uri="{FF2B5EF4-FFF2-40B4-BE49-F238E27FC236}">
                  <a16:creationId xmlns:a16="http://schemas.microsoft.com/office/drawing/2014/main" id="{B40D283A-3E9A-4B45-A0BA-524A42FBE962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1592863" y="2554420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2</a:t>
              </a:r>
            </a:p>
          </p:txBody>
        </p:sp>
        <p:sp>
          <p:nvSpPr>
            <p:cNvPr id="204" name="Oval 99">
              <a:extLst>
                <a:ext uri="{FF2B5EF4-FFF2-40B4-BE49-F238E27FC236}">
                  <a16:creationId xmlns:a16="http://schemas.microsoft.com/office/drawing/2014/main" id="{0F933819-F494-441B-A9F3-981C5D3D9D0C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919366" y="3222435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3</a:t>
              </a:r>
            </a:p>
          </p:txBody>
        </p:sp>
        <p:sp>
          <p:nvSpPr>
            <p:cNvPr id="205" name="Oval 99">
              <a:extLst>
                <a:ext uri="{FF2B5EF4-FFF2-40B4-BE49-F238E27FC236}">
                  <a16:creationId xmlns:a16="http://schemas.microsoft.com/office/drawing/2014/main" id="{CB88AD6F-523F-4CDE-916F-58C2706392D2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919366" y="4578568"/>
              <a:ext cx="526370" cy="52637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b="1" dirty="0">
                  <a:solidFill>
                    <a:schemeClr val="lt1"/>
                  </a:solidFill>
                  <a:latin typeface="Cambria Math"/>
                </a:rPr>
                <a:t>5</a:t>
              </a:r>
            </a:p>
          </p:txBody>
        </p:sp>
      </p:grpSp>
      <p:sp>
        <p:nvSpPr>
          <p:cNvPr id="206" name="文本框 205">
            <a:extLst>
              <a:ext uri="{FF2B5EF4-FFF2-40B4-BE49-F238E27FC236}">
                <a16:creationId xmlns:a16="http://schemas.microsoft.com/office/drawing/2014/main" id="{64AC0257-2891-4A15-9E93-2D4FE7C46D4B}"/>
              </a:ext>
            </a:extLst>
          </p:cNvPr>
          <p:cNvSpPr txBox="1"/>
          <p:nvPr/>
        </p:nvSpPr>
        <p:spPr>
          <a:xfrm>
            <a:off x="3187051" y="3542007"/>
            <a:ext cx="34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矩形 209">
            <a:extLst>
              <a:ext uri="{FF2B5EF4-FFF2-40B4-BE49-F238E27FC236}">
                <a16:creationId xmlns:a16="http://schemas.microsoft.com/office/drawing/2014/main" id="{C056EB44-50DD-44E3-83D5-A057AC7F79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3989" y="5287154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2C3A5F15-C37C-4E79-9A0A-C6EDDD0FA81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81388" y="5258621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8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9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0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87" name="文本框 11"/>
          <p:cNvSpPr txBox="1"/>
          <p:nvPr/>
        </p:nvSpPr>
        <p:spPr>
          <a:xfrm>
            <a:off x="11707223" y="6471920"/>
            <a:ext cx="45085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97" name="文本框 115">
            <a:extLst>
              <a:ext uri="{FF2B5EF4-FFF2-40B4-BE49-F238E27FC236}">
                <a16:creationId xmlns:a16="http://schemas.microsoft.com/office/drawing/2014/main" id="{2C21B89D-5B49-4C84-A089-C28D95F8F3EB}"/>
              </a:ext>
            </a:extLst>
          </p:cNvPr>
          <p:cNvSpPr txBox="1"/>
          <p:nvPr/>
        </p:nvSpPr>
        <p:spPr>
          <a:xfrm>
            <a:off x="-20320" y="1421896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en-US" sz="2000" dirty="0">
                <a:latin typeface="Arial"/>
              </a:rPr>
              <a:t>The ESC kernel expands the intermediate products, and then obtains the computation results through a single sorting operation and c</a:t>
            </a:r>
            <a:r>
              <a:rPr lang="en-US" altLang="zh-CN" sz="2000" dirty="0">
                <a:latin typeface="Arial"/>
              </a:rPr>
              <a:t>ompression</a:t>
            </a:r>
            <a:r>
              <a:rPr lang="en-US" altLang="en-US" sz="2000" dirty="0">
                <a:latin typeface="Arial"/>
              </a:rPr>
              <a:t>.</a:t>
            </a:r>
            <a:endParaRPr lang="en-US" altLang="en-US" sz="1600" dirty="0">
              <a:latin typeface="Arial"/>
              <a:ea typeface="Arial"/>
            </a:endParaRPr>
          </a:p>
        </p:txBody>
      </p:sp>
      <p:sp>
        <p:nvSpPr>
          <p:cNvPr id="207" name="Oval 99">
            <a:extLst>
              <a:ext uri="{FF2B5EF4-FFF2-40B4-BE49-F238E27FC236}">
                <a16:creationId xmlns:a16="http://schemas.microsoft.com/office/drawing/2014/main" id="{BC3B0B7F-7F6E-404E-A701-040F97292B16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290252" y="3890332"/>
            <a:ext cx="526370" cy="52637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4</a:t>
            </a:r>
          </a:p>
        </p:txBody>
      </p:sp>
      <p:sp>
        <p:nvSpPr>
          <p:cNvPr id="208" name="Oval 99">
            <a:extLst>
              <a:ext uri="{FF2B5EF4-FFF2-40B4-BE49-F238E27FC236}">
                <a16:creationId xmlns:a16="http://schemas.microsoft.com/office/drawing/2014/main" id="{E31FA221-6C51-4D33-9C92-02BF8EF29B21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471125" y="3215665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c</a:t>
            </a:r>
          </a:p>
        </p:txBody>
      </p:sp>
      <p:sp>
        <p:nvSpPr>
          <p:cNvPr id="209" name="Oval 99">
            <a:extLst>
              <a:ext uri="{FF2B5EF4-FFF2-40B4-BE49-F238E27FC236}">
                <a16:creationId xmlns:a16="http://schemas.microsoft.com/office/drawing/2014/main" id="{F16944D7-5A13-49D1-879A-D20F31979C0B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123046" y="3882494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  <p:sp>
        <p:nvSpPr>
          <p:cNvPr id="127" name="Rectangle 83">
            <a:extLst>
              <a:ext uri="{FF2B5EF4-FFF2-40B4-BE49-F238E27FC236}">
                <a16:creationId xmlns:a16="http://schemas.microsoft.com/office/drawing/2014/main" id="{7311C1D9-62A0-4957-BA36-41A8D28B8B50}"/>
              </a:ext>
            </a:extLst>
          </p:cNvPr>
          <p:cNvSpPr>
            <a:spLocks noChangeAspect="1"/>
          </p:cNvSpPr>
          <p:nvPr/>
        </p:nvSpPr>
        <p:spPr>
          <a:xfrm>
            <a:off x="7445394" y="2553790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29" name="Rectangle 84">
            <a:extLst>
              <a:ext uri="{FF2B5EF4-FFF2-40B4-BE49-F238E27FC236}">
                <a16:creationId xmlns:a16="http://schemas.microsoft.com/office/drawing/2014/main" id="{6898DF4B-4903-4BF9-A8BA-68E0D622F23B}"/>
              </a:ext>
            </a:extLst>
          </p:cNvPr>
          <p:cNvSpPr>
            <a:spLocks noChangeAspect="1"/>
          </p:cNvSpPr>
          <p:nvPr/>
        </p:nvSpPr>
        <p:spPr>
          <a:xfrm>
            <a:off x="8122285" y="2553790"/>
            <a:ext cx="676891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 sz="2400" dirty="0">
              <a:solidFill>
                <a:schemeClr val="l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8" name="Rectangle 85">
            <a:extLst>
              <a:ext uri="{FF2B5EF4-FFF2-40B4-BE49-F238E27FC236}">
                <a16:creationId xmlns:a16="http://schemas.microsoft.com/office/drawing/2014/main" id="{EED24109-E5EE-4E6D-BD5C-FF6EB2656E14}"/>
              </a:ext>
            </a:extLst>
          </p:cNvPr>
          <p:cNvSpPr>
            <a:spLocks noChangeAspect="1"/>
          </p:cNvSpPr>
          <p:nvPr/>
        </p:nvSpPr>
        <p:spPr>
          <a:xfrm>
            <a:off x="8792594" y="2553790"/>
            <a:ext cx="1379895" cy="703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endParaRPr lang="en-US" altLang="en-US" sz="2400" dirty="0">
              <a:solidFill>
                <a:srgbClr val="4874CB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5E6FDB04-74E4-4404-9E19-69173D0DF398}"/>
              </a:ext>
            </a:extLst>
          </p:cNvPr>
          <p:cNvSpPr/>
          <p:nvPr/>
        </p:nvSpPr>
        <p:spPr>
          <a:xfrm>
            <a:off x="7485795" y="2628468"/>
            <a:ext cx="576609" cy="565891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en-US" sz="2400" dirty="0">
              <a:solidFill>
                <a:schemeClr val="accent1"/>
              </a:solidFill>
              <a:latin typeface="Cambria Math" panose="02040503050406030204" pitchFamily="18" charset="0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30F64D3E-C376-4D9C-890F-1530816BB41B}"/>
              </a:ext>
            </a:extLst>
          </p:cNvPr>
          <p:cNvSpPr/>
          <p:nvPr/>
        </p:nvSpPr>
        <p:spPr>
          <a:xfrm>
            <a:off x="9197528" y="2608503"/>
            <a:ext cx="576609" cy="565891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43" name="矩形 92">
            <a:extLst>
              <a:ext uri="{FF2B5EF4-FFF2-40B4-BE49-F238E27FC236}">
                <a16:creationId xmlns:a16="http://schemas.microsoft.com/office/drawing/2014/main" id="{6F22B8DC-527C-4267-9B74-72A2969D46B6}"/>
              </a:ext>
            </a:extLst>
          </p:cNvPr>
          <p:cNvSpPr/>
          <p:nvPr/>
        </p:nvSpPr>
        <p:spPr>
          <a:xfrm>
            <a:off x="8172425" y="2612095"/>
            <a:ext cx="576609" cy="565891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prstDash val="solid"/>
            <a:miter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2400" dirty="0">
                <a:solidFill>
                  <a:srgbClr val="4874C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369FD351-1254-4894-AA16-B918FBF62EC4}"/>
              </a:ext>
            </a:extLst>
          </p:cNvPr>
          <p:cNvSpPr txBox="1"/>
          <p:nvPr/>
        </p:nvSpPr>
        <p:spPr>
          <a:xfrm>
            <a:off x="10490616" y="4134989"/>
            <a:ext cx="1685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sz="2000" dirty="0">
                <a:latin typeface="Arial"/>
                <a:ea typeface="Arial"/>
              </a:rPr>
              <a:t>Intermediate product</a:t>
            </a:r>
            <a:endParaRPr lang="zh-CN" altLang="zh-CN" sz="2000" dirty="0">
              <a:latin typeface="Arial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CF44D079-CAE8-46C9-B2AD-3E5E653C1804}"/>
              </a:ext>
            </a:extLst>
          </p:cNvPr>
          <p:cNvSpPr txBox="1"/>
          <p:nvPr/>
        </p:nvSpPr>
        <p:spPr>
          <a:xfrm>
            <a:off x="10501457" y="2569275"/>
            <a:ext cx="142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Column id</a:t>
            </a:r>
            <a:endParaRPr lang="zh-CN" altLang="en-US" sz="2000" dirty="0">
              <a:latin typeface="Arial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898A8D1E-5828-4F92-ADF4-5F3CECFC699C}"/>
              </a:ext>
            </a:extLst>
          </p:cNvPr>
          <p:cNvSpPr txBox="1"/>
          <p:nvPr/>
        </p:nvSpPr>
        <p:spPr>
          <a:xfrm>
            <a:off x="7996150" y="5334959"/>
            <a:ext cx="272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Compression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4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87" name="文本框 11"/>
          <p:cNvSpPr txBox="1"/>
          <p:nvPr/>
        </p:nvSpPr>
        <p:spPr>
          <a:xfrm>
            <a:off x="11707223" y="6471920"/>
            <a:ext cx="45085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17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4FE2180D-987B-48AE-B2BD-66FAF690E520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Basic Accumulator Kernels - Pros and Cons</a:t>
            </a:r>
          </a:p>
        </p:txBody>
      </p:sp>
      <p:graphicFrame>
        <p:nvGraphicFramePr>
          <p:cNvPr id="5" name="表格 7">
            <a:extLst>
              <a:ext uri="{FF2B5EF4-FFF2-40B4-BE49-F238E27FC236}">
                <a16:creationId xmlns:a16="http://schemas.microsoft.com/office/drawing/2014/main" id="{1444C4D5-8509-4F52-8AD3-E7205AACB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439316"/>
              </p:ext>
            </p:extLst>
          </p:nvPr>
        </p:nvGraphicFramePr>
        <p:xfrm>
          <a:off x="124690" y="1475509"/>
          <a:ext cx="11956475" cy="4807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295">
                  <a:extLst>
                    <a:ext uri="{9D8B030D-6E8A-4147-A177-3AD203B41FA5}">
                      <a16:colId xmlns:a16="http://schemas.microsoft.com/office/drawing/2014/main" val="3088783293"/>
                    </a:ext>
                  </a:extLst>
                </a:gridCol>
                <a:gridCol w="2391295">
                  <a:extLst>
                    <a:ext uri="{9D8B030D-6E8A-4147-A177-3AD203B41FA5}">
                      <a16:colId xmlns:a16="http://schemas.microsoft.com/office/drawing/2014/main" val="2811274379"/>
                    </a:ext>
                  </a:extLst>
                </a:gridCol>
                <a:gridCol w="2391295">
                  <a:extLst>
                    <a:ext uri="{9D8B030D-6E8A-4147-A177-3AD203B41FA5}">
                      <a16:colId xmlns:a16="http://schemas.microsoft.com/office/drawing/2014/main" val="915452948"/>
                    </a:ext>
                  </a:extLst>
                </a:gridCol>
                <a:gridCol w="2391295">
                  <a:extLst>
                    <a:ext uri="{9D8B030D-6E8A-4147-A177-3AD203B41FA5}">
                      <a16:colId xmlns:a16="http://schemas.microsoft.com/office/drawing/2014/main" val="578395082"/>
                    </a:ext>
                  </a:extLst>
                </a:gridCol>
                <a:gridCol w="2391295">
                  <a:extLst>
                    <a:ext uri="{9D8B030D-6E8A-4147-A177-3AD203B41FA5}">
                      <a16:colId xmlns:a16="http://schemas.microsoft.com/office/drawing/2014/main" val="887760291"/>
                    </a:ext>
                  </a:extLst>
                </a:gridCol>
              </a:tblGrid>
              <a:tr h="1201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Kernel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Overhead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 (High Density)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 (Low Density)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Issue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6164203"/>
                  </a:ext>
                </a:extLst>
              </a:tr>
              <a:tr h="120195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n-US" altLang="zh-C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8044800"/>
                  </a:ext>
                </a:extLst>
              </a:tr>
              <a:tr h="120195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2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2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9852377"/>
                  </a:ext>
                </a:extLst>
              </a:tr>
              <a:tr h="120195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4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796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87" name="文本框 11"/>
          <p:cNvSpPr txBox="1"/>
          <p:nvPr/>
        </p:nvSpPr>
        <p:spPr>
          <a:xfrm>
            <a:off x="11707223" y="6471920"/>
            <a:ext cx="45085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18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4FE2180D-987B-48AE-B2BD-66FAF690E520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Basic Accumulator Kernels - Pros and Cons</a:t>
            </a:r>
          </a:p>
        </p:txBody>
      </p:sp>
      <p:graphicFrame>
        <p:nvGraphicFramePr>
          <p:cNvPr id="5" name="表格 7">
            <a:extLst>
              <a:ext uri="{FF2B5EF4-FFF2-40B4-BE49-F238E27FC236}">
                <a16:creationId xmlns:a16="http://schemas.microsoft.com/office/drawing/2014/main" id="{1444C4D5-8509-4F52-8AD3-E7205AACB179}"/>
              </a:ext>
            </a:extLst>
          </p:cNvPr>
          <p:cNvGraphicFramePr>
            <a:graphicFrameLocks noGrp="1"/>
          </p:cNvGraphicFramePr>
          <p:nvPr/>
        </p:nvGraphicFramePr>
        <p:xfrm>
          <a:off x="124690" y="1475509"/>
          <a:ext cx="11956475" cy="4807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295">
                  <a:extLst>
                    <a:ext uri="{9D8B030D-6E8A-4147-A177-3AD203B41FA5}">
                      <a16:colId xmlns:a16="http://schemas.microsoft.com/office/drawing/2014/main" val="3088783293"/>
                    </a:ext>
                  </a:extLst>
                </a:gridCol>
                <a:gridCol w="2391295">
                  <a:extLst>
                    <a:ext uri="{9D8B030D-6E8A-4147-A177-3AD203B41FA5}">
                      <a16:colId xmlns:a16="http://schemas.microsoft.com/office/drawing/2014/main" val="2811274379"/>
                    </a:ext>
                  </a:extLst>
                </a:gridCol>
                <a:gridCol w="2391295">
                  <a:extLst>
                    <a:ext uri="{9D8B030D-6E8A-4147-A177-3AD203B41FA5}">
                      <a16:colId xmlns:a16="http://schemas.microsoft.com/office/drawing/2014/main" val="915452948"/>
                    </a:ext>
                  </a:extLst>
                </a:gridCol>
                <a:gridCol w="2391295">
                  <a:extLst>
                    <a:ext uri="{9D8B030D-6E8A-4147-A177-3AD203B41FA5}">
                      <a16:colId xmlns:a16="http://schemas.microsoft.com/office/drawing/2014/main" val="578395082"/>
                    </a:ext>
                  </a:extLst>
                </a:gridCol>
                <a:gridCol w="2391295">
                  <a:extLst>
                    <a:ext uri="{9D8B030D-6E8A-4147-A177-3AD203B41FA5}">
                      <a16:colId xmlns:a16="http://schemas.microsoft.com/office/drawing/2014/main" val="887760291"/>
                    </a:ext>
                  </a:extLst>
                </a:gridCol>
              </a:tblGrid>
              <a:tr h="1201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Kernel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Overhead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 (High Density)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 (Low Density)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Issue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6164203"/>
                  </a:ext>
                </a:extLst>
              </a:tr>
              <a:tr h="120195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n-US" altLang="zh-C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8044800"/>
                  </a:ext>
                </a:extLst>
              </a:tr>
              <a:tr h="120195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2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2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9852377"/>
                  </a:ext>
                </a:extLst>
              </a:tr>
              <a:tr h="120195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43135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7A89778C-F29B-4B27-A803-1BF3C99E1536}"/>
              </a:ext>
            </a:extLst>
          </p:cNvPr>
          <p:cNvSpPr/>
          <p:nvPr/>
        </p:nvSpPr>
        <p:spPr>
          <a:xfrm>
            <a:off x="-10161" y="-5849"/>
            <a:ext cx="12212320" cy="6868160"/>
          </a:xfrm>
          <a:prstGeom prst="rect">
            <a:avLst/>
          </a:prstGeom>
          <a:solidFill>
            <a:schemeClr val="bg1">
              <a:alpha val="44000"/>
            </a:schemeClr>
          </a:solidFill>
          <a:ln w="0"/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26DBF06-EC47-4D16-A341-B28F855AB5C7}"/>
              </a:ext>
            </a:extLst>
          </p:cNvPr>
          <p:cNvSpPr/>
          <p:nvPr/>
        </p:nvSpPr>
        <p:spPr>
          <a:xfrm>
            <a:off x="878416" y="2833177"/>
            <a:ext cx="10435167" cy="1191646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3: The choice of kernel also affects the performance of </a:t>
            </a:r>
            <a:r>
              <a:rPr lang="en-US" altLang="en-US" sz="3200" b="1" dirty="0" err="1">
                <a:solidFill>
                  <a:srgbClr val="000000"/>
                </a:solidFill>
                <a:latin typeface="Arial"/>
                <a:ea typeface="Arial"/>
              </a:rPr>
              <a:t>SpGEMM</a:t>
            </a:r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4977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23745" y="2813050"/>
            <a:ext cx="285813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4800" b="1" spc="400">
                <a:latin typeface="Arial"/>
                <a:ea typeface="微软雅黑"/>
              </a:rPr>
              <a:t>Outline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05144" y="1021818"/>
            <a:ext cx="6386195" cy="5202238"/>
          </a:xfrm>
          <a:prstGeom prst="rect">
            <a:avLst/>
          </a:prstGeom>
        </p:spPr>
        <p:txBody>
          <a:bodyPr/>
          <a:lstStyle/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solidFill>
                  <a:srgbClr val="000000"/>
                </a:solidFill>
                <a:latin typeface="Arial"/>
                <a:ea typeface="微软雅黑"/>
              </a:rPr>
              <a:t>Background &amp; Challenge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zh-CN" sz="2800" spc="200" dirty="0">
                <a:solidFill>
                  <a:srgbClr val="4874CB"/>
                </a:solidFill>
                <a:latin typeface="Arial"/>
                <a:ea typeface="微软雅黑"/>
              </a:rPr>
              <a:t>Micro-</a:t>
            </a:r>
            <a:r>
              <a:rPr lang="en-US" altLang="en-US" sz="2800" spc="200" dirty="0">
                <a:solidFill>
                  <a:srgbClr val="4874CB"/>
                </a:solidFill>
                <a:latin typeface="Arial"/>
                <a:ea typeface="微软雅黑"/>
              </a:rPr>
              <a:t>Benchmark &amp; Motivation</a:t>
            </a:r>
          </a:p>
          <a:p>
            <a:pPr marL="914400" lvl="2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1600" spc="200" dirty="0">
                <a:solidFill>
                  <a:srgbClr val="4874CB"/>
                </a:solidFill>
                <a:latin typeface="Arial"/>
                <a:ea typeface="微软雅黑"/>
              </a:rPr>
              <a:t>Performance Comparison of P- and E-cores</a:t>
            </a:r>
          </a:p>
          <a:p>
            <a:pPr marL="914400" lvl="2" indent="-457200" algn="l" defTabSz="914400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1600" b="0" i="0" strike="noStrike" spc="200" dirty="0">
                <a:solidFill>
                  <a:srgbClr val="4874CB"/>
                </a:solidFill>
                <a:latin typeface="Arial"/>
                <a:ea typeface="微软雅黑"/>
              </a:rPr>
              <a:t>Memory Access Overhead and Computational Overhead </a:t>
            </a:r>
          </a:p>
          <a:p>
            <a:pPr marL="914400" lvl="2" indent="-457200" algn="l" defTabSz="914400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1600" b="0" i="0" strike="noStrike" spc="200" dirty="0">
                <a:solidFill>
                  <a:srgbClr val="4874CB"/>
                </a:solidFill>
                <a:latin typeface="Arial"/>
                <a:ea typeface="微软雅黑"/>
              </a:rPr>
              <a:t>Features of the three kernels.</a:t>
            </a:r>
          </a:p>
          <a:p>
            <a:pPr lvl="1" indent="-457200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HASpGEMM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Experiment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Conclusion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1816080" y="6471920"/>
            <a:ext cx="33655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23745" y="2813050"/>
            <a:ext cx="285813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4800" b="1" spc="400" dirty="0">
                <a:latin typeface="Arial"/>
                <a:ea typeface="微软雅黑"/>
              </a:rPr>
              <a:t>Outline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05144" y="1828165"/>
            <a:ext cx="6497956" cy="3308350"/>
          </a:xfrm>
          <a:prstGeom prst="rect">
            <a:avLst/>
          </a:prstGeom>
        </p:spPr>
        <p:txBody>
          <a:bodyPr/>
          <a:lstStyle/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solidFill>
                  <a:srgbClr val="000000"/>
                </a:solidFill>
                <a:latin typeface="Arial"/>
                <a:ea typeface="微软雅黑"/>
              </a:rPr>
              <a:t>Background &amp; Challenge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zh-CN" sz="2800" spc="200" dirty="0">
                <a:latin typeface="Arial"/>
                <a:ea typeface="微软雅黑"/>
              </a:rPr>
              <a:t>Micro-</a:t>
            </a:r>
            <a:r>
              <a:rPr lang="en-US" altLang="en-US" sz="2800" spc="200" dirty="0">
                <a:latin typeface="Arial"/>
                <a:ea typeface="微软雅黑"/>
              </a:rPr>
              <a:t>Benchmark &amp; Motivation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HASpGEMM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Experimental results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Conclusion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68FDD722-472F-4B67-A5A0-E9D981D8DF38}"/>
              </a:ext>
            </a:extLst>
          </p:cNvPr>
          <p:cNvSpPr/>
          <p:nvPr/>
        </p:nvSpPr>
        <p:spPr>
          <a:xfrm>
            <a:off x="878417" y="2864518"/>
            <a:ext cx="10435167" cy="1128964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2: The asymmetry of AMP can result in a more </a:t>
            </a:r>
            <a:r>
              <a:rPr lang="en-US" altLang="en-US" sz="3200" b="1" dirty="0">
                <a:latin typeface="Arial"/>
                <a:ea typeface="Arial"/>
              </a:rPr>
              <a:t>complex load balancing</a:t>
            </a:r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. 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3259C84-7C38-412F-90F0-07DE0E632ECE}"/>
              </a:ext>
            </a:extLst>
          </p:cNvPr>
          <p:cNvSpPr/>
          <p:nvPr/>
        </p:nvSpPr>
        <p:spPr>
          <a:xfrm>
            <a:off x="922125" y="4595411"/>
            <a:ext cx="10435167" cy="1191646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3: The choice of kernel also affects the performance of </a:t>
            </a:r>
            <a:r>
              <a:rPr lang="en-US" altLang="en-US" sz="3200" b="1" dirty="0" err="1">
                <a:solidFill>
                  <a:srgbClr val="000000"/>
                </a:solidFill>
                <a:latin typeface="Arial"/>
                <a:ea typeface="Arial"/>
              </a:rPr>
              <a:t>SpGEMM</a:t>
            </a:r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42461E0-DA82-4163-ABC4-8EA92C5B993C}"/>
              </a:ext>
            </a:extLst>
          </p:cNvPr>
          <p:cNvSpPr/>
          <p:nvPr/>
        </p:nvSpPr>
        <p:spPr>
          <a:xfrm>
            <a:off x="-16147" y="-2302"/>
            <a:ext cx="12212320" cy="6868160"/>
          </a:xfrm>
          <a:prstGeom prst="rect">
            <a:avLst/>
          </a:prstGeom>
          <a:solidFill>
            <a:schemeClr val="bg1">
              <a:alpha val="44000"/>
            </a:schemeClr>
          </a:solidFill>
          <a:ln w="0"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566C25E-176D-4BD6-BD14-B262C83AE64C}"/>
              </a:ext>
            </a:extLst>
          </p:cNvPr>
          <p:cNvSpPr/>
          <p:nvPr/>
        </p:nvSpPr>
        <p:spPr>
          <a:xfrm>
            <a:off x="878417" y="1146694"/>
            <a:ext cx="10435167" cy="1122913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1: The sparsity of the matrix can lead to </a:t>
            </a:r>
            <a:r>
              <a:rPr lang="en-US" altLang="en-US" sz="3200" b="1" dirty="0">
                <a:latin typeface="Arial"/>
                <a:ea typeface="Arial"/>
              </a:rPr>
              <a:t>load imbalance</a:t>
            </a:r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E1B4434-D563-4180-9876-1FCF0793C129}"/>
              </a:ext>
            </a:extLst>
          </p:cNvPr>
          <p:cNvSpPr/>
          <p:nvPr/>
        </p:nvSpPr>
        <p:spPr>
          <a:xfrm>
            <a:off x="872429" y="2846690"/>
            <a:ext cx="10435167" cy="1122913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Task allocation based on rows. </a:t>
            </a:r>
            <a:r>
              <a:rPr lang="en-US" altLang="zh-CN" sz="3200" b="1" dirty="0">
                <a:solidFill>
                  <a:srgbClr val="000000"/>
                </a:solidFill>
                <a:latin typeface="Arial"/>
                <a:ea typeface="Arial"/>
              </a:rPr>
              <a:t>Partition matrix</a:t>
            </a:r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 by the number of rows.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5F552B1-3C35-4F0E-A19B-6B940216A2F9}"/>
              </a:ext>
            </a:extLst>
          </p:cNvPr>
          <p:cNvSpPr/>
          <p:nvPr/>
        </p:nvSpPr>
        <p:spPr>
          <a:xfrm>
            <a:off x="866441" y="2849530"/>
            <a:ext cx="10435167" cy="1122913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strike="sngStrike" dirty="0">
                <a:solidFill>
                  <a:srgbClr val="000000"/>
                </a:solidFill>
                <a:latin typeface="Arial"/>
                <a:ea typeface="Arial"/>
              </a:rPr>
              <a:t>Task allocation based on rows. </a:t>
            </a:r>
            <a:r>
              <a:rPr lang="en-US" altLang="zh-CN" sz="3200" b="1" strike="sngStrike" dirty="0">
                <a:solidFill>
                  <a:srgbClr val="000000"/>
                </a:solidFill>
                <a:latin typeface="Arial"/>
                <a:ea typeface="Arial"/>
              </a:rPr>
              <a:t>Partition matrix</a:t>
            </a:r>
            <a:r>
              <a:rPr lang="en-US" altLang="en-US" sz="3200" b="1" strike="sngStrike" dirty="0">
                <a:solidFill>
                  <a:srgbClr val="000000"/>
                </a:solidFill>
                <a:latin typeface="Arial"/>
                <a:ea typeface="Arial"/>
              </a:rPr>
              <a:t> by the number of rows.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DDEE52D-6462-4270-BAE1-0404B60BAFD5}"/>
              </a:ext>
            </a:extLst>
          </p:cNvPr>
          <p:cNvSpPr/>
          <p:nvPr/>
        </p:nvSpPr>
        <p:spPr>
          <a:xfrm>
            <a:off x="922125" y="4595411"/>
            <a:ext cx="10435167" cy="1191645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C00000"/>
                </a:solidFill>
                <a:latin typeface="Arial"/>
                <a:ea typeface="Arial"/>
              </a:rPr>
              <a:t>Is there a way to accurately measure task load?</a:t>
            </a:r>
          </a:p>
        </p:txBody>
      </p:sp>
    </p:spTree>
    <p:extLst>
      <p:ext uri="{BB962C8B-B14F-4D97-AF65-F5344CB8AC3E}">
        <p14:creationId xmlns:p14="http://schemas.microsoft.com/office/powerpoint/2010/main" val="231203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3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21</a:t>
            </a:r>
          </a:p>
        </p:txBody>
      </p:sp>
      <p:pic>
        <p:nvPicPr>
          <p:cNvPr id="15" name="图形 14">
            <a:extLst>
              <a:ext uri="{FF2B5EF4-FFF2-40B4-BE49-F238E27FC236}">
                <a16:creationId xmlns:a16="http://schemas.microsoft.com/office/drawing/2014/main" id="{6FCE5A3E-3CD5-402E-95FE-165AFC6F8C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58" y="4257533"/>
            <a:ext cx="10337577" cy="2049621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7C378E47-1689-49FF-A5F9-FF192EF25D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0471" y="2120380"/>
            <a:ext cx="10356119" cy="203127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6D180DB-1864-4F9E-9EF5-1B42838C4765}"/>
              </a:ext>
            </a:extLst>
          </p:cNvPr>
          <p:cNvSpPr txBox="1"/>
          <p:nvPr/>
        </p:nvSpPr>
        <p:spPr>
          <a:xfrm>
            <a:off x="267335" y="2795987"/>
            <a:ext cx="1053211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endParaRPr lang="en-US" altLang="en-US" sz="2000" dirty="0">
              <a:latin typeface="Arial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E955B7-5065-4398-A242-664FE573EAE3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Memory Access Overhead and Computational Overhead</a:t>
            </a:r>
          </a:p>
        </p:txBody>
      </p:sp>
      <p:sp>
        <p:nvSpPr>
          <p:cNvPr id="18" name="文本框 115">
            <a:extLst>
              <a:ext uri="{FF2B5EF4-FFF2-40B4-BE49-F238E27FC236}">
                <a16:creationId xmlns:a16="http://schemas.microsoft.com/office/drawing/2014/main" id="{9401B939-B34A-40A9-85AA-CDAFC3B72D32}"/>
              </a:ext>
            </a:extLst>
          </p:cNvPr>
          <p:cNvSpPr txBox="1"/>
          <p:nvPr/>
        </p:nvSpPr>
        <p:spPr>
          <a:xfrm>
            <a:off x="-20320" y="1352434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sz="2000" dirty="0">
                <a:latin typeface="Arial"/>
              </a:rPr>
              <a:t>We partition the matrices based on row </a:t>
            </a:r>
            <a:r>
              <a:rPr lang="en-US" altLang="en-US" sz="2000" dirty="0">
                <a:solidFill>
                  <a:srgbClr val="C00000"/>
                </a:solidFill>
                <a:latin typeface="Arial"/>
              </a:rPr>
              <a:t>computation (number of intermediate products) </a:t>
            </a:r>
            <a:r>
              <a:rPr lang="en-US" altLang="en-US" sz="2000" dirty="0">
                <a:latin typeface="Arial"/>
              </a:rPr>
              <a:t>and </a:t>
            </a:r>
            <a:r>
              <a:rPr lang="en-US" altLang="en-US" sz="2000" dirty="0">
                <a:solidFill>
                  <a:srgbClr val="C00000"/>
                </a:solidFill>
                <a:latin typeface="Arial"/>
              </a:rPr>
              <a:t>memory access cost (cache line consumption)</a:t>
            </a:r>
            <a:r>
              <a:rPr lang="en-US" altLang="en-US" sz="2000" dirty="0">
                <a:latin typeface="Arial"/>
              </a:rPr>
              <a:t> respectively, and observe the </a:t>
            </a:r>
            <a:r>
              <a:rPr lang="en-US" altLang="en-US" sz="2000" dirty="0">
                <a:solidFill>
                  <a:srgbClr val="C00000"/>
                </a:solidFill>
                <a:latin typeface="Arial"/>
              </a:rPr>
              <a:t>speedup</a:t>
            </a:r>
            <a:r>
              <a:rPr lang="en-US" altLang="en-US" sz="2000" dirty="0">
                <a:latin typeface="Arial"/>
              </a:rPr>
              <a:t> of the latter over the former.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4C6770B-2EDA-4291-88E8-FC765915C620}"/>
              </a:ext>
            </a:extLst>
          </p:cNvPr>
          <p:cNvSpPr txBox="1"/>
          <p:nvPr/>
        </p:nvSpPr>
        <p:spPr>
          <a:xfrm>
            <a:off x="10416347" y="4338013"/>
            <a:ext cx="1685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I9-13900KF</a:t>
            </a:r>
            <a:endParaRPr lang="zh-CN" altLang="en-US" sz="2000" dirty="0">
              <a:latin typeface="Arial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0A59ED0-D5D5-46F6-812B-1CA29D9F54C0}"/>
              </a:ext>
            </a:extLst>
          </p:cNvPr>
          <p:cNvSpPr txBox="1"/>
          <p:nvPr/>
        </p:nvSpPr>
        <p:spPr>
          <a:xfrm>
            <a:off x="10430173" y="2089454"/>
            <a:ext cx="1685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I9-12900KF</a:t>
            </a:r>
            <a:endParaRPr lang="zh-CN" altLang="en-US" sz="2000" dirty="0">
              <a:latin typeface="Arial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B15FE31-33AA-4A0F-BFB8-CCD699EFA24A}"/>
              </a:ext>
            </a:extLst>
          </p:cNvPr>
          <p:cNvCxnSpPr>
            <a:cxnSpLocks/>
          </p:cNvCxnSpPr>
          <p:nvPr/>
        </p:nvCxnSpPr>
        <p:spPr>
          <a:xfrm>
            <a:off x="946150" y="3568700"/>
            <a:ext cx="27876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BF3058EF-A280-4AE7-A97B-1BDF401784F3}"/>
              </a:ext>
            </a:extLst>
          </p:cNvPr>
          <p:cNvSpPr txBox="1"/>
          <p:nvPr/>
        </p:nvSpPr>
        <p:spPr>
          <a:xfrm>
            <a:off x="742950" y="3445897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C87C37-474C-4971-A396-7C3DAC42D061}"/>
              </a:ext>
            </a:extLst>
          </p:cNvPr>
          <p:cNvCxnSpPr>
            <a:cxnSpLocks/>
          </p:cNvCxnSpPr>
          <p:nvPr/>
        </p:nvCxnSpPr>
        <p:spPr>
          <a:xfrm>
            <a:off x="4288790" y="3575050"/>
            <a:ext cx="27876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9AF00C32-5CEF-4009-B2A4-0AC5E6B36A11}"/>
              </a:ext>
            </a:extLst>
          </p:cNvPr>
          <p:cNvSpPr txBox="1"/>
          <p:nvPr/>
        </p:nvSpPr>
        <p:spPr>
          <a:xfrm>
            <a:off x="4085590" y="3445897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3312616-D725-4225-99C4-E1B8B7E14147}"/>
              </a:ext>
            </a:extLst>
          </p:cNvPr>
          <p:cNvCxnSpPr>
            <a:cxnSpLocks/>
          </p:cNvCxnSpPr>
          <p:nvPr/>
        </p:nvCxnSpPr>
        <p:spPr>
          <a:xfrm>
            <a:off x="7639685" y="3570600"/>
            <a:ext cx="27876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5DD2BD4A-85D1-47F7-A66F-D3CF5DA27185}"/>
              </a:ext>
            </a:extLst>
          </p:cNvPr>
          <p:cNvSpPr txBox="1"/>
          <p:nvPr/>
        </p:nvSpPr>
        <p:spPr>
          <a:xfrm>
            <a:off x="7436485" y="3452811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4CE5424B-E466-423E-B496-1F0706F714CA}"/>
              </a:ext>
            </a:extLst>
          </p:cNvPr>
          <p:cNvCxnSpPr>
            <a:cxnSpLocks/>
          </p:cNvCxnSpPr>
          <p:nvPr/>
        </p:nvCxnSpPr>
        <p:spPr>
          <a:xfrm>
            <a:off x="887997" y="5714451"/>
            <a:ext cx="27876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F3ECF8DF-F39E-4023-962A-ED07666B289F}"/>
              </a:ext>
            </a:extLst>
          </p:cNvPr>
          <p:cNvSpPr txBox="1"/>
          <p:nvPr/>
        </p:nvSpPr>
        <p:spPr>
          <a:xfrm>
            <a:off x="684797" y="5591648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D7C6A093-EE20-4FC9-8A01-E24B6584075E}"/>
              </a:ext>
            </a:extLst>
          </p:cNvPr>
          <p:cNvCxnSpPr>
            <a:cxnSpLocks/>
          </p:cNvCxnSpPr>
          <p:nvPr/>
        </p:nvCxnSpPr>
        <p:spPr>
          <a:xfrm>
            <a:off x="4230637" y="5720801"/>
            <a:ext cx="27876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83989AAD-9ACF-4080-8612-6987A8329C7E}"/>
              </a:ext>
            </a:extLst>
          </p:cNvPr>
          <p:cNvSpPr txBox="1"/>
          <p:nvPr/>
        </p:nvSpPr>
        <p:spPr>
          <a:xfrm>
            <a:off x="4027437" y="5591648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735DBAA-9399-4033-B61C-12230867659A}"/>
              </a:ext>
            </a:extLst>
          </p:cNvPr>
          <p:cNvSpPr txBox="1"/>
          <p:nvPr/>
        </p:nvSpPr>
        <p:spPr>
          <a:xfrm>
            <a:off x="7378332" y="5598562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C6B529-4EC2-4463-8F80-78BB4EC118C4}"/>
              </a:ext>
            </a:extLst>
          </p:cNvPr>
          <p:cNvSpPr/>
          <p:nvPr/>
        </p:nvSpPr>
        <p:spPr>
          <a:xfrm>
            <a:off x="1290320" y="2985743"/>
            <a:ext cx="1399674" cy="5709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440D57B-6E0B-4302-87FF-D7443CC5C5CB}"/>
              </a:ext>
            </a:extLst>
          </p:cNvPr>
          <p:cNvSpPr/>
          <p:nvPr/>
        </p:nvSpPr>
        <p:spPr>
          <a:xfrm>
            <a:off x="1295400" y="3609261"/>
            <a:ext cx="1399674" cy="1265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CC6B529-4EC2-4463-8F80-78BB4EC118C4}"/>
              </a:ext>
            </a:extLst>
          </p:cNvPr>
          <p:cNvSpPr/>
          <p:nvPr/>
        </p:nvSpPr>
        <p:spPr>
          <a:xfrm>
            <a:off x="4612006" y="2795986"/>
            <a:ext cx="1229136" cy="7707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440D57B-6E0B-4302-87FF-D7443CC5C5CB}"/>
              </a:ext>
            </a:extLst>
          </p:cNvPr>
          <p:cNvSpPr/>
          <p:nvPr/>
        </p:nvSpPr>
        <p:spPr>
          <a:xfrm>
            <a:off x="4616467" y="3609261"/>
            <a:ext cx="1229136" cy="1265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D9D7E2A-823C-4CAD-9AD3-2D694DBC9232}"/>
              </a:ext>
            </a:extLst>
          </p:cNvPr>
          <p:cNvSpPr/>
          <p:nvPr/>
        </p:nvSpPr>
        <p:spPr>
          <a:xfrm>
            <a:off x="7983855" y="2369533"/>
            <a:ext cx="1076184" cy="12089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CD60CC7-8B5B-4712-B912-B34D2E09D5A9}"/>
              </a:ext>
            </a:extLst>
          </p:cNvPr>
          <p:cNvSpPr/>
          <p:nvPr/>
        </p:nvSpPr>
        <p:spPr>
          <a:xfrm>
            <a:off x="7987761" y="3601485"/>
            <a:ext cx="1076184" cy="1302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26B3FE9-529D-4A75-88B1-1F9642373659}"/>
              </a:ext>
            </a:extLst>
          </p:cNvPr>
          <p:cNvGrpSpPr/>
          <p:nvPr/>
        </p:nvGrpSpPr>
        <p:grpSpPr>
          <a:xfrm>
            <a:off x="1041032" y="4400811"/>
            <a:ext cx="9328150" cy="1498897"/>
            <a:chOff x="1041032" y="4400811"/>
            <a:chExt cx="9328150" cy="1498897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1F6E6FE6-9B4B-4B27-9168-EA20660F6D22}"/>
                </a:ext>
              </a:extLst>
            </p:cNvPr>
            <p:cNvCxnSpPr>
              <a:cxnSpLocks/>
            </p:cNvCxnSpPr>
            <p:nvPr/>
          </p:nvCxnSpPr>
          <p:spPr>
            <a:xfrm>
              <a:off x="7581532" y="5716351"/>
              <a:ext cx="278765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9B3C7CC9-E6A0-4710-AB26-9C7ED1611EC0}"/>
                </a:ext>
              </a:extLst>
            </p:cNvPr>
            <p:cNvSpPr/>
            <p:nvPr/>
          </p:nvSpPr>
          <p:spPr>
            <a:xfrm>
              <a:off x="1041032" y="4578112"/>
              <a:ext cx="1402080" cy="10540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6EBC9A68-3DD3-4108-BA89-52B0546FFE7F}"/>
                </a:ext>
              </a:extLst>
            </p:cNvPr>
            <p:cNvSpPr/>
            <p:nvPr/>
          </p:nvSpPr>
          <p:spPr>
            <a:xfrm>
              <a:off x="1046112" y="5713306"/>
              <a:ext cx="1402080" cy="1778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4D5255CA-2FA9-4E2A-BBB9-39B17697204A}"/>
                </a:ext>
              </a:extLst>
            </p:cNvPr>
            <p:cNvSpPr/>
            <p:nvPr/>
          </p:nvSpPr>
          <p:spPr>
            <a:xfrm>
              <a:off x="4391526" y="4641558"/>
              <a:ext cx="1643003" cy="10540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6BFE0B15-6F57-4F31-BA0E-741618616F91}"/>
                </a:ext>
              </a:extLst>
            </p:cNvPr>
            <p:cNvSpPr/>
            <p:nvPr/>
          </p:nvSpPr>
          <p:spPr>
            <a:xfrm>
              <a:off x="4400181" y="5747211"/>
              <a:ext cx="1634347" cy="1439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8C3ED687-E1B1-4B37-A70E-10C84E57F113}"/>
                </a:ext>
              </a:extLst>
            </p:cNvPr>
            <p:cNvSpPr/>
            <p:nvPr/>
          </p:nvSpPr>
          <p:spPr>
            <a:xfrm>
              <a:off x="7804576" y="4400811"/>
              <a:ext cx="1402080" cy="12761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2665E901-F1F4-4B2C-83F2-894EF2314C55}"/>
                </a:ext>
              </a:extLst>
            </p:cNvPr>
            <p:cNvSpPr/>
            <p:nvPr/>
          </p:nvSpPr>
          <p:spPr>
            <a:xfrm>
              <a:off x="7821832" y="5755768"/>
              <a:ext cx="1402080" cy="1439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40" grpId="0" animBg="1"/>
      <p:bldP spid="41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3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22</a:t>
            </a:r>
          </a:p>
        </p:txBody>
      </p:sp>
      <p:pic>
        <p:nvPicPr>
          <p:cNvPr id="15" name="图形 14">
            <a:extLst>
              <a:ext uri="{FF2B5EF4-FFF2-40B4-BE49-F238E27FC236}">
                <a16:creationId xmlns:a16="http://schemas.microsoft.com/office/drawing/2014/main" id="{6FCE5A3E-3CD5-402E-95FE-165AFC6F8C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58" y="4257533"/>
            <a:ext cx="10337577" cy="2049621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7C378E47-1689-49FF-A5F9-FF192EF25D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0471" y="2120380"/>
            <a:ext cx="10356119" cy="203127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6D180DB-1864-4F9E-9EF5-1B42838C4765}"/>
              </a:ext>
            </a:extLst>
          </p:cNvPr>
          <p:cNvSpPr txBox="1"/>
          <p:nvPr/>
        </p:nvSpPr>
        <p:spPr>
          <a:xfrm>
            <a:off x="267335" y="2795987"/>
            <a:ext cx="1053211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endParaRPr lang="en-US" altLang="en-US" sz="2000" dirty="0">
              <a:latin typeface="Arial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E955B7-5065-4398-A242-664FE573EAE3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Memory Access Overhead and Computational Overhead</a:t>
            </a:r>
          </a:p>
        </p:txBody>
      </p:sp>
      <p:sp>
        <p:nvSpPr>
          <p:cNvPr id="18" name="文本框 115">
            <a:extLst>
              <a:ext uri="{FF2B5EF4-FFF2-40B4-BE49-F238E27FC236}">
                <a16:creationId xmlns:a16="http://schemas.microsoft.com/office/drawing/2014/main" id="{9401B939-B34A-40A9-85AA-CDAFC3B72D32}"/>
              </a:ext>
            </a:extLst>
          </p:cNvPr>
          <p:cNvSpPr txBox="1"/>
          <p:nvPr/>
        </p:nvSpPr>
        <p:spPr>
          <a:xfrm>
            <a:off x="-20320" y="1352434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sz="2000" dirty="0">
                <a:latin typeface="Arial"/>
              </a:rPr>
              <a:t>We partition the matrices based on row </a:t>
            </a:r>
            <a:r>
              <a:rPr lang="en-US" altLang="en-US" sz="2000" dirty="0">
                <a:solidFill>
                  <a:srgbClr val="C00000"/>
                </a:solidFill>
                <a:latin typeface="Arial"/>
              </a:rPr>
              <a:t>computation (number of intermediate products) </a:t>
            </a:r>
            <a:r>
              <a:rPr lang="en-US" altLang="en-US" sz="2000" dirty="0">
                <a:latin typeface="Arial"/>
              </a:rPr>
              <a:t>and </a:t>
            </a:r>
            <a:r>
              <a:rPr lang="en-US" altLang="en-US" sz="2000" dirty="0">
                <a:solidFill>
                  <a:srgbClr val="C00000"/>
                </a:solidFill>
                <a:latin typeface="Arial"/>
              </a:rPr>
              <a:t>memory access cost (cache line consumption)</a:t>
            </a:r>
            <a:r>
              <a:rPr lang="en-US" altLang="en-US" sz="2000" dirty="0">
                <a:latin typeface="Arial"/>
              </a:rPr>
              <a:t> respectively, and observe the </a:t>
            </a:r>
            <a:r>
              <a:rPr lang="en-US" altLang="en-US" sz="2000" dirty="0">
                <a:solidFill>
                  <a:srgbClr val="C00000"/>
                </a:solidFill>
                <a:latin typeface="Arial"/>
              </a:rPr>
              <a:t>speedup</a:t>
            </a:r>
            <a:r>
              <a:rPr lang="en-US" altLang="en-US" sz="2000" dirty="0">
                <a:latin typeface="Arial"/>
              </a:rPr>
              <a:t> of the latter over the former.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4C6770B-2EDA-4291-88E8-FC765915C620}"/>
              </a:ext>
            </a:extLst>
          </p:cNvPr>
          <p:cNvSpPr txBox="1"/>
          <p:nvPr/>
        </p:nvSpPr>
        <p:spPr>
          <a:xfrm>
            <a:off x="10416347" y="4338013"/>
            <a:ext cx="1685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I9-13900KF</a:t>
            </a:r>
            <a:endParaRPr lang="zh-CN" altLang="en-US" sz="2000" dirty="0">
              <a:latin typeface="Arial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0A59ED0-D5D5-46F6-812B-1CA29D9F54C0}"/>
              </a:ext>
            </a:extLst>
          </p:cNvPr>
          <p:cNvSpPr txBox="1"/>
          <p:nvPr/>
        </p:nvSpPr>
        <p:spPr>
          <a:xfrm>
            <a:off x="10430173" y="2089454"/>
            <a:ext cx="1685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I9-12900KF</a:t>
            </a:r>
            <a:endParaRPr lang="zh-CN" altLang="en-US" sz="2000" dirty="0">
              <a:latin typeface="Arial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B15FE31-33AA-4A0F-BFB8-CCD699EFA24A}"/>
              </a:ext>
            </a:extLst>
          </p:cNvPr>
          <p:cNvCxnSpPr>
            <a:cxnSpLocks/>
          </p:cNvCxnSpPr>
          <p:nvPr/>
        </p:nvCxnSpPr>
        <p:spPr>
          <a:xfrm>
            <a:off x="946150" y="3568700"/>
            <a:ext cx="27876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BF3058EF-A280-4AE7-A97B-1BDF401784F3}"/>
              </a:ext>
            </a:extLst>
          </p:cNvPr>
          <p:cNvSpPr txBox="1"/>
          <p:nvPr/>
        </p:nvSpPr>
        <p:spPr>
          <a:xfrm>
            <a:off x="742950" y="3445897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C87C37-474C-4971-A396-7C3DAC42D061}"/>
              </a:ext>
            </a:extLst>
          </p:cNvPr>
          <p:cNvCxnSpPr>
            <a:cxnSpLocks/>
          </p:cNvCxnSpPr>
          <p:nvPr/>
        </p:nvCxnSpPr>
        <p:spPr>
          <a:xfrm>
            <a:off x="4288790" y="3575050"/>
            <a:ext cx="27876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9AF00C32-5CEF-4009-B2A4-0AC5E6B36A11}"/>
              </a:ext>
            </a:extLst>
          </p:cNvPr>
          <p:cNvSpPr txBox="1"/>
          <p:nvPr/>
        </p:nvSpPr>
        <p:spPr>
          <a:xfrm>
            <a:off x="4085590" y="3445897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3312616-D725-4225-99C4-E1B8B7E14147}"/>
              </a:ext>
            </a:extLst>
          </p:cNvPr>
          <p:cNvCxnSpPr>
            <a:cxnSpLocks/>
          </p:cNvCxnSpPr>
          <p:nvPr/>
        </p:nvCxnSpPr>
        <p:spPr>
          <a:xfrm>
            <a:off x="7639685" y="3570600"/>
            <a:ext cx="27876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5DD2BD4A-85D1-47F7-A66F-D3CF5DA27185}"/>
              </a:ext>
            </a:extLst>
          </p:cNvPr>
          <p:cNvSpPr txBox="1"/>
          <p:nvPr/>
        </p:nvSpPr>
        <p:spPr>
          <a:xfrm>
            <a:off x="7436485" y="3452811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4CE5424B-E466-423E-B496-1F0706F714CA}"/>
              </a:ext>
            </a:extLst>
          </p:cNvPr>
          <p:cNvCxnSpPr>
            <a:cxnSpLocks/>
          </p:cNvCxnSpPr>
          <p:nvPr/>
        </p:nvCxnSpPr>
        <p:spPr>
          <a:xfrm>
            <a:off x="887997" y="5714451"/>
            <a:ext cx="27876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F3ECF8DF-F39E-4023-962A-ED07666B289F}"/>
              </a:ext>
            </a:extLst>
          </p:cNvPr>
          <p:cNvSpPr txBox="1"/>
          <p:nvPr/>
        </p:nvSpPr>
        <p:spPr>
          <a:xfrm>
            <a:off x="684797" y="5591648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D7C6A093-EE20-4FC9-8A01-E24B6584075E}"/>
              </a:ext>
            </a:extLst>
          </p:cNvPr>
          <p:cNvCxnSpPr>
            <a:cxnSpLocks/>
          </p:cNvCxnSpPr>
          <p:nvPr/>
        </p:nvCxnSpPr>
        <p:spPr>
          <a:xfrm>
            <a:off x="4230637" y="5720801"/>
            <a:ext cx="27876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83989AAD-9ACF-4080-8612-6987A8329C7E}"/>
              </a:ext>
            </a:extLst>
          </p:cNvPr>
          <p:cNvSpPr txBox="1"/>
          <p:nvPr/>
        </p:nvSpPr>
        <p:spPr>
          <a:xfrm>
            <a:off x="4027437" y="5591648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735DBAA-9399-4033-B61C-12230867659A}"/>
              </a:ext>
            </a:extLst>
          </p:cNvPr>
          <p:cNvSpPr txBox="1"/>
          <p:nvPr/>
        </p:nvSpPr>
        <p:spPr>
          <a:xfrm>
            <a:off x="7378332" y="5598562"/>
            <a:ext cx="18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EE1C33D-4965-4DD2-BBD9-1A37127AE811}"/>
              </a:ext>
            </a:extLst>
          </p:cNvPr>
          <p:cNvGrpSpPr/>
          <p:nvPr/>
        </p:nvGrpSpPr>
        <p:grpSpPr>
          <a:xfrm>
            <a:off x="1290320" y="2369533"/>
            <a:ext cx="7775475" cy="1359938"/>
            <a:chOff x="1290320" y="2369533"/>
            <a:chExt cx="7775475" cy="1359938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CC6B529-4EC2-4463-8F80-78BB4EC118C4}"/>
                </a:ext>
              </a:extLst>
            </p:cNvPr>
            <p:cNvSpPr/>
            <p:nvPr/>
          </p:nvSpPr>
          <p:spPr>
            <a:xfrm>
              <a:off x="1290320" y="2985743"/>
              <a:ext cx="1402080" cy="5423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440D57B-6E0B-4302-87FF-D7443CC5C5CB}"/>
                </a:ext>
              </a:extLst>
            </p:cNvPr>
            <p:cNvSpPr/>
            <p:nvPr/>
          </p:nvSpPr>
          <p:spPr>
            <a:xfrm>
              <a:off x="1295400" y="3609261"/>
              <a:ext cx="1402080" cy="12021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CC6B529-4EC2-4463-8F80-78BB4EC118C4}"/>
                </a:ext>
              </a:extLst>
            </p:cNvPr>
            <p:cNvSpPr/>
            <p:nvPr/>
          </p:nvSpPr>
          <p:spPr>
            <a:xfrm>
              <a:off x="4612005" y="2795986"/>
              <a:ext cx="1231249" cy="73215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440D57B-6E0B-4302-87FF-D7443CC5C5CB}"/>
                </a:ext>
              </a:extLst>
            </p:cNvPr>
            <p:cNvSpPr/>
            <p:nvPr/>
          </p:nvSpPr>
          <p:spPr>
            <a:xfrm>
              <a:off x="4616466" y="3609261"/>
              <a:ext cx="1231249" cy="12021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CD9D7E2A-823C-4CAD-9AD3-2D694DBC9232}"/>
                </a:ext>
              </a:extLst>
            </p:cNvPr>
            <p:cNvSpPr/>
            <p:nvPr/>
          </p:nvSpPr>
          <p:spPr>
            <a:xfrm>
              <a:off x="7983855" y="2369533"/>
              <a:ext cx="1078034" cy="11484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3CD60CC7-8B5B-4712-B912-B34D2E09D5A9}"/>
                </a:ext>
              </a:extLst>
            </p:cNvPr>
            <p:cNvSpPr/>
            <p:nvPr/>
          </p:nvSpPr>
          <p:spPr>
            <a:xfrm>
              <a:off x="7987761" y="3601485"/>
              <a:ext cx="1078034" cy="12371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26B3FE9-529D-4A75-88B1-1F9642373659}"/>
              </a:ext>
            </a:extLst>
          </p:cNvPr>
          <p:cNvGrpSpPr/>
          <p:nvPr/>
        </p:nvGrpSpPr>
        <p:grpSpPr>
          <a:xfrm>
            <a:off x="1041032" y="4400811"/>
            <a:ext cx="9328150" cy="1498897"/>
            <a:chOff x="1041032" y="4400811"/>
            <a:chExt cx="9328150" cy="1498897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1F6E6FE6-9B4B-4B27-9168-EA20660F6D22}"/>
                </a:ext>
              </a:extLst>
            </p:cNvPr>
            <p:cNvCxnSpPr>
              <a:cxnSpLocks/>
            </p:cNvCxnSpPr>
            <p:nvPr/>
          </p:nvCxnSpPr>
          <p:spPr>
            <a:xfrm>
              <a:off x="7581532" y="5716351"/>
              <a:ext cx="278765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9B3C7CC9-E6A0-4710-AB26-9C7ED1611EC0}"/>
                </a:ext>
              </a:extLst>
            </p:cNvPr>
            <p:cNvSpPr/>
            <p:nvPr/>
          </p:nvSpPr>
          <p:spPr>
            <a:xfrm>
              <a:off x="1041032" y="4578112"/>
              <a:ext cx="1402080" cy="10540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6EBC9A68-3DD3-4108-BA89-52B0546FFE7F}"/>
                </a:ext>
              </a:extLst>
            </p:cNvPr>
            <p:cNvSpPr/>
            <p:nvPr/>
          </p:nvSpPr>
          <p:spPr>
            <a:xfrm>
              <a:off x="1046112" y="5713306"/>
              <a:ext cx="1402080" cy="1778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4D5255CA-2FA9-4E2A-BBB9-39B17697204A}"/>
                </a:ext>
              </a:extLst>
            </p:cNvPr>
            <p:cNvSpPr/>
            <p:nvPr/>
          </p:nvSpPr>
          <p:spPr>
            <a:xfrm>
              <a:off x="4391526" y="4641558"/>
              <a:ext cx="1643003" cy="10540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6BFE0B15-6F57-4F31-BA0E-741618616F91}"/>
                </a:ext>
              </a:extLst>
            </p:cNvPr>
            <p:cNvSpPr/>
            <p:nvPr/>
          </p:nvSpPr>
          <p:spPr>
            <a:xfrm>
              <a:off x="4400181" y="5747211"/>
              <a:ext cx="1634347" cy="1439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8C3ED687-E1B1-4B37-A70E-10C84E57F113}"/>
                </a:ext>
              </a:extLst>
            </p:cNvPr>
            <p:cNvSpPr/>
            <p:nvPr/>
          </p:nvSpPr>
          <p:spPr>
            <a:xfrm>
              <a:off x="7804576" y="4400811"/>
              <a:ext cx="1402080" cy="12761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2665E901-F1F4-4B2C-83F2-894EF2314C55}"/>
                </a:ext>
              </a:extLst>
            </p:cNvPr>
            <p:cNvSpPr/>
            <p:nvPr/>
          </p:nvSpPr>
          <p:spPr>
            <a:xfrm>
              <a:off x="7821832" y="5755768"/>
              <a:ext cx="1402080" cy="1439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313E8909-08B0-4A28-8581-8951DB9F0A7D}"/>
              </a:ext>
            </a:extLst>
          </p:cNvPr>
          <p:cNvSpPr/>
          <p:nvPr/>
        </p:nvSpPr>
        <p:spPr>
          <a:xfrm>
            <a:off x="-20320" y="0"/>
            <a:ext cx="12212320" cy="6868160"/>
          </a:xfrm>
          <a:prstGeom prst="rect">
            <a:avLst/>
          </a:prstGeom>
          <a:solidFill>
            <a:schemeClr val="bg1">
              <a:alpha val="44000"/>
            </a:schemeClr>
          </a:solidFill>
          <a:ln w="0"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6BF2B9E-E0FD-4077-814F-BE6EE41FC3B4}"/>
              </a:ext>
            </a:extLst>
          </p:cNvPr>
          <p:cNvSpPr/>
          <p:nvPr/>
        </p:nvSpPr>
        <p:spPr>
          <a:xfrm>
            <a:off x="855556" y="2678183"/>
            <a:ext cx="10435167" cy="1501635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Motivation 1</a:t>
            </a:r>
            <a:r>
              <a:rPr lang="zh-CN" altLang="zh-CN" sz="3200" b="1" dirty="0">
                <a:solidFill>
                  <a:srgbClr val="000000"/>
                </a:solidFill>
                <a:latin typeface="Arial"/>
                <a:ea typeface="Arial"/>
              </a:rPr>
              <a:t>：</a:t>
            </a:r>
            <a:r>
              <a:rPr lang="en-US" altLang="zh-CN" sz="3200" b="1" dirty="0">
                <a:solidFill>
                  <a:srgbClr val="000000"/>
                </a:solidFill>
                <a:latin typeface="Arial"/>
                <a:ea typeface="Arial"/>
              </a:rPr>
              <a:t>It is necessary to consider two partitioning strategies to achieve load balancing.</a:t>
            </a:r>
            <a:endParaRPr lang="zh-CN" altLang="zh-CN" sz="3200" b="1" dirty="0">
              <a:solidFill>
                <a:srgbClr val="000000"/>
              </a:solidFill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272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B566C25E-176D-4BD6-BD14-B262C83AE64C}"/>
              </a:ext>
            </a:extLst>
          </p:cNvPr>
          <p:cNvSpPr/>
          <p:nvPr/>
        </p:nvSpPr>
        <p:spPr>
          <a:xfrm>
            <a:off x="878417" y="1146694"/>
            <a:ext cx="10435167" cy="1122913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1: The sparsity of the matrix can lead to </a:t>
            </a:r>
            <a:r>
              <a:rPr lang="en-US" altLang="en-US" sz="3200" b="1" dirty="0">
                <a:latin typeface="Arial"/>
                <a:ea typeface="Arial"/>
              </a:rPr>
              <a:t>load imbalance.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23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3259C84-7C38-412F-90F0-07DE0E632ECE}"/>
              </a:ext>
            </a:extLst>
          </p:cNvPr>
          <p:cNvSpPr/>
          <p:nvPr/>
        </p:nvSpPr>
        <p:spPr>
          <a:xfrm>
            <a:off x="922125" y="4595411"/>
            <a:ext cx="10435167" cy="1191646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3: The choice of kernel also affects the performance of </a:t>
            </a:r>
            <a:r>
              <a:rPr lang="en-US" altLang="en-US" sz="3200" b="1" dirty="0" err="1">
                <a:solidFill>
                  <a:srgbClr val="000000"/>
                </a:solidFill>
                <a:latin typeface="Arial"/>
                <a:ea typeface="Arial"/>
              </a:rPr>
              <a:t>SpGEMM</a:t>
            </a:r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42461E0-DA82-4163-ABC4-8EA92C5B993C}"/>
              </a:ext>
            </a:extLst>
          </p:cNvPr>
          <p:cNvSpPr/>
          <p:nvPr/>
        </p:nvSpPr>
        <p:spPr>
          <a:xfrm>
            <a:off x="-12700" y="-10160"/>
            <a:ext cx="12212320" cy="6868160"/>
          </a:xfrm>
          <a:prstGeom prst="rect">
            <a:avLst/>
          </a:prstGeom>
          <a:solidFill>
            <a:schemeClr val="bg1">
              <a:alpha val="44000"/>
            </a:schemeClr>
          </a:solidFill>
          <a:ln w="0"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8FDD722-472F-4B67-A5A0-E9D981D8DF38}"/>
              </a:ext>
            </a:extLst>
          </p:cNvPr>
          <p:cNvSpPr/>
          <p:nvPr/>
        </p:nvSpPr>
        <p:spPr>
          <a:xfrm>
            <a:off x="878417" y="2864518"/>
            <a:ext cx="10435167" cy="1128964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2: The asymmetry of AMP can result in a more </a:t>
            </a:r>
            <a:r>
              <a:rPr lang="en-US" altLang="en-US" sz="3200" b="1" dirty="0">
                <a:latin typeface="Arial"/>
                <a:ea typeface="Arial"/>
              </a:rPr>
              <a:t>complex load balancing.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9137146-0EF9-4761-9753-73F4852B4961}"/>
              </a:ext>
            </a:extLst>
          </p:cNvPr>
          <p:cNvSpPr/>
          <p:nvPr/>
        </p:nvSpPr>
        <p:spPr>
          <a:xfrm>
            <a:off x="922125" y="4595411"/>
            <a:ext cx="10435167" cy="1191646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C00000"/>
                </a:solidFill>
                <a:latin typeface="Arial"/>
                <a:ea typeface="Arial"/>
              </a:rPr>
              <a:t>Is there a fixed value that measures the performance gap between the two cores?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0E4D166-E41B-4750-9249-BE3DF7C4415E}"/>
              </a:ext>
            </a:extLst>
          </p:cNvPr>
          <p:cNvSpPr/>
          <p:nvPr/>
        </p:nvSpPr>
        <p:spPr>
          <a:xfrm>
            <a:off x="872429" y="1146694"/>
            <a:ext cx="10435167" cy="1191646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Assign asymmetric load to AMP’s two types of cores can solve this challenge.</a:t>
            </a:r>
            <a:endParaRPr lang="en-US" altLang="en-US" sz="3200" b="1" dirty="0"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00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24</a:t>
            </a: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6816F27A-0B1C-4633-974A-80EA474B47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597" y="4116405"/>
            <a:ext cx="10334737" cy="2073019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4CE3072D-B543-4C26-93CC-94703CB0C0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597" y="1881881"/>
            <a:ext cx="10334737" cy="207301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FB2296F-AE97-4F06-901C-D2A94A459017}"/>
              </a:ext>
            </a:extLst>
          </p:cNvPr>
          <p:cNvSpPr txBox="1"/>
          <p:nvPr/>
        </p:nvSpPr>
        <p:spPr>
          <a:xfrm>
            <a:off x="371644" y="2371089"/>
            <a:ext cx="1053211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endParaRPr lang="en-US" altLang="en-US" sz="2000" dirty="0">
              <a:latin typeface="Arial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B04335B-48A1-40FF-B61C-8007491D9141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l" defTabSz="914400">
              <a:lnSpc>
                <a:spcPct val="100000"/>
              </a:lnSpc>
            </a:pP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Comparison of P- and E-cores</a:t>
            </a:r>
          </a:p>
        </p:txBody>
      </p:sp>
      <p:sp>
        <p:nvSpPr>
          <p:cNvPr id="21" name="文本框 115">
            <a:extLst>
              <a:ext uri="{FF2B5EF4-FFF2-40B4-BE49-F238E27FC236}">
                <a16:creationId xmlns:a16="http://schemas.microsoft.com/office/drawing/2014/main" id="{0237835F-6C04-4C13-A1AE-26BEC66EB621}"/>
              </a:ext>
            </a:extLst>
          </p:cNvPr>
          <p:cNvSpPr txBox="1"/>
          <p:nvPr/>
        </p:nvSpPr>
        <p:spPr>
          <a:xfrm>
            <a:off x="-1" y="1305439"/>
            <a:ext cx="12326353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sz="2000" dirty="0">
                <a:latin typeface="Arial"/>
              </a:rPr>
              <a:t>We use SPA, HASH, and ESC </a:t>
            </a:r>
            <a:r>
              <a:rPr lang="en-US" altLang="en-US" sz="2000" dirty="0" err="1">
                <a:latin typeface="Arial"/>
              </a:rPr>
              <a:t>SpGEMM</a:t>
            </a:r>
            <a:r>
              <a:rPr lang="en-US" altLang="en-US" sz="2000" dirty="0">
                <a:latin typeface="Arial"/>
              </a:rPr>
              <a:t> kernels to test the </a:t>
            </a:r>
            <a:r>
              <a:rPr lang="en-US" altLang="en-US" sz="2000" dirty="0">
                <a:solidFill>
                  <a:srgbClr val="C00000"/>
                </a:solidFill>
                <a:latin typeface="Arial"/>
              </a:rPr>
              <a:t>speedup </a:t>
            </a:r>
            <a:r>
              <a:rPr lang="en-US" altLang="en-US" sz="2000" dirty="0">
                <a:latin typeface="Arial"/>
              </a:rPr>
              <a:t>of P-cores to E-cores.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B10DAD4-F57D-47DE-B718-5DB64914E882}"/>
              </a:ext>
            </a:extLst>
          </p:cNvPr>
          <p:cNvSpPr txBox="1"/>
          <p:nvPr/>
        </p:nvSpPr>
        <p:spPr>
          <a:xfrm>
            <a:off x="10413508" y="4153071"/>
            <a:ext cx="1685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I9-13900KF</a:t>
            </a:r>
            <a:endParaRPr lang="zh-CN" altLang="en-US" sz="2000" dirty="0">
              <a:latin typeface="Arial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6D07173-E6C2-4A3C-8BB5-5D6B9A258087}"/>
              </a:ext>
            </a:extLst>
          </p:cNvPr>
          <p:cNvSpPr txBox="1"/>
          <p:nvPr/>
        </p:nvSpPr>
        <p:spPr>
          <a:xfrm>
            <a:off x="10427334" y="1904710"/>
            <a:ext cx="1685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I9-12900KF</a:t>
            </a:r>
            <a:endParaRPr lang="zh-CN" altLang="en-US" sz="2000" dirty="0">
              <a:latin typeface="Arial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DE6FE39-4611-43D6-B32B-88EA894A583C}"/>
              </a:ext>
            </a:extLst>
          </p:cNvPr>
          <p:cNvGrpSpPr/>
          <p:nvPr/>
        </p:nvGrpSpPr>
        <p:grpSpPr>
          <a:xfrm>
            <a:off x="709864" y="3139758"/>
            <a:ext cx="9665370" cy="247131"/>
            <a:chOff x="709864" y="3139758"/>
            <a:chExt cx="9665370" cy="24713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9DBFFF1-57DE-4307-906D-883AD4827E4B}"/>
                </a:ext>
              </a:extLst>
            </p:cNvPr>
            <p:cNvSpPr/>
            <p:nvPr/>
          </p:nvSpPr>
          <p:spPr>
            <a:xfrm>
              <a:off x="709864" y="3153290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AB18E99-8415-46C0-BD0B-79D9EEF492BD}"/>
                </a:ext>
              </a:extLst>
            </p:cNvPr>
            <p:cNvSpPr/>
            <p:nvPr/>
          </p:nvSpPr>
          <p:spPr>
            <a:xfrm>
              <a:off x="4122823" y="3147949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8BBE0BA-5871-462E-BB88-673DBE60308A}"/>
                </a:ext>
              </a:extLst>
            </p:cNvPr>
            <p:cNvSpPr/>
            <p:nvPr/>
          </p:nvSpPr>
          <p:spPr>
            <a:xfrm>
              <a:off x="7535782" y="3139758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A4FCCE0-2A7E-4045-871B-05328014BCEC}"/>
              </a:ext>
            </a:extLst>
          </p:cNvPr>
          <p:cNvGrpSpPr/>
          <p:nvPr/>
        </p:nvGrpSpPr>
        <p:grpSpPr>
          <a:xfrm>
            <a:off x="709865" y="5468823"/>
            <a:ext cx="9665370" cy="247131"/>
            <a:chOff x="709864" y="3139758"/>
            <a:chExt cx="9665370" cy="247131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200C2C8F-3D15-4DC2-91F3-3BC4A6939043}"/>
                </a:ext>
              </a:extLst>
            </p:cNvPr>
            <p:cNvSpPr/>
            <p:nvPr/>
          </p:nvSpPr>
          <p:spPr>
            <a:xfrm>
              <a:off x="709864" y="3153290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7493421-54DA-4A68-8421-1F9391042C8B}"/>
                </a:ext>
              </a:extLst>
            </p:cNvPr>
            <p:cNvSpPr/>
            <p:nvPr/>
          </p:nvSpPr>
          <p:spPr>
            <a:xfrm>
              <a:off x="4122823" y="3147949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DC7C9F1-3771-448B-9692-A889049F168E}"/>
                </a:ext>
              </a:extLst>
            </p:cNvPr>
            <p:cNvSpPr/>
            <p:nvPr/>
          </p:nvSpPr>
          <p:spPr>
            <a:xfrm>
              <a:off x="7535782" y="3139758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8B87AC0C-A74D-4C83-BBF3-18A9BE9378EE}"/>
              </a:ext>
            </a:extLst>
          </p:cNvPr>
          <p:cNvSpPr txBox="1"/>
          <p:nvPr/>
        </p:nvSpPr>
        <p:spPr>
          <a:xfrm>
            <a:off x="10515600" y="3056021"/>
            <a:ext cx="89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5D04A25-EDAB-461D-B05B-23E44641A3D4}"/>
              </a:ext>
            </a:extLst>
          </p:cNvPr>
          <p:cNvSpPr txBox="1"/>
          <p:nvPr/>
        </p:nvSpPr>
        <p:spPr>
          <a:xfrm>
            <a:off x="10515599" y="5382893"/>
            <a:ext cx="89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CC97CFD-E9EE-44A8-AE4E-D301675B363A}"/>
              </a:ext>
            </a:extLst>
          </p:cNvPr>
          <p:cNvSpPr txBox="1"/>
          <p:nvPr/>
        </p:nvSpPr>
        <p:spPr>
          <a:xfrm>
            <a:off x="371644" y="5503797"/>
            <a:ext cx="41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1.25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C3AABF5-9B33-44F7-A598-9ACD0AA7703E}"/>
              </a:ext>
            </a:extLst>
          </p:cNvPr>
          <p:cNvSpPr txBox="1"/>
          <p:nvPr/>
        </p:nvSpPr>
        <p:spPr>
          <a:xfrm>
            <a:off x="3763721" y="5504571"/>
            <a:ext cx="41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1.25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9B3F481-BAAA-47AB-8313-DF4CCF069FAE}"/>
              </a:ext>
            </a:extLst>
          </p:cNvPr>
          <p:cNvSpPr txBox="1"/>
          <p:nvPr/>
        </p:nvSpPr>
        <p:spPr>
          <a:xfrm>
            <a:off x="7176680" y="5499540"/>
            <a:ext cx="41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1.25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25</a:t>
            </a: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6816F27A-0B1C-4633-974A-80EA474B47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597" y="4116405"/>
            <a:ext cx="10334737" cy="2073019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4CE3072D-B543-4C26-93CC-94703CB0C0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597" y="1881881"/>
            <a:ext cx="10334737" cy="207301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FB2296F-AE97-4F06-901C-D2A94A459017}"/>
              </a:ext>
            </a:extLst>
          </p:cNvPr>
          <p:cNvSpPr txBox="1"/>
          <p:nvPr/>
        </p:nvSpPr>
        <p:spPr>
          <a:xfrm>
            <a:off x="371644" y="2371089"/>
            <a:ext cx="1053211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endParaRPr lang="en-US" altLang="en-US" sz="2000" dirty="0">
              <a:latin typeface="Arial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B04335B-48A1-40FF-B61C-8007491D9141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l" defTabSz="914400">
              <a:lnSpc>
                <a:spcPct val="100000"/>
              </a:lnSpc>
            </a:pP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Comparison of P- and E-cores</a:t>
            </a:r>
          </a:p>
        </p:txBody>
      </p:sp>
      <p:sp>
        <p:nvSpPr>
          <p:cNvPr id="21" name="文本框 115">
            <a:extLst>
              <a:ext uri="{FF2B5EF4-FFF2-40B4-BE49-F238E27FC236}">
                <a16:creationId xmlns:a16="http://schemas.microsoft.com/office/drawing/2014/main" id="{0237835F-6C04-4C13-A1AE-26BEC66EB621}"/>
              </a:ext>
            </a:extLst>
          </p:cNvPr>
          <p:cNvSpPr txBox="1"/>
          <p:nvPr/>
        </p:nvSpPr>
        <p:spPr>
          <a:xfrm>
            <a:off x="-1" y="1305439"/>
            <a:ext cx="12326353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sz="2000" dirty="0">
                <a:latin typeface="Arial"/>
              </a:rPr>
              <a:t>We use SPA, HASH, and ESC </a:t>
            </a:r>
            <a:r>
              <a:rPr lang="en-US" altLang="en-US" sz="2000" dirty="0" err="1">
                <a:latin typeface="Arial"/>
              </a:rPr>
              <a:t>SpGEMM</a:t>
            </a:r>
            <a:r>
              <a:rPr lang="en-US" altLang="en-US" sz="2000" dirty="0">
                <a:latin typeface="Arial"/>
              </a:rPr>
              <a:t> kernels to test the </a:t>
            </a:r>
            <a:r>
              <a:rPr lang="en-US" altLang="en-US" sz="2000" dirty="0">
                <a:solidFill>
                  <a:srgbClr val="C00000"/>
                </a:solidFill>
                <a:latin typeface="Arial"/>
              </a:rPr>
              <a:t>speedup </a:t>
            </a:r>
            <a:r>
              <a:rPr lang="en-US" altLang="en-US" sz="2000" dirty="0">
                <a:latin typeface="Arial"/>
              </a:rPr>
              <a:t>of P-cores to E-cores.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B10DAD4-F57D-47DE-B718-5DB64914E882}"/>
              </a:ext>
            </a:extLst>
          </p:cNvPr>
          <p:cNvSpPr txBox="1"/>
          <p:nvPr/>
        </p:nvSpPr>
        <p:spPr>
          <a:xfrm>
            <a:off x="10413508" y="4153071"/>
            <a:ext cx="1685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I9-13900KF</a:t>
            </a:r>
            <a:endParaRPr lang="zh-CN" altLang="en-US" sz="2000" dirty="0">
              <a:latin typeface="Arial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6D07173-E6C2-4A3C-8BB5-5D6B9A258087}"/>
              </a:ext>
            </a:extLst>
          </p:cNvPr>
          <p:cNvSpPr txBox="1"/>
          <p:nvPr/>
        </p:nvSpPr>
        <p:spPr>
          <a:xfrm>
            <a:off x="10427334" y="1904710"/>
            <a:ext cx="1685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/>
              </a:rPr>
              <a:t>I9-12900KF</a:t>
            </a:r>
            <a:endParaRPr lang="zh-CN" altLang="en-US" sz="2000" dirty="0">
              <a:latin typeface="Arial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DE6FE39-4611-43D6-B32B-88EA894A583C}"/>
              </a:ext>
            </a:extLst>
          </p:cNvPr>
          <p:cNvGrpSpPr/>
          <p:nvPr/>
        </p:nvGrpSpPr>
        <p:grpSpPr>
          <a:xfrm>
            <a:off x="709864" y="3139758"/>
            <a:ext cx="9665370" cy="247131"/>
            <a:chOff x="709864" y="3139758"/>
            <a:chExt cx="9665370" cy="24713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9DBFFF1-57DE-4307-906D-883AD4827E4B}"/>
                </a:ext>
              </a:extLst>
            </p:cNvPr>
            <p:cNvSpPr/>
            <p:nvPr/>
          </p:nvSpPr>
          <p:spPr>
            <a:xfrm>
              <a:off x="709864" y="3153290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AB18E99-8415-46C0-BD0B-79D9EEF492BD}"/>
                </a:ext>
              </a:extLst>
            </p:cNvPr>
            <p:cNvSpPr/>
            <p:nvPr/>
          </p:nvSpPr>
          <p:spPr>
            <a:xfrm>
              <a:off x="4122823" y="3147949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8BBE0BA-5871-462E-BB88-673DBE60308A}"/>
                </a:ext>
              </a:extLst>
            </p:cNvPr>
            <p:cNvSpPr/>
            <p:nvPr/>
          </p:nvSpPr>
          <p:spPr>
            <a:xfrm>
              <a:off x="7535782" y="3139758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A4FCCE0-2A7E-4045-871B-05328014BCEC}"/>
              </a:ext>
            </a:extLst>
          </p:cNvPr>
          <p:cNvGrpSpPr/>
          <p:nvPr/>
        </p:nvGrpSpPr>
        <p:grpSpPr>
          <a:xfrm>
            <a:off x="709865" y="5468823"/>
            <a:ext cx="9665370" cy="247131"/>
            <a:chOff x="709864" y="3139758"/>
            <a:chExt cx="9665370" cy="247131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200C2C8F-3D15-4DC2-91F3-3BC4A6939043}"/>
                </a:ext>
              </a:extLst>
            </p:cNvPr>
            <p:cNvSpPr/>
            <p:nvPr/>
          </p:nvSpPr>
          <p:spPr>
            <a:xfrm>
              <a:off x="709864" y="3153290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7493421-54DA-4A68-8421-1F9391042C8B}"/>
                </a:ext>
              </a:extLst>
            </p:cNvPr>
            <p:cNvSpPr/>
            <p:nvPr/>
          </p:nvSpPr>
          <p:spPr>
            <a:xfrm>
              <a:off x="4122823" y="3147949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DC7C9F1-3771-448B-9692-A889049F168E}"/>
                </a:ext>
              </a:extLst>
            </p:cNvPr>
            <p:cNvSpPr/>
            <p:nvPr/>
          </p:nvSpPr>
          <p:spPr>
            <a:xfrm>
              <a:off x="7535782" y="3139758"/>
              <a:ext cx="2839452" cy="2335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8B87AC0C-A74D-4C83-BBF3-18A9BE9378EE}"/>
              </a:ext>
            </a:extLst>
          </p:cNvPr>
          <p:cNvSpPr txBox="1"/>
          <p:nvPr/>
        </p:nvSpPr>
        <p:spPr>
          <a:xfrm>
            <a:off x="10515600" y="3056021"/>
            <a:ext cx="89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5D04A25-EDAB-461D-B05B-23E44641A3D4}"/>
              </a:ext>
            </a:extLst>
          </p:cNvPr>
          <p:cNvSpPr txBox="1"/>
          <p:nvPr/>
        </p:nvSpPr>
        <p:spPr>
          <a:xfrm>
            <a:off x="10515599" y="5382893"/>
            <a:ext cx="89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CC97CFD-E9EE-44A8-AE4E-D301675B363A}"/>
              </a:ext>
            </a:extLst>
          </p:cNvPr>
          <p:cNvSpPr txBox="1"/>
          <p:nvPr/>
        </p:nvSpPr>
        <p:spPr>
          <a:xfrm>
            <a:off x="371644" y="5503797"/>
            <a:ext cx="41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1.25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C3AABF5-9B33-44F7-A598-9ACD0AA7703E}"/>
              </a:ext>
            </a:extLst>
          </p:cNvPr>
          <p:cNvSpPr txBox="1"/>
          <p:nvPr/>
        </p:nvSpPr>
        <p:spPr>
          <a:xfrm>
            <a:off x="3763721" y="5504571"/>
            <a:ext cx="41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1.25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9B3F481-BAAA-47AB-8313-DF4CCF069FAE}"/>
              </a:ext>
            </a:extLst>
          </p:cNvPr>
          <p:cNvSpPr txBox="1"/>
          <p:nvPr/>
        </p:nvSpPr>
        <p:spPr>
          <a:xfrm>
            <a:off x="7176680" y="5499540"/>
            <a:ext cx="41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1.25</a:t>
            </a:r>
            <a:endParaRPr lang="zh-CN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53AE1A6-93B2-429E-87F3-79289BC9C5FB}"/>
              </a:ext>
            </a:extLst>
          </p:cNvPr>
          <p:cNvSpPr/>
          <p:nvPr/>
        </p:nvSpPr>
        <p:spPr>
          <a:xfrm>
            <a:off x="-20320" y="-9547"/>
            <a:ext cx="12212320" cy="6868160"/>
          </a:xfrm>
          <a:prstGeom prst="rect">
            <a:avLst/>
          </a:prstGeom>
          <a:solidFill>
            <a:schemeClr val="bg1">
              <a:alpha val="44000"/>
            </a:schemeClr>
          </a:solidFill>
          <a:ln w="0"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911AF6C-7664-4C8F-AAF1-78012B41BAF9}"/>
              </a:ext>
            </a:extLst>
          </p:cNvPr>
          <p:cNvSpPr/>
          <p:nvPr/>
        </p:nvSpPr>
        <p:spPr>
          <a:xfrm>
            <a:off x="855556" y="2719042"/>
            <a:ext cx="10435167" cy="1419916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Motivation 2</a:t>
            </a:r>
            <a:r>
              <a:rPr lang="zh-CN" altLang="zh-CN" sz="3200" b="1" dirty="0">
                <a:solidFill>
                  <a:srgbClr val="000000"/>
                </a:solidFill>
                <a:latin typeface="Arial"/>
                <a:ea typeface="Arial"/>
              </a:rPr>
              <a:t>：</a:t>
            </a:r>
            <a:r>
              <a:rPr lang="en-US" altLang="zh-CN" sz="3200" b="1" dirty="0">
                <a:solidFill>
                  <a:srgbClr val="000000"/>
                </a:solidFill>
                <a:latin typeface="Arial"/>
                <a:ea typeface="Arial"/>
              </a:rPr>
              <a:t>It </a:t>
            </a:r>
            <a:r>
              <a:rPr lang="zh-CN" altLang="zh-CN" sz="3200" b="1" dirty="0">
                <a:solidFill>
                  <a:srgbClr val="000000"/>
                </a:solidFill>
                <a:latin typeface="Arial"/>
                <a:ea typeface="Arial"/>
              </a:rPr>
              <a:t>is possible to find a threshold to measure </a:t>
            </a:r>
            <a:r>
              <a:rPr lang="en-US" altLang="zh-CN" sz="3200" b="1" dirty="0">
                <a:solidFill>
                  <a:srgbClr val="000000"/>
                </a:solidFill>
                <a:latin typeface="Arial"/>
                <a:ea typeface="Arial"/>
              </a:rPr>
              <a:t>the asymmetry of AMP’s two types of cores</a:t>
            </a:r>
            <a:r>
              <a:rPr lang="zh-CN" altLang="zh-CN" sz="3200" b="1" dirty="0">
                <a:solidFill>
                  <a:srgbClr val="000000"/>
                </a:solidFill>
                <a:latin typeface="Arial"/>
                <a:ea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71922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68FDD722-472F-4B67-A5A0-E9D981D8DF38}"/>
              </a:ext>
            </a:extLst>
          </p:cNvPr>
          <p:cNvSpPr/>
          <p:nvPr/>
        </p:nvSpPr>
        <p:spPr>
          <a:xfrm>
            <a:off x="878417" y="2864518"/>
            <a:ext cx="10435167" cy="1128964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2: The asymmetry of AMP can result in a more </a:t>
            </a:r>
            <a:r>
              <a:rPr lang="en-US" altLang="en-US" sz="3200" b="1" dirty="0">
                <a:latin typeface="Arial"/>
                <a:ea typeface="Arial"/>
              </a:rPr>
              <a:t>complex load balancing. 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566C25E-176D-4BD6-BD14-B262C83AE64C}"/>
              </a:ext>
            </a:extLst>
          </p:cNvPr>
          <p:cNvSpPr/>
          <p:nvPr/>
        </p:nvSpPr>
        <p:spPr>
          <a:xfrm>
            <a:off x="878417" y="1146694"/>
            <a:ext cx="10435167" cy="1122913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1: The sparsity of the matrix can lead to </a:t>
            </a:r>
            <a:r>
              <a:rPr lang="en-US" altLang="en-US" sz="3200" b="1" dirty="0">
                <a:latin typeface="Arial"/>
                <a:ea typeface="Arial"/>
              </a:rPr>
              <a:t>load imbalance.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26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42461E0-DA82-4163-ABC4-8EA92C5B993C}"/>
              </a:ext>
            </a:extLst>
          </p:cNvPr>
          <p:cNvSpPr/>
          <p:nvPr/>
        </p:nvSpPr>
        <p:spPr>
          <a:xfrm>
            <a:off x="-12700" y="-10160"/>
            <a:ext cx="12212320" cy="6868160"/>
          </a:xfrm>
          <a:prstGeom prst="rect">
            <a:avLst/>
          </a:prstGeom>
          <a:solidFill>
            <a:schemeClr val="bg1">
              <a:alpha val="44000"/>
            </a:schemeClr>
          </a:solidFill>
          <a:ln w="0"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3259C84-7C38-412F-90F0-07DE0E632ECE}"/>
              </a:ext>
            </a:extLst>
          </p:cNvPr>
          <p:cNvSpPr/>
          <p:nvPr/>
        </p:nvSpPr>
        <p:spPr>
          <a:xfrm>
            <a:off x="922125" y="4595411"/>
            <a:ext cx="10435167" cy="1191646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3: The choice of kernel also affects the performance of </a:t>
            </a:r>
            <a:r>
              <a:rPr lang="en-US" altLang="en-US" sz="3200" b="1" dirty="0" err="1">
                <a:solidFill>
                  <a:srgbClr val="000000"/>
                </a:solidFill>
                <a:latin typeface="Arial"/>
                <a:ea typeface="Arial"/>
              </a:rPr>
              <a:t>SpGEMM</a:t>
            </a:r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A863789-125A-406B-9542-207FE37F9D1F}"/>
              </a:ext>
            </a:extLst>
          </p:cNvPr>
          <p:cNvSpPr/>
          <p:nvPr/>
        </p:nvSpPr>
        <p:spPr>
          <a:xfrm>
            <a:off x="875876" y="1105793"/>
            <a:ext cx="10435167" cy="1191646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It is </a:t>
            </a:r>
            <a:r>
              <a:rPr lang="en-US" altLang="zh-CN" sz="3200" b="1" dirty="0">
                <a:solidFill>
                  <a:srgbClr val="000000"/>
                </a:solidFill>
                <a:latin typeface="Arial"/>
                <a:ea typeface="Arial"/>
              </a:rPr>
              <a:t>necessary to </a:t>
            </a:r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figure out how these three kernels perform on AMP.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30642C8-26F3-4DA2-BA97-9AB0B1550FCF}"/>
              </a:ext>
            </a:extLst>
          </p:cNvPr>
          <p:cNvSpPr/>
          <p:nvPr/>
        </p:nvSpPr>
        <p:spPr>
          <a:xfrm>
            <a:off x="875875" y="2828097"/>
            <a:ext cx="10435167" cy="1191646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C00000"/>
                </a:solidFill>
                <a:latin typeface="Arial"/>
                <a:ea typeface="Arial"/>
              </a:rPr>
              <a:t>Is there a method for selecting the best kernel for different situations? </a:t>
            </a:r>
          </a:p>
        </p:txBody>
      </p:sp>
    </p:spTree>
    <p:extLst>
      <p:ext uri="{BB962C8B-B14F-4D97-AF65-F5344CB8AC3E}">
        <p14:creationId xmlns:p14="http://schemas.microsoft.com/office/powerpoint/2010/main" val="33581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27</a:t>
            </a: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DF123F24-46F6-476D-8C09-0AD4CC58F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8354" y="1528445"/>
            <a:ext cx="3646596" cy="2111596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00CC30F0-3D76-4548-9CDD-C88853AEDB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18354" y="4033958"/>
            <a:ext cx="3646594" cy="211159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9ABFBF3A-71A1-4760-A352-4CCD83CB1F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88236" y="4033063"/>
            <a:ext cx="3646594" cy="2111595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9F168957-F970-4E63-AC32-30ED369DF1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95564" y="1587348"/>
            <a:ext cx="3653924" cy="204317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1A005C9-227A-45D4-A171-567804EC0D4D}"/>
              </a:ext>
            </a:extLst>
          </p:cNvPr>
          <p:cNvSpPr txBox="1"/>
          <p:nvPr/>
        </p:nvSpPr>
        <p:spPr>
          <a:xfrm>
            <a:off x="1753222" y="3576230"/>
            <a:ext cx="4793058" cy="45683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(a) All P-cores in i9-12900KF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7A51A33-2262-4118-839C-3EBE16D3D9AA}"/>
              </a:ext>
            </a:extLst>
          </p:cNvPr>
          <p:cNvSpPr txBox="1"/>
          <p:nvPr/>
        </p:nvSpPr>
        <p:spPr>
          <a:xfrm>
            <a:off x="5543378" y="3575781"/>
            <a:ext cx="4793058" cy="45683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(b) All E-cores in i9-12900KF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832E332-B6F7-44FF-9DD8-CBFC7B2819C2}"/>
              </a:ext>
            </a:extLst>
          </p:cNvPr>
          <p:cNvSpPr txBox="1"/>
          <p:nvPr/>
        </p:nvSpPr>
        <p:spPr>
          <a:xfrm>
            <a:off x="1855565" y="6050201"/>
            <a:ext cx="4793058" cy="45683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(c) All P-cores in i9-13900KF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2F68D77-97D3-4919-A99D-945595D13B51}"/>
              </a:ext>
            </a:extLst>
          </p:cNvPr>
          <p:cNvSpPr txBox="1"/>
          <p:nvPr/>
        </p:nvSpPr>
        <p:spPr>
          <a:xfrm>
            <a:off x="5645720" y="6049753"/>
            <a:ext cx="4793058" cy="45683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(d) All E-cores in i9-13900KF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2F946EC-A800-4299-8955-55251E63920E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l" defTabSz="914400">
              <a:lnSpc>
                <a:spcPct val="100000"/>
              </a:lnSpc>
            </a:pP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Features of the three kernels.</a:t>
            </a:r>
          </a:p>
        </p:txBody>
      </p:sp>
      <p:sp>
        <p:nvSpPr>
          <p:cNvPr id="34" name="文本框 115">
            <a:extLst>
              <a:ext uri="{FF2B5EF4-FFF2-40B4-BE49-F238E27FC236}">
                <a16:creationId xmlns:a16="http://schemas.microsoft.com/office/drawing/2014/main" id="{92635E3F-CF0B-4402-AA03-B9C7EB8F8910}"/>
              </a:ext>
            </a:extLst>
          </p:cNvPr>
          <p:cNvSpPr txBox="1"/>
          <p:nvPr/>
        </p:nvSpPr>
        <p:spPr>
          <a:xfrm>
            <a:off x="-20320" y="1219554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en-US" sz="2000" dirty="0">
                <a:latin typeface="Arial"/>
              </a:rPr>
              <a:t>The optimal kernel </a:t>
            </a:r>
            <a:r>
              <a:rPr lang="en-US" altLang="zh-CN" sz="2000" dirty="0">
                <a:latin typeface="Arial"/>
              </a:rPr>
              <a:t>when the number of matrix rows is different.</a:t>
            </a:r>
          </a:p>
          <a:p>
            <a:pPr lvl="0"/>
            <a:r>
              <a:rPr lang="en-US" altLang="en-US" sz="2000" dirty="0">
                <a:latin typeface="Arial"/>
              </a:rPr>
              <a:t> </a:t>
            </a:r>
          </a:p>
          <a:p>
            <a:endParaRPr lang="en-US" altLang="en-US" sz="2000" dirty="0">
              <a:latin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A7D3ED1-1E7D-4492-AF8C-74AE52161730}"/>
              </a:ext>
            </a:extLst>
          </p:cNvPr>
          <p:cNvSpPr/>
          <p:nvPr/>
        </p:nvSpPr>
        <p:spPr>
          <a:xfrm>
            <a:off x="6597181" y="5217457"/>
            <a:ext cx="638239" cy="53729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1E6B632-237E-424D-93ED-E2BDA277EFAD}"/>
              </a:ext>
            </a:extLst>
          </p:cNvPr>
          <p:cNvSpPr/>
          <p:nvPr/>
        </p:nvSpPr>
        <p:spPr>
          <a:xfrm>
            <a:off x="6673170" y="2721884"/>
            <a:ext cx="638239" cy="53729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6D54DC9-FA89-4020-898B-77019B27F081}"/>
              </a:ext>
            </a:extLst>
          </p:cNvPr>
          <p:cNvSpPr/>
          <p:nvPr/>
        </p:nvSpPr>
        <p:spPr>
          <a:xfrm>
            <a:off x="2632734" y="5217905"/>
            <a:ext cx="638239" cy="53729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9F07981-0CE9-4BE0-864F-8583A34B47A7}"/>
              </a:ext>
            </a:extLst>
          </p:cNvPr>
          <p:cNvSpPr/>
          <p:nvPr/>
        </p:nvSpPr>
        <p:spPr>
          <a:xfrm>
            <a:off x="2687968" y="2687968"/>
            <a:ext cx="638239" cy="53729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1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6" grpId="0"/>
      <p:bldP spid="5" grpId="0" animBg="1"/>
      <p:bldP spid="5" grpId="1" animBg="1"/>
      <p:bldP spid="35" grpId="0" animBg="1"/>
      <p:bldP spid="36" grpId="0" animBg="1"/>
      <p:bldP spid="36" grpId="1" animBg="1"/>
      <p:bldP spid="37" grpId="0" animBg="1"/>
      <p:bldP spid="3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28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2F946EC-A800-4299-8955-55251E63920E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l" defTabSz="914400">
              <a:lnSpc>
                <a:spcPct val="100000"/>
              </a:lnSpc>
            </a:pP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Features of the three kernels.</a:t>
            </a:r>
          </a:p>
        </p:txBody>
      </p:sp>
      <p:sp>
        <p:nvSpPr>
          <p:cNvPr id="34" name="文本框 115">
            <a:extLst>
              <a:ext uri="{FF2B5EF4-FFF2-40B4-BE49-F238E27FC236}">
                <a16:creationId xmlns:a16="http://schemas.microsoft.com/office/drawing/2014/main" id="{92635E3F-CF0B-4402-AA03-B9C7EB8F8910}"/>
              </a:ext>
            </a:extLst>
          </p:cNvPr>
          <p:cNvSpPr txBox="1"/>
          <p:nvPr/>
        </p:nvSpPr>
        <p:spPr>
          <a:xfrm>
            <a:off x="-20320" y="1219554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en-US" sz="2000" dirty="0">
                <a:latin typeface="Arial"/>
              </a:rPr>
              <a:t>The optimal kernel </a:t>
            </a:r>
            <a:r>
              <a:rPr lang="en-US" altLang="zh-CN" sz="2000" dirty="0">
                <a:latin typeface="Arial"/>
              </a:rPr>
              <a:t>when the number of matrix rows is different.</a:t>
            </a:r>
          </a:p>
          <a:p>
            <a:pPr lvl="0"/>
            <a:r>
              <a:rPr lang="en-US" altLang="en-US" sz="2000" dirty="0">
                <a:latin typeface="Arial"/>
              </a:rPr>
              <a:t> </a:t>
            </a: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9F168957-F970-4E63-AC32-30ED369DF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3965" y="1765498"/>
            <a:ext cx="7220183" cy="403733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7A51A33-2262-4118-839C-3EBE16D3D9AA}"/>
              </a:ext>
            </a:extLst>
          </p:cNvPr>
          <p:cNvSpPr txBox="1"/>
          <p:nvPr/>
        </p:nvSpPr>
        <p:spPr>
          <a:xfrm>
            <a:off x="1360441" y="5884399"/>
            <a:ext cx="9471119" cy="52321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(b) All E-cores in i9-12900KF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1E6B632-237E-424D-93ED-E2BDA277EFAD}"/>
              </a:ext>
            </a:extLst>
          </p:cNvPr>
          <p:cNvSpPr/>
          <p:nvPr/>
        </p:nvSpPr>
        <p:spPr>
          <a:xfrm>
            <a:off x="3592919" y="4007346"/>
            <a:ext cx="1261165" cy="106170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57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29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A70E5CB-50EC-49CE-A08B-AEA20DDF045F}"/>
              </a:ext>
            </a:extLst>
          </p:cNvPr>
          <p:cNvGrpSpPr/>
          <p:nvPr/>
        </p:nvGrpSpPr>
        <p:grpSpPr>
          <a:xfrm>
            <a:off x="1823483" y="1565275"/>
            <a:ext cx="8545034" cy="4918919"/>
            <a:chOff x="6257165" y="2158938"/>
            <a:chExt cx="5756733" cy="3358879"/>
          </a:xfrm>
        </p:grpSpPr>
        <p:pic>
          <p:nvPicPr>
            <p:cNvPr id="21" name="图形 20">
              <a:extLst>
                <a:ext uri="{FF2B5EF4-FFF2-40B4-BE49-F238E27FC236}">
                  <a16:creationId xmlns:a16="http://schemas.microsoft.com/office/drawing/2014/main" id="{48ED15C9-732D-454E-8729-030734D95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6958" y="2179523"/>
              <a:ext cx="2468752" cy="1422622"/>
            </a:xfrm>
            <a:prstGeom prst="rect">
              <a:avLst/>
            </a:prstGeom>
          </p:spPr>
        </p:pic>
        <p:pic>
          <p:nvPicPr>
            <p:cNvPr id="23" name="图形 22">
              <a:extLst>
                <a:ext uri="{FF2B5EF4-FFF2-40B4-BE49-F238E27FC236}">
                  <a16:creationId xmlns:a16="http://schemas.microsoft.com/office/drawing/2014/main" id="{CAE9A213-2021-46EA-82C4-43FC0749C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11801" y="2158938"/>
              <a:ext cx="2468752" cy="1422622"/>
            </a:xfrm>
            <a:prstGeom prst="rect">
              <a:avLst/>
            </a:prstGeom>
          </p:spPr>
        </p:pic>
        <p:pic>
          <p:nvPicPr>
            <p:cNvPr id="25" name="图形 24">
              <a:extLst>
                <a:ext uri="{FF2B5EF4-FFF2-40B4-BE49-F238E27FC236}">
                  <a16:creationId xmlns:a16="http://schemas.microsoft.com/office/drawing/2014/main" id="{CC30388D-4032-4473-A1C4-08951E08A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86958" y="3858282"/>
              <a:ext cx="2468752" cy="1422622"/>
            </a:xfrm>
            <a:prstGeom prst="rect">
              <a:avLst/>
            </a:prstGeom>
          </p:spPr>
        </p:pic>
        <p:pic>
          <p:nvPicPr>
            <p:cNvPr id="27" name="图形 26">
              <a:extLst>
                <a:ext uri="{FF2B5EF4-FFF2-40B4-BE49-F238E27FC236}">
                  <a16:creationId xmlns:a16="http://schemas.microsoft.com/office/drawing/2014/main" id="{28F6DC35-DC22-48A9-AC49-7691D4C1D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05468" y="3851056"/>
              <a:ext cx="2468750" cy="1422621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9027D38-72D9-4E10-B392-DFFC1D13011F}"/>
                </a:ext>
              </a:extLst>
            </p:cNvPr>
            <p:cNvSpPr txBox="1"/>
            <p:nvPr/>
          </p:nvSpPr>
          <p:spPr>
            <a:xfrm>
              <a:off x="6257165" y="3542977"/>
              <a:ext cx="321468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(a) All P-cores in i9-12900KF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8AE0BDA-487B-4F21-83D8-6B6982B77F03}"/>
                </a:ext>
              </a:extLst>
            </p:cNvPr>
            <p:cNvSpPr txBox="1"/>
            <p:nvPr/>
          </p:nvSpPr>
          <p:spPr>
            <a:xfrm>
              <a:off x="8799210" y="3542675"/>
              <a:ext cx="321468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(b) All E-cores in i9-12900KF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035E5E1-AAC1-488F-BDE7-AF813AEA29D1}"/>
                </a:ext>
              </a:extLst>
            </p:cNvPr>
            <p:cNvSpPr txBox="1"/>
            <p:nvPr/>
          </p:nvSpPr>
          <p:spPr>
            <a:xfrm>
              <a:off x="6257165" y="5210040"/>
              <a:ext cx="321468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(c) All P-cores in i9-13900KF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4C3F4F1-65D5-4A0B-9584-68B71C3287D1}"/>
                </a:ext>
              </a:extLst>
            </p:cNvPr>
            <p:cNvSpPr txBox="1"/>
            <p:nvPr/>
          </p:nvSpPr>
          <p:spPr>
            <a:xfrm>
              <a:off x="8799210" y="5209738"/>
              <a:ext cx="321468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(d) All E-cores in i9-13900KF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82F946EC-A800-4299-8955-55251E63920E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l" defTabSz="914400">
              <a:lnSpc>
                <a:spcPct val="100000"/>
              </a:lnSpc>
            </a:pP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Features of the three kernels.</a:t>
            </a:r>
          </a:p>
        </p:txBody>
      </p:sp>
      <p:sp>
        <p:nvSpPr>
          <p:cNvPr id="44" name="文本框 115">
            <a:extLst>
              <a:ext uri="{FF2B5EF4-FFF2-40B4-BE49-F238E27FC236}">
                <a16:creationId xmlns:a16="http://schemas.microsoft.com/office/drawing/2014/main" id="{CAA7344B-044E-40E9-B0B3-CE2B1EDF8FB8}"/>
              </a:ext>
            </a:extLst>
          </p:cNvPr>
          <p:cNvSpPr txBox="1"/>
          <p:nvPr/>
        </p:nvSpPr>
        <p:spPr>
          <a:xfrm>
            <a:off x="-20320" y="1219554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en-US" sz="2000" dirty="0">
                <a:latin typeface="Arial"/>
              </a:rPr>
              <a:t>The optimal kernel </a:t>
            </a:r>
            <a:r>
              <a:rPr lang="en-US" altLang="zh-CN" sz="2000" dirty="0">
                <a:latin typeface="Arial"/>
              </a:rPr>
              <a:t>when the number of intermediate products is different.</a:t>
            </a:r>
          </a:p>
          <a:p>
            <a:pPr lvl="0"/>
            <a:r>
              <a:rPr lang="en-US" altLang="en-US" sz="2000" dirty="0">
                <a:latin typeface="Arial"/>
              </a:rPr>
              <a:t>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FA02ACB-C411-4903-8E67-D8A0A20EDA9F}"/>
              </a:ext>
            </a:extLst>
          </p:cNvPr>
          <p:cNvSpPr/>
          <p:nvPr/>
        </p:nvSpPr>
        <p:spPr>
          <a:xfrm>
            <a:off x="3079750" y="3060700"/>
            <a:ext cx="692150" cy="2494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0EBFBF69-79E7-411E-BF84-B91E10794DEB}"/>
              </a:ext>
            </a:extLst>
          </p:cNvPr>
          <p:cNvSpPr/>
          <p:nvPr/>
        </p:nvSpPr>
        <p:spPr>
          <a:xfrm>
            <a:off x="3808894" y="2337456"/>
            <a:ext cx="304100" cy="9479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FD1DB2D-CEC7-45E2-9B4F-8357EEFD7D12}"/>
              </a:ext>
            </a:extLst>
          </p:cNvPr>
          <p:cNvSpPr/>
          <p:nvPr/>
        </p:nvSpPr>
        <p:spPr>
          <a:xfrm>
            <a:off x="4171250" y="2133691"/>
            <a:ext cx="1425529" cy="115172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31BE2FF-78E6-45A1-9C05-E199F790E60B}"/>
              </a:ext>
            </a:extLst>
          </p:cNvPr>
          <p:cNvSpPr/>
          <p:nvPr/>
        </p:nvSpPr>
        <p:spPr>
          <a:xfrm>
            <a:off x="7042150" y="3041590"/>
            <a:ext cx="692150" cy="2494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841BA080-07C8-4C5D-86A4-5839D8E84796}"/>
              </a:ext>
            </a:extLst>
          </p:cNvPr>
          <p:cNvSpPr/>
          <p:nvPr/>
        </p:nvSpPr>
        <p:spPr>
          <a:xfrm>
            <a:off x="7771294" y="2318346"/>
            <a:ext cx="304100" cy="9479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D30AB568-10FB-4C3F-8A9B-6F7674A490B0}"/>
              </a:ext>
            </a:extLst>
          </p:cNvPr>
          <p:cNvSpPr/>
          <p:nvPr/>
        </p:nvSpPr>
        <p:spPr>
          <a:xfrm>
            <a:off x="8133650" y="2114581"/>
            <a:ext cx="1425529" cy="115172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32FDB95A-3077-4115-8F99-2C06B5ADEE92}"/>
              </a:ext>
            </a:extLst>
          </p:cNvPr>
          <p:cNvSpPr/>
          <p:nvPr/>
        </p:nvSpPr>
        <p:spPr>
          <a:xfrm>
            <a:off x="3092622" y="5526337"/>
            <a:ext cx="692150" cy="2494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D7EA63A1-08A5-4D48-805D-1F3219CC6709}"/>
              </a:ext>
            </a:extLst>
          </p:cNvPr>
          <p:cNvSpPr/>
          <p:nvPr/>
        </p:nvSpPr>
        <p:spPr>
          <a:xfrm>
            <a:off x="3821766" y="4803093"/>
            <a:ext cx="304100" cy="9479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4F3B7E56-3C2B-44AD-A327-69F19CAA456C}"/>
              </a:ext>
            </a:extLst>
          </p:cNvPr>
          <p:cNvSpPr/>
          <p:nvPr/>
        </p:nvSpPr>
        <p:spPr>
          <a:xfrm>
            <a:off x="4184122" y="4300086"/>
            <a:ext cx="1425529" cy="14509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61A0F051-9C81-426E-88B0-D5470F7D6CFC}"/>
              </a:ext>
            </a:extLst>
          </p:cNvPr>
          <p:cNvSpPr/>
          <p:nvPr/>
        </p:nvSpPr>
        <p:spPr>
          <a:xfrm>
            <a:off x="6983894" y="5503147"/>
            <a:ext cx="692150" cy="2494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1B98B018-EE68-484E-ABD8-D594556022FF}"/>
              </a:ext>
            </a:extLst>
          </p:cNvPr>
          <p:cNvSpPr/>
          <p:nvPr/>
        </p:nvSpPr>
        <p:spPr>
          <a:xfrm>
            <a:off x="7713038" y="4779903"/>
            <a:ext cx="304100" cy="9479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CB8FE89B-9E2A-443D-8485-36AB7240F808}"/>
              </a:ext>
            </a:extLst>
          </p:cNvPr>
          <p:cNvSpPr/>
          <p:nvPr/>
        </p:nvSpPr>
        <p:spPr>
          <a:xfrm>
            <a:off x="8075394" y="4576138"/>
            <a:ext cx="1425529" cy="115172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5500D1F-B86B-4E2B-A83E-A750D738359A}"/>
              </a:ext>
            </a:extLst>
          </p:cNvPr>
          <p:cNvSpPr txBox="1"/>
          <p:nvPr/>
        </p:nvSpPr>
        <p:spPr>
          <a:xfrm>
            <a:off x="3537413" y="1977868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HASH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9E56898-E25B-456F-9107-CE14D012B66E}"/>
              </a:ext>
            </a:extLst>
          </p:cNvPr>
          <p:cNvSpPr txBox="1"/>
          <p:nvPr/>
        </p:nvSpPr>
        <p:spPr>
          <a:xfrm>
            <a:off x="3125159" y="2747200"/>
            <a:ext cx="67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ESC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75020964-3FBF-4C56-B917-5AA5CABCB309}"/>
              </a:ext>
            </a:extLst>
          </p:cNvPr>
          <p:cNvSpPr txBox="1"/>
          <p:nvPr/>
        </p:nvSpPr>
        <p:spPr>
          <a:xfrm>
            <a:off x="4540416" y="1798534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4874CB"/>
                </a:solidFill>
              </a:rPr>
              <a:t>SPA</a:t>
            </a:r>
            <a:endParaRPr lang="zh-CN" altLang="en-US" dirty="0">
              <a:solidFill>
                <a:srgbClr val="4874CB"/>
              </a:solidFill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C7DF14F-6824-4414-B399-7A5E8C982F83}"/>
              </a:ext>
            </a:extLst>
          </p:cNvPr>
          <p:cNvSpPr txBox="1"/>
          <p:nvPr/>
        </p:nvSpPr>
        <p:spPr>
          <a:xfrm>
            <a:off x="7467786" y="1946377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HASH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985A8D16-6C6D-471C-8CFF-A0C7C291C96A}"/>
              </a:ext>
            </a:extLst>
          </p:cNvPr>
          <p:cNvSpPr txBox="1"/>
          <p:nvPr/>
        </p:nvSpPr>
        <p:spPr>
          <a:xfrm>
            <a:off x="7055532" y="2715709"/>
            <a:ext cx="67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ESC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47FEDACF-F6DD-4E8A-BB84-43B9057CD846}"/>
              </a:ext>
            </a:extLst>
          </p:cNvPr>
          <p:cNvSpPr txBox="1"/>
          <p:nvPr/>
        </p:nvSpPr>
        <p:spPr>
          <a:xfrm>
            <a:off x="8470789" y="1767043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4874CB"/>
                </a:solidFill>
              </a:rPr>
              <a:t>SPA</a:t>
            </a:r>
            <a:endParaRPr lang="zh-CN" altLang="en-US" dirty="0">
              <a:solidFill>
                <a:srgbClr val="4874CB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55A5F5E-5C9C-41F2-B582-AC8112686C77}"/>
              </a:ext>
            </a:extLst>
          </p:cNvPr>
          <p:cNvSpPr txBox="1"/>
          <p:nvPr/>
        </p:nvSpPr>
        <p:spPr>
          <a:xfrm>
            <a:off x="3554879" y="4468395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HASH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75D0E94-22E3-45B0-BB4D-4722E0281ABC}"/>
              </a:ext>
            </a:extLst>
          </p:cNvPr>
          <p:cNvSpPr txBox="1"/>
          <p:nvPr/>
        </p:nvSpPr>
        <p:spPr>
          <a:xfrm>
            <a:off x="3142625" y="5237727"/>
            <a:ext cx="67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ESC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82A40CA6-C9F9-4460-A49E-FDCF7A3908E3}"/>
              </a:ext>
            </a:extLst>
          </p:cNvPr>
          <p:cNvSpPr txBox="1"/>
          <p:nvPr/>
        </p:nvSpPr>
        <p:spPr>
          <a:xfrm>
            <a:off x="4622945" y="3989945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4874CB"/>
                </a:solidFill>
              </a:rPr>
              <a:t>SPA</a:t>
            </a:r>
            <a:endParaRPr lang="zh-CN" altLang="en-US" dirty="0">
              <a:solidFill>
                <a:srgbClr val="4874CB"/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D490856-3889-4DB5-9B49-0AF9FDAC1DA2}"/>
              </a:ext>
            </a:extLst>
          </p:cNvPr>
          <p:cNvSpPr txBox="1"/>
          <p:nvPr/>
        </p:nvSpPr>
        <p:spPr>
          <a:xfrm>
            <a:off x="7420159" y="4434916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HASH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D69F9C4-7615-49D2-B3C4-A517AD378F2D}"/>
              </a:ext>
            </a:extLst>
          </p:cNvPr>
          <p:cNvSpPr txBox="1"/>
          <p:nvPr/>
        </p:nvSpPr>
        <p:spPr>
          <a:xfrm>
            <a:off x="7007905" y="5204248"/>
            <a:ext cx="67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ESC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7379EE2-25B6-4BA7-A21D-5ABBDCDBD9BD}"/>
              </a:ext>
            </a:extLst>
          </p:cNvPr>
          <p:cNvSpPr txBox="1"/>
          <p:nvPr/>
        </p:nvSpPr>
        <p:spPr>
          <a:xfrm>
            <a:off x="8423162" y="4255582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4874CB"/>
                </a:solidFill>
              </a:rPr>
              <a:t>SPA</a:t>
            </a:r>
            <a:endParaRPr lang="zh-CN" altLang="en-US" dirty="0">
              <a:solidFill>
                <a:srgbClr val="4874C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8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1816080" y="6471920"/>
            <a:ext cx="336550" cy="361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23745" y="2813050"/>
            <a:ext cx="285813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4800" b="1" spc="400">
                <a:latin typeface="Arial"/>
                <a:ea typeface="微软雅黑"/>
              </a:rPr>
              <a:t>Outline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05144" y="1168400"/>
            <a:ext cx="6586855" cy="4914265"/>
          </a:xfrm>
          <a:prstGeom prst="rect">
            <a:avLst/>
          </a:prstGeom>
        </p:spPr>
        <p:txBody>
          <a:bodyPr/>
          <a:lstStyle/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solidFill>
                  <a:srgbClr val="4874CB"/>
                </a:solidFill>
                <a:latin typeface="Arial"/>
                <a:ea typeface="微软雅黑"/>
              </a:rPr>
              <a:t>Background</a:t>
            </a:r>
            <a:r>
              <a:rPr lang="en-US" altLang="en-US" sz="2800" b="0" i="0" strike="noStrike" spc="200" dirty="0">
                <a:solidFill>
                  <a:srgbClr val="4874CB"/>
                </a:solidFill>
                <a:latin typeface="Arial"/>
                <a:ea typeface="微软雅黑"/>
              </a:rPr>
              <a:t> &amp; Challenge</a:t>
            </a:r>
          </a:p>
          <a:p>
            <a:pPr marL="914400" lvl="1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pc="200" dirty="0" err="1">
                <a:solidFill>
                  <a:srgbClr val="4874CB"/>
                </a:solidFill>
                <a:latin typeface="Arial"/>
                <a:ea typeface="微软雅黑"/>
              </a:rPr>
              <a:t>SpGEMM</a:t>
            </a:r>
            <a:endParaRPr lang="en-US" altLang="en-US" spc="200" dirty="0">
              <a:solidFill>
                <a:srgbClr val="4874CB"/>
              </a:solidFill>
              <a:latin typeface="Arial"/>
              <a:ea typeface="微软雅黑"/>
            </a:endParaRPr>
          </a:p>
          <a:p>
            <a:pPr marL="914400" lvl="1" indent="-457200">
              <a:lnSpc>
                <a:spcPct val="150000"/>
              </a:lnSpc>
              <a:buFont typeface="Wingdings" charset="0"/>
              <a:buChar char="n"/>
            </a:pPr>
            <a:r>
              <a:rPr lang="en-US" altLang="en-US" spc="200" dirty="0">
                <a:solidFill>
                  <a:srgbClr val="4874CB"/>
                </a:solidFill>
                <a:latin typeface="Arial"/>
                <a:ea typeface="微软雅黑"/>
              </a:rPr>
              <a:t>AMP</a:t>
            </a:r>
          </a:p>
          <a:p>
            <a:pPr marL="914400" lvl="1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pc="200" dirty="0">
                <a:solidFill>
                  <a:srgbClr val="4874CB"/>
                </a:solidFill>
                <a:latin typeface="Arial"/>
                <a:ea typeface="微软雅黑"/>
              </a:rPr>
              <a:t>Three basic accumulator kernels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zh-CN" sz="2800" spc="200" dirty="0">
                <a:latin typeface="Arial"/>
                <a:ea typeface="微软雅黑"/>
              </a:rPr>
              <a:t>Micro-</a:t>
            </a:r>
            <a:r>
              <a:rPr lang="en-US" altLang="en-US" sz="2800" spc="200" dirty="0">
                <a:latin typeface="Arial"/>
                <a:ea typeface="微软雅黑"/>
              </a:rPr>
              <a:t>Benchmark &amp; </a:t>
            </a:r>
            <a:r>
              <a:rPr lang="en-US" altLang="en-US" sz="2800" spc="200" dirty="0">
                <a:solidFill>
                  <a:srgbClr val="000000"/>
                </a:solidFill>
                <a:latin typeface="Arial"/>
                <a:ea typeface="微软雅黑"/>
              </a:rPr>
              <a:t>Motivation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HASpGEMM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Experimental results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Conclusion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30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A70E5CB-50EC-49CE-A08B-AEA20DDF045F}"/>
              </a:ext>
            </a:extLst>
          </p:cNvPr>
          <p:cNvGrpSpPr/>
          <p:nvPr/>
        </p:nvGrpSpPr>
        <p:grpSpPr>
          <a:xfrm>
            <a:off x="1823483" y="1565275"/>
            <a:ext cx="8545034" cy="4918919"/>
            <a:chOff x="6257165" y="2158938"/>
            <a:chExt cx="5756733" cy="3358879"/>
          </a:xfrm>
        </p:grpSpPr>
        <p:pic>
          <p:nvPicPr>
            <p:cNvPr id="21" name="图形 20">
              <a:extLst>
                <a:ext uri="{FF2B5EF4-FFF2-40B4-BE49-F238E27FC236}">
                  <a16:creationId xmlns:a16="http://schemas.microsoft.com/office/drawing/2014/main" id="{48ED15C9-732D-454E-8729-030734D95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6958" y="2179523"/>
              <a:ext cx="2468752" cy="1422622"/>
            </a:xfrm>
            <a:prstGeom prst="rect">
              <a:avLst/>
            </a:prstGeom>
          </p:spPr>
        </p:pic>
        <p:pic>
          <p:nvPicPr>
            <p:cNvPr id="23" name="图形 22">
              <a:extLst>
                <a:ext uri="{FF2B5EF4-FFF2-40B4-BE49-F238E27FC236}">
                  <a16:creationId xmlns:a16="http://schemas.microsoft.com/office/drawing/2014/main" id="{CAE9A213-2021-46EA-82C4-43FC0749C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11801" y="2158938"/>
              <a:ext cx="2468752" cy="1422622"/>
            </a:xfrm>
            <a:prstGeom prst="rect">
              <a:avLst/>
            </a:prstGeom>
          </p:spPr>
        </p:pic>
        <p:pic>
          <p:nvPicPr>
            <p:cNvPr id="25" name="图形 24">
              <a:extLst>
                <a:ext uri="{FF2B5EF4-FFF2-40B4-BE49-F238E27FC236}">
                  <a16:creationId xmlns:a16="http://schemas.microsoft.com/office/drawing/2014/main" id="{CC30388D-4032-4473-A1C4-08951E08A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86958" y="3858282"/>
              <a:ext cx="2468752" cy="1422622"/>
            </a:xfrm>
            <a:prstGeom prst="rect">
              <a:avLst/>
            </a:prstGeom>
          </p:spPr>
        </p:pic>
        <p:pic>
          <p:nvPicPr>
            <p:cNvPr id="27" name="图形 26">
              <a:extLst>
                <a:ext uri="{FF2B5EF4-FFF2-40B4-BE49-F238E27FC236}">
                  <a16:creationId xmlns:a16="http://schemas.microsoft.com/office/drawing/2014/main" id="{28F6DC35-DC22-48A9-AC49-7691D4C1D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05468" y="3851056"/>
              <a:ext cx="2468750" cy="1422621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9027D38-72D9-4E10-B392-DFFC1D13011F}"/>
                </a:ext>
              </a:extLst>
            </p:cNvPr>
            <p:cNvSpPr txBox="1"/>
            <p:nvPr/>
          </p:nvSpPr>
          <p:spPr>
            <a:xfrm>
              <a:off x="6257165" y="3542977"/>
              <a:ext cx="321468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(a) All P-cores in i9-12900KF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8AE0BDA-487B-4F21-83D8-6B6982B77F03}"/>
                </a:ext>
              </a:extLst>
            </p:cNvPr>
            <p:cNvSpPr txBox="1"/>
            <p:nvPr/>
          </p:nvSpPr>
          <p:spPr>
            <a:xfrm>
              <a:off x="8799210" y="3542675"/>
              <a:ext cx="321468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(b) All E-cores in i9-12900KF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035E5E1-AAC1-488F-BDE7-AF813AEA29D1}"/>
                </a:ext>
              </a:extLst>
            </p:cNvPr>
            <p:cNvSpPr txBox="1"/>
            <p:nvPr/>
          </p:nvSpPr>
          <p:spPr>
            <a:xfrm>
              <a:off x="6257165" y="5210040"/>
              <a:ext cx="321468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(c) All P-cores in i9-13900KF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4C3F4F1-65D5-4A0B-9584-68B71C3287D1}"/>
                </a:ext>
              </a:extLst>
            </p:cNvPr>
            <p:cNvSpPr txBox="1"/>
            <p:nvPr/>
          </p:nvSpPr>
          <p:spPr>
            <a:xfrm>
              <a:off x="8799210" y="5209738"/>
              <a:ext cx="321468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(d) All E-cores in i9-13900KF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82F946EC-A800-4299-8955-55251E63920E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l" defTabSz="914400">
              <a:lnSpc>
                <a:spcPct val="100000"/>
              </a:lnSpc>
            </a:pP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Features of the three kernels.</a:t>
            </a:r>
          </a:p>
        </p:txBody>
      </p:sp>
      <p:sp>
        <p:nvSpPr>
          <p:cNvPr id="44" name="文本框 115">
            <a:extLst>
              <a:ext uri="{FF2B5EF4-FFF2-40B4-BE49-F238E27FC236}">
                <a16:creationId xmlns:a16="http://schemas.microsoft.com/office/drawing/2014/main" id="{CAA7344B-044E-40E9-B0B3-CE2B1EDF8FB8}"/>
              </a:ext>
            </a:extLst>
          </p:cNvPr>
          <p:cNvSpPr txBox="1"/>
          <p:nvPr/>
        </p:nvSpPr>
        <p:spPr>
          <a:xfrm>
            <a:off x="-20320" y="1219554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en-US" sz="2000" dirty="0">
                <a:latin typeface="Arial"/>
              </a:rPr>
              <a:t>The optimal kernel </a:t>
            </a:r>
            <a:r>
              <a:rPr lang="en-US" altLang="zh-CN" sz="2000" dirty="0">
                <a:latin typeface="Arial"/>
              </a:rPr>
              <a:t>when the number of intermediate products is different.</a:t>
            </a:r>
          </a:p>
          <a:p>
            <a:pPr lvl="0"/>
            <a:r>
              <a:rPr lang="en-US" altLang="en-US" sz="2000" dirty="0">
                <a:latin typeface="Arial"/>
              </a:rPr>
              <a:t>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FA02ACB-C411-4903-8E67-D8A0A20EDA9F}"/>
              </a:ext>
            </a:extLst>
          </p:cNvPr>
          <p:cNvSpPr/>
          <p:nvPr/>
        </p:nvSpPr>
        <p:spPr>
          <a:xfrm>
            <a:off x="3079750" y="3060700"/>
            <a:ext cx="692150" cy="2494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0EBFBF69-79E7-411E-BF84-B91E10794DEB}"/>
              </a:ext>
            </a:extLst>
          </p:cNvPr>
          <p:cNvSpPr/>
          <p:nvPr/>
        </p:nvSpPr>
        <p:spPr>
          <a:xfrm>
            <a:off x="3808894" y="2337456"/>
            <a:ext cx="304100" cy="9479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FD1DB2D-CEC7-45E2-9B4F-8357EEFD7D12}"/>
              </a:ext>
            </a:extLst>
          </p:cNvPr>
          <p:cNvSpPr/>
          <p:nvPr/>
        </p:nvSpPr>
        <p:spPr>
          <a:xfrm>
            <a:off x="4171250" y="2133691"/>
            <a:ext cx="1425529" cy="115172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31BE2FF-78E6-45A1-9C05-E199F790E60B}"/>
              </a:ext>
            </a:extLst>
          </p:cNvPr>
          <p:cNvSpPr/>
          <p:nvPr/>
        </p:nvSpPr>
        <p:spPr>
          <a:xfrm>
            <a:off x="7042150" y="3041590"/>
            <a:ext cx="692150" cy="2494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841BA080-07C8-4C5D-86A4-5839D8E84796}"/>
              </a:ext>
            </a:extLst>
          </p:cNvPr>
          <p:cNvSpPr/>
          <p:nvPr/>
        </p:nvSpPr>
        <p:spPr>
          <a:xfrm>
            <a:off x="7771294" y="2318346"/>
            <a:ext cx="304100" cy="9479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D30AB568-10FB-4C3F-8A9B-6F7674A490B0}"/>
              </a:ext>
            </a:extLst>
          </p:cNvPr>
          <p:cNvSpPr/>
          <p:nvPr/>
        </p:nvSpPr>
        <p:spPr>
          <a:xfrm>
            <a:off x="8133650" y="2114581"/>
            <a:ext cx="1425529" cy="115172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32FDB95A-3077-4115-8F99-2C06B5ADEE92}"/>
              </a:ext>
            </a:extLst>
          </p:cNvPr>
          <p:cNvSpPr/>
          <p:nvPr/>
        </p:nvSpPr>
        <p:spPr>
          <a:xfrm>
            <a:off x="3092622" y="5526337"/>
            <a:ext cx="692150" cy="2494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D7EA63A1-08A5-4D48-805D-1F3219CC6709}"/>
              </a:ext>
            </a:extLst>
          </p:cNvPr>
          <p:cNvSpPr/>
          <p:nvPr/>
        </p:nvSpPr>
        <p:spPr>
          <a:xfrm>
            <a:off x="3821766" y="4803093"/>
            <a:ext cx="304100" cy="9479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4F3B7E56-3C2B-44AD-A327-69F19CAA456C}"/>
              </a:ext>
            </a:extLst>
          </p:cNvPr>
          <p:cNvSpPr/>
          <p:nvPr/>
        </p:nvSpPr>
        <p:spPr>
          <a:xfrm>
            <a:off x="4184122" y="4300086"/>
            <a:ext cx="1425529" cy="14509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61A0F051-9C81-426E-88B0-D5470F7D6CFC}"/>
              </a:ext>
            </a:extLst>
          </p:cNvPr>
          <p:cNvSpPr/>
          <p:nvPr/>
        </p:nvSpPr>
        <p:spPr>
          <a:xfrm>
            <a:off x="6983894" y="5503147"/>
            <a:ext cx="692150" cy="2494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1B98B018-EE68-484E-ABD8-D594556022FF}"/>
              </a:ext>
            </a:extLst>
          </p:cNvPr>
          <p:cNvSpPr/>
          <p:nvPr/>
        </p:nvSpPr>
        <p:spPr>
          <a:xfrm>
            <a:off x="7713038" y="4779903"/>
            <a:ext cx="304100" cy="9479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CB8FE89B-9E2A-443D-8485-36AB7240F808}"/>
              </a:ext>
            </a:extLst>
          </p:cNvPr>
          <p:cNvSpPr/>
          <p:nvPr/>
        </p:nvSpPr>
        <p:spPr>
          <a:xfrm>
            <a:off x="8075394" y="4576138"/>
            <a:ext cx="1425529" cy="115172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5500D1F-B86B-4E2B-A83E-A750D738359A}"/>
              </a:ext>
            </a:extLst>
          </p:cNvPr>
          <p:cNvSpPr txBox="1"/>
          <p:nvPr/>
        </p:nvSpPr>
        <p:spPr>
          <a:xfrm>
            <a:off x="3537413" y="1977868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HASH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9E56898-E25B-456F-9107-CE14D012B66E}"/>
              </a:ext>
            </a:extLst>
          </p:cNvPr>
          <p:cNvSpPr txBox="1"/>
          <p:nvPr/>
        </p:nvSpPr>
        <p:spPr>
          <a:xfrm>
            <a:off x="3125159" y="2747200"/>
            <a:ext cx="67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ESC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75020964-3FBF-4C56-B917-5AA5CABCB309}"/>
              </a:ext>
            </a:extLst>
          </p:cNvPr>
          <p:cNvSpPr txBox="1"/>
          <p:nvPr/>
        </p:nvSpPr>
        <p:spPr>
          <a:xfrm>
            <a:off x="4540416" y="1798534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4874CB"/>
                </a:solidFill>
              </a:rPr>
              <a:t>SPA</a:t>
            </a:r>
            <a:endParaRPr lang="zh-CN" altLang="en-US" dirty="0">
              <a:solidFill>
                <a:srgbClr val="4874CB"/>
              </a:solidFill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C7DF14F-6824-4414-B399-7A5E8C982F83}"/>
              </a:ext>
            </a:extLst>
          </p:cNvPr>
          <p:cNvSpPr txBox="1"/>
          <p:nvPr/>
        </p:nvSpPr>
        <p:spPr>
          <a:xfrm>
            <a:off x="7467786" y="1946377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HASH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985A8D16-6C6D-471C-8CFF-A0C7C291C96A}"/>
              </a:ext>
            </a:extLst>
          </p:cNvPr>
          <p:cNvSpPr txBox="1"/>
          <p:nvPr/>
        </p:nvSpPr>
        <p:spPr>
          <a:xfrm>
            <a:off x="7055532" y="2715709"/>
            <a:ext cx="67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ESC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47FEDACF-F6DD-4E8A-BB84-43B9057CD846}"/>
              </a:ext>
            </a:extLst>
          </p:cNvPr>
          <p:cNvSpPr txBox="1"/>
          <p:nvPr/>
        </p:nvSpPr>
        <p:spPr>
          <a:xfrm>
            <a:off x="8470789" y="1767043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4874CB"/>
                </a:solidFill>
              </a:rPr>
              <a:t>SPA</a:t>
            </a:r>
            <a:endParaRPr lang="zh-CN" altLang="en-US" dirty="0">
              <a:solidFill>
                <a:srgbClr val="4874CB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55A5F5E-5C9C-41F2-B582-AC8112686C77}"/>
              </a:ext>
            </a:extLst>
          </p:cNvPr>
          <p:cNvSpPr txBox="1"/>
          <p:nvPr/>
        </p:nvSpPr>
        <p:spPr>
          <a:xfrm>
            <a:off x="3554879" y="4468395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HASH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75D0E94-22E3-45B0-BB4D-4722E0281ABC}"/>
              </a:ext>
            </a:extLst>
          </p:cNvPr>
          <p:cNvSpPr txBox="1"/>
          <p:nvPr/>
        </p:nvSpPr>
        <p:spPr>
          <a:xfrm>
            <a:off x="3142625" y="5237727"/>
            <a:ext cx="67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ESC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82A40CA6-C9F9-4460-A49E-FDCF7A3908E3}"/>
              </a:ext>
            </a:extLst>
          </p:cNvPr>
          <p:cNvSpPr txBox="1"/>
          <p:nvPr/>
        </p:nvSpPr>
        <p:spPr>
          <a:xfrm>
            <a:off x="4622945" y="3989945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4874CB"/>
                </a:solidFill>
              </a:rPr>
              <a:t>SPA</a:t>
            </a:r>
            <a:endParaRPr lang="zh-CN" altLang="en-US" dirty="0">
              <a:solidFill>
                <a:srgbClr val="4874CB"/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D490856-3889-4DB5-9B49-0AF9FDAC1DA2}"/>
              </a:ext>
            </a:extLst>
          </p:cNvPr>
          <p:cNvSpPr txBox="1"/>
          <p:nvPr/>
        </p:nvSpPr>
        <p:spPr>
          <a:xfrm>
            <a:off x="7420159" y="4434916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HASH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D69F9C4-7615-49D2-B3C4-A517AD378F2D}"/>
              </a:ext>
            </a:extLst>
          </p:cNvPr>
          <p:cNvSpPr txBox="1"/>
          <p:nvPr/>
        </p:nvSpPr>
        <p:spPr>
          <a:xfrm>
            <a:off x="7007905" y="5204248"/>
            <a:ext cx="67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ESC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7379EE2-25B6-4BA7-A21D-5ABBDCDBD9BD}"/>
              </a:ext>
            </a:extLst>
          </p:cNvPr>
          <p:cNvSpPr txBox="1"/>
          <p:nvPr/>
        </p:nvSpPr>
        <p:spPr>
          <a:xfrm>
            <a:off x="8423162" y="4255582"/>
            <a:ext cx="7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4874CB"/>
                </a:solidFill>
              </a:rPr>
              <a:t>SPA</a:t>
            </a:r>
            <a:endParaRPr lang="zh-CN" altLang="en-US" dirty="0">
              <a:solidFill>
                <a:srgbClr val="4874CB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D1687C4D-1B6A-4230-BD03-B5867D79C3BB}"/>
              </a:ext>
            </a:extLst>
          </p:cNvPr>
          <p:cNvSpPr/>
          <p:nvPr/>
        </p:nvSpPr>
        <p:spPr>
          <a:xfrm>
            <a:off x="-10941" y="-12700"/>
            <a:ext cx="12212320" cy="6868160"/>
          </a:xfrm>
          <a:prstGeom prst="rect">
            <a:avLst/>
          </a:prstGeom>
          <a:solidFill>
            <a:schemeClr val="bg1">
              <a:alpha val="44000"/>
            </a:schemeClr>
          </a:solidFill>
          <a:ln w="0"/>
        </p:spPr>
        <p:txBody>
          <a:bodyPr anchor="ctr"/>
          <a:lstStyle/>
          <a:p>
            <a:pPr algn="ctr"/>
            <a:r>
              <a:rPr lang="en-US" dirty="0" err="1"/>
              <a:t>i</a:t>
            </a:r>
            <a:endParaRPr dirty="0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F2B6674-5D05-4B62-9AF4-9F3793D4F1BD}"/>
              </a:ext>
            </a:extLst>
          </p:cNvPr>
          <p:cNvSpPr/>
          <p:nvPr/>
        </p:nvSpPr>
        <p:spPr>
          <a:xfrm>
            <a:off x="878417" y="2722615"/>
            <a:ext cx="10435167" cy="1412770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/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Motivation 3</a:t>
            </a:r>
            <a:r>
              <a:rPr lang="zh-CN" altLang="zh-CN" sz="3200" b="1" dirty="0">
                <a:solidFill>
                  <a:srgbClr val="000000"/>
                </a:solidFill>
                <a:latin typeface="Arial"/>
                <a:ea typeface="Arial"/>
              </a:rPr>
              <a:t>：</a:t>
            </a:r>
            <a:r>
              <a:rPr lang="en-US" altLang="zh-CN" sz="3200" b="1" dirty="0">
                <a:solidFill>
                  <a:srgbClr val="000000"/>
                </a:solidFill>
                <a:latin typeface="Arial"/>
                <a:ea typeface="Arial"/>
              </a:rPr>
              <a:t>K</a:t>
            </a:r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ernel selection can be made according to the matrix </a:t>
            </a:r>
            <a:r>
              <a:rPr lang="en-US" altLang="zh-CN" sz="3200" b="1" dirty="0">
                <a:solidFill>
                  <a:srgbClr val="000000"/>
                </a:solidFill>
                <a:latin typeface="Arial"/>
                <a:ea typeface="Arial"/>
              </a:rPr>
              <a:t>structure</a:t>
            </a:r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zh-CN" altLang="zh-CN" sz="3200" b="1" dirty="0">
              <a:solidFill>
                <a:srgbClr val="000000"/>
              </a:solidFill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352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23745" y="2813050"/>
            <a:ext cx="285813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4800" b="1" spc="400" dirty="0">
                <a:latin typeface="Arial"/>
                <a:ea typeface="微软雅黑"/>
              </a:rPr>
              <a:t>Outline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05144" y="1472564"/>
            <a:ext cx="6504305" cy="4217035"/>
          </a:xfrm>
          <a:prstGeom prst="rect">
            <a:avLst/>
          </a:prstGeom>
        </p:spPr>
        <p:txBody>
          <a:bodyPr/>
          <a:lstStyle/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solidFill>
                  <a:srgbClr val="000000"/>
                </a:solidFill>
                <a:latin typeface="Arial"/>
                <a:ea typeface="微软雅黑"/>
              </a:rPr>
              <a:t>Background &amp; Challenge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zh-CN" sz="2800" spc="200" dirty="0">
                <a:latin typeface="Arial"/>
                <a:ea typeface="微软雅黑"/>
              </a:rPr>
              <a:t>Micro-</a:t>
            </a:r>
            <a:r>
              <a:rPr lang="en-US" altLang="en-US" sz="2800" spc="200" dirty="0">
                <a:latin typeface="Arial"/>
                <a:ea typeface="微软雅黑"/>
              </a:rPr>
              <a:t>Benchmark &amp; Motivation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solidFill>
                  <a:srgbClr val="4874CB"/>
                </a:solidFill>
                <a:latin typeface="Arial"/>
                <a:ea typeface="微软雅黑"/>
              </a:rPr>
              <a:t>HASpGEMM</a:t>
            </a:r>
          </a:p>
          <a:p>
            <a:pPr marL="914400" lvl="1" indent="-457200">
              <a:lnSpc>
                <a:spcPct val="150000"/>
              </a:lnSpc>
              <a:buFont typeface="Wingdings" charset="0"/>
              <a:buChar char="n"/>
            </a:pPr>
            <a:r>
              <a:rPr lang="en-US" altLang="en-US" b="0" i="0" strike="noStrike" spc="200" dirty="0">
                <a:solidFill>
                  <a:srgbClr val="4874CB"/>
                </a:solidFill>
                <a:latin typeface="Arial"/>
                <a:ea typeface="微软雅黑"/>
              </a:rPr>
              <a:t>Algorithm Design </a:t>
            </a:r>
          </a:p>
          <a:p>
            <a:pPr marL="914400" lvl="1" indent="-457200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1800" b="0" i="0" strike="noStrike" spc="200" dirty="0">
                <a:solidFill>
                  <a:srgbClr val="4874CB"/>
                </a:solidFill>
                <a:latin typeface="Arial"/>
                <a:ea typeface="微软雅黑"/>
              </a:rPr>
              <a:t>Analysis Phase</a:t>
            </a:r>
          </a:p>
          <a:p>
            <a:pPr marL="914400" lvl="1" indent="-457200" algn="l" defTabSz="914400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1800" b="0" i="0" strike="noStrike" spc="200" dirty="0">
                <a:solidFill>
                  <a:srgbClr val="4874CB"/>
                </a:solidFill>
                <a:latin typeface="Arial"/>
                <a:ea typeface="微软雅黑"/>
              </a:rPr>
              <a:t>Execution Phase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Experiment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Conclusion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707223" y="647827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31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707223" y="647827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32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810CAF4-BA43-4295-8067-6BB87F9A996E}"/>
              </a:ext>
            </a:extLst>
          </p:cNvPr>
          <p:cNvGrpSpPr/>
          <p:nvPr/>
        </p:nvGrpSpPr>
        <p:grpSpPr>
          <a:xfrm>
            <a:off x="203200" y="1425516"/>
            <a:ext cx="11899900" cy="4826488"/>
            <a:chOff x="351430" y="843505"/>
            <a:chExt cx="11489140" cy="5408499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141D847-AA81-499F-BC96-445BB38B7B7A}"/>
                </a:ext>
              </a:extLst>
            </p:cNvPr>
            <p:cNvSpPr/>
            <p:nvPr/>
          </p:nvSpPr>
          <p:spPr>
            <a:xfrm>
              <a:off x="351430" y="2607334"/>
              <a:ext cx="4846721" cy="1422218"/>
            </a:xfrm>
            <a:prstGeom prst="rect">
              <a:avLst/>
            </a:prstGeom>
            <a:solidFill>
              <a:srgbClr val="8FAADF"/>
            </a:solidFill>
            <a:ln w="0"/>
          </p:spPr>
          <p:txBody>
            <a:bodyPr anchor="ctr"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9pPr>
            </a:lstStyle>
            <a:p>
              <a:pPr lvl="0" algn="ctr"/>
              <a:r>
                <a:rPr lang="en-US" altLang="en-US" sz="1800" b="1" dirty="0">
                  <a:solidFill>
                    <a:srgbClr val="000000"/>
                  </a:solidFill>
                  <a:latin typeface="Arial"/>
                  <a:ea typeface="Arial"/>
                </a:rPr>
                <a:t>Motivation 2</a:t>
              </a:r>
              <a:r>
                <a:rPr lang="zh-CN" altLang="zh-CN" sz="1800" b="1" dirty="0">
                  <a:solidFill>
                    <a:srgbClr val="000000"/>
                  </a:solidFill>
                  <a:latin typeface="Arial"/>
                  <a:ea typeface="Arial"/>
                </a:rPr>
                <a:t>：</a:t>
              </a:r>
              <a:r>
                <a:rPr lang="en-US" altLang="zh-CN" sz="1800" b="1" dirty="0">
                  <a:solidFill>
                    <a:srgbClr val="000000"/>
                  </a:solidFill>
                  <a:latin typeface="Arial"/>
                  <a:ea typeface="Arial"/>
                </a:rPr>
                <a:t>It </a:t>
              </a:r>
              <a:r>
                <a:rPr lang="zh-CN" altLang="zh-CN" sz="1800" b="1" dirty="0">
                  <a:solidFill>
                    <a:srgbClr val="000000"/>
                  </a:solidFill>
                  <a:latin typeface="Arial"/>
                  <a:ea typeface="Arial"/>
                </a:rPr>
                <a:t>is possible to find a threshold to measure </a:t>
              </a:r>
              <a:r>
                <a:rPr lang="en-US" altLang="zh-CN" sz="1800" b="1" dirty="0">
                  <a:solidFill>
                    <a:srgbClr val="000000"/>
                  </a:solidFill>
                  <a:latin typeface="Arial"/>
                  <a:ea typeface="Arial"/>
                </a:rPr>
                <a:t>the asymmetry of AMP’s two types of cores</a:t>
              </a:r>
              <a:r>
                <a:rPr lang="zh-CN" altLang="zh-CN" sz="1800" b="1" dirty="0">
                  <a:solidFill>
                    <a:srgbClr val="000000"/>
                  </a:solidFill>
                  <a:latin typeface="Arial"/>
                  <a:ea typeface="Arial"/>
                </a:rPr>
                <a:t>. 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C25688D-C81D-44DE-92D3-BE510909534F}"/>
                </a:ext>
              </a:extLst>
            </p:cNvPr>
            <p:cNvSpPr/>
            <p:nvPr/>
          </p:nvSpPr>
          <p:spPr>
            <a:xfrm>
              <a:off x="351431" y="1017906"/>
              <a:ext cx="4846722" cy="1422218"/>
            </a:xfrm>
            <a:prstGeom prst="rect">
              <a:avLst/>
            </a:prstGeom>
            <a:solidFill>
              <a:srgbClr val="8FAADF"/>
            </a:solidFill>
            <a:ln w="0"/>
          </p:spPr>
          <p:txBody>
            <a:bodyPr anchor="ctr"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9pPr>
            </a:lstStyle>
            <a:p>
              <a:pPr lvl="0" algn="ctr"/>
              <a:r>
                <a:rPr lang="en-US" altLang="en-US" sz="1800" b="1" dirty="0">
                  <a:solidFill>
                    <a:srgbClr val="000000"/>
                  </a:solidFill>
                  <a:latin typeface="Arial"/>
                  <a:ea typeface="Arial"/>
                </a:rPr>
                <a:t>Motivation 1</a:t>
              </a:r>
              <a:r>
                <a:rPr lang="zh-CN" altLang="zh-CN" sz="1800" b="1" dirty="0">
                  <a:solidFill>
                    <a:srgbClr val="000000"/>
                  </a:solidFill>
                  <a:latin typeface="Arial"/>
                  <a:ea typeface="Arial"/>
                </a:rPr>
                <a:t>：</a:t>
              </a:r>
              <a:r>
                <a:rPr lang="en-US" altLang="zh-CN" sz="1800" b="1" dirty="0">
                  <a:solidFill>
                    <a:srgbClr val="000000"/>
                  </a:solidFill>
                  <a:latin typeface="Arial"/>
                  <a:ea typeface="Arial"/>
                </a:rPr>
                <a:t>It is necessary to consider two partitioning strategies to achieve load balancing.</a:t>
              </a:r>
              <a:endParaRPr lang="zh-CN" altLang="zh-CN" sz="1800" b="1" dirty="0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C1FF472-0260-4E79-8E12-33AD85CC85A7}"/>
                </a:ext>
              </a:extLst>
            </p:cNvPr>
            <p:cNvSpPr/>
            <p:nvPr/>
          </p:nvSpPr>
          <p:spPr>
            <a:xfrm>
              <a:off x="351430" y="4573341"/>
              <a:ext cx="4846721" cy="1597962"/>
            </a:xfrm>
            <a:prstGeom prst="rect">
              <a:avLst/>
            </a:prstGeom>
            <a:solidFill>
              <a:srgbClr val="8FAADF"/>
            </a:solidFill>
            <a:ln w="0"/>
          </p:spPr>
          <p:txBody>
            <a:bodyPr anchor="ctr"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9pPr>
            </a:lstStyle>
            <a:p>
              <a:pPr lvl="0" algn="ctr"/>
              <a:r>
                <a:rPr lang="en-US" altLang="en-US" sz="1800" b="1" dirty="0">
                  <a:solidFill>
                    <a:srgbClr val="000000"/>
                  </a:solidFill>
                  <a:latin typeface="Arial"/>
                  <a:ea typeface="Arial"/>
                </a:rPr>
                <a:t>Motivation 3</a:t>
              </a:r>
              <a:r>
                <a:rPr lang="zh-CN" altLang="zh-CN" sz="1800" b="1" dirty="0">
                  <a:solidFill>
                    <a:srgbClr val="000000"/>
                  </a:solidFill>
                  <a:latin typeface="Arial"/>
                  <a:ea typeface="Arial"/>
                </a:rPr>
                <a:t>：</a:t>
              </a:r>
              <a:r>
                <a:rPr lang="en-US" altLang="en-US" sz="1800" b="1" dirty="0">
                  <a:solidFill>
                    <a:srgbClr val="000000"/>
                  </a:solidFill>
                  <a:latin typeface="Arial"/>
                  <a:ea typeface="Arial"/>
                </a:rPr>
                <a:t>kernel selection can be made according to the matrix </a:t>
              </a:r>
              <a:r>
                <a:rPr lang="en-US" altLang="zh-CN" sz="1800" b="1" dirty="0">
                  <a:solidFill>
                    <a:srgbClr val="000000"/>
                  </a:solidFill>
                  <a:latin typeface="Arial"/>
                  <a:ea typeface="Arial"/>
                </a:rPr>
                <a:t>structure</a:t>
              </a:r>
              <a:r>
                <a:rPr lang="en-US" altLang="en-US" sz="1800" b="1" dirty="0">
                  <a:solidFill>
                    <a:srgbClr val="000000"/>
                  </a:solidFill>
                  <a:latin typeface="Arial"/>
                  <a:ea typeface="Arial"/>
                </a:rPr>
                <a:t>.</a:t>
              </a:r>
              <a:endParaRPr lang="zh-CN" altLang="zh-CN" sz="1800" b="1" dirty="0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6" name="箭头: 右 15">
              <a:extLst>
                <a:ext uri="{FF2B5EF4-FFF2-40B4-BE49-F238E27FC236}">
                  <a16:creationId xmlns:a16="http://schemas.microsoft.com/office/drawing/2014/main" id="{267E3360-0F51-41F7-A346-665B0077559C}"/>
                </a:ext>
              </a:extLst>
            </p:cNvPr>
            <p:cNvSpPr/>
            <p:nvPr/>
          </p:nvSpPr>
          <p:spPr>
            <a:xfrm>
              <a:off x="5518150" y="4860581"/>
              <a:ext cx="1155700" cy="749301"/>
            </a:xfrm>
            <a:prstGeom prst="rightArrow">
              <a:avLst/>
            </a:prstGeom>
            <a:solidFill>
              <a:srgbClr val="8FA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箭头: 右 16">
              <a:extLst>
                <a:ext uri="{FF2B5EF4-FFF2-40B4-BE49-F238E27FC236}">
                  <a16:creationId xmlns:a16="http://schemas.microsoft.com/office/drawing/2014/main" id="{870CF234-F435-4AFD-8A85-008249A413DF}"/>
                </a:ext>
              </a:extLst>
            </p:cNvPr>
            <p:cNvSpPr/>
            <p:nvPr/>
          </p:nvSpPr>
          <p:spPr>
            <a:xfrm>
              <a:off x="5518150" y="1435736"/>
              <a:ext cx="1155700" cy="749301"/>
            </a:xfrm>
            <a:prstGeom prst="rightArrow">
              <a:avLst/>
            </a:prstGeom>
            <a:solidFill>
              <a:srgbClr val="8FA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箭头: 右 17">
              <a:extLst>
                <a:ext uri="{FF2B5EF4-FFF2-40B4-BE49-F238E27FC236}">
                  <a16:creationId xmlns:a16="http://schemas.microsoft.com/office/drawing/2014/main" id="{58EC68B0-3697-45BF-A5D3-4CFB5D11BCD8}"/>
                </a:ext>
              </a:extLst>
            </p:cNvPr>
            <p:cNvSpPr/>
            <p:nvPr/>
          </p:nvSpPr>
          <p:spPr>
            <a:xfrm>
              <a:off x="5518150" y="3054349"/>
              <a:ext cx="1155700" cy="749301"/>
            </a:xfrm>
            <a:prstGeom prst="rightArrow">
              <a:avLst/>
            </a:prstGeom>
            <a:solidFill>
              <a:srgbClr val="8FA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FC72545-39E3-442B-B7F5-7F9391F7CE9B}"/>
                </a:ext>
              </a:extLst>
            </p:cNvPr>
            <p:cNvSpPr/>
            <p:nvPr/>
          </p:nvSpPr>
          <p:spPr>
            <a:xfrm>
              <a:off x="6895525" y="843505"/>
              <a:ext cx="4920555" cy="3186048"/>
            </a:xfrm>
            <a:prstGeom prst="rect">
              <a:avLst/>
            </a:prstGeom>
            <a:solidFill>
              <a:srgbClr val="8FAADF"/>
            </a:solidFill>
            <a:ln w="0"/>
          </p:spPr>
          <p:txBody>
            <a:bodyPr anchor="ctr"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9pPr>
            </a:lstStyle>
            <a:p>
              <a:pPr lvl="0" algn="ctr">
                <a:lnSpc>
                  <a:spcPct val="125000"/>
                </a:lnSpc>
              </a:pPr>
              <a:endParaRPr lang="en-US" altLang="zh-CN" sz="2000" b="1" dirty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0" lvl="0" indent="0" algn="ctr" defTabSz="914400">
                <a:lnSpc>
                  <a:spcPct val="100000"/>
                </a:lnSpc>
              </a:pPr>
              <a:r>
                <a:rPr lang="en-US" altLang="en-US" sz="2400" b="1" dirty="0">
                  <a:solidFill>
                    <a:srgbClr val="C00000"/>
                  </a:solidFill>
                  <a:latin typeface="Arial"/>
                </a:rPr>
                <a:t>Analysis Phase</a:t>
              </a:r>
            </a:p>
            <a:p>
              <a:pPr algn="ctr">
                <a:lnSpc>
                  <a:spcPct val="125000"/>
                </a:lnSpc>
              </a:pPr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Using the sum of intermediate product count and consumed cache line count as row weights to measure the workload.</a:t>
              </a:r>
            </a:p>
            <a:p>
              <a:pPr algn="ctr">
                <a:lnSpc>
                  <a:spcPct val="125000"/>
                </a:lnSpc>
              </a:pPr>
              <a:endParaRPr lang="en-US" altLang="zh-CN" sz="1600" b="1" dirty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algn="ctr">
                <a:lnSpc>
                  <a:spcPct val="125000"/>
                </a:lnSpc>
              </a:pPr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Allocate the workload to the two types of cores based on the </a:t>
              </a:r>
              <a:r>
                <a:rPr lang="en-US" altLang="zh-CN" b="1" dirty="0">
                  <a:solidFill>
                    <a:srgbClr val="000000"/>
                  </a:solidFill>
                  <a:latin typeface="+mn-ea"/>
                  <a:ea typeface="+mn-ea"/>
                </a:rPr>
                <a:t>acceleration ratio of P-cores to E-cores.</a:t>
              </a:r>
              <a:endParaRPr lang="en-US" altLang="en-US" sz="1600" b="1" dirty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lvl="0" algn="ctr">
                <a:lnSpc>
                  <a:spcPct val="125000"/>
                </a:lnSpc>
              </a:pPr>
              <a:endParaRPr lang="en-US" altLang="en-US" sz="1600" b="1" dirty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7E4442F-775F-4D88-88DA-3775C688BF94}"/>
                </a:ext>
              </a:extLst>
            </p:cNvPr>
            <p:cNvSpPr/>
            <p:nvPr/>
          </p:nvSpPr>
          <p:spPr>
            <a:xfrm>
              <a:off x="6911718" y="4503715"/>
              <a:ext cx="4928852" cy="1748289"/>
            </a:xfrm>
            <a:prstGeom prst="rect">
              <a:avLst/>
            </a:prstGeom>
            <a:solidFill>
              <a:srgbClr val="8FAADF"/>
            </a:solidFill>
            <a:ln w="0"/>
          </p:spPr>
          <p:txBody>
            <a:bodyPr anchor="ctr"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9pPr>
            </a:lstStyle>
            <a:p>
              <a:pPr marL="0" lvl="0" indent="0" algn="ctr" defTabSz="914400">
                <a:lnSpc>
                  <a:spcPct val="100000"/>
                </a:lnSpc>
              </a:pPr>
              <a:r>
                <a:rPr lang="en-US" altLang="zh-CN" sz="2400" b="1" dirty="0">
                  <a:solidFill>
                    <a:srgbClr val="C00000"/>
                  </a:solidFill>
                  <a:latin typeface="Arial"/>
                </a:rPr>
                <a:t>Execution</a:t>
              </a:r>
              <a:r>
                <a:rPr lang="en-US" altLang="en-US" sz="2400" b="1" dirty="0">
                  <a:solidFill>
                    <a:srgbClr val="C00000"/>
                  </a:solidFill>
                  <a:latin typeface="Arial"/>
                </a:rPr>
                <a:t> Phase</a:t>
              </a:r>
            </a:p>
            <a:p>
              <a:pPr lvl="0" algn="ctr">
                <a:lnSpc>
                  <a:spcPct val="125000"/>
                </a:lnSpc>
              </a:pPr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Utilize an adaptive kernel selection method to choose the optimal kernel based on the matrix structure.</a:t>
              </a:r>
              <a:endParaRPr lang="en-US" altLang="en-US" b="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AC5EA59-8054-4FC4-AD1F-35714CE9BE04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l" defTabSz="914400">
              <a:lnSpc>
                <a:spcPct val="100000"/>
              </a:lnSpc>
            </a:pP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Algorithm Design </a:t>
            </a:r>
            <a:endParaRPr lang="en-US" altLang="en-US" sz="3200" b="1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82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1730789" y="6471920"/>
            <a:ext cx="421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dirty="0">
                <a:solidFill>
                  <a:srgbClr val="FFFFFF"/>
                </a:solidFill>
              </a:rPr>
              <a:t>33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defTabSz="914400">
              <a:lnSpc>
                <a:spcPct val="100000"/>
              </a:lnSpc>
            </a:pP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 Phase</a:t>
            </a:r>
          </a:p>
        </p:txBody>
      </p:sp>
      <p:sp>
        <p:nvSpPr>
          <p:cNvPr id="100" name="文本框 115">
            <a:extLst>
              <a:ext uri="{FF2B5EF4-FFF2-40B4-BE49-F238E27FC236}">
                <a16:creationId xmlns:a16="http://schemas.microsoft.com/office/drawing/2014/main" id="{1F686354-BE09-4337-8F36-17AEC1C280A4}"/>
              </a:ext>
            </a:extLst>
          </p:cNvPr>
          <p:cNvSpPr txBox="1"/>
          <p:nvPr/>
        </p:nvSpPr>
        <p:spPr>
          <a:xfrm>
            <a:off x="-20320" y="1421896"/>
            <a:ext cx="12098502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000" dirty="0" err="1">
                <a:latin typeface="Arial"/>
              </a:rPr>
              <a:t>Utlizing</a:t>
            </a:r>
            <a:r>
              <a:rPr lang="en-US" altLang="zh-CN" sz="2000" dirty="0">
                <a:latin typeface="Arial"/>
              </a:rPr>
              <a:t> a new </a:t>
            </a:r>
            <a:r>
              <a:rPr lang="en-US" altLang="zh-CN" sz="2000" dirty="0">
                <a:solidFill>
                  <a:srgbClr val="C00000"/>
                </a:solidFill>
                <a:latin typeface="Arial"/>
              </a:rPr>
              <a:t>weight(</a:t>
            </a:r>
            <a:r>
              <a:rPr lang="en-US" altLang="zh-CN" sz="2000" i="1" dirty="0">
                <a:solidFill>
                  <a:srgbClr val="C00000"/>
                </a:solidFill>
                <a:latin typeface="Arial"/>
              </a:rPr>
              <a:t>weight</a:t>
            </a:r>
            <a:r>
              <a:rPr lang="en-US" altLang="zh-CN" sz="2000" dirty="0">
                <a:solidFill>
                  <a:srgbClr val="C00000"/>
                </a:solidFill>
                <a:latin typeface="Arial"/>
              </a:rPr>
              <a:t>) </a:t>
            </a:r>
            <a:r>
              <a:rPr lang="en-US" altLang="zh-CN" sz="2000" dirty="0">
                <a:latin typeface="Arial"/>
              </a:rPr>
              <a:t>to measure the workload, which is the sum of </a:t>
            </a:r>
            <a:r>
              <a:rPr lang="en-US" altLang="zh-CN" sz="2000" dirty="0">
                <a:solidFill>
                  <a:srgbClr val="C00000"/>
                </a:solidFill>
                <a:latin typeface="Arial"/>
              </a:rPr>
              <a:t>intermediate product count (</a:t>
            </a:r>
            <a:r>
              <a:rPr lang="en-US" altLang="zh-CN" sz="2000" i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ipc</a:t>
            </a:r>
            <a:r>
              <a:rPr lang="en-US" altLang="zh-CN" sz="2000" dirty="0">
                <a:solidFill>
                  <a:srgbClr val="C00000"/>
                </a:solidFill>
                <a:latin typeface="Arial"/>
              </a:rPr>
              <a:t>) </a:t>
            </a:r>
            <a:r>
              <a:rPr lang="en-US" altLang="zh-CN" sz="2000" dirty="0">
                <a:latin typeface="Arial"/>
              </a:rPr>
              <a:t>and </a:t>
            </a:r>
            <a:r>
              <a:rPr lang="en-US" altLang="zh-CN" sz="2000" dirty="0">
                <a:solidFill>
                  <a:srgbClr val="C00000"/>
                </a:solidFill>
                <a:latin typeface="Arial"/>
              </a:rPr>
              <a:t>consumed cache line(</a:t>
            </a:r>
            <a:r>
              <a:rPr lang="en-US" altLang="zh-CN" sz="2000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ccl</a:t>
            </a:r>
            <a:r>
              <a:rPr lang="en-US" altLang="zh-CN" sz="2000" dirty="0">
                <a:solidFill>
                  <a:srgbClr val="C00000"/>
                </a:solidFill>
                <a:latin typeface="Arial"/>
              </a:rPr>
              <a:t>)</a:t>
            </a:r>
            <a:r>
              <a:rPr lang="en-US" altLang="zh-CN" sz="2000" dirty="0">
                <a:latin typeface="Arial"/>
              </a:rPr>
              <a:t>.</a:t>
            </a:r>
          </a:p>
          <a:p>
            <a:pPr lvl="0"/>
            <a:endParaRPr lang="en-US" altLang="en-US" sz="2000" dirty="0">
              <a:latin typeface="Arial"/>
            </a:endParaRPr>
          </a:p>
        </p:txBody>
      </p:sp>
      <p:sp>
        <p:nvSpPr>
          <p:cNvPr id="183" name="矩形 182"/>
          <p:cNvSpPr/>
          <p:nvPr>
            <p:custDataLst>
              <p:tags r:id="rId4"/>
            </p:custDataLst>
          </p:nvPr>
        </p:nvSpPr>
        <p:spPr>
          <a:xfrm>
            <a:off x="6129670" y="5268234"/>
            <a:ext cx="26276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Intermediate product of </a:t>
            </a:r>
            <a:r>
              <a:rPr lang="en-US" altLang="zh-CN" sz="18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BBDB778-C683-40EA-A028-E44BAA18BCC7}"/>
              </a:ext>
            </a:extLst>
          </p:cNvPr>
          <p:cNvGrpSpPr/>
          <p:nvPr/>
        </p:nvGrpSpPr>
        <p:grpSpPr>
          <a:xfrm>
            <a:off x="183565" y="2875548"/>
            <a:ext cx="2069635" cy="2156502"/>
            <a:chOff x="1851739" y="3109267"/>
            <a:chExt cx="1824355" cy="1900927"/>
          </a:xfrm>
        </p:grpSpPr>
        <p:sp>
          <p:nvSpPr>
            <p:cNvPr id="138" name="Rectangle 83"/>
            <p:cNvSpPr>
              <a:spLocks noChangeAspect="1"/>
            </p:cNvSpPr>
            <p:nvPr>
              <p:custDataLst>
                <p:tags r:id="rId63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9" name="Rectangle 84"/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0" name="Rectangle 85"/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1" name="Rectangle 86"/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2" name="Rectangle 87"/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3" name="Rectangle 88"/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4" name="Rectangle 89"/>
            <p:cNvSpPr>
              <a:spLocks noChangeAspect="1"/>
            </p:cNvSpPr>
            <p:nvPr>
              <p:custDataLst>
                <p:tags r:id="rId69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5" name="Rectangle 90"/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6" name="Rectangle 91"/>
            <p:cNvSpPr>
              <a:spLocks noChangeAspect="1"/>
            </p:cNvSpPr>
            <p:nvPr>
              <p:custDataLst>
                <p:tags r:id="rId71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7" name="Rectangle 92"/>
            <p:cNvSpPr>
              <a:spLocks noChangeAspect="1"/>
            </p:cNvSpPr>
            <p:nvPr>
              <p:custDataLst>
                <p:tags r:id="rId72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8" name="Rectangle 93"/>
            <p:cNvSpPr>
              <a:spLocks noChangeAspect="1"/>
            </p:cNvSpPr>
            <p:nvPr>
              <p:custDataLst>
                <p:tags r:id="rId73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9" name="Rectangle 94"/>
            <p:cNvSpPr>
              <a:spLocks noChangeAspect="1"/>
            </p:cNvSpPr>
            <p:nvPr>
              <p:custDataLst>
                <p:tags r:id="rId74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0" name="Rectangle 95"/>
            <p:cNvSpPr>
              <a:spLocks noChangeAspect="1"/>
            </p:cNvSpPr>
            <p:nvPr>
              <p:custDataLst>
                <p:tags r:id="rId75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1" name="Rectangle 96"/>
            <p:cNvSpPr>
              <a:spLocks noChangeAspect="1"/>
            </p:cNvSpPr>
            <p:nvPr>
              <p:custDataLst>
                <p:tags r:id="rId76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2" name="Rectangle 97"/>
            <p:cNvSpPr>
              <a:spLocks noChangeAspect="1"/>
            </p:cNvSpPr>
            <p:nvPr>
              <p:custDataLst>
                <p:tags r:id="rId77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3" name="Rectangle 98"/>
            <p:cNvSpPr>
              <a:spLocks noChangeAspect="1"/>
            </p:cNvSpPr>
            <p:nvPr>
              <p:custDataLst>
                <p:tags r:id="rId78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70" name="Oval 99"/>
            <p:cNvSpPr>
              <a:spLocks noChangeAspect="1"/>
            </p:cNvSpPr>
            <p:nvPr>
              <p:custDataLst>
                <p:tags r:id="rId79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1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171" name="Oval 99"/>
            <p:cNvSpPr>
              <a:spLocks noChangeAspect="1"/>
            </p:cNvSpPr>
            <p:nvPr>
              <p:custDataLst>
                <p:tags r:id="rId80"/>
              </p:custDataLst>
            </p:nvPr>
          </p:nvSpPr>
          <p:spPr>
            <a:xfrm>
              <a:off x="2814400" y="3167188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2</a:t>
              </a:r>
            </a:p>
          </p:txBody>
        </p:sp>
        <p:sp>
          <p:nvSpPr>
            <p:cNvPr id="172" name="Oval 99"/>
            <p:cNvSpPr>
              <a:spLocks noChangeAspect="1"/>
            </p:cNvSpPr>
            <p:nvPr>
              <p:custDataLst>
                <p:tags r:id="rId81"/>
              </p:custDataLst>
            </p:nvPr>
          </p:nvSpPr>
          <p:spPr>
            <a:xfrm>
              <a:off x="2347227" y="365461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3</a:t>
              </a:r>
            </a:p>
          </p:txBody>
        </p:sp>
        <p:sp>
          <p:nvSpPr>
            <p:cNvPr id="174" name="Oval 99"/>
            <p:cNvSpPr>
              <a:spLocks noChangeAspect="1"/>
            </p:cNvSpPr>
            <p:nvPr>
              <p:custDataLst>
                <p:tags r:id="rId82"/>
              </p:custDataLst>
            </p:nvPr>
          </p:nvSpPr>
          <p:spPr>
            <a:xfrm>
              <a:off x="2347227" y="459695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5</a:t>
              </a:r>
            </a:p>
          </p:txBody>
        </p:sp>
      </p:grpSp>
      <p:sp>
        <p:nvSpPr>
          <p:cNvPr id="181" name="矩形 180"/>
          <p:cNvSpPr/>
          <p:nvPr>
            <p:custDataLst>
              <p:tags r:id="rId5"/>
            </p:custDataLst>
          </p:nvPr>
        </p:nvSpPr>
        <p:spPr>
          <a:xfrm>
            <a:off x="478754" y="5124941"/>
            <a:ext cx="1474214" cy="50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</a:p>
        </p:txBody>
      </p:sp>
      <p:sp>
        <p:nvSpPr>
          <p:cNvPr id="182" name="矩形 181"/>
          <p:cNvSpPr/>
          <p:nvPr>
            <p:custDataLst>
              <p:tags r:id="rId6"/>
            </p:custDataLst>
          </p:nvPr>
        </p:nvSpPr>
        <p:spPr>
          <a:xfrm>
            <a:off x="3600143" y="5102435"/>
            <a:ext cx="1474214" cy="50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  <p:sp>
        <p:nvSpPr>
          <p:cNvPr id="81" name="Rectangle 83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6129671" y="2875896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82" name="Rectangle 84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6648257" y="2875896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83" name="Rectangle 85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7161801" y="2875896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84" name="Rectangle 86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7680585" y="2875547"/>
            <a:ext cx="1076786" cy="53947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85" name="Rectangle 87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6129671" y="3415368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86" name="Rectangle 88"/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6648257" y="3415368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87" name="Rectangle 89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7161801" y="3415368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88" name="Rectangle 90"/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7680585" y="3415021"/>
            <a:ext cx="1076786" cy="53947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89" name="Rectangle 91"/>
          <p:cNvSpPr>
            <a:spLocks noChangeAspect="1"/>
          </p:cNvSpPr>
          <p:nvPr>
            <p:custDataLst>
              <p:tags r:id="rId15"/>
            </p:custDataLst>
          </p:nvPr>
        </p:nvSpPr>
        <p:spPr>
          <a:xfrm>
            <a:off x="6129670" y="3953401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90" name="Rectangle 92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6648256" y="3953401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91" name="Rectangle 93"/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7161800" y="3953401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92" name="Rectangle 94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7680584" y="3953053"/>
            <a:ext cx="1076786" cy="53947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93" name="Rectangle 95"/>
          <p:cNvSpPr>
            <a:spLocks noChangeAspect="1"/>
          </p:cNvSpPr>
          <p:nvPr>
            <p:custDataLst>
              <p:tags r:id="rId19"/>
            </p:custDataLst>
          </p:nvPr>
        </p:nvSpPr>
        <p:spPr>
          <a:xfrm>
            <a:off x="6129671" y="4492874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94" name="Rectangle 96"/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6648257" y="4492874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95" name="Rectangle 97"/>
          <p:cNvSpPr>
            <a:spLocks noChangeAspect="1"/>
          </p:cNvSpPr>
          <p:nvPr>
            <p:custDataLst>
              <p:tags r:id="rId21"/>
            </p:custDataLst>
          </p:nvPr>
        </p:nvSpPr>
        <p:spPr>
          <a:xfrm>
            <a:off x="7161801" y="4492874"/>
            <a:ext cx="518586" cy="53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96" name="Rectangle 98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7680585" y="4492527"/>
            <a:ext cx="1076786" cy="53947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84" name="Oval 99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>
            <a:off x="6190386" y="2946350"/>
            <a:ext cx="414869" cy="4148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6188475" y="2939291"/>
            <a:ext cx="549557" cy="40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mbria Math"/>
              </a:rPr>
              <a:t>1a</a:t>
            </a:r>
          </a:p>
        </p:txBody>
      </p:sp>
      <p:sp>
        <p:nvSpPr>
          <p:cNvPr id="187" name="Oval 99"/>
          <p:cNvSpPr>
            <a:spLocks noChangeAspect="1"/>
          </p:cNvSpPr>
          <p:nvPr>
            <p:custDataLst>
              <p:tags r:id="rId24"/>
            </p:custDataLst>
          </p:nvPr>
        </p:nvSpPr>
        <p:spPr>
          <a:xfrm>
            <a:off x="6711852" y="2946350"/>
            <a:ext cx="414869" cy="41486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88" name="文本框 187"/>
          <p:cNvSpPr txBox="1"/>
          <p:nvPr>
            <p:custDataLst>
              <p:tags r:id="rId25"/>
            </p:custDataLst>
          </p:nvPr>
        </p:nvSpPr>
        <p:spPr>
          <a:xfrm>
            <a:off x="6670062" y="2945411"/>
            <a:ext cx="549557" cy="40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mbria Math"/>
              </a:rPr>
              <a:t>2d</a:t>
            </a:r>
          </a:p>
        </p:txBody>
      </p:sp>
      <p:sp>
        <p:nvSpPr>
          <p:cNvPr id="192" name="Oval 99"/>
          <p:cNvSpPr>
            <a:spLocks noChangeAspect="1"/>
          </p:cNvSpPr>
          <p:nvPr>
            <p:custDataLst>
              <p:tags r:id="rId26"/>
            </p:custDataLst>
          </p:nvPr>
        </p:nvSpPr>
        <p:spPr>
          <a:xfrm>
            <a:off x="7213159" y="4563325"/>
            <a:ext cx="414869" cy="41486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93" name="文本框 192"/>
          <p:cNvSpPr txBox="1"/>
          <p:nvPr>
            <p:custDataLst>
              <p:tags r:id="rId27"/>
            </p:custDataLst>
          </p:nvPr>
        </p:nvSpPr>
        <p:spPr>
          <a:xfrm>
            <a:off x="7218776" y="4572760"/>
            <a:ext cx="549557" cy="40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mbria Math"/>
              </a:rPr>
              <a:t>5c</a:t>
            </a:r>
          </a:p>
        </p:txBody>
      </p:sp>
      <p:sp>
        <p:nvSpPr>
          <p:cNvPr id="194" name="Oval 99"/>
          <p:cNvSpPr>
            <a:spLocks noChangeAspect="1"/>
          </p:cNvSpPr>
          <p:nvPr>
            <p:custDataLst>
              <p:tags r:id="rId28"/>
            </p:custDataLst>
          </p:nvPr>
        </p:nvSpPr>
        <p:spPr>
          <a:xfrm>
            <a:off x="7219636" y="3494462"/>
            <a:ext cx="414869" cy="41486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95" name="文本框 194"/>
          <p:cNvSpPr txBox="1"/>
          <p:nvPr>
            <p:custDataLst>
              <p:tags r:id="rId29"/>
            </p:custDataLst>
          </p:nvPr>
        </p:nvSpPr>
        <p:spPr>
          <a:xfrm>
            <a:off x="7194859" y="3489137"/>
            <a:ext cx="549557" cy="40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mbria Math"/>
              </a:rPr>
              <a:t>3c</a:t>
            </a:r>
          </a:p>
        </p:txBody>
      </p:sp>
      <p:sp>
        <p:nvSpPr>
          <p:cNvPr id="196" name="Oval 99"/>
          <p:cNvSpPr>
            <a:spLocks noChangeAspect="1"/>
          </p:cNvSpPr>
          <p:nvPr>
            <p:custDataLst>
              <p:tags r:id="rId30"/>
            </p:custDataLst>
          </p:nvPr>
        </p:nvSpPr>
        <p:spPr>
          <a:xfrm>
            <a:off x="7227786" y="4023847"/>
            <a:ext cx="414869" cy="41486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97" name="文本框 196"/>
          <p:cNvSpPr txBox="1"/>
          <p:nvPr>
            <p:custDataLst>
              <p:tags r:id="rId31"/>
            </p:custDataLst>
          </p:nvPr>
        </p:nvSpPr>
        <p:spPr>
          <a:xfrm>
            <a:off x="7210270" y="4036751"/>
            <a:ext cx="549557" cy="40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mbria Math"/>
              </a:rPr>
              <a:t>4f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2F39390-CCB2-426A-99B0-7A9FEB62819F}"/>
              </a:ext>
            </a:extLst>
          </p:cNvPr>
          <p:cNvGrpSpPr/>
          <p:nvPr/>
        </p:nvGrpSpPr>
        <p:grpSpPr>
          <a:xfrm>
            <a:off x="2606835" y="3768791"/>
            <a:ext cx="3318174" cy="412689"/>
            <a:chOff x="3322040" y="3567783"/>
            <a:chExt cx="4206889" cy="52322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0840945-18D3-4997-9E28-906F1B69DF84}"/>
                </a:ext>
              </a:extLst>
            </p:cNvPr>
            <p:cNvSpPr txBox="1"/>
            <p:nvPr/>
          </p:nvSpPr>
          <p:spPr>
            <a:xfrm>
              <a:off x="3322040" y="3579383"/>
              <a:ext cx="414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743B3CB7-AD0F-4CC4-93A0-7233AEF81652}"/>
                </a:ext>
              </a:extLst>
            </p:cNvPr>
            <p:cNvSpPr txBox="1"/>
            <p:nvPr/>
          </p:nvSpPr>
          <p:spPr>
            <a:xfrm>
              <a:off x="7114692" y="3567783"/>
              <a:ext cx="414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06E56D5B-B106-400B-A623-517E3E6CDA07}"/>
              </a:ext>
            </a:extLst>
          </p:cNvPr>
          <p:cNvGrpSpPr/>
          <p:nvPr/>
        </p:nvGrpSpPr>
        <p:grpSpPr>
          <a:xfrm>
            <a:off x="3211790" y="2880323"/>
            <a:ext cx="2069635" cy="2156502"/>
            <a:chOff x="1851739" y="3109267"/>
            <a:chExt cx="1824355" cy="1900927"/>
          </a:xfrm>
        </p:grpSpPr>
        <p:sp>
          <p:nvSpPr>
            <p:cNvPr id="128" name="Rectangle 83">
              <a:extLst>
                <a:ext uri="{FF2B5EF4-FFF2-40B4-BE49-F238E27FC236}">
                  <a16:creationId xmlns:a16="http://schemas.microsoft.com/office/drawing/2014/main" id="{E9DD5AC8-575E-4B73-9698-C984EC75208F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9" name="Rectangle 84">
              <a:extLst>
                <a:ext uri="{FF2B5EF4-FFF2-40B4-BE49-F238E27FC236}">
                  <a16:creationId xmlns:a16="http://schemas.microsoft.com/office/drawing/2014/main" id="{51C33C38-591E-4190-8A30-834F78504261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0" name="Rectangle 85">
              <a:extLst>
                <a:ext uri="{FF2B5EF4-FFF2-40B4-BE49-F238E27FC236}">
                  <a16:creationId xmlns:a16="http://schemas.microsoft.com/office/drawing/2014/main" id="{97C7DCD3-6737-4A7D-B650-861DCDD1B5E6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1" name="Rectangle 86">
              <a:extLst>
                <a:ext uri="{FF2B5EF4-FFF2-40B4-BE49-F238E27FC236}">
                  <a16:creationId xmlns:a16="http://schemas.microsoft.com/office/drawing/2014/main" id="{E6416B7B-4E87-4DDC-A7E6-86C3C4C0F300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2" name="Rectangle 87">
              <a:extLst>
                <a:ext uri="{FF2B5EF4-FFF2-40B4-BE49-F238E27FC236}">
                  <a16:creationId xmlns:a16="http://schemas.microsoft.com/office/drawing/2014/main" id="{B9DDAD7B-E6A5-420F-B705-7325BD26836B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3" name="Rectangle 88">
              <a:extLst>
                <a:ext uri="{FF2B5EF4-FFF2-40B4-BE49-F238E27FC236}">
                  <a16:creationId xmlns:a16="http://schemas.microsoft.com/office/drawing/2014/main" id="{7883CD0A-3E9B-437E-91FF-05FFF0B19EC0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4" name="Rectangle 89">
              <a:extLst>
                <a:ext uri="{FF2B5EF4-FFF2-40B4-BE49-F238E27FC236}">
                  <a16:creationId xmlns:a16="http://schemas.microsoft.com/office/drawing/2014/main" id="{98B25C57-80FB-460A-83E8-A589092CE2FA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5" name="Rectangle 90">
              <a:extLst>
                <a:ext uri="{FF2B5EF4-FFF2-40B4-BE49-F238E27FC236}">
                  <a16:creationId xmlns:a16="http://schemas.microsoft.com/office/drawing/2014/main" id="{D4A965DE-D570-4E7C-B79A-D0C6F41E89AF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6" name="Rectangle 91">
              <a:extLst>
                <a:ext uri="{FF2B5EF4-FFF2-40B4-BE49-F238E27FC236}">
                  <a16:creationId xmlns:a16="http://schemas.microsoft.com/office/drawing/2014/main" id="{0B7C5D82-842A-438F-8722-A451D31F530A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7" name="Rectangle 92">
              <a:extLst>
                <a:ext uri="{FF2B5EF4-FFF2-40B4-BE49-F238E27FC236}">
                  <a16:creationId xmlns:a16="http://schemas.microsoft.com/office/drawing/2014/main" id="{8A942065-5E5A-4E78-B569-B91BFF76A62F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77" name="Rectangle 93">
              <a:extLst>
                <a:ext uri="{FF2B5EF4-FFF2-40B4-BE49-F238E27FC236}">
                  <a16:creationId xmlns:a16="http://schemas.microsoft.com/office/drawing/2014/main" id="{AE9E0D34-AFEA-4D10-A6EC-6A40464F57C9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78" name="Rectangle 94">
              <a:extLst>
                <a:ext uri="{FF2B5EF4-FFF2-40B4-BE49-F238E27FC236}">
                  <a16:creationId xmlns:a16="http://schemas.microsoft.com/office/drawing/2014/main" id="{30A2A463-68A3-40DE-8436-F0EDFA58F612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79" name="Rectangle 95">
              <a:extLst>
                <a:ext uri="{FF2B5EF4-FFF2-40B4-BE49-F238E27FC236}">
                  <a16:creationId xmlns:a16="http://schemas.microsoft.com/office/drawing/2014/main" id="{12606B5C-B91D-48F8-BDF8-38A663BEB829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6" name="Rectangle 96">
              <a:extLst>
                <a:ext uri="{FF2B5EF4-FFF2-40B4-BE49-F238E27FC236}">
                  <a16:creationId xmlns:a16="http://schemas.microsoft.com/office/drawing/2014/main" id="{C3E62221-B878-41B6-B305-D8CB6F4D1C0C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9" name="Rectangle 97">
              <a:extLst>
                <a:ext uri="{FF2B5EF4-FFF2-40B4-BE49-F238E27FC236}">
                  <a16:creationId xmlns:a16="http://schemas.microsoft.com/office/drawing/2014/main" id="{DB156005-561D-487F-BFE6-6CA566C72D27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8" name="Rectangle 98">
              <a:extLst>
                <a:ext uri="{FF2B5EF4-FFF2-40B4-BE49-F238E27FC236}">
                  <a16:creationId xmlns:a16="http://schemas.microsoft.com/office/drawing/2014/main" id="{64CCD717-A809-4FB1-9DD2-36F9D708B09D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9" name="Oval 99">
              <a:extLst>
                <a:ext uri="{FF2B5EF4-FFF2-40B4-BE49-F238E27FC236}">
                  <a16:creationId xmlns:a16="http://schemas.microsoft.com/office/drawing/2014/main" id="{8B4967D9-EB35-4FC5-BF3B-463D18413479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a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200" name="Oval 99">
              <a:extLst>
                <a:ext uri="{FF2B5EF4-FFF2-40B4-BE49-F238E27FC236}">
                  <a16:creationId xmlns:a16="http://schemas.microsoft.com/office/drawing/2014/main" id="{7702238F-5F15-49D3-8AFF-3D877A13B2E3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3272589" y="3162979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b</a:t>
              </a:r>
            </a:p>
          </p:txBody>
        </p:sp>
        <p:sp>
          <p:nvSpPr>
            <p:cNvPr id="201" name="Oval 99">
              <a:extLst>
                <a:ext uri="{FF2B5EF4-FFF2-40B4-BE49-F238E27FC236}">
                  <a16:creationId xmlns:a16="http://schemas.microsoft.com/office/drawing/2014/main" id="{22BABD9E-E499-4286-A5CF-B33C6447D3AE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2347227" y="412928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d</a:t>
              </a:r>
            </a:p>
          </p:txBody>
        </p:sp>
        <p:sp>
          <p:nvSpPr>
            <p:cNvPr id="203" name="Oval 99">
              <a:extLst>
                <a:ext uri="{FF2B5EF4-FFF2-40B4-BE49-F238E27FC236}">
                  <a16:creationId xmlns:a16="http://schemas.microsoft.com/office/drawing/2014/main" id="{0A3374D8-1BB0-41FE-A78A-1A9685650FCF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2812980" y="459274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f</a:t>
              </a:r>
            </a:p>
          </p:txBody>
        </p:sp>
      </p:grpSp>
      <p:sp>
        <p:nvSpPr>
          <p:cNvPr id="204" name="Oval 99">
            <a:extLst>
              <a:ext uri="{FF2B5EF4-FFF2-40B4-BE49-F238E27FC236}">
                <a16:creationId xmlns:a16="http://schemas.microsoft.com/office/drawing/2014/main" id="{154C8D8D-A648-499D-8353-B33D85CE7C10}"/>
              </a:ext>
            </a:extLst>
          </p:cNvPr>
          <p:cNvSpPr>
            <a:spLocks noChangeAspect="1"/>
          </p:cNvSpPr>
          <p:nvPr>
            <p:custDataLst>
              <p:tags r:id="rId32"/>
            </p:custDataLst>
          </p:nvPr>
        </p:nvSpPr>
        <p:spPr>
          <a:xfrm>
            <a:off x="4301921" y="3491058"/>
            <a:ext cx="414936" cy="414936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c</a:t>
            </a:r>
          </a:p>
        </p:txBody>
      </p:sp>
      <p:sp>
        <p:nvSpPr>
          <p:cNvPr id="205" name="Oval 99">
            <a:extLst>
              <a:ext uri="{FF2B5EF4-FFF2-40B4-BE49-F238E27FC236}">
                <a16:creationId xmlns:a16="http://schemas.microsoft.com/office/drawing/2014/main" id="{3556F2AA-2C58-4F30-8909-C095FF2BD572}"/>
              </a:ext>
            </a:extLst>
          </p:cNvPr>
          <p:cNvSpPr>
            <a:spLocks noChangeAspect="1"/>
          </p:cNvSpPr>
          <p:nvPr>
            <p:custDataLst>
              <p:tags r:id="rId33"/>
            </p:custDataLst>
          </p:nvPr>
        </p:nvSpPr>
        <p:spPr>
          <a:xfrm>
            <a:off x="4816122" y="4017018"/>
            <a:ext cx="414936" cy="414936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  <p:sp>
        <p:nvSpPr>
          <p:cNvPr id="98" name="Oval 99">
            <a:extLst>
              <a:ext uri="{FF2B5EF4-FFF2-40B4-BE49-F238E27FC236}">
                <a16:creationId xmlns:a16="http://schemas.microsoft.com/office/drawing/2014/main" id="{734A07B4-BA39-4CBF-936C-07C123411321}"/>
              </a:ext>
            </a:extLst>
          </p:cNvPr>
          <p:cNvSpPr>
            <a:spLocks noChangeAspect="1"/>
          </p:cNvSpPr>
          <p:nvPr>
            <p:custDataLst>
              <p:tags r:id="rId34"/>
            </p:custDataLst>
          </p:nvPr>
        </p:nvSpPr>
        <p:spPr>
          <a:xfrm>
            <a:off x="1795476" y="4023611"/>
            <a:ext cx="414936" cy="414936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4</a:t>
            </a:r>
          </a:p>
        </p:txBody>
      </p:sp>
      <p:sp>
        <p:nvSpPr>
          <p:cNvPr id="112" name="Oval 99">
            <a:extLst>
              <a:ext uri="{FF2B5EF4-FFF2-40B4-BE49-F238E27FC236}">
                <a16:creationId xmlns:a16="http://schemas.microsoft.com/office/drawing/2014/main" id="{6A1CD0EB-BD9B-4025-96D7-9E8990821005}"/>
              </a:ext>
            </a:extLst>
          </p:cNvPr>
          <p:cNvSpPr>
            <a:spLocks noChangeAspect="1"/>
          </p:cNvSpPr>
          <p:nvPr>
            <p:custDataLst>
              <p:tags r:id="rId35"/>
            </p:custDataLst>
          </p:nvPr>
        </p:nvSpPr>
        <p:spPr>
          <a:xfrm>
            <a:off x="7750901" y="2945411"/>
            <a:ext cx="414869" cy="41486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13" name="Oval 99">
            <a:extLst>
              <a:ext uri="{FF2B5EF4-FFF2-40B4-BE49-F238E27FC236}">
                <a16:creationId xmlns:a16="http://schemas.microsoft.com/office/drawing/2014/main" id="{EA1BB701-4B01-42BA-BB33-98003E528CBB}"/>
              </a:ext>
            </a:extLst>
          </p:cNvPr>
          <p:cNvSpPr>
            <a:spLocks noChangeAspect="1"/>
          </p:cNvSpPr>
          <p:nvPr>
            <p:custDataLst>
              <p:tags r:id="rId36"/>
            </p:custDataLst>
          </p:nvPr>
        </p:nvSpPr>
        <p:spPr>
          <a:xfrm>
            <a:off x="8254071" y="2938838"/>
            <a:ext cx="414869" cy="41486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3B77C0A1-158F-497D-B2CF-6A624163D196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7736877" y="2945559"/>
            <a:ext cx="549557" cy="40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mbria Math"/>
              </a:rPr>
              <a:t>1b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2902DCD3-9542-47AC-AA5E-CA8DAD0305C7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8249783" y="2944240"/>
            <a:ext cx="549557" cy="40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mbria Math"/>
              </a:rPr>
              <a:t>2e</a:t>
            </a:r>
          </a:p>
        </p:txBody>
      </p:sp>
      <p:sp>
        <p:nvSpPr>
          <p:cNvPr id="120" name="Rectangle 83">
            <a:extLst>
              <a:ext uri="{FF2B5EF4-FFF2-40B4-BE49-F238E27FC236}">
                <a16:creationId xmlns:a16="http://schemas.microsoft.com/office/drawing/2014/main" id="{EA3665B1-461D-4B01-8452-BC0D87D9C8BF}"/>
              </a:ext>
            </a:extLst>
          </p:cNvPr>
          <p:cNvSpPr>
            <a:spLocks noChangeAspect="1"/>
          </p:cNvSpPr>
          <p:nvPr/>
        </p:nvSpPr>
        <p:spPr>
          <a:xfrm>
            <a:off x="3764518" y="2156334"/>
            <a:ext cx="1059151" cy="550601"/>
          </a:xfrm>
          <a:prstGeom prst="rect">
            <a:avLst/>
          </a:prstGeom>
          <a:solidFill>
            <a:srgbClr val="8FAADF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rgbClr val="98FA1C"/>
              </a:solidFill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09B96E70-5A03-4041-B892-9BA86BE0F00F}"/>
              </a:ext>
            </a:extLst>
          </p:cNvPr>
          <p:cNvSpPr txBox="1"/>
          <p:nvPr/>
        </p:nvSpPr>
        <p:spPr>
          <a:xfrm>
            <a:off x="6184942" y="2212952"/>
            <a:ext cx="2530196" cy="400110"/>
          </a:xfrm>
          <a:prstGeom prst="rect">
            <a:avLst/>
          </a:prstGeom>
          <a:ln w="12700">
            <a:prstDash val="solid"/>
            <a:miter/>
          </a:ln>
        </p:spPr>
        <p:txBody>
          <a:bodyPr>
            <a:spAutoFit/>
          </a:bodyPr>
          <a:lstStyle/>
          <a:p>
            <a:pPr lvl="0"/>
            <a:r>
              <a:rPr lang="en-US" altLang="en-US" sz="2000" dirty="0">
                <a:latin typeface="Arial"/>
                <a:ea typeface="Arial"/>
              </a:rPr>
              <a:t>cache line</a:t>
            </a:r>
          </a:p>
        </p:txBody>
      </p:sp>
      <p:sp>
        <p:nvSpPr>
          <p:cNvPr id="122" name="Oval 99">
            <a:extLst>
              <a:ext uri="{FF2B5EF4-FFF2-40B4-BE49-F238E27FC236}">
                <a16:creationId xmlns:a16="http://schemas.microsoft.com/office/drawing/2014/main" id="{CA5193F8-F454-4F1C-BBA9-F3F1EC15A5CA}"/>
              </a:ext>
            </a:extLst>
          </p:cNvPr>
          <p:cNvSpPr>
            <a:spLocks noChangeAspect="1"/>
          </p:cNvSpPr>
          <p:nvPr>
            <p:custDataLst>
              <p:tags r:id="rId39"/>
            </p:custDataLst>
          </p:nvPr>
        </p:nvSpPr>
        <p:spPr>
          <a:xfrm>
            <a:off x="3819294" y="2237353"/>
            <a:ext cx="414936" cy="414936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a</a:t>
            </a:r>
            <a:endParaRPr lang="en-US" altLang="en-US" dirty="0">
              <a:solidFill>
                <a:schemeClr val="lt1"/>
              </a:solidFill>
              <a:latin typeface="Cambria Math"/>
            </a:endParaRPr>
          </a:p>
        </p:txBody>
      </p:sp>
      <p:sp>
        <p:nvSpPr>
          <p:cNvPr id="123" name="Oval 99">
            <a:extLst>
              <a:ext uri="{FF2B5EF4-FFF2-40B4-BE49-F238E27FC236}">
                <a16:creationId xmlns:a16="http://schemas.microsoft.com/office/drawing/2014/main" id="{4292BC11-55C0-4999-882A-20BBF5E0AB4C}"/>
              </a:ext>
            </a:extLst>
          </p:cNvPr>
          <p:cNvSpPr>
            <a:spLocks noChangeAspect="1"/>
          </p:cNvSpPr>
          <p:nvPr>
            <p:custDataLst>
              <p:tags r:id="rId40"/>
            </p:custDataLst>
          </p:nvPr>
        </p:nvSpPr>
        <p:spPr>
          <a:xfrm>
            <a:off x="4348870" y="2240231"/>
            <a:ext cx="414936" cy="414936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b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E94FE143-F254-4DB4-A203-083B3B2C1011}"/>
              </a:ext>
            </a:extLst>
          </p:cNvPr>
          <p:cNvCxnSpPr>
            <a:stCxn id="199" idx="0"/>
            <a:endCxn id="122" idx="2"/>
          </p:cNvCxnSpPr>
          <p:nvPr/>
        </p:nvCxnSpPr>
        <p:spPr>
          <a:xfrm flipV="1">
            <a:off x="3479983" y="2444821"/>
            <a:ext cx="339311" cy="5275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1" name="直接箭头连接符 100">
            <a:extLst>
              <a:ext uri="{FF2B5EF4-FFF2-40B4-BE49-F238E27FC236}">
                <a16:creationId xmlns:a16="http://schemas.microsoft.com/office/drawing/2014/main" id="{D3F52487-2DDF-4170-A2D2-D12F7A7FAD4E}"/>
              </a:ext>
            </a:extLst>
          </p:cNvPr>
          <p:cNvCxnSpPr>
            <a:cxnSpLocks/>
            <a:stCxn id="200" idx="1"/>
            <a:endCxn id="123" idx="4"/>
          </p:cNvCxnSpPr>
          <p:nvPr/>
        </p:nvCxnSpPr>
        <p:spPr>
          <a:xfrm flipH="1" flipV="1">
            <a:off x="4556338" y="2655167"/>
            <a:ext cx="328098" cy="3468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B742F961-7070-4B27-A70A-02431A710C8B}"/>
              </a:ext>
            </a:extLst>
          </p:cNvPr>
          <p:cNvSpPr txBox="1"/>
          <p:nvPr/>
        </p:nvSpPr>
        <p:spPr>
          <a:xfrm>
            <a:off x="6184942" y="2545146"/>
            <a:ext cx="2629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1      2             3     4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FCDB6B3-AFB8-4E98-BAA3-92B2DA687F14}"/>
              </a:ext>
            </a:extLst>
          </p:cNvPr>
          <p:cNvSpPr txBox="1"/>
          <p:nvPr/>
        </p:nvSpPr>
        <p:spPr>
          <a:xfrm>
            <a:off x="4823670" y="2152506"/>
            <a:ext cx="31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155" name="Rectangle 83">
            <a:extLst>
              <a:ext uri="{FF2B5EF4-FFF2-40B4-BE49-F238E27FC236}">
                <a16:creationId xmlns:a16="http://schemas.microsoft.com/office/drawing/2014/main" id="{9509A2D1-1E2D-415F-B48B-D7650B096CA0}"/>
              </a:ext>
            </a:extLst>
          </p:cNvPr>
          <p:cNvSpPr>
            <a:spLocks noChangeAspect="1"/>
          </p:cNvSpPr>
          <p:nvPr/>
        </p:nvSpPr>
        <p:spPr>
          <a:xfrm>
            <a:off x="5180567" y="2145837"/>
            <a:ext cx="1059151" cy="550601"/>
          </a:xfrm>
          <a:prstGeom prst="rect">
            <a:avLst/>
          </a:prstGeom>
          <a:solidFill>
            <a:srgbClr val="8FAADF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endParaRPr lang="en-US" altLang="en-US">
              <a:solidFill>
                <a:srgbClr val="98FA1C"/>
              </a:solidFill>
            </a:endParaRPr>
          </a:p>
        </p:txBody>
      </p:sp>
      <p:sp>
        <p:nvSpPr>
          <p:cNvPr id="156" name="Oval 99">
            <a:extLst>
              <a:ext uri="{FF2B5EF4-FFF2-40B4-BE49-F238E27FC236}">
                <a16:creationId xmlns:a16="http://schemas.microsoft.com/office/drawing/2014/main" id="{44AED3C9-C44A-46AC-9C78-4DD9419062F8}"/>
              </a:ext>
            </a:extLst>
          </p:cNvPr>
          <p:cNvSpPr>
            <a:spLocks noChangeAspect="1"/>
          </p:cNvSpPr>
          <p:nvPr>
            <p:custDataLst>
              <p:tags r:id="rId41"/>
            </p:custDataLst>
          </p:nvPr>
        </p:nvSpPr>
        <p:spPr>
          <a:xfrm>
            <a:off x="5257503" y="2229501"/>
            <a:ext cx="414936" cy="414936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d</a:t>
            </a:r>
          </a:p>
        </p:txBody>
      </p:sp>
      <p:sp>
        <p:nvSpPr>
          <p:cNvPr id="157" name="Oval 99">
            <a:extLst>
              <a:ext uri="{FF2B5EF4-FFF2-40B4-BE49-F238E27FC236}">
                <a16:creationId xmlns:a16="http://schemas.microsoft.com/office/drawing/2014/main" id="{DAD91C3C-EF05-4F9C-A43D-0ACF7CCFB29F}"/>
              </a:ext>
            </a:extLst>
          </p:cNvPr>
          <p:cNvSpPr>
            <a:spLocks noChangeAspect="1"/>
          </p:cNvSpPr>
          <p:nvPr>
            <p:custDataLst>
              <p:tags r:id="rId42"/>
            </p:custDataLst>
          </p:nvPr>
        </p:nvSpPr>
        <p:spPr>
          <a:xfrm>
            <a:off x="5751774" y="2229279"/>
            <a:ext cx="414936" cy="414936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  <p:cxnSp>
        <p:nvCxnSpPr>
          <p:cNvPr id="158" name="直接箭头连接符 157">
            <a:extLst>
              <a:ext uri="{FF2B5EF4-FFF2-40B4-BE49-F238E27FC236}">
                <a16:creationId xmlns:a16="http://schemas.microsoft.com/office/drawing/2014/main" id="{1A249E92-C6D7-4A94-9CC5-7C52105CF4E7}"/>
              </a:ext>
            </a:extLst>
          </p:cNvPr>
          <p:cNvCxnSpPr>
            <a:cxnSpLocks/>
            <a:stCxn id="201" idx="0"/>
            <a:endCxn id="156" idx="3"/>
          </p:cNvCxnSpPr>
          <p:nvPr/>
        </p:nvCxnSpPr>
        <p:spPr>
          <a:xfrm flipV="1">
            <a:off x="3981363" y="2583671"/>
            <a:ext cx="1336906" cy="14538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9" name="直接箭头连接符 158">
            <a:extLst>
              <a:ext uri="{FF2B5EF4-FFF2-40B4-BE49-F238E27FC236}">
                <a16:creationId xmlns:a16="http://schemas.microsoft.com/office/drawing/2014/main" id="{165D2855-8F1E-44D5-87F9-07D01C389527}"/>
              </a:ext>
            </a:extLst>
          </p:cNvPr>
          <p:cNvCxnSpPr>
            <a:cxnSpLocks/>
            <a:stCxn id="205" idx="0"/>
            <a:endCxn id="157" idx="4"/>
          </p:cNvCxnSpPr>
          <p:nvPr/>
        </p:nvCxnSpPr>
        <p:spPr>
          <a:xfrm flipV="1">
            <a:off x="5023590" y="2644215"/>
            <a:ext cx="935652" cy="13728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0" name="文本框 159">
            <a:extLst>
              <a:ext uri="{FF2B5EF4-FFF2-40B4-BE49-F238E27FC236}">
                <a16:creationId xmlns:a16="http://schemas.microsoft.com/office/drawing/2014/main" id="{4ED3542A-AEF5-45FF-BBD3-61124E3E61CF}"/>
              </a:ext>
            </a:extLst>
          </p:cNvPr>
          <p:cNvSpPr txBox="1"/>
          <p:nvPr/>
        </p:nvSpPr>
        <p:spPr>
          <a:xfrm>
            <a:off x="9226865" y="2316514"/>
            <a:ext cx="202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sz="18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pc</a:t>
            </a:r>
            <a:r>
              <a:rPr lang="en-US" altLang="zh-CN" sz="1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    ccl     weight   </a:t>
            </a:r>
            <a:endParaRPr lang="zh-CN" altLang="en-US" dirty="0"/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B597F084-E54A-45C3-9320-3E8D3D2E62BD}"/>
              </a:ext>
            </a:extLst>
          </p:cNvPr>
          <p:cNvSpPr txBox="1"/>
          <p:nvPr/>
        </p:nvSpPr>
        <p:spPr>
          <a:xfrm>
            <a:off x="9897035" y="2898188"/>
            <a:ext cx="35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zh-CN" altLang="en-US" dirty="0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46D8227-23F1-4285-8ED3-37081E2D3F86}"/>
              </a:ext>
            </a:extLst>
          </p:cNvPr>
          <p:cNvGrpSpPr/>
          <p:nvPr/>
        </p:nvGrpSpPr>
        <p:grpSpPr>
          <a:xfrm>
            <a:off x="9248516" y="3480082"/>
            <a:ext cx="2021640" cy="1531842"/>
            <a:chOff x="9248516" y="3480082"/>
            <a:chExt cx="2021640" cy="1531842"/>
          </a:xfrm>
        </p:grpSpPr>
        <p:sp>
          <p:nvSpPr>
            <p:cNvPr id="163" name="文本框 162">
              <a:extLst>
                <a:ext uri="{FF2B5EF4-FFF2-40B4-BE49-F238E27FC236}">
                  <a16:creationId xmlns:a16="http://schemas.microsoft.com/office/drawing/2014/main" id="{A0828EF0-5E45-4610-BEF5-8374201421E5}"/>
                </a:ext>
              </a:extLst>
            </p:cNvPr>
            <p:cNvSpPr txBox="1"/>
            <p:nvPr/>
          </p:nvSpPr>
          <p:spPr>
            <a:xfrm>
              <a:off x="9248517" y="3480082"/>
              <a:ext cx="2021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1           1            2</a:t>
              </a:r>
              <a:endParaRPr lang="zh-CN" altLang="en-US" dirty="0"/>
            </a:p>
          </p:txBody>
        </p:sp>
        <p:sp>
          <p:nvSpPr>
            <p:cNvPr id="164" name="文本框 163">
              <a:extLst>
                <a:ext uri="{FF2B5EF4-FFF2-40B4-BE49-F238E27FC236}">
                  <a16:creationId xmlns:a16="http://schemas.microsoft.com/office/drawing/2014/main" id="{333DD35D-4B7B-4215-B492-6A03B8F0D074}"/>
                </a:ext>
              </a:extLst>
            </p:cNvPr>
            <p:cNvSpPr txBox="1"/>
            <p:nvPr/>
          </p:nvSpPr>
          <p:spPr>
            <a:xfrm>
              <a:off x="9248517" y="4100205"/>
              <a:ext cx="2021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1           1            2</a:t>
              </a:r>
              <a:endParaRPr lang="zh-CN" altLang="en-US" dirty="0"/>
            </a:p>
          </p:txBody>
        </p:sp>
        <p:sp>
          <p:nvSpPr>
            <p:cNvPr id="165" name="文本框 164">
              <a:extLst>
                <a:ext uri="{FF2B5EF4-FFF2-40B4-BE49-F238E27FC236}">
                  <a16:creationId xmlns:a16="http://schemas.microsoft.com/office/drawing/2014/main" id="{D003C0D6-0D60-49C1-AF85-6E124F7AE3B3}"/>
                </a:ext>
              </a:extLst>
            </p:cNvPr>
            <p:cNvSpPr txBox="1"/>
            <p:nvPr/>
          </p:nvSpPr>
          <p:spPr>
            <a:xfrm>
              <a:off x="9248516" y="4642592"/>
              <a:ext cx="2021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1           1            2</a:t>
              </a:r>
              <a:endParaRPr lang="zh-CN" altLang="en-US" dirty="0"/>
            </a:p>
          </p:txBody>
        </p:sp>
      </p:grpSp>
      <p:sp>
        <p:nvSpPr>
          <p:cNvPr id="166" name="文本框 165">
            <a:extLst>
              <a:ext uri="{FF2B5EF4-FFF2-40B4-BE49-F238E27FC236}">
                <a16:creationId xmlns:a16="http://schemas.microsoft.com/office/drawing/2014/main" id="{0FC470BD-8084-43C0-9274-00BFDEE6152D}"/>
              </a:ext>
            </a:extLst>
          </p:cNvPr>
          <p:cNvSpPr txBox="1"/>
          <p:nvPr/>
        </p:nvSpPr>
        <p:spPr>
          <a:xfrm>
            <a:off x="9213416" y="2899782"/>
            <a:ext cx="35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4 </a:t>
            </a:r>
            <a:endParaRPr lang="zh-CN" altLang="en-US" dirty="0"/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94C6BAF3-303C-48F0-80C2-F4CFCEFFCE58}"/>
              </a:ext>
            </a:extLst>
          </p:cNvPr>
          <p:cNvSpPr txBox="1"/>
          <p:nvPr/>
        </p:nvSpPr>
        <p:spPr>
          <a:xfrm>
            <a:off x="10670609" y="2899782"/>
            <a:ext cx="35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29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1" animBg="1"/>
      <p:bldP spid="123" grpId="1" animBg="1"/>
      <p:bldP spid="15" grpId="0"/>
      <p:bldP spid="156" grpId="0" animBg="1"/>
      <p:bldP spid="157" grpId="0" animBg="1"/>
      <p:bldP spid="162" grpId="0"/>
      <p:bldP spid="166" grpId="0"/>
      <p:bldP spid="16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5F6FF249-7CC7-485C-9B2E-B2504AB1E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9854" y="3160508"/>
            <a:ext cx="3468994" cy="3468994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E02744C3-0F6C-4A51-9CAB-19D7343AC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3076" y="1164887"/>
            <a:ext cx="3190593" cy="3190593"/>
          </a:xfrm>
          <a:prstGeom prst="rect">
            <a:avLst/>
          </a:prstGeom>
        </p:spPr>
      </p:pic>
      <p:sp>
        <p:nvSpPr>
          <p:cNvPr id="56" name="文本框 115">
            <a:extLst>
              <a:ext uri="{FF2B5EF4-FFF2-40B4-BE49-F238E27FC236}">
                <a16:creationId xmlns:a16="http://schemas.microsoft.com/office/drawing/2014/main" id="{8E0846F0-6E92-4B00-9D26-4601C6ED582B}"/>
              </a:ext>
            </a:extLst>
          </p:cNvPr>
          <p:cNvSpPr txBox="1"/>
          <p:nvPr/>
        </p:nvSpPr>
        <p:spPr>
          <a:xfrm>
            <a:off x="-20320" y="1421896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2000" dirty="0">
                <a:latin typeface="Arial"/>
              </a:rPr>
              <a:t>Allocate the workload to the two types of cores based on a certain proportion.</a:t>
            </a:r>
          </a:p>
          <a:p>
            <a:pPr lvl="0"/>
            <a:endParaRPr lang="en-US" altLang="en-US" sz="2000" dirty="0">
              <a:latin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5" name="Rectangle 83"/>
          <p:cNvSpPr>
            <a:spLocks noChangeAspect="1"/>
          </p:cNvSpPr>
          <p:nvPr/>
        </p:nvSpPr>
        <p:spPr>
          <a:xfrm>
            <a:off x="148493" y="2345797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6" name="Rectangle 84"/>
          <p:cNvSpPr>
            <a:spLocks noChangeAspect="1"/>
          </p:cNvSpPr>
          <p:nvPr/>
        </p:nvSpPr>
        <p:spPr>
          <a:xfrm>
            <a:off x="846879" y="2345797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7" name="Rectangle 85"/>
          <p:cNvSpPr>
            <a:spLocks noChangeAspect="1"/>
          </p:cNvSpPr>
          <p:nvPr/>
        </p:nvSpPr>
        <p:spPr>
          <a:xfrm>
            <a:off x="1544825" y="2345797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8" name="Rectangle 86"/>
          <p:cNvSpPr>
            <a:spLocks noChangeAspect="1"/>
          </p:cNvSpPr>
          <p:nvPr/>
        </p:nvSpPr>
        <p:spPr>
          <a:xfrm>
            <a:off x="2243478" y="2345328"/>
            <a:ext cx="1450120" cy="726515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9" name="Rectangle 87"/>
          <p:cNvSpPr>
            <a:spLocks noChangeAspect="1"/>
          </p:cNvSpPr>
          <p:nvPr/>
        </p:nvSpPr>
        <p:spPr>
          <a:xfrm>
            <a:off x="148493" y="3072312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0" name="Rectangle 88"/>
          <p:cNvSpPr>
            <a:spLocks noChangeAspect="1"/>
          </p:cNvSpPr>
          <p:nvPr/>
        </p:nvSpPr>
        <p:spPr>
          <a:xfrm>
            <a:off x="846879" y="3072312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1" name="Rectangle 89"/>
          <p:cNvSpPr>
            <a:spLocks noChangeAspect="1"/>
          </p:cNvSpPr>
          <p:nvPr/>
        </p:nvSpPr>
        <p:spPr>
          <a:xfrm>
            <a:off x="1544825" y="3072312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2" name="Rectangle 90"/>
          <p:cNvSpPr>
            <a:spLocks noChangeAspect="1"/>
          </p:cNvSpPr>
          <p:nvPr/>
        </p:nvSpPr>
        <p:spPr>
          <a:xfrm>
            <a:off x="2243478" y="3071843"/>
            <a:ext cx="1450120" cy="726515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 dirty="0">
              <a:solidFill>
                <a:schemeClr val="lt1"/>
              </a:solidFill>
            </a:endParaRPr>
          </a:p>
        </p:txBody>
      </p:sp>
      <p:sp>
        <p:nvSpPr>
          <p:cNvPr id="23" name="Rectangle 91"/>
          <p:cNvSpPr>
            <a:spLocks noChangeAspect="1"/>
          </p:cNvSpPr>
          <p:nvPr/>
        </p:nvSpPr>
        <p:spPr>
          <a:xfrm>
            <a:off x="148493" y="3796887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4" name="Rectangle 92"/>
          <p:cNvSpPr>
            <a:spLocks noChangeAspect="1"/>
          </p:cNvSpPr>
          <p:nvPr/>
        </p:nvSpPr>
        <p:spPr>
          <a:xfrm>
            <a:off x="846879" y="3796887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5" name="Rectangle 93"/>
          <p:cNvSpPr>
            <a:spLocks noChangeAspect="1"/>
          </p:cNvSpPr>
          <p:nvPr/>
        </p:nvSpPr>
        <p:spPr>
          <a:xfrm>
            <a:off x="1544825" y="3796887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6" name="Rectangle 94"/>
          <p:cNvSpPr>
            <a:spLocks noChangeAspect="1"/>
          </p:cNvSpPr>
          <p:nvPr/>
        </p:nvSpPr>
        <p:spPr>
          <a:xfrm>
            <a:off x="2243478" y="3796418"/>
            <a:ext cx="1450120" cy="726515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7" name="Rectangle 95"/>
          <p:cNvSpPr>
            <a:spLocks noChangeAspect="1"/>
          </p:cNvSpPr>
          <p:nvPr/>
        </p:nvSpPr>
        <p:spPr>
          <a:xfrm>
            <a:off x="148493" y="4523403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8" name="Rectangle 96"/>
          <p:cNvSpPr>
            <a:spLocks noChangeAspect="1"/>
          </p:cNvSpPr>
          <p:nvPr/>
        </p:nvSpPr>
        <p:spPr>
          <a:xfrm>
            <a:off x="846879" y="4523403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9" name="Rectangle 97"/>
          <p:cNvSpPr>
            <a:spLocks noChangeAspect="1"/>
          </p:cNvSpPr>
          <p:nvPr/>
        </p:nvSpPr>
        <p:spPr>
          <a:xfrm>
            <a:off x="1544825" y="4523403"/>
            <a:ext cx="698386" cy="7261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30" name="Rectangle 98"/>
          <p:cNvSpPr>
            <a:spLocks noChangeAspect="1"/>
          </p:cNvSpPr>
          <p:nvPr/>
        </p:nvSpPr>
        <p:spPr>
          <a:xfrm>
            <a:off x="2243478" y="4522934"/>
            <a:ext cx="1450120" cy="726515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31" name="Oval 99"/>
          <p:cNvSpPr>
            <a:spLocks noChangeAspect="1"/>
          </p:cNvSpPr>
          <p:nvPr/>
        </p:nvSpPr>
        <p:spPr>
          <a:xfrm>
            <a:off x="230259" y="2440679"/>
            <a:ext cx="558709" cy="55870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32" name="文本框 184"/>
          <p:cNvSpPr txBox="1"/>
          <p:nvPr/>
        </p:nvSpPr>
        <p:spPr>
          <a:xfrm>
            <a:off x="254827" y="2473387"/>
            <a:ext cx="74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Cambria Math"/>
              </a:rPr>
              <a:t>1a</a:t>
            </a:r>
          </a:p>
        </p:txBody>
      </p:sp>
      <p:sp>
        <p:nvSpPr>
          <p:cNvPr id="33" name="Oval 99"/>
          <p:cNvSpPr>
            <a:spLocks noChangeAspect="1"/>
          </p:cNvSpPr>
          <p:nvPr/>
        </p:nvSpPr>
        <p:spPr>
          <a:xfrm>
            <a:off x="1611924" y="2424866"/>
            <a:ext cx="558709" cy="55870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34" name="文本框 187"/>
          <p:cNvSpPr txBox="1"/>
          <p:nvPr/>
        </p:nvSpPr>
        <p:spPr>
          <a:xfrm>
            <a:off x="1611924" y="2463487"/>
            <a:ext cx="74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Cambria Math"/>
              </a:rPr>
              <a:t>2d</a:t>
            </a:r>
          </a:p>
        </p:txBody>
      </p:sp>
      <p:sp>
        <p:nvSpPr>
          <p:cNvPr id="35" name="Oval 99"/>
          <p:cNvSpPr>
            <a:spLocks noChangeAspect="1"/>
          </p:cNvSpPr>
          <p:nvPr/>
        </p:nvSpPr>
        <p:spPr>
          <a:xfrm>
            <a:off x="2328926" y="2440386"/>
            <a:ext cx="1258064" cy="55870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36" name="文本框 190"/>
          <p:cNvSpPr txBox="1"/>
          <p:nvPr/>
        </p:nvSpPr>
        <p:spPr>
          <a:xfrm>
            <a:off x="2410730" y="2460705"/>
            <a:ext cx="1612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Cambria Math"/>
              </a:rPr>
              <a:t>1b+2e</a:t>
            </a:r>
          </a:p>
        </p:txBody>
      </p:sp>
      <p:sp>
        <p:nvSpPr>
          <p:cNvPr id="37" name="Oval 99"/>
          <p:cNvSpPr>
            <a:spLocks noChangeAspect="1"/>
          </p:cNvSpPr>
          <p:nvPr/>
        </p:nvSpPr>
        <p:spPr>
          <a:xfrm>
            <a:off x="1589201" y="4618285"/>
            <a:ext cx="558709" cy="55870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38" name="文本框 192"/>
          <p:cNvSpPr txBox="1"/>
          <p:nvPr/>
        </p:nvSpPr>
        <p:spPr>
          <a:xfrm>
            <a:off x="1626161" y="4638806"/>
            <a:ext cx="74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Cambria Math"/>
              </a:rPr>
              <a:t>5c</a:t>
            </a:r>
          </a:p>
        </p:txBody>
      </p:sp>
      <p:sp>
        <p:nvSpPr>
          <p:cNvPr id="39" name="Oval 99"/>
          <p:cNvSpPr>
            <a:spLocks noChangeAspect="1"/>
          </p:cNvSpPr>
          <p:nvPr/>
        </p:nvSpPr>
        <p:spPr>
          <a:xfrm>
            <a:off x="1616360" y="3178834"/>
            <a:ext cx="558709" cy="55870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40" name="文本框 194"/>
          <p:cNvSpPr txBox="1"/>
          <p:nvPr/>
        </p:nvSpPr>
        <p:spPr>
          <a:xfrm>
            <a:off x="1645235" y="3201900"/>
            <a:ext cx="74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Cambria Math"/>
              </a:rPr>
              <a:t>3c</a:t>
            </a:r>
          </a:p>
        </p:txBody>
      </p:sp>
      <p:sp>
        <p:nvSpPr>
          <p:cNvPr id="41" name="Oval 99"/>
          <p:cNvSpPr>
            <a:spLocks noChangeAspect="1"/>
          </p:cNvSpPr>
          <p:nvPr/>
        </p:nvSpPr>
        <p:spPr>
          <a:xfrm>
            <a:off x="2683338" y="3891770"/>
            <a:ext cx="558709" cy="55870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42" name="文本框 196"/>
          <p:cNvSpPr txBox="1"/>
          <p:nvPr/>
        </p:nvSpPr>
        <p:spPr>
          <a:xfrm>
            <a:off x="2730903" y="3936125"/>
            <a:ext cx="74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Cambria Math"/>
              </a:rPr>
              <a:t>4f</a:t>
            </a:r>
          </a:p>
        </p:txBody>
      </p:sp>
      <p:sp>
        <p:nvSpPr>
          <p:cNvPr id="43" name="矩形 182"/>
          <p:cNvSpPr/>
          <p:nvPr/>
        </p:nvSpPr>
        <p:spPr>
          <a:xfrm>
            <a:off x="1124454" y="5370052"/>
            <a:ext cx="1824990" cy="6451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/>
              </a:rPr>
              <a:t>C</a:t>
            </a:r>
            <a:r>
              <a:rPr lang="zh-CN" altLang="en-US" b="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/>
              </a:rPr>
              <a:t>(4x4)</a:t>
            </a:r>
          </a:p>
          <a:p>
            <a:pPr algn="ctr">
              <a:buSzPct val="100000"/>
            </a:pPr>
            <a:endParaRPr lang="zh-CN" altLang="en-US" b="0" dirty="0">
              <a:solidFill>
                <a:srgbClr val="FF0000"/>
              </a:solidFill>
            </a:endParaRPr>
          </a:p>
        </p:txBody>
      </p:sp>
      <p:sp>
        <p:nvSpPr>
          <p:cNvPr id="44" name="箭头: 右 43"/>
          <p:cNvSpPr/>
          <p:nvPr/>
        </p:nvSpPr>
        <p:spPr>
          <a:xfrm>
            <a:off x="4613126" y="2882066"/>
            <a:ext cx="1046466" cy="265849"/>
          </a:xfrm>
          <a:prstGeom prst="rightArrow">
            <a:avLst>
              <a:gd name="adj1" fmla="val 50000"/>
              <a:gd name="adj2" fmla="val 101303"/>
            </a:avLst>
          </a:prstGeom>
          <a:solidFill>
            <a:srgbClr val="8FAADF"/>
          </a:solidFill>
          <a:ln w="0"/>
        </p:spPr>
        <p:txBody>
          <a:bodyPr anchor="ctr"/>
          <a:lstStyle/>
          <a:p>
            <a:pPr algn="ctr"/>
            <a:endParaRPr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75AE96B-BCAA-474C-91B0-382D9C15A712}"/>
              </a:ext>
            </a:extLst>
          </p:cNvPr>
          <p:cNvGrpSpPr/>
          <p:nvPr/>
        </p:nvGrpSpPr>
        <p:grpSpPr>
          <a:xfrm>
            <a:off x="3879458" y="2497177"/>
            <a:ext cx="516142" cy="1126660"/>
            <a:chOff x="4047852" y="2497177"/>
            <a:chExt cx="516142" cy="1126660"/>
          </a:xfrm>
        </p:grpSpPr>
        <p:sp>
          <p:nvSpPr>
            <p:cNvPr id="49" name="文本框 48"/>
            <p:cNvSpPr txBox="1"/>
            <p:nvPr/>
          </p:nvSpPr>
          <p:spPr>
            <a:xfrm>
              <a:off x="4055994" y="2497177"/>
              <a:ext cx="508000" cy="369332"/>
            </a:xfrm>
            <a:prstGeom prst="rect">
              <a:avLst/>
            </a:prstGeom>
            <a:ln w="12700">
              <a:prstDash val="solid"/>
              <a:miter/>
            </a:ln>
          </p:spPr>
          <p:txBody>
            <a:bodyPr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9pPr>
            </a:lstStyle>
            <a:p>
              <a:pPr lvl="0"/>
              <a:r>
                <a:rPr lang="en-US" alt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047852" y="3254505"/>
              <a:ext cx="508000" cy="369332"/>
            </a:xfrm>
            <a:prstGeom prst="rect">
              <a:avLst/>
            </a:prstGeom>
            <a:ln w="12700">
              <a:prstDash val="solid"/>
              <a:miter/>
            </a:ln>
          </p:spPr>
          <p:txBody>
            <a:bodyPr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9pPr>
            </a:lstStyle>
            <a:p>
              <a:pPr lvl="0"/>
              <a:r>
                <a:rPr lang="en-US" alt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921024D-262C-4FDC-8B01-18765922015E}"/>
              </a:ext>
            </a:extLst>
          </p:cNvPr>
          <p:cNvGrpSpPr/>
          <p:nvPr/>
        </p:nvGrpSpPr>
        <p:grpSpPr>
          <a:xfrm>
            <a:off x="3887599" y="3975009"/>
            <a:ext cx="508001" cy="1125462"/>
            <a:chOff x="4055993" y="3975009"/>
            <a:chExt cx="508001" cy="1125462"/>
          </a:xfrm>
        </p:grpSpPr>
        <p:sp>
          <p:nvSpPr>
            <p:cNvPr id="51" name="文本框 50"/>
            <p:cNvSpPr txBox="1"/>
            <p:nvPr/>
          </p:nvSpPr>
          <p:spPr>
            <a:xfrm>
              <a:off x="4055994" y="3975009"/>
              <a:ext cx="508000" cy="369332"/>
            </a:xfrm>
            <a:prstGeom prst="rect">
              <a:avLst/>
            </a:prstGeom>
            <a:ln w="12700">
              <a:prstDash val="solid"/>
              <a:miter/>
            </a:ln>
          </p:spPr>
          <p:txBody>
            <a:bodyPr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9pPr>
            </a:lstStyle>
            <a:p>
              <a:pPr lvl="0"/>
              <a:r>
                <a:rPr lang="en-US" alt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055993" y="4731139"/>
              <a:ext cx="508000" cy="369332"/>
            </a:xfrm>
            <a:prstGeom prst="rect">
              <a:avLst/>
            </a:prstGeom>
            <a:ln w="12700">
              <a:prstDash val="solid"/>
              <a:miter/>
            </a:ln>
          </p:spPr>
          <p:txBody>
            <a:bodyPr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9pPr>
            </a:lstStyle>
            <a:p>
              <a:pPr lvl="0"/>
              <a:r>
                <a:rPr lang="en-US" alt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</p:grpSp>
      <p:sp>
        <p:nvSpPr>
          <p:cNvPr id="53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34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8DFDDCA-9BB0-49C9-81EA-372491AE5755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 Phase</a:t>
            </a:r>
          </a:p>
        </p:txBody>
      </p:sp>
      <p:sp>
        <p:nvSpPr>
          <p:cNvPr id="60" name="箭头: 右 59">
            <a:extLst>
              <a:ext uri="{FF2B5EF4-FFF2-40B4-BE49-F238E27FC236}">
                <a16:creationId xmlns:a16="http://schemas.microsoft.com/office/drawing/2014/main" id="{D267E2EC-27FC-4369-AB5B-423044998CAD}"/>
              </a:ext>
            </a:extLst>
          </p:cNvPr>
          <p:cNvSpPr/>
          <p:nvPr/>
        </p:nvSpPr>
        <p:spPr>
          <a:xfrm>
            <a:off x="4638957" y="4944069"/>
            <a:ext cx="1038886" cy="265849"/>
          </a:xfrm>
          <a:prstGeom prst="rightArrow">
            <a:avLst>
              <a:gd name="adj1" fmla="val 50000"/>
              <a:gd name="adj2" fmla="val 101303"/>
            </a:avLst>
          </a:prstGeom>
          <a:solidFill>
            <a:srgbClr val="91C7C3"/>
          </a:solidFill>
          <a:ln w="0"/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61" name="箭头: 右 60">
            <a:extLst>
              <a:ext uri="{FF2B5EF4-FFF2-40B4-BE49-F238E27FC236}">
                <a16:creationId xmlns:a16="http://schemas.microsoft.com/office/drawing/2014/main" id="{F44DEDFB-3F8B-4691-BA44-F2D4660E3CC2}"/>
              </a:ext>
            </a:extLst>
          </p:cNvPr>
          <p:cNvSpPr/>
          <p:nvPr/>
        </p:nvSpPr>
        <p:spPr>
          <a:xfrm>
            <a:off x="4638957" y="4069084"/>
            <a:ext cx="1038886" cy="265849"/>
          </a:xfrm>
          <a:prstGeom prst="rightArrow">
            <a:avLst>
              <a:gd name="adj1" fmla="val 50000"/>
              <a:gd name="adj2" fmla="val 101303"/>
            </a:avLst>
          </a:prstGeom>
          <a:solidFill>
            <a:srgbClr val="91C7C3"/>
          </a:solidFill>
          <a:ln w="0"/>
        </p:spPr>
        <p:txBody>
          <a:bodyPr anchor="ctr"/>
          <a:lstStyle/>
          <a:p>
            <a:pPr algn="ctr"/>
            <a:endParaRPr dirty="0"/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0C1ED763-B1B2-4D1A-A69B-976242B2F7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2517" y="2089100"/>
            <a:ext cx="4973163" cy="3722337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8B28CA10-625A-4F70-9C71-0D55F7B489B7}"/>
              </a:ext>
            </a:extLst>
          </p:cNvPr>
          <p:cNvSpPr txBox="1"/>
          <p:nvPr/>
        </p:nvSpPr>
        <p:spPr>
          <a:xfrm>
            <a:off x="2614564" y="5729584"/>
            <a:ext cx="442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thread_row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[] = { 0, 2, 3, 4 }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99EA011-CCE5-45E5-B9D2-C8666D94121E}"/>
              </a:ext>
            </a:extLst>
          </p:cNvPr>
          <p:cNvSpPr/>
          <p:nvPr/>
        </p:nvSpPr>
        <p:spPr>
          <a:xfrm>
            <a:off x="141944" y="2342844"/>
            <a:ext cx="3551654" cy="1474488"/>
          </a:xfrm>
          <a:prstGeom prst="rect">
            <a:avLst/>
          </a:prstGeom>
          <a:solidFill>
            <a:srgbClr val="8FAADF">
              <a:alpha val="70000"/>
            </a:srgb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0EF47971-1E43-4C72-946C-CB739D710567}"/>
              </a:ext>
            </a:extLst>
          </p:cNvPr>
          <p:cNvSpPr/>
          <p:nvPr/>
        </p:nvSpPr>
        <p:spPr>
          <a:xfrm>
            <a:off x="153228" y="3805852"/>
            <a:ext cx="3546919" cy="712351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511DFF1F-D5FB-4E05-A87A-4B4CDF9D0A9B}"/>
              </a:ext>
            </a:extLst>
          </p:cNvPr>
          <p:cNvSpPr/>
          <p:nvPr/>
        </p:nvSpPr>
        <p:spPr>
          <a:xfrm>
            <a:off x="135640" y="4515343"/>
            <a:ext cx="3564507" cy="734106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37F3EEE-FEA1-4C19-9ADB-C0B7B1705E76}"/>
              </a:ext>
            </a:extLst>
          </p:cNvPr>
          <p:cNvSpPr/>
          <p:nvPr/>
        </p:nvSpPr>
        <p:spPr>
          <a:xfrm>
            <a:off x="5216720" y="5804342"/>
            <a:ext cx="794942" cy="438761"/>
          </a:xfrm>
          <a:prstGeom prst="rect">
            <a:avLst/>
          </a:prstGeom>
          <a:solidFill>
            <a:srgbClr val="8FAADF">
              <a:alpha val="70000"/>
            </a:srgb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84DA904D-1AFE-4E62-A399-0EA34D093E19}"/>
              </a:ext>
            </a:extLst>
          </p:cNvPr>
          <p:cNvSpPr/>
          <p:nvPr/>
        </p:nvSpPr>
        <p:spPr>
          <a:xfrm>
            <a:off x="5621492" y="5811437"/>
            <a:ext cx="780339" cy="425316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B7AC0A51-B73F-4F5F-BB38-23C46B184728}"/>
              </a:ext>
            </a:extLst>
          </p:cNvPr>
          <p:cNvSpPr/>
          <p:nvPr/>
        </p:nvSpPr>
        <p:spPr>
          <a:xfrm>
            <a:off x="6011661" y="5810300"/>
            <a:ext cx="780339" cy="425316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48" name="文本框 47"/>
          <p:cNvSpPr txBox="1"/>
          <p:nvPr/>
        </p:nvSpPr>
        <p:spPr>
          <a:xfrm>
            <a:off x="3605262" y="1947738"/>
            <a:ext cx="1032474" cy="369332"/>
          </a:xfrm>
          <a:prstGeom prst="rect">
            <a:avLst/>
          </a:prstGeom>
          <a:ln w="12700">
            <a:prstDash val="solid"/>
            <a:miter/>
          </a:ln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zh-CN" sz="1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Weight</a:t>
            </a:r>
            <a:endParaRPr lang="en-US" altLang="en-US" dirty="0">
              <a:latin typeface="Arial"/>
              <a:ea typeface="Arial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44CA32AB-A300-44E9-9E39-1721A8ABE869}"/>
              </a:ext>
            </a:extLst>
          </p:cNvPr>
          <p:cNvSpPr/>
          <p:nvPr/>
        </p:nvSpPr>
        <p:spPr>
          <a:xfrm>
            <a:off x="7233522" y="4408185"/>
            <a:ext cx="4654444" cy="487665"/>
          </a:xfrm>
          <a:prstGeom prst="rect">
            <a:avLst/>
          </a:prstGeom>
          <a:solidFill>
            <a:srgbClr val="8FAADF">
              <a:alpha val="40000"/>
            </a:srgb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5B4D57D3-DF6F-45CE-B7AE-93CF2D6B466C}"/>
              </a:ext>
            </a:extLst>
          </p:cNvPr>
          <p:cNvSpPr/>
          <p:nvPr/>
        </p:nvSpPr>
        <p:spPr>
          <a:xfrm>
            <a:off x="7226042" y="5034370"/>
            <a:ext cx="4661924" cy="215079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E4226FD3-C999-4C73-9A9D-1BAEECFEC0AB}"/>
              </a:ext>
            </a:extLst>
          </p:cNvPr>
          <p:cNvSpPr txBox="1"/>
          <p:nvPr/>
        </p:nvSpPr>
        <p:spPr>
          <a:xfrm>
            <a:off x="4427781" y="1943682"/>
            <a:ext cx="322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Load proportion P:E = 2:1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EF7BAADD-A463-4840-965C-D60C64DD61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12907" y="3784084"/>
            <a:ext cx="716814" cy="716814"/>
          </a:xfrm>
          <a:prstGeom prst="rect">
            <a:avLst/>
          </a:prstGeom>
        </p:spPr>
      </p:pic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B9E36843-4A2D-423F-B320-354AC2753431}"/>
              </a:ext>
            </a:extLst>
          </p:cNvPr>
          <p:cNvCxnSpPr>
            <a:cxnSpLocks/>
          </p:cNvCxnSpPr>
          <p:nvPr/>
        </p:nvCxnSpPr>
        <p:spPr>
          <a:xfrm flipV="1">
            <a:off x="135640" y="3796418"/>
            <a:ext cx="6773160" cy="9434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318DE682-AD82-47F5-BD88-060CE82A647F}"/>
              </a:ext>
            </a:extLst>
          </p:cNvPr>
          <p:cNvSpPr/>
          <p:nvPr/>
        </p:nvSpPr>
        <p:spPr>
          <a:xfrm>
            <a:off x="7226042" y="4056491"/>
            <a:ext cx="3105408" cy="213174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55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0" grpId="0" animBg="1"/>
      <p:bldP spid="61" grpId="0" animBg="1"/>
      <p:bldP spid="66" grpId="0"/>
      <p:bldP spid="67" grpId="0" animBg="1"/>
      <p:bldP spid="70" grpId="0" animBg="1"/>
      <p:bldP spid="71" grpId="0" animBg="1"/>
      <p:bldP spid="72" grpId="0" animBg="1"/>
      <p:bldP spid="72" grpId="1" animBg="1"/>
      <p:bldP spid="73" grpId="0" animBg="1"/>
      <p:bldP spid="73" grpId="1" animBg="1"/>
      <p:bldP spid="74" grpId="0" animBg="1"/>
      <p:bldP spid="63" grpId="0" animBg="1"/>
      <p:bldP spid="65" grpId="0" animBg="1"/>
      <p:bldP spid="68" grpId="0"/>
      <p:bldP spid="5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3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F580B02-9601-47DA-AA25-8D540BC1A276}"/>
              </a:ext>
            </a:extLst>
          </p:cNvPr>
          <p:cNvSpPr txBox="1"/>
          <p:nvPr/>
        </p:nvSpPr>
        <p:spPr>
          <a:xfrm>
            <a:off x="626287" y="2932234"/>
            <a:ext cx="1053211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endParaRPr lang="en-US" altLang="en-US" sz="2000" dirty="0">
              <a:latin typeface="Arial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9157D77-7A00-4FC2-B13D-E2DCD64B3F39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defTabSz="914400">
              <a:lnSpc>
                <a:spcPct val="100000"/>
              </a:lnSpc>
            </a:pP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Execution Phase</a:t>
            </a:r>
          </a:p>
        </p:txBody>
      </p:sp>
      <p:sp>
        <p:nvSpPr>
          <p:cNvPr id="17" name="文本框 115">
            <a:extLst>
              <a:ext uri="{FF2B5EF4-FFF2-40B4-BE49-F238E27FC236}">
                <a16:creationId xmlns:a16="http://schemas.microsoft.com/office/drawing/2014/main" id="{E77806C4-D7AF-4337-8C37-B57212993E8C}"/>
              </a:ext>
            </a:extLst>
          </p:cNvPr>
          <p:cNvSpPr txBox="1"/>
          <p:nvPr/>
        </p:nvSpPr>
        <p:spPr>
          <a:xfrm>
            <a:off x="-20320" y="1421897"/>
            <a:ext cx="12212320" cy="387854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000" dirty="0">
                <a:latin typeface="Arial"/>
              </a:rPr>
              <a:t>Utilize an adaptive kernel selection method to choose the optimal kernel based on the matrix structure.</a:t>
            </a:r>
            <a:endParaRPr lang="en-US" altLang="en-US" sz="2000" dirty="0">
              <a:latin typeface="Arial"/>
            </a:endParaRPr>
          </a:p>
          <a:p>
            <a:pPr lvl="0"/>
            <a:endParaRPr lang="en-US" altLang="en-US" sz="2000" dirty="0">
              <a:latin typeface="Arial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6A80D1E-40FA-46FD-AD67-0392BE2BF576}"/>
              </a:ext>
            </a:extLst>
          </p:cNvPr>
          <p:cNvGrpSpPr/>
          <p:nvPr/>
        </p:nvGrpSpPr>
        <p:grpSpPr>
          <a:xfrm>
            <a:off x="325554" y="1806124"/>
            <a:ext cx="11745449" cy="5181407"/>
            <a:chOff x="325554" y="1806124"/>
            <a:chExt cx="11745449" cy="5181407"/>
          </a:xfrm>
        </p:grpSpPr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946D90A9-1D25-4944-8DBC-69D4415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5554" y="1806124"/>
              <a:ext cx="11665786" cy="518140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1FBB4A-FCF1-409A-9392-A1AC8974C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12796" y="1806124"/>
              <a:ext cx="7958207" cy="42225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DC55522-4CF7-4341-9AC5-B86FFAACF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091" y="4552943"/>
              <a:ext cx="981212" cy="543001"/>
            </a:xfrm>
            <a:prstGeom prst="rect">
              <a:avLst/>
            </a:prstGeom>
          </p:spPr>
        </p:pic>
      </p:grpSp>
      <p:pic>
        <p:nvPicPr>
          <p:cNvPr id="24" name="图形 23">
            <a:extLst>
              <a:ext uri="{FF2B5EF4-FFF2-40B4-BE49-F238E27FC236}">
                <a16:creationId xmlns:a16="http://schemas.microsoft.com/office/drawing/2014/main" id="{B7E18625-6A09-477C-94D4-9341DF0ABE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3082" y="1676737"/>
            <a:ext cx="12192000" cy="5415127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06318445-4F06-423E-B85F-626205B571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3082" y="1696202"/>
            <a:ext cx="12192000" cy="5415127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53F0A197-EDA1-4841-A274-D8BCCFB27A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3082" y="1686469"/>
            <a:ext cx="12192000" cy="5415127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C21D7CE9-7DAF-4B8D-A451-62FD9406A0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0312" y="1811198"/>
            <a:ext cx="12192000" cy="5415127"/>
          </a:xfrm>
          <a:prstGeom prst="rect">
            <a:avLst/>
          </a:prstGeom>
        </p:spPr>
      </p:pic>
      <p:pic>
        <p:nvPicPr>
          <p:cNvPr id="34" name="图形 33">
            <a:extLst>
              <a:ext uri="{FF2B5EF4-FFF2-40B4-BE49-F238E27FC236}">
                <a16:creationId xmlns:a16="http://schemas.microsoft.com/office/drawing/2014/main" id="{DE80637D-3553-4BCA-BC4D-DFBFF7290C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8012" y="1818650"/>
            <a:ext cx="12192000" cy="5415127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924FB964-CE30-4BED-80B2-AA1C7EF08E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2838" y="1794059"/>
            <a:ext cx="12192000" cy="54151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089D336-D611-4FF4-8A57-9A15AF50CB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10650" y="6524998"/>
            <a:ext cx="381020" cy="25401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80B8D7F-CAC7-4925-8969-1E38973FB8EE}"/>
              </a:ext>
            </a:extLst>
          </p:cNvPr>
          <p:cNvSpPr txBox="1"/>
          <p:nvPr/>
        </p:nvSpPr>
        <p:spPr>
          <a:xfrm>
            <a:off x="11694749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23745" y="2813050"/>
            <a:ext cx="270700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4800" b="1" spc="400" dirty="0">
                <a:latin typeface="Arial"/>
                <a:ea typeface="微软雅黑"/>
              </a:rPr>
              <a:t>Outline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05145" y="1447165"/>
            <a:ext cx="6552928" cy="4486910"/>
          </a:xfrm>
          <a:prstGeom prst="rect">
            <a:avLst/>
          </a:prstGeom>
        </p:spPr>
        <p:txBody>
          <a:bodyPr/>
          <a:lstStyle/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solidFill>
                  <a:srgbClr val="000000"/>
                </a:solidFill>
                <a:latin typeface="Arial"/>
                <a:ea typeface="微软雅黑"/>
              </a:rPr>
              <a:t>Background &amp; Challenge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zh-CN" sz="2800" spc="200" dirty="0">
                <a:latin typeface="Arial"/>
                <a:ea typeface="微软雅黑"/>
              </a:rPr>
              <a:t>Micro-</a:t>
            </a:r>
            <a:r>
              <a:rPr lang="en-US" altLang="en-US" sz="2800" spc="200" dirty="0">
                <a:latin typeface="Arial"/>
                <a:ea typeface="微软雅黑"/>
              </a:rPr>
              <a:t>Benchmark &amp; Motivation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HASpGEMM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solidFill>
                  <a:srgbClr val="4874CB"/>
                </a:solidFill>
                <a:latin typeface="Arial"/>
                <a:ea typeface="微软雅黑"/>
              </a:rPr>
              <a:t>Experiment</a:t>
            </a:r>
          </a:p>
          <a:p>
            <a:pPr marL="914400" lvl="2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1800" spc="200" dirty="0">
                <a:solidFill>
                  <a:srgbClr val="4874CB"/>
                </a:solidFill>
                <a:latin typeface="Arial"/>
                <a:ea typeface="微软雅黑"/>
              </a:rPr>
              <a:t>Setup</a:t>
            </a:r>
          </a:p>
          <a:p>
            <a:pPr marL="914400" lvl="2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1800" spc="200" dirty="0">
                <a:solidFill>
                  <a:srgbClr val="4874CB"/>
                </a:solidFill>
                <a:latin typeface="Arial"/>
                <a:ea typeface="微软雅黑"/>
              </a:rPr>
              <a:t>Result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Conclusion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36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2" name="文本框 7"/>
          <p:cNvSpPr txBox="1"/>
          <p:nvPr/>
        </p:nvSpPr>
        <p:spPr>
          <a:xfrm>
            <a:off x="-20320" y="736447"/>
            <a:ext cx="10210800" cy="8617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Experimental setup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5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37</a:t>
            </a:r>
          </a:p>
        </p:txBody>
      </p:sp>
      <p:graphicFrame>
        <p:nvGraphicFramePr>
          <p:cNvPr id="5" name="表格 7">
            <a:extLst>
              <a:ext uri="{FF2B5EF4-FFF2-40B4-BE49-F238E27FC236}">
                <a16:creationId xmlns:a16="http://schemas.microsoft.com/office/drawing/2014/main" id="{65208718-ED51-40A2-A1F0-F299021DF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169726"/>
              </p:ext>
            </p:extLst>
          </p:nvPr>
        </p:nvGraphicFramePr>
        <p:xfrm>
          <a:off x="69448" y="1215343"/>
          <a:ext cx="12043458" cy="5150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4486">
                  <a:extLst>
                    <a:ext uri="{9D8B030D-6E8A-4147-A177-3AD203B41FA5}">
                      <a16:colId xmlns:a16="http://schemas.microsoft.com/office/drawing/2014/main" val="695647999"/>
                    </a:ext>
                  </a:extLst>
                </a:gridCol>
                <a:gridCol w="4014486">
                  <a:extLst>
                    <a:ext uri="{9D8B030D-6E8A-4147-A177-3AD203B41FA5}">
                      <a16:colId xmlns:a16="http://schemas.microsoft.com/office/drawing/2014/main" val="2173254837"/>
                    </a:ext>
                  </a:extLst>
                </a:gridCol>
                <a:gridCol w="4014486">
                  <a:extLst>
                    <a:ext uri="{9D8B030D-6E8A-4147-A177-3AD203B41FA5}">
                      <a16:colId xmlns:a16="http://schemas.microsoft.com/office/drawing/2014/main" val="129872112"/>
                    </a:ext>
                  </a:extLst>
                </a:gridCol>
              </a:tblGrid>
              <a:tr h="1716911"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2800" b="1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Processor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00"/>
                      <a:r>
                        <a:rPr lang="en-US" altLang="en-US" sz="2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Intel Core i9-12900KF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00"/>
                      <a:r>
                        <a:rPr lang="en-US" altLang="en-US" sz="2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Intel Core i9-13900KF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8129227"/>
                  </a:ext>
                </a:extLst>
              </a:tr>
              <a:tr h="1716911"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#Cores </a:t>
                      </a:r>
                      <a:endParaRPr lang="en-US" alt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System memory </a:t>
                      </a:r>
                      <a:endParaRPr lang="en-US" alt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Bandwidth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8P and 8E </a:t>
                      </a:r>
                    </a:p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128 GB DDR5 </a:t>
                      </a:r>
                    </a:p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76.8 GB/s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8P and 16E</a:t>
                      </a:r>
                    </a:p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128 GB DDR5</a:t>
                      </a:r>
                    </a:p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89.6 GB/s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881833"/>
                  </a:ext>
                </a:extLst>
              </a:tr>
              <a:tr h="1716911"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System software and library  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Ubuntu 22.10, </a:t>
                      </a:r>
                      <a:r>
                        <a:rPr lang="en-US" altLang="en-US" sz="2800" b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gcc</a:t>
                      </a:r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 12.2.0</a:t>
                      </a:r>
                    </a:p>
                    <a:p>
                      <a:pPr lvl="0" algn="ctr"/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Intel </a:t>
                      </a:r>
                      <a:r>
                        <a:rPr lang="en-US" altLang="en-US" sz="2800" b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oneMKL</a:t>
                      </a:r>
                      <a:r>
                        <a:rPr lang="en-US" altLang="en-US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 v2023.0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zh-CN" sz="1600">
                        <a:latin typeface="Arial"/>
                        <a:ea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71026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2" name="文本框 7"/>
          <p:cNvSpPr txBox="1"/>
          <p:nvPr/>
        </p:nvSpPr>
        <p:spPr>
          <a:xfrm>
            <a:off x="678373" y="2606744"/>
            <a:ext cx="102108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br>
              <a:rPr lang="en-US" altLang="en-US" dirty="0"/>
            </a:br>
            <a:endParaRPr lang="en-US" altLang="en-US" dirty="0"/>
          </a:p>
        </p:txBody>
      </p:sp>
      <p:sp>
        <p:nvSpPr>
          <p:cNvPr id="15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38</a:t>
            </a:r>
          </a:p>
        </p:txBody>
      </p:sp>
      <p:graphicFrame>
        <p:nvGraphicFramePr>
          <p:cNvPr id="5" name="表格 8">
            <a:extLst>
              <a:ext uri="{FF2B5EF4-FFF2-40B4-BE49-F238E27FC236}">
                <a16:creationId xmlns:a16="http://schemas.microsoft.com/office/drawing/2014/main" id="{D479C298-A828-4469-823D-00D853A1A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98320"/>
              </p:ext>
            </p:extLst>
          </p:nvPr>
        </p:nvGraphicFramePr>
        <p:xfrm>
          <a:off x="7650866" y="1958269"/>
          <a:ext cx="4340474" cy="2810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267">
                  <a:extLst>
                    <a:ext uri="{9D8B030D-6E8A-4147-A177-3AD203B41FA5}">
                      <a16:colId xmlns:a16="http://schemas.microsoft.com/office/drawing/2014/main" val="2195399715"/>
                    </a:ext>
                  </a:extLst>
                </a:gridCol>
                <a:gridCol w="652958">
                  <a:extLst>
                    <a:ext uri="{9D8B030D-6E8A-4147-A177-3AD203B41FA5}">
                      <a16:colId xmlns:a16="http://schemas.microsoft.com/office/drawing/2014/main" val="2715074878"/>
                    </a:ext>
                  </a:extLst>
                </a:gridCol>
                <a:gridCol w="715026">
                  <a:extLst>
                    <a:ext uri="{9D8B030D-6E8A-4147-A177-3AD203B41FA5}">
                      <a16:colId xmlns:a16="http://schemas.microsoft.com/office/drawing/2014/main" val="1087896130"/>
                    </a:ext>
                  </a:extLst>
                </a:gridCol>
                <a:gridCol w="652958">
                  <a:extLst>
                    <a:ext uri="{9D8B030D-6E8A-4147-A177-3AD203B41FA5}">
                      <a16:colId xmlns:a16="http://schemas.microsoft.com/office/drawing/2014/main" val="794090617"/>
                    </a:ext>
                  </a:extLst>
                </a:gridCol>
                <a:gridCol w="1250265">
                  <a:extLst>
                    <a:ext uri="{9D8B030D-6E8A-4147-A177-3AD203B41FA5}">
                      <a16:colId xmlns:a16="http://schemas.microsoft.com/office/drawing/2014/main" val="2526299446"/>
                    </a:ext>
                  </a:extLst>
                </a:gridCol>
              </a:tblGrid>
              <a:tr h="437813"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HASH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oneMKL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extLst>
                  <a:ext uri="{0D108BD9-81ED-4DB2-BD59-A6C34878D82A}">
                    <a16:rowId xmlns:a16="http://schemas.microsoft.com/office/drawing/2014/main" val="1679614760"/>
                  </a:ext>
                </a:extLst>
              </a:tr>
              <a:tr h="619895">
                <a:tc row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i9-12900KF</a:t>
                      </a:r>
                    </a:p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2164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2127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1278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extLst>
                  <a:ext uri="{0D108BD9-81ED-4DB2-BD59-A6C34878D82A}">
                    <a16:rowId xmlns:a16="http://schemas.microsoft.com/office/drawing/2014/main" val="2984494481"/>
                  </a:ext>
                </a:extLst>
              </a:tr>
              <a:tr h="568620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2.83x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1.85x</a:t>
                      </a:r>
                      <a:endParaRPr lang="zh-CN" altLang="en-US" sz="1400" dirty="0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3.85x</a:t>
                      </a:r>
                      <a:endParaRPr lang="zh-CN" altLang="en-US" sz="1400" dirty="0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1.88x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extLst>
                  <a:ext uri="{0D108BD9-81ED-4DB2-BD59-A6C34878D82A}">
                    <a16:rowId xmlns:a16="http://schemas.microsoft.com/office/drawing/2014/main" val="2671270589"/>
                  </a:ext>
                </a:extLst>
              </a:tr>
              <a:tr h="615554">
                <a:tc row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i9-13900KF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2159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2153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1460</a:t>
                      </a:r>
                    </a:p>
                  </a:txBody>
                  <a:tcPr marL="101805" marR="101805" marT="50902" marB="50902"/>
                </a:tc>
                <a:extLst>
                  <a:ext uri="{0D108BD9-81ED-4DB2-BD59-A6C34878D82A}">
                    <a16:rowId xmlns:a16="http://schemas.microsoft.com/office/drawing/2014/main" val="643790563"/>
                  </a:ext>
                </a:extLst>
              </a:tr>
              <a:tr h="568620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4.06x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2.21x</a:t>
                      </a:r>
                      <a:endParaRPr lang="zh-CN" altLang="en-US" sz="1400" dirty="0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4.56x</a:t>
                      </a:r>
                      <a:endParaRPr lang="zh-CN" altLang="en-US" sz="1400" dirty="0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805" marR="101805" marT="50902" marB="509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2.23x</a:t>
                      </a:r>
                    </a:p>
                  </a:txBody>
                  <a:tcPr marL="101805" marR="101805" marT="50902" marB="50902"/>
                </a:tc>
                <a:extLst>
                  <a:ext uri="{0D108BD9-81ED-4DB2-BD59-A6C34878D82A}">
                    <a16:rowId xmlns:a16="http://schemas.microsoft.com/office/drawing/2014/main" val="743019572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A1937968-8D62-41A9-85CD-62904B300E60}"/>
              </a:ext>
            </a:extLst>
          </p:cNvPr>
          <p:cNvSpPr txBox="1"/>
          <p:nvPr/>
        </p:nvSpPr>
        <p:spPr>
          <a:xfrm>
            <a:off x="4405421" y="2465885"/>
            <a:ext cx="1053211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endParaRPr lang="en-US" altLang="en-US" sz="1600" dirty="0">
              <a:latin typeface="Arial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D18B64B-C545-446C-84BF-60364A5FB786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defTabSz="914400">
              <a:lnSpc>
                <a:spcPct val="100000"/>
              </a:lnSpc>
            </a:pP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Experimental result</a:t>
            </a:r>
          </a:p>
        </p:txBody>
      </p:sp>
      <p:sp>
        <p:nvSpPr>
          <p:cNvPr id="20" name="文本框 115">
            <a:extLst>
              <a:ext uri="{FF2B5EF4-FFF2-40B4-BE49-F238E27FC236}">
                <a16:creationId xmlns:a16="http://schemas.microsoft.com/office/drawing/2014/main" id="{CC84A0A8-BFAA-424F-9C84-B5E60D53C3E3}"/>
              </a:ext>
            </a:extLst>
          </p:cNvPr>
          <p:cNvSpPr txBox="1"/>
          <p:nvPr/>
        </p:nvSpPr>
        <p:spPr>
          <a:xfrm>
            <a:off x="-20320" y="1226113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000" dirty="0">
                <a:latin typeface="Arial"/>
              </a:rPr>
              <a:t>Testing with 2888 matrix from </a:t>
            </a:r>
            <a:r>
              <a:rPr lang="en-US" altLang="zh-CN" sz="2000" dirty="0" err="1">
                <a:latin typeface="Arial"/>
              </a:rPr>
              <a:t>Suitsparse</a:t>
            </a:r>
            <a:r>
              <a:rPr lang="en-US" altLang="zh-CN" sz="2000" dirty="0">
                <a:latin typeface="Arial"/>
              </a:rPr>
              <a:t> Matrix Collection[1]. Control group: SPA, HASH, ESC, and the latest </a:t>
            </a:r>
            <a:r>
              <a:rPr lang="en-US" altLang="zh-CN" sz="2000" dirty="0" err="1">
                <a:latin typeface="Arial"/>
              </a:rPr>
              <a:t>oneMKL</a:t>
            </a:r>
            <a:r>
              <a:rPr lang="en-US" altLang="zh-CN" sz="2000" dirty="0">
                <a:latin typeface="Arial"/>
              </a:rPr>
              <a:t>.</a:t>
            </a:r>
            <a:endParaRPr lang="zh-CN" altLang="en-US" sz="2000" dirty="0">
              <a:latin typeface="Arial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6F8B599-856D-4667-8C69-F3BF1C8D2D95}"/>
              </a:ext>
            </a:extLst>
          </p:cNvPr>
          <p:cNvSpPr txBox="1"/>
          <p:nvPr/>
        </p:nvSpPr>
        <p:spPr>
          <a:xfrm>
            <a:off x="7570941" y="4913030"/>
            <a:ext cx="47198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Compared to other works, HASpGEMM achieved an average speedup of </a:t>
            </a:r>
            <a:r>
              <a:rPr lang="en-US" altLang="zh-CN" sz="2000" b="1" dirty="0">
                <a:solidFill>
                  <a:srgbClr val="C00000"/>
                </a:solidFill>
              </a:rPr>
              <a:t>1.85x - 3.85x </a:t>
            </a:r>
            <a:r>
              <a:rPr lang="en-US" altLang="zh-CN" sz="2000" dirty="0"/>
              <a:t>on the </a:t>
            </a:r>
            <a:r>
              <a:rPr lang="en-US" altLang="zh-CN" sz="2000" b="1" dirty="0">
                <a:solidFill>
                  <a:srgbClr val="C00000"/>
                </a:solidFill>
              </a:rPr>
              <a:t>i9-12900KF</a:t>
            </a:r>
            <a:r>
              <a:rPr lang="en-US" altLang="zh-CN" sz="2000" dirty="0"/>
              <a:t>, and </a:t>
            </a:r>
            <a:r>
              <a:rPr lang="en-US" altLang="zh-CN" sz="2000" b="1" dirty="0">
                <a:solidFill>
                  <a:srgbClr val="C00000"/>
                </a:solidFill>
              </a:rPr>
              <a:t>2.21x - 4.56x </a:t>
            </a:r>
            <a:r>
              <a:rPr lang="en-US" altLang="zh-CN" sz="2000" dirty="0"/>
              <a:t>on the </a:t>
            </a:r>
            <a:r>
              <a:rPr lang="en-US" altLang="zh-CN" sz="2000" b="1" dirty="0">
                <a:solidFill>
                  <a:srgbClr val="C00000"/>
                </a:solidFill>
              </a:rPr>
              <a:t>i9-13900KF</a:t>
            </a:r>
            <a:r>
              <a:rPr lang="en-US" altLang="zh-CN" sz="2000" dirty="0"/>
              <a:t>.</a:t>
            </a:r>
            <a:endParaRPr lang="zh-CN" altLang="en-US" sz="2000" dirty="0"/>
          </a:p>
          <a:p>
            <a:endParaRPr lang="zh-CN" altLang="en-US" sz="2000" dirty="0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418B8F39-0014-42D3-A096-4D1147B6A391}"/>
              </a:ext>
            </a:extLst>
          </p:cNvPr>
          <p:cNvGrpSpPr/>
          <p:nvPr/>
        </p:nvGrpSpPr>
        <p:grpSpPr>
          <a:xfrm>
            <a:off x="72189" y="1964968"/>
            <a:ext cx="7576383" cy="4392695"/>
            <a:chOff x="72189" y="1964968"/>
            <a:chExt cx="7576383" cy="4392695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61F0D6BC-55BA-4C6B-B9E9-B353F06D8E61}"/>
                </a:ext>
              </a:extLst>
            </p:cNvPr>
            <p:cNvGrpSpPr/>
            <p:nvPr/>
          </p:nvGrpSpPr>
          <p:grpSpPr>
            <a:xfrm>
              <a:off x="72189" y="1964968"/>
              <a:ext cx="7292963" cy="4392695"/>
              <a:chOff x="72189" y="1964968"/>
              <a:chExt cx="7292963" cy="4392695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AD05415D-F802-4460-9A67-F755F4206FA2}"/>
                  </a:ext>
                </a:extLst>
              </p:cNvPr>
              <p:cNvGrpSpPr/>
              <p:nvPr/>
            </p:nvGrpSpPr>
            <p:grpSpPr>
              <a:xfrm>
                <a:off x="80813" y="1964968"/>
                <a:ext cx="7284339" cy="4392695"/>
                <a:chOff x="61763" y="1909824"/>
                <a:chExt cx="7284339" cy="4392695"/>
              </a:xfrm>
            </p:grpSpPr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4D405367-751E-4E70-8202-1985193C313E}"/>
                    </a:ext>
                  </a:extLst>
                </p:cNvPr>
                <p:cNvGrpSpPr/>
                <p:nvPr/>
              </p:nvGrpSpPr>
              <p:grpSpPr>
                <a:xfrm>
                  <a:off x="61763" y="1909824"/>
                  <a:ext cx="7284339" cy="4392695"/>
                  <a:chOff x="567636" y="2133358"/>
                  <a:chExt cx="6280378" cy="3281723"/>
                </a:xfrm>
              </p:grpSpPr>
              <p:pic>
                <p:nvPicPr>
                  <p:cNvPr id="8" name="图形 7">
                    <a:extLst>
                      <a:ext uri="{FF2B5EF4-FFF2-40B4-BE49-F238E27FC236}">
                        <a16:creationId xmlns:a16="http://schemas.microsoft.com/office/drawing/2014/main" id="{27974B8A-B94B-4D91-BCE2-E2710C28A2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7636" y="2133358"/>
                    <a:ext cx="3083565" cy="2926773"/>
                  </a:xfrm>
                  <a:prstGeom prst="rect">
                    <a:avLst/>
                  </a:prstGeom>
                </p:spPr>
              </p:pic>
              <p:pic>
                <p:nvPicPr>
                  <p:cNvPr id="10" name="图形 9">
                    <a:extLst>
                      <a:ext uri="{FF2B5EF4-FFF2-40B4-BE49-F238E27FC236}">
                        <a16:creationId xmlns:a16="http://schemas.microsoft.com/office/drawing/2014/main" id="{DC5FF803-A90C-41A0-A122-A6F8B90201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64449" y="2133358"/>
                    <a:ext cx="3083565" cy="2926773"/>
                  </a:xfrm>
                  <a:prstGeom prst="rect">
                    <a:avLst/>
                  </a:prstGeom>
                </p:spPr>
              </p:pic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6EE5967F-7CF5-4740-B4F5-607E5FEF3B30}"/>
                      </a:ext>
                    </a:extLst>
                  </p:cNvPr>
                  <p:cNvSpPr txBox="1"/>
                  <p:nvPr/>
                </p:nvSpPr>
                <p:spPr>
                  <a:xfrm>
                    <a:off x="1515681" y="5139158"/>
                    <a:ext cx="1187474" cy="275923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altLang="zh-CN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i9-12900KF</a:t>
                    </a:r>
                  </a:p>
                </p:txBody>
              </p:sp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A46BABE2-7B20-48E9-8930-6E7C499209E0}"/>
                      </a:ext>
                    </a:extLst>
                  </p:cNvPr>
                  <p:cNvSpPr txBox="1"/>
                  <p:nvPr/>
                </p:nvSpPr>
                <p:spPr>
                  <a:xfrm>
                    <a:off x="4684852" y="5139158"/>
                    <a:ext cx="1242757" cy="275923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altLang="zh-CN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i9-13900KF</a:t>
                    </a:r>
                  </a:p>
                </p:txBody>
              </p:sp>
            </p:grpSp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A0DFB863-CDE5-47FD-8A60-A790FEB56A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2599" y="2007813"/>
                  <a:ext cx="1176338" cy="710993"/>
                </a:xfrm>
                <a:prstGeom prst="rect">
                  <a:avLst/>
                </a:prstGeom>
              </p:spPr>
            </p:pic>
            <p:pic>
              <p:nvPicPr>
                <p:cNvPr id="22" name="图片 21">
                  <a:extLst>
                    <a:ext uri="{FF2B5EF4-FFF2-40B4-BE49-F238E27FC236}">
                      <a16:creationId xmlns:a16="http://schemas.microsoft.com/office/drawing/2014/main" id="{1B16A295-B820-49AF-B1C5-C444CE9707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85919" y="2004608"/>
                  <a:ext cx="1176338" cy="710993"/>
                </a:xfrm>
                <a:prstGeom prst="rect">
                  <a:avLst/>
                </a:prstGeom>
              </p:spPr>
            </p:pic>
            <p:pic>
              <p:nvPicPr>
                <p:cNvPr id="27" name="图片 26">
                  <a:extLst>
                    <a:ext uri="{FF2B5EF4-FFF2-40B4-BE49-F238E27FC236}">
                      <a16:creationId xmlns:a16="http://schemas.microsoft.com/office/drawing/2014/main" id="{9C655C74-0DC4-4A14-8CB3-173BC02DD5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54797" y="5672333"/>
                  <a:ext cx="3057952" cy="248820"/>
                </a:xfrm>
                <a:prstGeom prst="rect">
                  <a:avLst/>
                </a:prstGeom>
              </p:spPr>
            </p:pic>
          </p:grpSp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21D65320-D353-42BA-8C39-2B45CA7C6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8659" y="2102633"/>
                <a:ext cx="284960" cy="1019001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6A6FDC2D-9910-4C79-81D3-CEE713AA2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89" y="2102633"/>
                <a:ext cx="284960" cy="1019001"/>
              </a:xfrm>
              <a:prstGeom prst="rect">
                <a:avLst/>
              </a:prstGeom>
            </p:spPr>
          </p:pic>
        </p:grp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E389CBD8-5E41-46A6-B10F-2C49E7E4E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60" y="5722120"/>
              <a:ext cx="3057952" cy="248820"/>
            </a:xfrm>
            <a:prstGeom prst="rect">
              <a:avLst/>
            </a:prstGeom>
          </p:spPr>
        </p:pic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F9FC6FDF-F288-4F70-A58F-989663166CA2}"/>
                </a:ext>
              </a:extLst>
            </p:cNvPr>
            <p:cNvSpPr/>
            <p:nvPr/>
          </p:nvSpPr>
          <p:spPr>
            <a:xfrm>
              <a:off x="4266327" y="2628630"/>
              <a:ext cx="93117" cy="93117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30EF34B1-839F-4645-9638-D32952D0B911}"/>
                </a:ext>
              </a:extLst>
            </p:cNvPr>
            <p:cNvSpPr/>
            <p:nvPr/>
          </p:nvSpPr>
          <p:spPr>
            <a:xfrm>
              <a:off x="573035" y="2622998"/>
              <a:ext cx="93117" cy="93117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A206DDA-19E9-4FB8-BFB2-125042AACAE5}"/>
                </a:ext>
              </a:extLst>
            </p:cNvPr>
            <p:cNvSpPr txBox="1"/>
            <p:nvPr/>
          </p:nvSpPr>
          <p:spPr>
            <a:xfrm>
              <a:off x="2666191" y="3338120"/>
              <a:ext cx="1296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 SPA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153A3C78-5668-4749-8E1A-F67C270587C9}"/>
                </a:ext>
              </a:extLst>
            </p:cNvPr>
            <p:cNvSpPr txBox="1"/>
            <p:nvPr/>
          </p:nvSpPr>
          <p:spPr>
            <a:xfrm>
              <a:off x="2485386" y="3942572"/>
              <a:ext cx="1385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 HASH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AA001D5-2F45-40AE-82BF-F2AEE453D495}"/>
                </a:ext>
              </a:extLst>
            </p:cNvPr>
            <p:cNvSpPr txBox="1"/>
            <p:nvPr/>
          </p:nvSpPr>
          <p:spPr>
            <a:xfrm>
              <a:off x="2633364" y="4543270"/>
              <a:ext cx="1296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 ESC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BE71C8A-8BF3-4F99-BDE3-36529623A746}"/>
                </a:ext>
              </a:extLst>
            </p:cNvPr>
            <p:cNvSpPr txBox="1"/>
            <p:nvPr/>
          </p:nvSpPr>
          <p:spPr>
            <a:xfrm>
              <a:off x="2261133" y="5101230"/>
              <a:ext cx="16423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 </a:t>
              </a:r>
              <a:r>
                <a:rPr lang="en-US" altLang="zh-CN" sz="1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oneMKL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545782E-716E-4BA1-A885-D29C982452DA}"/>
                </a:ext>
              </a:extLst>
            </p:cNvPr>
            <p:cNvSpPr txBox="1"/>
            <p:nvPr/>
          </p:nvSpPr>
          <p:spPr>
            <a:xfrm>
              <a:off x="6351831" y="3369326"/>
              <a:ext cx="1296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 SPA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E4D6F60C-5074-4AAA-976D-34BD2E94528D}"/>
                </a:ext>
              </a:extLst>
            </p:cNvPr>
            <p:cNvSpPr txBox="1"/>
            <p:nvPr/>
          </p:nvSpPr>
          <p:spPr>
            <a:xfrm>
              <a:off x="6171026" y="3973778"/>
              <a:ext cx="1385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 HASH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7F77C0A5-EB3F-4891-A5C3-868A31ED3C2C}"/>
                </a:ext>
              </a:extLst>
            </p:cNvPr>
            <p:cNvSpPr txBox="1"/>
            <p:nvPr/>
          </p:nvSpPr>
          <p:spPr>
            <a:xfrm>
              <a:off x="6319004" y="4574476"/>
              <a:ext cx="1296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 ESC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1CDFEC33-55C3-4C00-9B5C-E0C3A5BF7C5A}"/>
                </a:ext>
              </a:extLst>
            </p:cNvPr>
            <p:cNvSpPr txBox="1"/>
            <p:nvPr/>
          </p:nvSpPr>
          <p:spPr>
            <a:xfrm>
              <a:off x="5972173" y="5132436"/>
              <a:ext cx="16423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 </a:t>
              </a:r>
              <a:r>
                <a:rPr lang="en-US" altLang="zh-CN" sz="1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oneMKL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AC6D860-835C-4EFC-993E-E7BD0D67D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730" y="3127598"/>
            <a:ext cx="7258610" cy="94252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52DFD77D-43DF-4EE8-A419-DE1DDFD92468}"/>
              </a:ext>
            </a:extLst>
          </p:cNvPr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D5F882B-A32E-401A-9095-C991C4C30BDF}"/>
              </a:ext>
            </a:extLst>
          </p:cNvPr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22" name="文本框 11">
            <a:extLst>
              <a:ext uri="{FF2B5EF4-FFF2-40B4-BE49-F238E27FC236}">
                <a16:creationId xmlns:a16="http://schemas.microsoft.com/office/drawing/2014/main" id="{814560A5-EE93-44D8-82D9-0A0673F4D839}"/>
              </a:ext>
            </a:extLst>
          </p:cNvPr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39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47024A3-C290-4E0E-825D-B7837FAEE7F6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defTabSz="914400">
              <a:lnSpc>
                <a:spcPct val="100000"/>
              </a:lnSpc>
            </a:pP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Experimental result</a:t>
            </a:r>
          </a:p>
        </p:txBody>
      </p:sp>
      <p:sp>
        <p:nvSpPr>
          <p:cNvPr id="26" name="文本框 115">
            <a:extLst>
              <a:ext uri="{FF2B5EF4-FFF2-40B4-BE49-F238E27FC236}">
                <a16:creationId xmlns:a16="http://schemas.microsoft.com/office/drawing/2014/main" id="{6566514E-AF2B-4A9D-91D7-0F90CB25F32F}"/>
              </a:ext>
            </a:extLst>
          </p:cNvPr>
          <p:cNvSpPr txBox="1"/>
          <p:nvPr/>
        </p:nvSpPr>
        <p:spPr>
          <a:xfrm>
            <a:off x="-20320" y="1250081"/>
            <a:ext cx="12212320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000" dirty="0">
                <a:latin typeface="Arial"/>
              </a:rPr>
              <a:t>Testing with 22 representative matrices. Control group: SPA, HASH, ESC, and the latest </a:t>
            </a:r>
            <a:r>
              <a:rPr lang="en-US" altLang="zh-CN" sz="2000" dirty="0" err="1">
                <a:latin typeface="Arial"/>
              </a:rPr>
              <a:t>oneMKL</a:t>
            </a:r>
            <a:r>
              <a:rPr lang="en-US" altLang="zh-CN" sz="2000" dirty="0">
                <a:latin typeface="Arial"/>
              </a:rPr>
              <a:t>.</a:t>
            </a:r>
            <a:endParaRPr lang="zh-CN" altLang="en-US" sz="2000" dirty="0">
              <a:latin typeface="Arial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6BF2526-35E6-48EB-A918-792A2F26CB90}"/>
              </a:ext>
            </a:extLst>
          </p:cNvPr>
          <p:cNvGrpSpPr/>
          <p:nvPr/>
        </p:nvGrpSpPr>
        <p:grpSpPr>
          <a:xfrm>
            <a:off x="4098495" y="1789127"/>
            <a:ext cx="8076541" cy="4586263"/>
            <a:chOff x="4098495" y="1789127"/>
            <a:chExt cx="8076541" cy="4586263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1089190-2654-42A4-B323-38C3B7117E18}"/>
                </a:ext>
              </a:extLst>
            </p:cNvPr>
            <p:cNvGrpSpPr/>
            <p:nvPr/>
          </p:nvGrpSpPr>
          <p:grpSpPr>
            <a:xfrm>
              <a:off x="4098495" y="1789127"/>
              <a:ext cx="8059578" cy="4586263"/>
              <a:chOff x="4022131" y="2229714"/>
              <a:chExt cx="8087069" cy="3893292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02646C0A-EF70-40A2-BAE5-392CA27C2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2131" y="2229714"/>
                <a:ext cx="8087069" cy="3523961"/>
              </a:xfrm>
              <a:prstGeom prst="rect">
                <a:avLst/>
              </a:prstGeom>
            </p:spPr>
          </p:pic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EC5BFA4-582B-4F61-991E-BD2E5C8F64E8}"/>
                  </a:ext>
                </a:extLst>
              </p:cNvPr>
              <p:cNvSpPr txBox="1"/>
              <p:nvPr/>
            </p:nvSpPr>
            <p:spPr>
              <a:xfrm>
                <a:off x="6672382" y="3373931"/>
                <a:ext cx="33793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i9-12900KF</a:t>
                </a: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6207B5F-04B9-45D0-9D43-13CB305EEE25}"/>
                  </a:ext>
                </a:extLst>
              </p:cNvPr>
              <p:cNvSpPr txBox="1"/>
              <p:nvPr/>
            </p:nvSpPr>
            <p:spPr>
              <a:xfrm>
                <a:off x="6672382" y="5753674"/>
                <a:ext cx="3379307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i9-13900KF</a:t>
                </a:r>
              </a:p>
            </p:txBody>
          </p:sp>
        </p:grp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F0B0A79-17F1-44B0-B5A4-E2681459B83E}"/>
                </a:ext>
              </a:extLst>
            </p:cNvPr>
            <p:cNvSpPr/>
            <p:nvPr/>
          </p:nvSpPr>
          <p:spPr>
            <a:xfrm>
              <a:off x="10929831" y="2418688"/>
              <a:ext cx="1245205" cy="147286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7D3D118A-C469-4B38-B007-1A6C19997569}"/>
                </a:ext>
              </a:extLst>
            </p:cNvPr>
            <p:cNvSpPr/>
            <p:nvPr/>
          </p:nvSpPr>
          <p:spPr>
            <a:xfrm>
              <a:off x="10912868" y="4172610"/>
              <a:ext cx="1245205" cy="147286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AB69458-EFF4-432B-BFB6-BD69D23998AD}"/>
              </a:ext>
            </a:extLst>
          </p:cNvPr>
          <p:cNvGrpSpPr/>
          <p:nvPr/>
        </p:nvGrpSpPr>
        <p:grpSpPr>
          <a:xfrm>
            <a:off x="-54247" y="1624271"/>
            <a:ext cx="4786418" cy="4605914"/>
            <a:chOff x="-54247" y="1624271"/>
            <a:chExt cx="4786418" cy="460591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EA5CBF1-9839-4BA1-8FAD-37CCCEA74429}"/>
                </a:ext>
              </a:extLst>
            </p:cNvPr>
            <p:cNvSpPr txBox="1"/>
            <p:nvPr/>
          </p:nvSpPr>
          <p:spPr>
            <a:xfrm>
              <a:off x="-54247" y="1624271"/>
              <a:ext cx="478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Compression rate = #intermediate product / #row</a:t>
              </a:r>
              <a:endParaRPr lang="zh-CN" alt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5C6DEEC-70CF-4B31-9EB9-BF33ED4192B5}"/>
                </a:ext>
              </a:extLst>
            </p:cNvPr>
            <p:cNvGrpSpPr/>
            <p:nvPr/>
          </p:nvGrpSpPr>
          <p:grpSpPr>
            <a:xfrm>
              <a:off x="96733" y="1910066"/>
              <a:ext cx="3884709" cy="4320119"/>
              <a:chOff x="96733" y="1910066"/>
              <a:chExt cx="3884709" cy="4320119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B6163A99-347A-49E7-BE3C-E0D5266152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1307"/>
              <a:stretch/>
            </p:blipFill>
            <p:spPr>
              <a:xfrm>
                <a:off x="96733" y="1910066"/>
                <a:ext cx="3884709" cy="4320119"/>
              </a:xfrm>
              <a:prstGeom prst="rect">
                <a:avLst/>
              </a:prstGeom>
            </p:spPr>
          </p:pic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9EDBA1E6-B2D2-4B23-A9C7-8868860651B4}"/>
                  </a:ext>
                </a:extLst>
              </p:cNvPr>
              <p:cNvSpPr/>
              <p:nvPr/>
            </p:nvSpPr>
            <p:spPr>
              <a:xfrm>
                <a:off x="3420533" y="3127598"/>
                <a:ext cx="270934" cy="132069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16597CAF-7D50-4961-8193-62D7735D332E}"/>
                  </a:ext>
                </a:extLst>
              </p:cNvPr>
              <p:cNvSpPr/>
              <p:nvPr/>
            </p:nvSpPr>
            <p:spPr>
              <a:xfrm>
                <a:off x="3348565" y="5724075"/>
                <a:ext cx="452967" cy="132069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1816080" y="6471920"/>
            <a:ext cx="336550" cy="361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20320" y="781685"/>
            <a:ext cx="12212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Sparse 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eneral 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atrix-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atrix 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ultiplication (SpGEMM)</a:t>
            </a:r>
            <a:endParaRPr lang="en-US" altLang="zh-CN" sz="3200" b="1" spc="200" dirty="0">
              <a:solidFill>
                <a:schemeClr val="accent1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l"/>
            <a:endParaRPr lang="en-US" altLang="zh-CN" sz="3200" b="1" spc="200" dirty="0">
              <a:solidFill>
                <a:schemeClr val="accent1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BBDB778-C683-40EA-A028-E44BAA18BCC7}"/>
              </a:ext>
            </a:extLst>
          </p:cNvPr>
          <p:cNvGrpSpPr/>
          <p:nvPr/>
        </p:nvGrpSpPr>
        <p:grpSpPr>
          <a:xfrm>
            <a:off x="249739" y="2435301"/>
            <a:ext cx="2623951" cy="2734084"/>
            <a:chOff x="1851739" y="3109267"/>
            <a:chExt cx="1824355" cy="1900927"/>
          </a:xfrm>
        </p:grpSpPr>
        <p:sp>
          <p:nvSpPr>
            <p:cNvPr id="138" name="Rectangle 83"/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9" name="Rectangle 84"/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0" name="Rectangle 85"/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1" name="Rectangle 86"/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2" name="Rectangle 87"/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3" name="Rectangle 88"/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4" name="Rectangle 89"/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5" name="Rectangle 90"/>
            <p:cNvSpPr>
              <a:spLocks noChangeAspect="1"/>
            </p:cNvSpPr>
            <p:nvPr>
              <p:custDataLst>
                <p:tags r:id="rId63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6" name="Rectangle 91"/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7" name="Rectangle 92"/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8" name="Rectangle 93"/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9" name="Rectangle 94"/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0" name="Rectangle 95"/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1" name="Rectangle 96"/>
            <p:cNvSpPr>
              <a:spLocks noChangeAspect="1"/>
            </p:cNvSpPr>
            <p:nvPr>
              <p:custDataLst>
                <p:tags r:id="rId69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2" name="Rectangle 97"/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3" name="Rectangle 98"/>
            <p:cNvSpPr>
              <a:spLocks noChangeAspect="1"/>
            </p:cNvSpPr>
            <p:nvPr>
              <p:custDataLst>
                <p:tags r:id="rId71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70" name="Oval 99"/>
            <p:cNvSpPr>
              <a:spLocks noChangeAspect="1"/>
            </p:cNvSpPr>
            <p:nvPr>
              <p:custDataLst>
                <p:tags r:id="rId72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1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171" name="Oval 99"/>
            <p:cNvSpPr>
              <a:spLocks noChangeAspect="1"/>
            </p:cNvSpPr>
            <p:nvPr>
              <p:custDataLst>
                <p:tags r:id="rId73"/>
              </p:custDataLst>
            </p:nvPr>
          </p:nvSpPr>
          <p:spPr>
            <a:xfrm>
              <a:off x="2814400" y="3167188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2</a:t>
              </a:r>
            </a:p>
          </p:txBody>
        </p:sp>
        <p:sp>
          <p:nvSpPr>
            <p:cNvPr id="172" name="Oval 99"/>
            <p:cNvSpPr>
              <a:spLocks noChangeAspect="1"/>
            </p:cNvSpPr>
            <p:nvPr>
              <p:custDataLst>
                <p:tags r:id="rId74"/>
              </p:custDataLst>
            </p:nvPr>
          </p:nvSpPr>
          <p:spPr>
            <a:xfrm>
              <a:off x="2347227" y="365461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3</a:t>
              </a:r>
            </a:p>
          </p:txBody>
        </p:sp>
        <p:sp>
          <p:nvSpPr>
            <p:cNvPr id="173" name="Oval 99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262897" y="4121342"/>
              <a:ext cx="365760" cy="365760"/>
            </a:xfrm>
            <a:prstGeom prst="ellipse">
              <a:avLst/>
            </a:prstGeom>
            <a:blipFill>
              <a:blip r:embed="rId81"/>
              <a:stretch/>
            </a:blipFill>
            <a:ln w="12700">
              <a:solidFill>
                <a:schemeClr val="accent1"/>
              </a:solidFill>
            </a:ln>
          </p:spPr>
          <p:txBody>
            <a:bodyPr/>
            <a:lstStyle/>
            <a:p>
              <a:r>
                <a:rPr lang="zh-CN" altLang="en-US" sz="2400" dirty="0">
                  <a:noFill/>
                  <a:latin typeface="Cambria Math" panose="02040503050406030204" pitchFamily="18" charset="0"/>
                </a:rPr>
                <a:t> </a:t>
              </a:r>
            </a:p>
          </p:txBody>
        </p:sp>
        <p:sp>
          <p:nvSpPr>
            <p:cNvPr id="174" name="Oval 99"/>
            <p:cNvSpPr>
              <a:spLocks noChangeAspect="1"/>
            </p:cNvSpPr>
            <p:nvPr>
              <p:custDataLst>
                <p:tags r:id="rId75"/>
              </p:custDataLst>
            </p:nvPr>
          </p:nvSpPr>
          <p:spPr>
            <a:xfrm>
              <a:off x="2347227" y="459695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5</a:t>
              </a:r>
            </a:p>
          </p:txBody>
        </p:sp>
      </p:grpSp>
      <p:sp>
        <p:nvSpPr>
          <p:cNvPr id="181" name="矩形 180"/>
          <p:cNvSpPr/>
          <p:nvPr>
            <p:custDataLst>
              <p:tags r:id="rId4"/>
            </p:custDataLst>
          </p:nvPr>
        </p:nvSpPr>
        <p:spPr>
          <a:xfrm>
            <a:off x="623989" y="5287154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</a:p>
        </p:txBody>
      </p:sp>
      <p:sp>
        <p:nvSpPr>
          <p:cNvPr id="182" name="矩形 181"/>
          <p:cNvSpPr/>
          <p:nvPr>
            <p:custDataLst>
              <p:tags r:id="rId5"/>
            </p:custDataLst>
          </p:nvPr>
        </p:nvSpPr>
        <p:spPr>
          <a:xfrm>
            <a:off x="4581388" y="5258621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  <p:sp>
        <p:nvSpPr>
          <p:cNvPr id="183" name="矩形 182"/>
          <p:cNvSpPr/>
          <p:nvPr>
            <p:custDataLst>
              <p:tags r:id="rId6"/>
            </p:custDataLst>
          </p:nvPr>
        </p:nvSpPr>
        <p:spPr>
          <a:xfrm>
            <a:off x="8553194" y="5468826"/>
            <a:ext cx="18249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endParaRPr lang="zh-CN" altLang="en-US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D2BABED-A753-4BB8-8CE9-8AEDF5A47EE2}"/>
              </a:ext>
            </a:extLst>
          </p:cNvPr>
          <p:cNvGrpSpPr/>
          <p:nvPr/>
        </p:nvGrpSpPr>
        <p:grpSpPr>
          <a:xfrm>
            <a:off x="7788407" y="2435301"/>
            <a:ext cx="3524161" cy="2734084"/>
            <a:chOff x="7985839" y="3108960"/>
            <a:chExt cx="2450640" cy="1901234"/>
          </a:xfrm>
        </p:grpSpPr>
        <p:sp>
          <p:nvSpPr>
            <p:cNvPr id="81" name="Rectangle 83"/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79858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82" name="Rectangle 84"/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84430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83" name="Rectangle 85"/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88957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84" name="Rectangle 86"/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9353169" y="3108960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85" name="Rectangle 87"/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79858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86" name="Rectangle 88"/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84430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87" name="Rectangle 89"/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88957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88" name="Rectangle 90"/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9353169" y="3584575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89" name="Rectangle 91"/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79858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90" name="Rectangle 92"/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84430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91" name="Rectangle 93"/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88957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92" name="Rectangle 94"/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9353169" y="4058920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93" name="Rectangle 95"/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79858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94" name="Rectangle 96"/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84430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95" name="Rectangle 97"/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88957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96" name="Rectangle 98"/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9353169" y="4534535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4" name="Oval 99"/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8039367" y="317138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5" name="文本框 184"/>
            <p:cNvSpPr txBox="1"/>
            <p:nvPr/>
          </p:nvSpPr>
          <p:spPr>
            <a:xfrm>
              <a:off x="8037683" y="3165159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  <p:sp>
          <p:nvSpPr>
            <p:cNvPr id="187" name="Oval 99"/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8499107" y="317138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8" name="文本框 187"/>
            <p:cNvSpPr txBox="1"/>
            <p:nvPr>
              <p:custDataLst>
                <p:tags r:id="rId47"/>
              </p:custDataLst>
            </p:nvPr>
          </p:nvSpPr>
          <p:spPr>
            <a:xfrm>
              <a:off x="8462264" y="3170555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  <p:sp>
          <p:nvSpPr>
            <p:cNvPr id="190" name="Oval 99"/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9400794" y="3171190"/>
              <a:ext cx="823595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1" name="文本框 190"/>
            <p:cNvSpPr txBox="1"/>
            <p:nvPr>
              <p:custDataLst>
                <p:tags r:id="rId49"/>
              </p:custDataLst>
            </p:nvPr>
          </p:nvSpPr>
          <p:spPr>
            <a:xfrm>
              <a:off x="9381109" y="3181350"/>
              <a:ext cx="1055370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1b+2e</a:t>
              </a:r>
            </a:p>
          </p:txBody>
        </p:sp>
        <p:sp>
          <p:nvSpPr>
            <p:cNvPr id="192" name="Oval 99"/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8941075" y="459695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3" name="文本框 192"/>
            <p:cNvSpPr txBox="1"/>
            <p:nvPr>
              <p:custDataLst>
                <p:tags r:id="rId51"/>
              </p:custDataLst>
            </p:nvPr>
          </p:nvSpPr>
          <p:spPr>
            <a:xfrm>
              <a:off x="8946024" y="4605276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5c</a:t>
              </a:r>
            </a:p>
          </p:txBody>
        </p:sp>
        <p:sp>
          <p:nvSpPr>
            <p:cNvPr id="194" name="Oval 99"/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8946782" y="365461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5" name="文本框 194"/>
            <p:cNvSpPr txBox="1"/>
            <p:nvPr>
              <p:custDataLst>
                <p:tags r:id="rId53"/>
              </p:custDataLst>
            </p:nvPr>
          </p:nvSpPr>
          <p:spPr>
            <a:xfrm>
              <a:off x="8959473" y="3672054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3c</a:t>
              </a:r>
            </a:p>
          </p:txBody>
        </p:sp>
        <p:sp>
          <p:nvSpPr>
            <p:cNvPr id="196" name="Oval 99"/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8953971" y="412134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7" name="文本框 196"/>
            <p:cNvSpPr txBox="1"/>
            <p:nvPr>
              <p:custDataLst>
                <p:tags r:id="rId55"/>
              </p:custDataLst>
            </p:nvPr>
          </p:nvSpPr>
          <p:spPr>
            <a:xfrm>
              <a:off x="8959473" y="4143519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4f</a:t>
              </a:r>
            </a:p>
          </p:txBody>
        </p:sp>
      </p:grpSp>
      <p:sp>
        <p:nvSpPr>
          <p:cNvPr id="100" name="文本框 115">
            <a:extLst>
              <a:ext uri="{FF2B5EF4-FFF2-40B4-BE49-F238E27FC236}">
                <a16:creationId xmlns:a16="http://schemas.microsoft.com/office/drawing/2014/main" id="{1F686354-BE09-4337-8F36-17AEC1C280A4}"/>
              </a:ext>
            </a:extLst>
          </p:cNvPr>
          <p:cNvSpPr txBox="1"/>
          <p:nvPr/>
        </p:nvSpPr>
        <p:spPr>
          <a:xfrm>
            <a:off x="-20320" y="1421896"/>
            <a:ext cx="12098502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l"/>
            <a:r>
              <a:rPr lang="en-US" altLang="en-US" sz="2000" dirty="0">
                <a:latin typeface="Arial"/>
                <a:ea typeface="Arial"/>
              </a:rPr>
              <a:t> </a:t>
            </a:r>
            <a:r>
              <a:rPr lang="en-US" altLang="en-US" sz="2000" dirty="0" err="1">
                <a:latin typeface="Arial"/>
                <a:ea typeface="Arial"/>
              </a:rPr>
              <a:t>SpGEMM</a:t>
            </a:r>
            <a:r>
              <a:rPr lang="en-US" altLang="en-US" sz="2000" dirty="0">
                <a:latin typeface="Arial"/>
                <a:ea typeface="Arial"/>
              </a:rPr>
              <a:t> is </a:t>
            </a:r>
            <a:r>
              <a:rPr lang="en-US" altLang="zh-CN" sz="2000" dirty="0">
                <a:latin typeface="Arial"/>
                <a:ea typeface="Arial"/>
              </a:rPr>
              <a:t>an</a:t>
            </a:r>
            <a:r>
              <a:rPr lang="en-US" altLang="en-US" sz="2000" dirty="0">
                <a:latin typeface="Arial"/>
                <a:ea typeface="Arial"/>
              </a:rPr>
              <a:t> operation that multiplies two sparse matrices </a:t>
            </a:r>
            <a:r>
              <a:rPr lang="zh-CN" altLang="zh-CN" sz="2000" dirty="0">
                <a:latin typeface="Arial"/>
                <a:ea typeface="Arial"/>
              </a:rPr>
              <a:t>𝐴</a:t>
            </a:r>
            <a:r>
              <a:rPr lang="en-US" altLang="en-US" sz="2000" dirty="0">
                <a:latin typeface="Arial"/>
                <a:ea typeface="Arial"/>
              </a:rPr>
              <a:t> and </a:t>
            </a:r>
            <a:r>
              <a:rPr lang="zh-CN" altLang="zh-CN" sz="2000" dirty="0">
                <a:latin typeface="Arial"/>
                <a:ea typeface="Arial"/>
              </a:rPr>
              <a:t>𝐵</a:t>
            </a:r>
            <a:r>
              <a:rPr lang="en-US" altLang="en-US" sz="2000" dirty="0">
                <a:latin typeface="Arial"/>
                <a:ea typeface="Arial"/>
              </a:rPr>
              <a:t> and gives a resulting sparse matrix </a:t>
            </a:r>
            <a:r>
              <a:rPr lang="zh-CN" altLang="zh-CN" sz="2000" dirty="0">
                <a:latin typeface="Arial"/>
                <a:ea typeface="Arial"/>
              </a:rPr>
              <a:t>𝐶</a:t>
            </a:r>
            <a:r>
              <a:rPr lang="en-US" altLang="en-US" sz="2000" dirty="0">
                <a:latin typeface="Arial"/>
                <a:ea typeface="Arial"/>
              </a:rPr>
              <a:t>.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2F39390-CCB2-426A-99B0-7A9FEB62819F}"/>
              </a:ext>
            </a:extLst>
          </p:cNvPr>
          <p:cNvGrpSpPr/>
          <p:nvPr/>
        </p:nvGrpSpPr>
        <p:grpSpPr>
          <a:xfrm>
            <a:off x="3322040" y="3567783"/>
            <a:ext cx="4206889" cy="523220"/>
            <a:chOff x="3322040" y="3567783"/>
            <a:chExt cx="4206889" cy="52322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0840945-18D3-4997-9E28-906F1B69DF84}"/>
                </a:ext>
              </a:extLst>
            </p:cNvPr>
            <p:cNvSpPr txBox="1"/>
            <p:nvPr/>
          </p:nvSpPr>
          <p:spPr>
            <a:xfrm>
              <a:off x="3322040" y="3579383"/>
              <a:ext cx="414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743B3CB7-AD0F-4CC4-93A0-7233AEF81652}"/>
                </a:ext>
              </a:extLst>
            </p:cNvPr>
            <p:cNvSpPr txBox="1"/>
            <p:nvPr/>
          </p:nvSpPr>
          <p:spPr>
            <a:xfrm>
              <a:off x="7114692" y="3567783"/>
              <a:ext cx="414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06E56D5B-B106-400B-A623-517E3E6CDA07}"/>
              </a:ext>
            </a:extLst>
          </p:cNvPr>
          <p:cNvGrpSpPr/>
          <p:nvPr/>
        </p:nvGrpSpPr>
        <p:grpSpPr>
          <a:xfrm>
            <a:off x="4089022" y="2441355"/>
            <a:ext cx="2623951" cy="2734084"/>
            <a:chOff x="1851739" y="3109267"/>
            <a:chExt cx="1824355" cy="1900927"/>
          </a:xfrm>
        </p:grpSpPr>
        <p:sp>
          <p:nvSpPr>
            <p:cNvPr id="128" name="Rectangle 83">
              <a:extLst>
                <a:ext uri="{FF2B5EF4-FFF2-40B4-BE49-F238E27FC236}">
                  <a16:creationId xmlns:a16="http://schemas.microsoft.com/office/drawing/2014/main" id="{E9DD5AC8-575E-4B73-9698-C984EC75208F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9" name="Rectangle 84">
              <a:extLst>
                <a:ext uri="{FF2B5EF4-FFF2-40B4-BE49-F238E27FC236}">
                  <a16:creationId xmlns:a16="http://schemas.microsoft.com/office/drawing/2014/main" id="{51C33C38-591E-4190-8A30-834F78504261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0" name="Rectangle 85">
              <a:extLst>
                <a:ext uri="{FF2B5EF4-FFF2-40B4-BE49-F238E27FC236}">
                  <a16:creationId xmlns:a16="http://schemas.microsoft.com/office/drawing/2014/main" id="{97C7DCD3-6737-4A7D-B650-861DCDD1B5E6}"/>
                </a:ext>
              </a:extLst>
            </p:cNvPr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1" name="Rectangle 86">
              <a:extLst>
                <a:ext uri="{FF2B5EF4-FFF2-40B4-BE49-F238E27FC236}">
                  <a16:creationId xmlns:a16="http://schemas.microsoft.com/office/drawing/2014/main" id="{E6416B7B-4E87-4DDC-A7E6-86C3C4C0F300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2" name="Rectangle 87">
              <a:extLst>
                <a:ext uri="{FF2B5EF4-FFF2-40B4-BE49-F238E27FC236}">
                  <a16:creationId xmlns:a16="http://schemas.microsoft.com/office/drawing/2014/main" id="{B9DDAD7B-E6A5-420F-B705-7325BD26836B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3" name="Rectangle 88">
              <a:extLst>
                <a:ext uri="{FF2B5EF4-FFF2-40B4-BE49-F238E27FC236}">
                  <a16:creationId xmlns:a16="http://schemas.microsoft.com/office/drawing/2014/main" id="{7883CD0A-3E9B-437E-91FF-05FFF0B19EC0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4" name="Rectangle 89">
              <a:extLst>
                <a:ext uri="{FF2B5EF4-FFF2-40B4-BE49-F238E27FC236}">
                  <a16:creationId xmlns:a16="http://schemas.microsoft.com/office/drawing/2014/main" id="{98B25C57-80FB-460A-83E8-A589092CE2FA}"/>
                </a:ext>
              </a:extLst>
            </p:cNvPr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5" name="Rectangle 90">
              <a:extLst>
                <a:ext uri="{FF2B5EF4-FFF2-40B4-BE49-F238E27FC236}">
                  <a16:creationId xmlns:a16="http://schemas.microsoft.com/office/drawing/2014/main" id="{D4A965DE-D570-4E7C-B79A-D0C6F41E89AF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6" name="Rectangle 91">
              <a:extLst>
                <a:ext uri="{FF2B5EF4-FFF2-40B4-BE49-F238E27FC236}">
                  <a16:creationId xmlns:a16="http://schemas.microsoft.com/office/drawing/2014/main" id="{0B7C5D82-842A-438F-8722-A451D31F530A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37" name="Rectangle 92">
              <a:extLst>
                <a:ext uri="{FF2B5EF4-FFF2-40B4-BE49-F238E27FC236}">
                  <a16:creationId xmlns:a16="http://schemas.microsoft.com/office/drawing/2014/main" id="{8A942065-5E5A-4E78-B569-B91BFF76A62F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77" name="Rectangle 93">
              <a:extLst>
                <a:ext uri="{FF2B5EF4-FFF2-40B4-BE49-F238E27FC236}">
                  <a16:creationId xmlns:a16="http://schemas.microsoft.com/office/drawing/2014/main" id="{AE9E0D34-AFEA-4D10-A6EC-6A40464F57C9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78" name="Rectangle 94">
              <a:extLst>
                <a:ext uri="{FF2B5EF4-FFF2-40B4-BE49-F238E27FC236}">
                  <a16:creationId xmlns:a16="http://schemas.microsoft.com/office/drawing/2014/main" id="{30A2A463-68A3-40DE-8436-F0EDFA58F612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79" name="Rectangle 95">
              <a:extLst>
                <a:ext uri="{FF2B5EF4-FFF2-40B4-BE49-F238E27FC236}">
                  <a16:creationId xmlns:a16="http://schemas.microsoft.com/office/drawing/2014/main" id="{12606B5C-B91D-48F8-BDF8-38A663BEB829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6" name="Rectangle 96">
              <a:extLst>
                <a:ext uri="{FF2B5EF4-FFF2-40B4-BE49-F238E27FC236}">
                  <a16:creationId xmlns:a16="http://schemas.microsoft.com/office/drawing/2014/main" id="{C3E62221-B878-41B6-B305-D8CB6F4D1C0C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89" name="Rectangle 97">
              <a:extLst>
                <a:ext uri="{FF2B5EF4-FFF2-40B4-BE49-F238E27FC236}">
                  <a16:creationId xmlns:a16="http://schemas.microsoft.com/office/drawing/2014/main" id="{DB156005-561D-487F-BFE6-6CA566C72D27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8" name="Rectangle 98">
              <a:extLst>
                <a:ext uri="{FF2B5EF4-FFF2-40B4-BE49-F238E27FC236}">
                  <a16:creationId xmlns:a16="http://schemas.microsoft.com/office/drawing/2014/main" id="{64CCD717-A809-4FB1-9DD2-36F9D708B09D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99" name="Oval 99">
              <a:extLst>
                <a:ext uri="{FF2B5EF4-FFF2-40B4-BE49-F238E27FC236}">
                  <a16:creationId xmlns:a16="http://schemas.microsoft.com/office/drawing/2014/main" id="{8B4967D9-EB35-4FC5-BF3B-463D18413479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a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200" name="Oval 99">
              <a:extLst>
                <a:ext uri="{FF2B5EF4-FFF2-40B4-BE49-F238E27FC236}">
                  <a16:creationId xmlns:a16="http://schemas.microsoft.com/office/drawing/2014/main" id="{7702238F-5F15-49D3-8AFF-3D877A13B2E3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3272589" y="3162979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b</a:t>
              </a:r>
            </a:p>
          </p:txBody>
        </p:sp>
        <p:sp>
          <p:nvSpPr>
            <p:cNvPr id="201" name="Oval 99">
              <a:extLst>
                <a:ext uri="{FF2B5EF4-FFF2-40B4-BE49-F238E27FC236}">
                  <a16:creationId xmlns:a16="http://schemas.microsoft.com/office/drawing/2014/main" id="{22BABD9E-E499-4286-A5CF-B33C6447D3AE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2347227" y="412928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d</a:t>
              </a:r>
            </a:p>
          </p:txBody>
        </p:sp>
        <p:sp>
          <p:nvSpPr>
            <p:cNvPr id="203" name="Oval 99">
              <a:extLst>
                <a:ext uri="{FF2B5EF4-FFF2-40B4-BE49-F238E27FC236}">
                  <a16:creationId xmlns:a16="http://schemas.microsoft.com/office/drawing/2014/main" id="{0A3374D8-1BB0-41FE-A78A-1A9685650FCF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2812980" y="459274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f</a:t>
              </a:r>
            </a:p>
          </p:txBody>
        </p:sp>
      </p:grpSp>
      <p:sp>
        <p:nvSpPr>
          <p:cNvPr id="204" name="Oval 99">
            <a:extLst>
              <a:ext uri="{FF2B5EF4-FFF2-40B4-BE49-F238E27FC236}">
                <a16:creationId xmlns:a16="http://schemas.microsoft.com/office/drawing/2014/main" id="{154C8D8D-A648-499D-8353-B33D85CE7C10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5471125" y="3215665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c</a:t>
            </a:r>
          </a:p>
        </p:txBody>
      </p:sp>
      <p:sp>
        <p:nvSpPr>
          <p:cNvPr id="205" name="Oval 99">
            <a:extLst>
              <a:ext uri="{FF2B5EF4-FFF2-40B4-BE49-F238E27FC236}">
                <a16:creationId xmlns:a16="http://schemas.microsoft.com/office/drawing/2014/main" id="{3556F2AA-2C58-4F30-8909-C095FF2BD572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6123046" y="3882494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7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40</a:t>
            </a: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25513856-1DD6-4506-B6CB-ABDDA9C6EF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0870" y="3443265"/>
            <a:ext cx="3813424" cy="2559882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B305D1A-6AB4-45A7-98A8-59817606EF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0870" y="799465"/>
            <a:ext cx="3760472" cy="259109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5E49C8AA-C722-42E0-9E28-FD4E44630C1C}"/>
              </a:ext>
            </a:extLst>
          </p:cNvPr>
          <p:cNvGrpSpPr/>
          <p:nvPr/>
        </p:nvGrpSpPr>
        <p:grpSpPr>
          <a:xfrm>
            <a:off x="0" y="2103687"/>
            <a:ext cx="6702602" cy="4102920"/>
            <a:chOff x="0" y="2103687"/>
            <a:chExt cx="6702602" cy="410292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0B19EB9-8BB4-41F6-9A78-7CA745F1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103687"/>
              <a:ext cx="6702602" cy="3613913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72EF6BF-DA8D-45B6-AF50-E86A25633CA3}"/>
                </a:ext>
              </a:extLst>
            </p:cNvPr>
            <p:cNvSpPr txBox="1"/>
            <p:nvPr/>
          </p:nvSpPr>
          <p:spPr>
            <a:xfrm>
              <a:off x="1694815" y="5831855"/>
              <a:ext cx="4899436" cy="374752"/>
            </a:xfrm>
            <a:prstGeom prst="rect">
              <a:avLst/>
            </a:prstGeom>
          </p:spPr>
          <p:txBody>
            <a:bodyPr wrap="square"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Calibri"/>
                  <a:ea typeface="微软雅黑"/>
                </a:defRPr>
              </a:lvl9pPr>
            </a:lstStyle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Actual task workload under different strategies.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n-US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AE44E8F3-1827-43F6-BCA5-722E779E0238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defTabSz="914400">
              <a:lnSpc>
                <a:spcPct val="100000"/>
              </a:lnSpc>
            </a:pP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Experimental result</a:t>
            </a:r>
          </a:p>
        </p:txBody>
      </p:sp>
      <p:sp>
        <p:nvSpPr>
          <p:cNvPr id="23" name="文本框 115">
            <a:extLst>
              <a:ext uri="{FF2B5EF4-FFF2-40B4-BE49-F238E27FC236}">
                <a16:creationId xmlns:a16="http://schemas.microsoft.com/office/drawing/2014/main" id="{63A8D9DB-5D35-416A-BBDF-7106F4A619A3}"/>
              </a:ext>
            </a:extLst>
          </p:cNvPr>
          <p:cNvSpPr txBox="1"/>
          <p:nvPr/>
        </p:nvSpPr>
        <p:spPr>
          <a:xfrm>
            <a:off x="0" y="1262470"/>
            <a:ext cx="7320087" cy="436943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000" dirty="0">
                <a:latin typeface="Arial"/>
              </a:rPr>
              <a:t>We have achieved load-balanced task allocation and reduced analysis time.</a:t>
            </a:r>
            <a:endParaRPr lang="zh-CN" altLang="en-US" sz="2000" dirty="0">
              <a:latin typeface="Arial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8D30C2C-E01B-42AF-BE9B-B72CF3AB48FD}"/>
              </a:ext>
            </a:extLst>
          </p:cNvPr>
          <p:cNvSpPr/>
          <p:nvPr/>
        </p:nvSpPr>
        <p:spPr>
          <a:xfrm>
            <a:off x="8991600" y="3086100"/>
            <a:ext cx="135890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C21187A-5C30-47BF-B0D9-A33F8A5E693B}"/>
              </a:ext>
            </a:extLst>
          </p:cNvPr>
          <p:cNvSpPr txBox="1"/>
          <p:nvPr/>
        </p:nvSpPr>
        <p:spPr>
          <a:xfrm>
            <a:off x="8641029" y="3067331"/>
            <a:ext cx="208221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i9-13900KF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B905603-4C48-4FB2-A302-7DF5A6C1423D}"/>
              </a:ext>
            </a:extLst>
          </p:cNvPr>
          <p:cNvSpPr txBox="1"/>
          <p:nvPr/>
        </p:nvSpPr>
        <p:spPr>
          <a:xfrm>
            <a:off x="8591499" y="5949696"/>
            <a:ext cx="215910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i9-12900KF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6CD98E5-8D9D-4D2A-85AA-4F178D849F90}"/>
              </a:ext>
            </a:extLst>
          </p:cNvPr>
          <p:cNvSpPr/>
          <p:nvPr/>
        </p:nvSpPr>
        <p:spPr>
          <a:xfrm>
            <a:off x="2108200" y="2203450"/>
            <a:ext cx="1924050" cy="498927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7CEC84D-3FE6-48CF-AD3A-BFADDAFCA4A2}"/>
              </a:ext>
            </a:extLst>
          </p:cNvPr>
          <p:cNvSpPr txBox="1"/>
          <p:nvPr/>
        </p:nvSpPr>
        <p:spPr>
          <a:xfrm>
            <a:off x="2159000" y="1792344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D817705-9A8A-465D-A5BD-1F5EE0724DF1}"/>
              </a:ext>
            </a:extLst>
          </p:cNvPr>
          <p:cNvSpPr/>
          <p:nvPr/>
        </p:nvSpPr>
        <p:spPr>
          <a:xfrm>
            <a:off x="4153833" y="2189919"/>
            <a:ext cx="1631017" cy="498927"/>
          </a:xfrm>
          <a:prstGeom prst="rect">
            <a:avLst/>
          </a:prstGeom>
          <a:noFill/>
          <a:ln w="19050">
            <a:solidFill>
              <a:srgbClr val="4874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DD03505-2052-4145-B075-C5B41E486556}"/>
              </a:ext>
            </a:extLst>
          </p:cNvPr>
          <p:cNvSpPr txBox="1"/>
          <p:nvPr/>
        </p:nvSpPr>
        <p:spPr>
          <a:xfrm>
            <a:off x="4204633" y="1778813"/>
            <a:ext cx="163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4874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</a:t>
            </a:r>
            <a:r>
              <a:rPr lang="en-US" altLang="zh-CN" dirty="0" err="1">
                <a:solidFill>
                  <a:srgbClr val="4874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</a:t>
            </a:r>
            <a:endParaRPr lang="zh-CN" altLang="en-US" dirty="0">
              <a:solidFill>
                <a:srgbClr val="4874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411915A-61DE-4334-BAAB-8FCB2AED6A9F}"/>
              </a:ext>
            </a:extLst>
          </p:cNvPr>
          <p:cNvSpPr/>
          <p:nvPr/>
        </p:nvSpPr>
        <p:spPr>
          <a:xfrm>
            <a:off x="8307666" y="2068074"/>
            <a:ext cx="2665134" cy="967565"/>
          </a:xfrm>
          <a:prstGeom prst="rect">
            <a:avLst/>
          </a:prstGeom>
          <a:noFill/>
          <a:ln w="28575">
            <a:solidFill>
              <a:srgbClr val="A2BDF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20E1039-BE22-48B4-8C2F-081767AFBE6C}"/>
              </a:ext>
            </a:extLst>
          </p:cNvPr>
          <p:cNvSpPr/>
          <p:nvPr/>
        </p:nvSpPr>
        <p:spPr>
          <a:xfrm>
            <a:off x="8306396" y="5060950"/>
            <a:ext cx="2665134" cy="579742"/>
          </a:xfrm>
          <a:prstGeom prst="rect">
            <a:avLst/>
          </a:prstGeom>
          <a:noFill/>
          <a:ln w="28575">
            <a:solidFill>
              <a:srgbClr val="A2BDF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14" grpId="0" animBg="1"/>
      <p:bldP spid="16" grpId="0"/>
      <p:bldP spid="34" grpId="0" animBg="1"/>
      <p:bldP spid="35" grpId="0"/>
      <p:bldP spid="36" grpId="0" animBg="1"/>
      <p:bldP spid="3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23745" y="2813050"/>
            <a:ext cx="285813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4800" b="1" spc="400">
                <a:latin typeface="Arial"/>
                <a:ea typeface="微软雅黑"/>
              </a:rPr>
              <a:t>Outline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05145" y="1828165"/>
            <a:ext cx="6552928" cy="3308350"/>
          </a:xfrm>
          <a:prstGeom prst="rect">
            <a:avLst/>
          </a:prstGeom>
        </p:spPr>
        <p:txBody>
          <a:bodyPr/>
          <a:lstStyle/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solidFill>
                  <a:srgbClr val="000000"/>
                </a:solidFill>
                <a:latin typeface="Arial"/>
                <a:ea typeface="微软雅黑"/>
              </a:rPr>
              <a:t>Background &amp; Challenge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zh-CN" sz="2800" spc="200" dirty="0">
                <a:latin typeface="Arial"/>
                <a:ea typeface="微软雅黑"/>
              </a:rPr>
              <a:t>Micro-</a:t>
            </a:r>
            <a:r>
              <a:rPr lang="en-US" altLang="en-US" sz="2800" spc="200" dirty="0">
                <a:latin typeface="Arial"/>
                <a:ea typeface="微软雅黑"/>
              </a:rPr>
              <a:t>Benchmark &amp; Motivation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HASpGEMM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latin typeface="Arial"/>
                <a:ea typeface="微软雅黑"/>
              </a:rPr>
              <a:t>Experiment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r>
              <a:rPr lang="en-US" altLang="en-US" sz="2800" spc="200" dirty="0">
                <a:solidFill>
                  <a:srgbClr val="4874CB"/>
                </a:solidFill>
                <a:latin typeface="Arial"/>
                <a:ea typeface="微软雅黑"/>
              </a:rPr>
              <a:t>Conclusion</a:t>
            </a: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  <a:p>
            <a:pPr marL="457200" lvl="0" indent="-457200" algn="l">
              <a:lnSpc>
                <a:spcPct val="150000"/>
              </a:lnSpc>
              <a:buFont typeface="Wingdings" charset="0"/>
              <a:buChar char="n"/>
            </a:pPr>
            <a:endParaRPr lang="en-US" altLang="en-US" sz="2800" spc="200" dirty="0">
              <a:latin typeface="Arial"/>
              <a:ea typeface="微软雅黑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41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 descr="ic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sslab4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校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-33927" y="1401385"/>
            <a:ext cx="12065476" cy="2552700"/>
          </a:xfrm>
        </p:spPr>
        <p:txBody>
          <a:bodyPr wrap="square" tIns="72009">
            <a:spAutoFit/>
          </a:bodyPr>
          <a:lstStyle/>
          <a:p>
            <a:pPr marL="342900" lvl="0" indent="-342900">
              <a:buFont typeface="Wingdings" charset="0"/>
              <a:buChar char="n"/>
            </a:pPr>
            <a:r>
              <a:rPr lang="en-US" altLang="en-US" sz="2800" dirty="0">
                <a:latin typeface="Arial"/>
                <a:ea typeface="微软雅黑"/>
              </a:rPr>
              <a:t>We obtain a large amount of performance data through conducting micro-benchmarks of three basic kernels on two latest AMPs for guiding algorithm design.</a:t>
            </a:r>
          </a:p>
          <a:p>
            <a:pPr marL="0" lvl="0" indent="0">
              <a:buNone/>
            </a:pPr>
            <a:endParaRPr lang="en-US" altLang="en-US" sz="2800" dirty="0">
              <a:latin typeface="Arial"/>
              <a:ea typeface="微软雅黑"/>
            </a:endParaRPr>
          </a:p>
          <a:p>
            <a:pPr marL="285750" lvl="0" indent="-285750">
              <a:buFont typeface="Wingdings" charset="0"/>
              <a:buChar char="n"/>
            </a:pPr>
            <a:r>
              <a:rPr lang="en-US" altLang="en-US" sz="2800" dirty="0">
                <a:latin typeface="Arial"/>
                <a:ea typeface="微软雅黑"/>
              </a:rPr>
              <a:t>We propose the HASpGEMM algorithm that achieves overall load balancing and selects appropriate kernels according to compute and memory access costs of rows.</a:t>
            </a:r>
          </a:p>
          <a:p>
            <a:pPr lvl="0"/>
            <a:endParaRPr lang="en-US" altLang="en-US" sz="2800" dirty="0">
              <a:latin typeface="Arial"/>
              <a:ea typeface="微软雅黑"/>
            </a:endParaRPr>
          </a:p>
          <a:p>
            <a:pPr marL="285750" lvl="0" indent="-285750">
              <a:buFont typeface="Wingdings" charset="0"/>
              <a:buChar char="n"/>
            </a:pPr>
            <a:r>
              <a:rPr lang="en-US" altLang="en-US" sz="2800" dirty="0">
                <a:latin typeface="Arial"/>
                <a:ea typeface="微软雅黑"/>
              </a:rPr>
              <a:t> We evaluate a variety of </a:t>
            </a:r>
            <a:r>
              <a:rPr lang="en-US" altLang="en-US" sz="2800" dirty="0" err="1">
                <a:latin typeface="Arial"/>
                <a:ea typeface="微软雅黑"/>
              </a:rPr>
              <a:t>SpGEMM</a:t>
            </a:r>
            <a:r>
              <a:rPr lang="en-US" altLang="en-US" sz="2800" dirty="0">
                <a:latin typeface="Arial"/>
                <a:ea typeface="微软雅黑"/>
              </a:rPr>
              <a:t> algorithms by running the full sparse matrix collection and show that HASpGEMM gains significant speedups over the existing work.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42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3F86E3-584F-45D2-8A1D-4A671AFF9880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7E80634-B2CD-4FF6-9EAC-4E4E68CFC1B7}"/>
              </a:ext>
            </a:extLst>
          </p:cNvPr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5B18513-771E-436E-BFE8-7A12355B7DB8}"/>
              </a:ext>
            </a:extLst>
          </p:cNvPr>
          <p:cNvSpPr txBox="1"/>
          <p:nvPr/>
        </p:nvSpPr>
        <p:spPr>
          <a:xfrm>
            <a:off x="11727870" y="6471920"/>
            <a:ext cx="424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43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261133-8BE0-48DF-A73F-A64DFC5F11C6}"/>
              </a:ext>
            </a:extLst>
          </p:cNvPr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F5613D-2345-4B46-B9F5-E36C355B9AF7}"/>
              </a:ext>
            </a:extLst>
          </p:cNvPr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12B4498-21E7-421C-9FA1-4C21FCFBA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913506-2F53-4EC0-B7B8-0C2933C68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A6C34D-1B01-4B09-983C-8BEE7CD77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373B201-A83B-490F-800C-219918A90AD2}"/>
              </a:ext>
            </a:extLst>
          </p:cNvPr>
          <p:cNvSpPr txBox="1"/>
          <p:nvPr/>
        </p:nvSpPr>
        <p:spPr>
          <a:xfrm>
            <a:off x="185195" y="949124"/>
            <a:ext cx="11806145" cy="6273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Timothy A. Davis and Yifan Hu. The University of Florida Sparse Matrix Collection. TOMS 38, 1 (2011)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[2] John R. Gilbert, Cleve </a:t>
            </a:r>
            <a:r>
              <a:rPr lang="en-US" altLang="zh-CN" dirty="0" err="1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Moler</a:t>
            </a:r>
            <a:r>
              <a:rPr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and Robert Schreiber. Sparse Matrices in MATLAB: Design and Implementation. SIMAX 13, 1 (1992).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[2] Fred G. </a:t>
            </a:r>
            <a:r>
              <a:rPr lang="en-US" altLang="zh-CN" dirty="0" err="1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Gustavson</a:t>
            </a:r>
            <a:r>
              <a:rPr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 Two Fast Algorithms for Sparse Matrices: Multiplication and Permuted Transposition. TOMS 4, 3 (1978).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[3] Pham Nguyen Quang Anh, Rui Fan, and </a:t>
            </a:r>
            <a:r>
              <a:rPr lang="en-US" altLang="zh-CN" dirty="0" err="1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Yonggang</a:t>
            </a:r>
            <a:r>
              <a:rPr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Wen. Balanced Hashing and Efficient GPU Sparse General Matrix-Matrix Multiplication. In ICS ’16.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[4] Mehmet </a:t>
            </a:r>
            <a:r>
              <a:rPr lang="en-US" altLang="zh-CN" dirty="0" err="1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Deveci</a:t>
            </a:r>
            <a:r>
              <a:rPr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Christian Trott, and </a:t>
            </a:r>
            <a:r>
              <a:rPr lang="en-US" altLang="zh-CN" dirty="0" err="1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Sivasankaran</a:t>
            </a:r>
            <a:r>
              <a:rPr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Rajamanickam. Multithreaded Sparse Matrix-Matrix Multiplication for Many-Core and GPU Architectures. PARCO 78 (2018).</a:t>
            </a:r>
            <a:endParaRPr lang="zh-CN" altLang="en-US" dirty="0"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[5] Nathan Bell, Steven Dalton, and Luke N. Olson. Exposing Fine-Grained Parallelism in Algebraic Multigrid Methods. SISC 34, 4 (2012).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[6] Steven Dalton, Luke Olson, and Nathan Bell. Optimizing Sparse Matrix-Matrix Multiplication for the GPU. TOMS 41, 4 (2015).</a:t>
            </a:r>
            <a:endParaRPr lang="zh-CN" altLang="en-US" dirty="0"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5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44575" y="2828836"/>
            <a:ext cx="10102850" cy="1323439"/>
          </a:xfrm>
          <a:prstGeom prst="rect">
            <a:avLst/>
          </a:prstGeom>
          <a:ln w="12700">
            <a:prstDash val="solid"/>
            <a:miter/>
          </a:ln>
        </p:spPr>
        <p:txBody>
          <a:bodyPr>
            <a:spAutoFit/>
          </a:bodyPr>
          <a:lstStyle/>
          <a:p>
            <a:pPr lvl="0" algn="ctr"/>
            <a:r>
              <a:rPr lang="en-US" altLang="zh-CN" sz="8000" b="1" dirty="0">
                <a:solidFill>
                  <a:srgbClr val="2F5597"/>
                </a:solidFill>
                <a:latin typeface="Arial"/>
                <a:ea typeface="Arial"/>
              </a:rPr>
              <a:t>Thanks</a:t>
            </a:r>
            <a:r>
              <a:rPr lang="zh-CN" altLang="en-US" sz="8000" b="1" dirty="0">
                <a:solidFill>
                  <a:srgbClr val="2F5597"/>
                </a:solidFill>
                <a:latin typeface="Arial"/>
                <a:ea typeface="Arial"/>
              </a:rPr>
              <a:t>！</a:t>
            </a:r>
            <a:endParaRPr lang="zh-CN" altLang="zh-CN" sz="8000" b="1" dirty="0">
              <a:solidFill>
                <a:srgbClr val="2F5597"/>
              </a:solidFill>
              <a:latin typeface="Arial"/>
              <a:ea typeface="Arial"/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11707223" y="6471920"/>
            <a:ext cx="45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44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组合 270">
            <a:extLst>
              <a:ext uri="{FF2B5EF4-FFF2-40B4-BE49-F238E27FC236}">
                <a16:creationId xmlns:a16="http://schemas.microsoft.com/office/drawing/2014/main" id="{9829310B-DDE8-4978-923B-36E8253CAB3B}"/>
              </a:ext>
            </a:extLst>
          </p:cNvPr>
          <p:cNvGrpSpPr/>
          <p:nvPr/>
        </p:nvGrpSpPr>
        <p:grpSpPr>
          <a:xfrm>
            <a:off x="7100576" y="3027617"/>
            <a:ext cx="3524161" cy="2734084"/>
            <a:chOff x="7985839" y="3108960"/>
            <a:chExt cx="2450640" cy="1901234"/>
          </a:xfrm>
        </p:grpSpPr>
        <p:sp>
          <p:nvSpPr>
            <p:cNvPr id="272" name="Rectangle 83">
              <a:extLst>
                <a:ext uri="{FF2B5EF4-FFF2-40B4-BE49-F238E27FC236}">
                  <a16:creationId xmlns:a16="http://schemas.microsoft.com/office/drawing/2014/main" id="{85BD7F91-9348-4FE0-8874-45AA2613D25B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79858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3" name="Rectangle 84">
              <a:extLst>
                <a:ext uri="{FF2B5EF4-FFF2-40B4-BE49-F238E27FC236}">
                  <a16:creationId xmlns:a16="http://schemas.microsoft.com/office/drawing/2014/main" id="{8EFD51CE-31CD-4F62-8414-83281154DF8A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84430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4" name="Rectangle 85">
              <a:extLst>
                <a:ext uri="{FF2B5EF4-FFF2-40B4-BE49-F238E27FC236}">
                  <a16:creationId xmlns:a16="http://schemas.microsoft.com/office/drawing/2014/main" id="{3742AE77-3A2A-48BE-A7B6-662BE4B5A3D7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88957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5" name="Rectangle 86">
              <a:extLst>
                <a:ext uri="{FF2B5EF4-FFF2-40B4-BE49-F238E27FC236}">
                  <a16:creationId xmlns:a16="http://schemas.microsoft.com/office/drawing/2014/main" id="{81CC855F-C5E9-49EA-B109-B999E85EA9C0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9353169" y="3108960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6" name="Rectangle 87">
              <a:extLst>
                <a:ext uri="{FF2B5EF4-FFF2-40B4-BE49-F238E27FC236}">
                  <a16:creationId xmlns:a16="http://schemas.microsoft.com/office/drawing/2014/main" id="{BFA67026-CD47-492F-8BC0-E21B46C8AFD0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79858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7" name="Rectangle 88">
              <a:extLst>
                <a:ext uri="{FF2B5EF4-FFF2-40B4-BE49-F238E27FC236}">
                  <a16:creationId xmlns:a16="http://schemas.microsoft.com/office/drawing/2014/main" id="{5E82A38C-319F-4C0B-A1DA-769FFA46E677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84430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8" name="Rectangle 89">
              <a:extLst>
                <a:ext uri="{FF2B5EF4-FFF2-40B4-BE49-F238E27FC236}">
                  <a16:creationId xmlns:a16="http://schemas.microsoft.com/office/drawing/2014/main" id="{12D33E1F-BB2D-4E8B-BFF4-B75B9CE85ECE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88957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9" name="Rectangle 90">
              <a:extLst>
                <a:ext uri="{FF2B5EF4-FFF2-40B4-BE49-F238E27FC236}">
                  <a16:creationId xmlns:a16="http://schemas.microsoft.com/office/drawing/2014/main" id="{2D5ADA69-5C4D-468F-BFFF-9EEA21EAB9FC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9353169" y="3584575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0" name="Rectangle 91">
              <a:extLst>
                <a:ext uri="{FF2B5EF4-FFF2-40B4-BE49-F238E27FC236}">
                  <a16:creationId xmlns:a16="http://schemas.microsoft.com/office/drawing/2014/main" id="{3261DE3F-8286-4E17-8C4C-2FB600A52E89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79858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1" name="Rectangle 92">
              <a:extLst>
                <a:ext uri="{FF2B5EF4-FFF2-40B4-BE49-F238E27FC236}">
                  <a16:creationId xmlns:a16="http://schemas.microsoft.com/office/drawing/2014/main" id="{2B354634-DA5E-444B-9533-5F9087D48A00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84430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2" name="Rectangle 93">
              <a:extLst>
                <a:ext uri="{FF2B5EF4-FFF2-40B4-BE49-F238E27FC236}">
                  <a16:creationId xmlns:a16="http://schemas.microsoft.com/office/drawing/2014/main" id="{B29E8DED-A4D5-44DE-B488-7A504343605C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88957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3" name="Rectangle 94">
              <a:extLst>
                <a:ext uri="{FF2B5EF4-FFF2-40B4-BE49-F238E27FC236}">
                  <a16:creationId xmlns:a16="http://schemas.microsoft.com/office/drawing/2014/main" id="{16889112-207B-4E0C-B23F-66555D943DA6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9353169" y="4058920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4" name="Rectangle 95">
              <a:extLst>
                <a:ext uri="{FF2B5EF4-FFF2-40B4-BE49-F238E27FC236}">
                  <a16:creationId xmlns:a16="http://schemas.microsoft.com/office/drawing/2014/main" id="{A4C4E711-B9BF-4E4A-80EA-9CA5314AB602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79858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5" name="Rectangle 96">
              <a:extLst>
                <a:ext uri="{FF2B5EF4-FFF2-40B4-BE49-F238E27FC236}">
                  <a16:creationId xmlns:a16="http://schemas.microsoft.com/office/drawing/2014/main" id="{3C0D1EB1-4C0B-4AA5-B287-63D33D97CAF3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84430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6" name="Rectangle 97">
              <a:extLst>
                <a:ext uri="{FF2B5EF4-FFF2-40B4-BE49-F238E27FC236}">
                  <a16:creationId xmlns:a16="http://schemas.microsoft.com/office/drawing/2014/main" id="{ECE2F6A4-3EE5-467A-BFBA-D9963CE15AC9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88957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7" name="Rectangle 98">
              <a:extLst>
                <a:ext uri="{FF2B5EF4-FFF2-40B4-BE49-F238E27FC236}">
                  <a16:creationId xmlns:a16="http://schemas.microsoft.com/office/drawing/2014/main" id="{E608074E-3AD5-4999-ABE7-CA731C19E881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9353169" y="4534535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8" name="Oval 99">
              <a:extLst>
                <a:ext uri="{FF2B5EF4-FFF2-40B4-BE49-F238E27FC236}">
                  <a16:creationId xmlns:a16="http://schemas.microsoft.com/office/drawing/2014/main" id="{57D2BBC0-0399-488C-8EF0-D40B92188050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8039367" y="317138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9" name="文本框 288">
              <a:extLst>
                <a:ext uri="{FF2B5EF4-FFF2-40B4-BE49-F238E27FC236}">
                  <a16:creationId xmlns:a16="http://schemas.microsoft.com/office/drawing/2014/main" id="{4C167E2C-DA07-41DA-A78B-1F99347DCE94}"/>
                </a:ext>
              </a:extLst>
            </p:cNvPr>
            <p:cNvSpPr txBox="1"/>
            <p:nvPr/>
          </p:nvSpPr>
          <p:spPr>
            <a:xfrm>
              <a:off x="8037683" y="3165159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  <p:sp>
          <p:nvSpPr>
            <p:cNvPr id="290" name="Oval 99">
              <a:extLst>
                <a:ext uri="{FF2B5EF4-FFF2-40B4-BE49-F238E27FC236}">
                  <a16:creationId xmlns:a16="http://schemas.microsoft.com/office/drawing/2014/main" id="{3BC3553C-1D53-4A03-956F-E4B598476CD3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8499107" y="317138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91" name="文本框 290">
              <a:extLst>
                <a:ext uri="{FF2B5EF4-FFF2-40B4-BE49-F238E27FC236}">
                  <a16:creationId xmlns:a16="http://schemas.microsoft.com/office/drawing/2014/main" id="{5DE59369-8F10-49E3-9AAB-6E33E1571707}"/>
                </a:ext>
              </a:extLst>
            </p:cNvPr>
            <p:cNvSpPr txBox="1"/>
            <p:nvPr>
              <p:custDataLst>
                <p:tags r:id="rId63"/>
              </p:custDataLst>
            </p:nvPr>
          </p:nvSpPr>
          <p:spPr>
            <a:xfrm>
              <a:off x="8462264" y="3170555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  <p:sp>
          <p:nvSpPr>
            <p:cNvPr id="292" name="Oval 99">
              <a:extLst>
                <a:ext uri="{FF2B5EF4-FFF2-40B4-BE49-F238E27FC236}">
                  <a16:creationId xmlns:a16="http://schemas.microsoft.com/office/drawing/2014/main" id="{3D3ED839-8FC7-47DD-842C-1B23F5FE2EAD}"/>
                </a:ext>
              </a:extLst>
            </p:cNvPr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9400794" y="3171190"/>
              <a:ext cx="823595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93" name="文本框 292">
              <a:extLst>
                <a:ext uri="{FF2B5EF4-FFF2-40B4-BE49-F238E27FC236}">
                  <a16:creationId xmlns:a16="http://schemas.microsoft.com/office/drawing/2014/main" id="{1E5231A5-491E-4FFD-9786-AF47B1C92EFF}"/>
                </a:ext>
              </a:extLst>
            </p:cNvPr>
            <p:cNvSpPr txBox="1"/>
            <p:nvPr>
              <p:custDataLst>
                <p:tags r:id="rId65"/>
              </p:custDataLst>
            </p:nvPr>
          </p:nvSpPr>
          <p:spPr>
            <a:xfrm>
              <a:off x="9381109" y="3181350"/>
              <a:ext cx="1055370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1b+2e</a:t>
              </a:r>
            </a:p>
          </p:txBody>
        </p:sp>
        <p:sp>
          <p:nvSpPr>
            <p:cNvPr id="294" name="Oval 99">
              <a:extLst>
                <a:ext uri="{FF2B5EF4-FFF2-40B4-BE49-F238E27FC236}">
                  <a16:creationId xmlns:a16="http://schemas.microsoft.com/office/drawing/2014/main" id="{A3809ECB-5F39-460D-AADA-F4C1C59E2992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8941075" y="459695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95" name="文本框 294">
              <a:extLst>
                <a:ext uri="{FF2B5EF4-FFF2-40B4-BE49-F238E27FC236}">
                  <a16:creationId xmlns:a16="http://schemas.microsoft.com/office/drawing/2014/main" id="{21BE0935-6523-41F8-91C9-8CAD2738D72B}"/>
                </a:ext>
              </a:extLst>
            </p:cNvPr>
            <p:cNvSpPr txBox="1"/>
            <p:nvPr>
              <p:custDataLst>
                <p:tags r:id="rId67"/>
              </p:custDataLst>
            </p:nvPr>
          </p:nvSpPr>
          <p:spPr>
            <a:xfrm>
              <a:off x="8946024" y="4605276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5c</a:t>
              </a:r>
            </a:p>
          </p:txBody>
        </p:sp>
        <p:sp>
          <p:nvSpPr>
            <p:cNvPr id="296" name="Oval 99">
              <a:extLst>
                <a:ext uri="{FF2B5EF4-FFF2-40B4-BE49-F238E27FC236}">
                  <a16:creationId xmlns:a16="http://schemas.microsoft.com/office/drawing/2014/main" id="{9026B5B8-2CA8-4097-A318-E2794784D332}"/>
                </a:ext>
              </a:extLst>
            </p:cNvPr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8946782" y="365461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97" name="文本框 296">
              <a:extLst>
                <a:ext uri="{FF2B5EF4-FFF2-40B4-BE49-F238E27FC236}">
                  <a16:creationId xmlns:a16="http://schemas.microsoft.com/office/drawing/2014/main" id="{6BFB5E7F-3ED6-4EDF-9E36-463CCE4D7464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8959473" y="3672054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3c</a:t>
              </a:r>
            </a:p>
          </p:txBody>
        </p:sp>
        <p:sp>
          <p:nvSpPr>
            <p:cNvPr id="298" name="Oval 99">
              <a:extLst>
                <a:ext uri="{FF2B5EF4-FFF2-40B4-BE49-F238E27FC236}">
                  <a16:creationId xmlns:a16="http://schemas.microsoft.com/office/drawing/2014/main" id="{93917D07-4CC8-4415-B07F-D949571B449C}"/>
                </a:ext>
              </a:extLst>
            </p:cNvPr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8953971" y="412134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99" name="文本框 298">
              <a:extLst>
                <a:ext uri="{FF2B5EF4-FFF2-40B4-BE49-F238E27FC236}">
                  <a16:creationId xmlns:a16="http://schemas.microsoft.com/office/drawing/2014/main" id="{45255DD3-38BD-4F76-BF80-F3C32460759B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8959473" y="4143519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4f</a:t>
              </a:r>
            </a:p>
          </p:txBody>
        </p:sp>
      </p:grpSp>
      <p:sp>
        <p:nvSpPr>
          <p:cNvPr id="21" name="Rectangle 83"/>
          <p:cNvSpPr>
            <a:spLocks noChangeAspect="1"/>
          </p:cNvSpPr>
          <p:nvPr/>
        </p:nvSpPr>
        <p:spPr>
          <a:xfrm>
            <a:off x="7100577" y="2018045"/>
            <a:ext cx="660401" cy="6866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2" name="Rectangle 84"/>
          <p:cNvSpPr>
            <a:spLocks noChangeAspect="1"/>
          </p:cNvSpPr>
          <p:nvPr/>
        </p:nvSpPr>
        <p:spPr>
          <a:xfrm>
            <a:off x="7760976" y="2018043"/>
            <a:ext cx="660401" cy="6866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3" name="Rectangle 85"/>
          <p:cNvSpPr>
            <a:spLocks noChangeAspect="1"/>
          </p:cNvSpPr>
          <p:nvPr/>
        </p:nvSpPr>
        <p:spPr>
          <a:xfrm>
            <a:off x="8414956" y="2018043"/>
            <a:ext cx="660401" cy="6866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4" name="Rectangle 86"/>
          <p:cNvSpPr>
            <a:spLocks noChangeAspect="1"/>
          </p:cNvSpPr>
          <p:nvPr/>
        </p:nvSpPr>
        <p:spPr>
          <a:xfrm>
            <a:off x="9075609" y="2017600"/>
            <a:ext cx="1371248" cy="68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168445" y="2116550"/>
            <a:ext cx="699841" cy="528320"/>
            <a:chOff x="7407706" y="2736215"/>
            <a:chExt cx="484505" cy="365760"/>
          </a:xfrm>
        </p:grpSpPr>
        <p:sp>
          <p:nvSpPr>
            <p:cNvPr id="25" name="Oval 99"/>
            <p:cNvSpPr>
              <a:spLocks noChangeAspect="1"/>
            </p:cNvSpPr>
            <p:nvPr/>
          </p:nvSpPr>
          <p:spPr>
            <a:xfrm>
              <a:off x="7416395" y="2736215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407706" y="2739819"/>
              <a:ext cx="484505" cy="319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812057" y="2113189"/>
            <a:ext cx="699841" cy="528320"/>
            <a:chOff x="7656813" y="2295133"/>
            <a:chExt cx="484505" cy="365760"/>
          </a:xfrm>
        </p:grpSpPr>
        <p:sp>
          <p:nvSpPr>
            <p:cNvPr id="27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656813" y="2299300"/>
              <a:ext cx="484505" cy="319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165876" y="2101010"/>
            <a:ext cx="1586858" cy="528760"/>
            <a:chOff x="9400540" y="2285259"/>
            <a:chExt cx="1098593" cy="366065"/>
          </a:xfrm>
        </p:grpSpPr>
        <p:sp>
          <p:nvSpPr>
            <p:cNvPr id="29" name="Oval 99"/>
            <p:cNvSpPr>
              <a:spLocks noChangeAspect="1"/>
            </p:cNvSpPr>
            <p:nvPr/>
          </p:nvSpPr>
          <p:spPr>
            <a:xfrm>
              <a:off x="9400540" y="2285564"/>
              <a:ext cx="823595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443763" y="2285259"/>
              <a:ext cx="1055370" cy="319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1b+2e</a:t>
              </a: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9485514" y="2101755"/>
            <a:ext cx="699841" cy="528319"/>
            <a:chOff x="7660517" y="2295133"/>
            <a:chExt cx="484505" cy="365760"/>
          </a:xfrm>
        </p:grpSpPr>
        <p:sp>
          <p:nvSpPr>
            <p:cNvPr id="121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7660517" y="2321489"/>
              <a:ext cx="484505" cy="319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</a:t>
              </a:r>
            </a:p>
          </p:txBody>
        </p:sp>
      </p:grpSp>
      <p:grpSp>
        <p:nvGrpSpPr>
          <p:cNvPr id="250" name="组合 249">
            <a:extLst>
              <a:ext uri="{FF2B5EF4-FFF2-40B4-BE49-F238E27FC236}">
                <a16:creationId xmlns:a16="http://schemas.microsoft.com/office/drawing/2014/main" id="{2EA3EA3B-FB3E-46D4-98A3-FF56DBE08D99}"/>
              </a:ext>
            </a:extLst>
          </p:cNvPr>
          <p:cNvGrpSpPr/>
          <p:nvPr/>
        </p:nvGrpSpPr>
        <p:grpSpPr>
          <a:xfrm>
            <a:off x="4089022" y="2441355"/>
            <a:ext cx="2623951" cy="2734084"/>
            <a:chOff x="1851739" y="3109267"/>
            <a:chExt cx="1824355" cy="1900927"/>
          </a:xfrm>
        </p:grpSpPr>
        <p:sp>
          <p:nvSpPr>
            <p:cNvPr id="251" name="Rectangle 83">
              <a:extLst>
                <a:ext uri="{FF2B5EF4-FFF2-40B4-BE49-F238E27FC236}">
                  <a16:creationId xmlns:a16="http://schemas.microsoft.com/office/drawing/2014/main" id="{8C14F232-E81E-44DC-B66B-5DB4200481CA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2" name="Rectangle 84">
              <a:extLst>
                <a:ext uri="{FF2B5EF4-FFF2-40B4-BE49-F238E27FC236}">
                  <a16:creationId xmlns:a16="http://schemas.microsoft.com/office/drawing/2014/main" id="{564BC3C9-43D4-4DF9-80C2-02EEEC27D594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3" name="Rectangle 85">
              <a:extLst>
                <a:ext uri="{FF2B5EF4-FFF2-40B4-BE49-F238E27FC236}">
                  <a16:creationId xmlns:a16="http://schemas.microsoft.com/office/drawing/2014/main" id="{EE208EEA-0A20-4040-BEB8-4100511B5B27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4" name="Rectangle 86">
              <a:extLst>
                <a:ext uri="{FF2B5EF4-FFF2-40B4-BE49-F238E27FC236}">
                  <a16:creationId xmlns:a16="http://schemas.microsoft.com/office/drawing/2014/main" id="{F4997FE5-6C33-42F5-8730-6B994FF7C419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5" name="Rectangle 87">
              <a:extLst>
                <a:ext uri="{FF2B5EF4-FFF2-40B4-BE49-F238E27FC236}">
                  <a16:creationId xmlns:a16="http://schemas.microsoft.com/office/drawing/2014/main" id="{8B175DF2-4797-4D03-A567-5C22591CF28F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6" name="Rectangle 88">
              <a:extLst>
                <a:ext uri="{FF2B5EF4-FFF2-40B4-BE49-F238E27FC236}">
                  <a16:creationId xmlns:a16="http://schemas.microsoft.com/office/drawing/2014/main" id="{9929FA9C-AD18-4B16-A095-EC59311C7BCF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7" name="Rectangle 89">
              <a:extLst>
                <a:ext uri="{FF2B5EF4-FFF2-40B4-BE49-F238E27FC236}">
                  <a16:creationId xmlns:a16="http://schemas.microsoft.com/office/drawing/2014/main" id="{35E3FCD6-E90B-43BF-80F3-C35B3D0E8FED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8" name="Rectangle 90">
              <a:extLst>
                <a:ext uri="{FF2B5EF4-FFF2-40B4-BE49-F238E27FC236}">
                  <a16:creationId xmlns:a16="http://schemas.microsoft.com/office/drawing/2014/main" id="{4947B520-FEB6-441F-8CA9-7A8E175C30F9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9" name="Rectangle 91">
              <a:extLst>
                <a:ext uri="{FF2B5EF4-FFF2-40B4-BE49-F238E27FC236}">
                  <a16:creationId xmlns:a16="http://schemas.microsoft.com/office/drawing/2014/main" id="{B1D99E76-99FB-4CD0-A0BF-39E370867DFE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0" name="Rectangle 92">
              <a:extLst>
                <a:ext uri="{FF2B5EF4-FFF2-40B4-BE49-F238E27FC236}">
                  <a16:creationId xmlns:a16="http://schemas.microsoft.com/office/drawing/2014/main" id="{34C97CF5-A802-466E-BE52-0C4BAF96EC21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1" name="Rectangle 93">
              <a:extLst>
                <a:ext uri="{FF2B5EF4-FFF2-40B4-BE49-F238E27FC236}">
                  <a16:creationId xmlns:a16="http://schemas.microsoft.com/office/drawing/2014/main" id="{B55A4B3D-1C9B-4167-A343-F91EDF1924FB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2" name="Rectangle 94">
              <a:extLst>
                <a:ext uri="{FF2B5EF4-FFF2-40B4-BE49-F238E27FC236}">
                  <a16:creationId xmlns:a16="http://schemas.microsoft.com/office/drawing/2014/main" id="{E15E1602-5B6F-4300-B973-C0883A4DC745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3" name="Rectangle 95">
              <a:extLst>
                <a:ext uri="{FF2B5EF4-FFF2-40B4-BE49-F238E27FC236}">
                  <a16:creationId xmlns:a16="http://schemas.microsoft.com/office/drawing/2014/main" id="{10F6E97D-CC90-42FD-8415-4134983AAA42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4" name="Rectangle 96">
              <a:extLst>
                <a:ext uri="{FF2B5EF4-FFF2-40B4-BE49-F238E27FC236}">
                  <a16:creationId xmlns:a16="http://schemas.microsoft.com/office/drawing/2014/main" id="{43C7F002-A396-4A87-A22B-AA79ECC92B7C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5" name="Rectangle 97">
              <a:extLst>
                <a:ext uri="{FF2B5EF4-FFF2-40B4-BE49-F238E27FC236}">
                  <a16:creationId xmlns:a16="http://schemas.microsoft.com/office/drawing/2014/main" id="{DD20AADC-CF59-4C86-A8B5-403CF1B859EB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6" name="Rectangle 98">
              <a:extLst>
                <a:ext uri="{FF2B5EF4-FFF2-40B4-BE49-F238E27FC236}">
                  <a16:creationId xmlns:a16="http://schemas.microsoft.com/office/drawing/2014/main" id="{DC232C0A-40E5-4320-94EC-3D8B36248605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7" name="Oval 99">
              <a:extLst>
                <a:ext uri="{FF2B5EF4-FFF2-40B4-BE49-F238E27FC236}">
                  <a16:creationId xmlns:a16="http://schemas.microsoft.com/office/drawing/2014/main" id="{EDB9B613-3935-4464-A2E2-4992D5C67B27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a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268" name="Oval 99">
              <a:extLst>
                <a:ext uri="{FF2B5EF4-FFF2-40B4-BE49-F238E27FC236}">
                  <a16:creationId xmlns:a16="http://schemas.microsoft.com/office/drawing/2014/main" id="{A25F03C2-8F2E-4DBF-92CB-5C4E019FEBE0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3272589" y="3162979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b</a:t>
              </a:r>
            </a:p>
          </p:txBody>
        </p:sp>
        <p:sp>
          <p:nvSpPr>
            <p:cNvPr id="269" name="Oval 99">
              <a:extLst>
                <a:ext uri="{FF2B5EF4-FFF2-40B4-BE49-F238E27FC236}">
                  <a16:creationId xmlns:a16="http://schemas.microsoft.com/office/drawing/2014/main" id="{67843F06-4F5C-45A5-81B6-A24214D190BE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2347227" y="412928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d</a:t>
              </a:r>
            </a:p>
          </p:txBody>
        </p:sp>
        <p:sp>
          <p:nvSpPr>
            <p:cNvPr id="270" name="Oval 99">
              <a:extLst>
                <a:ext uri="{FF2B5EF4-FFF2-40B4-BE49-F238E27FC236}">
                  <a16:creationId xmlns:a16="http://schemas.microsoft.com/office/drawing/2014/main" id="{11C0FCCD-2DDF-44A9-997B-F8C12189FE6E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2812980" y="459274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f</a:t>
              </a:r>
            </a:p>
          </p:txBody>
        </p:sp>
      </p:grpSp>
      <p:grpSp>
        <p:nvGrpSpPr>
          <p:cNvPr id="207" name="组合 206">
            <a:extLst>
              <a:ext uri="{FF2B5EF4-FFF2-40B4-BE49-F238E27FC236}">
                <a16:creationId xmlns:a16="http://schemas.microsoft.com/office/drawing/2014/main" id="{E5B89D9D-D394-4309-827B-032246B3EED7}"/>
              </a:ext>
            </a:extLst>
          </p:cNvPr>
          <p:cNvGrpSpPr/>
          <p:nvPr/>
        </p:nvGrpSpPr>
        <p:grpSpPr>
          <a:xfrm>
            <a:off x="249739" y="2435301"/>
            <a:ext cx="2623951" cy="2734084"/>
            <a:chOff x="1851739" y="3109267"/>
            <a:chExt cx="1824355" cy="1900927"/>
          </a:xfrm>
        </p:grpSpPr>
        <p:sp>
          <p:nvSpPr>
            <p:cNvPr id="208" name="Rectangle 83">
              <a:extLst>
                <a:ext uri="{FF2B5EF4-FFF2-40B4-BE49-F238E27FC236}">
                  <a16:creationId xmlns:a16="http://schemas.microsoft.com/office/drawing/2014/main" id="{CA35145C-8615-4299-942B-75289CCA3A08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9" name="Rectangle 84">
              <a:extLst>
                <a:ext uri="{FF2B5EF4-FFF2-40B4-BE49-F238E27FC236}">
                  <a16:creationId xmlns:a16="http://schemas.microsoft.com/office/drawing/2014/main" id="{A4BA4858-855D-42AC-A51B-692FAC8F161F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0" name="Rectangle 85">
              <a:extLst>
                <a:ext uri="{FF2B5EF4-FFF2-40B4-BE49-F238E27FC236}">
                  <a16:creationId xmlns:a16="http://schemas.microsoft.com/office/drawing/2014/main" id="{9BA5418B-26E0-4525-9BE6-485D5B94EE29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1" name="Rectangle 86">
              <a:extLst>
                <a:ext uri="{FF2B5EF4-FFF2-40B4-BE49-F238E27FC236}">
                  <a16:creationId xmlns:a16="http://schemas.microsoft.com/office/drawing/2014/main" id="{C9579940-F211-4A51-945A-A439533E5BBF}"/>
                </a:ext>
              </a:extLst>
            </p:cNvPr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2" name="Rectangle 87">
              <a:extLst>
                <a:ext uri="{FF2B5EF4-FFF2-40B4-BE49-F238E27FC236}">
                  <a16:creationId xmlns:a16="http://schemas.microsoft.com/office/drawing/2014/main" id="{B6CF7C86-CEF8-4354-91CF-1CC5751717D5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3" name="Rectangle 88">
              <a:extLst>
                <a:ext uri="{FF2B5EF4-FFF2-40B4-BE49-F238E27FC236}">
                  <a16:creationId xmlns:a16="http://schemas.microsoft.com/office/drawing/2014/main" id="{567282E3-95BE-48D2-9E3C-C509EE030F4B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4" name="Rectangle 89">
              <a:extLst>
                <a:ext uri="{FF2B5EF4-FFF2-40B4-BE49-F238E27FC236}">
                  <a16:creationId xmlns:a16="http://schemas.microsoft.com/office/drawing/2014/main" id="{687E3336-0E5F-40BB-9E2E-DA741877593D}"/>
                </a:ext>
              </a:extLst>
            </p:cNvPr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5" name="Rectangle 90">
              <a:extLst>
                <a:ext uri="{FF2B5EF4-FFF2-40B4-BE49-F238E27FC236}">
                  <a16:creationId xmlns:a16="http://schemas.microsoft.com/office/drawing/2014/main" id="{78E9968B-435A-41E3-BC61-458AAC0C00C3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6" name="Rectangle 91">
              <a:extLst>
                <a:ext uri="{FF2B5EF4-FFF2-40B4-BE49-F238E27FC236}">
                  <a16:creationId xmlns:a16="http://schemas.microsoft.com/office/drawing/2014/main" id="{2EBBA714-0C24-4919-BC24-7FDF50AA75A7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7" name="Rectangle 92">
              <a:extLst>
                <a:ext uri="{FF2B5EF4-FFF2-40B4-BE49-F238E27FC236}">
                  <a16:creationId xmlns:a16="http://schemas.microsoft.com/office/drawing/2014/main" id="{1E7AEF20-1587-41C0-88CA-AD9D7A8132B1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8" name="Rectangle 93">
              <a:extLst>
                <a:ext uri="{FF2B5EF4-FFF2-40B4-BE49-F238E27FC236}">
                  <a16:creationId xmlns:a16="http://schemas.microsoft.com/office/drawing/2014/main" id="{CFC32B44-6ECE-4166-8825-D54FE479A91F}"/>
                </a:ext>
              </a:extLst>
            </p:cNvPr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9" name="Rectangle 94">
              <a:extLst>
                <a:ext uri="{FF2B5EF4-FFF2-40B4-BE49-F238E27FC236}">
                  <a16:creationId xmlns:a16="http://schemas.microsoft.com/office/drawing/2014/main" id="{AA6AE3D7-0336-41BC-9594-9A52E0F7B3FA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20" name="Rectangle 95">
              <a:extLst>
                <a:ext uri="{FF2B5EF4-FFF2-40B4-BE49-F238E27FC236}">
                  <a16:creationId xmlns:a16="http://schemas.microsoft.com/office/drawing/2014/main" id="{DCFA30FC-15E7-486F-B0C7-012DB2057221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21" name="Rectangle 96">
              <a:extLst>
                <a:ext uri="{FF2B5EF4-FFF2-40B4-BE49-F238E27FC236}">
                  <a16:creationId xmlns:a16="http://schemas.microsoft.com/office/drawing/2014/main" id="{D2FE6478-3D2A-4B4F-8B5F-BE369A685BF5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22" name="Rectangle 97">
              <a:extLst>
                <a:ext uri="{FF2B5EF4-FFF2-40B4-BE49-F238E27FC236}">
                  <a16:creationId xmlns:a16="http://schemas.microsoft.com/office/drawing/2014/main" id="{5E699754-2C6C-4974-A0D3-ADF7D42968D7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23" name="Rectangle 98">
              <a:extLst>
                <a:ext uri="{FF2B5EF4-FFF2-40B4-BE49-F238E27FC236}">
                  <a16:creationId xmlns:a16="http://schemas.microsoft.com/office/drawing/2014/main" id="{BB1FDC4D-C066-4936-8B74-30B516D06558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24" name="Oval 99">
              <a:extLst>
                <a:ext uri="{FF2B5EF4-FFF2-40B4-BE49-F238E27FC236}">
                  <a16:creationId xmlns:a16="http://schemas.microsoft.com/office/drawing/2014/main" id="{029561EE-EF13-41C6-85BF-B5BB92D6739E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1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225" name="Oval 99">
              <a:extLst>
                <a:ext uri="{FF2B5EF4-FFF2-40B4-BE49-F238E27FC236}">
                  <a16:creationId xmlns:a16="http://schemas.microsoft.com/office/drawing/2014/main" id="{20D676B9-2AB1-41D3-A84A-5B2A5D536197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2814400" y="3167188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2</a:t>
              </a:r>
            </a:p>
          </p:txBody>
        </p:sp>
        <p:sp>
          <p:nvSpPr>
            <p:cNvPr id="226" name="Oval 99">
              <a:extLst>
                <a:ext uri="{FF2B5EF4-FFF2-40B4-BE49-F238E27FC236}">
                  <a16:creationId xmlns:a16="http://schemas.microsoft.com/office/drawing/2014/main" id="{50C0784B-58FB-4515-9B54-39F9DA25ADD5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2347227" y="365461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3</a:t>
              </a:r>
            </a:p>
          </p:txBody>
        </p:sp>
        <p:sp>
          <p:nvSpPr>
            <p:cNvPr id="227" name="Oval 99">
              <a:extLst>
                <a:ext uri="{FF2B5EF4-FFF2-40B4-BE49-F238E27FC236}">
                  <a16:creationId xmlns:a16="http://schemas.microsoft.com/office/drawing/2014/main" id="{BD68B61F-2DFA-494E-9618-82CC304E8C83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262897" y="4121342"/>
              <a:ext cx="365760" cy="365760"/>
            </a:xfrm>
            <a:prstGeom prst="ellipse">
              <a:avLst/>
            </a:prstGeom>
            <a:blipFill>
              <a:blip r:embed="rId74"/>
              <a:stretch/>
            </a:blipFill>
            <a:ln w="12700">
              <a:solidFill>
                <a:schemeClr val="accent1"/>
              </a:solidFill>
            </a:ln>
          </p:spPr>
          <p:txBody>
            <a:bodyPr/>
            <a:lstStyle/>
            <a:p>
              <a:r>
                <a:rPr lang="zh-CN" altLang="en-US" sz="2400" dirty="0">
                  <a:noFill/>
                  <a:latin typeface="Cambria Math" panose="02040503050406030204" pitchFamily="18" charset="0"/>
                </a:rPr>
                <a:t> </a:t>
              </a:r>
            </a:p>
          </p:txBody>
        </p:sp>
        <p:sp>
          <p:nvSpPr>
            <p:cNvPr id="228" name="Oval 99">
              <a:extLst>
                <a:ext uri="{FF2B5EF4-FFF2-40B4-BE49-F238E27FC236}">
                  <a16:creationId xmlns:a16="http://schemas.microsoft.com/office/drawing/2014/main" id="{49A5047E-737F-44B8-9ADD-6BB0D0CC14AD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2347227" y="459695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5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5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6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7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816080" y="6471920"/>
            <a:ext cx="336550" cy="361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83" name="矩形 182"/>
          <p:cNvSpPr/>
          <p:nvPr/>
        </p:nvSpPr>
        <p:spPr>
          <a:xfrm>
            <a:off x="7735758" y="6033164"/>
            <a:ext cx="1828800" cy="6350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>
              <a:buSzPct val="100000"/>
            </a:pPr>
            <a:r>
              <a:rPr lang="en-US" altLang="en-US" b="0" i="1" dirty="0">
                <a:solidFill>
                  <a:srgbClr val="000000"/>
                </a:solidFill>
                <a:latin typeface="Arial"/>
                <a:ea typeface="Arial"/>
              </a:rPr>
              <a:t>C </a:t>
            </a:r>
            <a:r>
              <a:rPr lang="en-US" altLang="en-US" b="0" dirty="0">
                <a:solidFill>
                  <a:srgbClr val="000000"/>
                </a:solidFill>
                <a:latin typeface="Arial"/>
                <a:ea typeface="Arial"/>
              </a:rPr>
              <a:t>(4x4)</a:t>
            </a:r>
          </a:p>
          <a:p>
            <a:pPr lvl="0" algn="ctr">
              <a:buSzPct val="100000"/>
            </a:pPr>
            <a:endParaRPr lang="zh-CN" altLang="zh-CN" b="0" dirty="0">
              <a:solidFill>
                <a:srgbClr val="FF0000"/>
              </a:solidFill>
              <a:latin typeface="Arial"/>
              <a:ea typeface="Arial"/>
            </a:endParaRPr>
          </a:p>
        </p:txBody>
      </p:sp>
      <p:cxnSp>
        <p:nvCxnSpPr>
          <p:cNvPr id="75" name="曲线连接符 74"/>
          <p:cNvCxnSpPr>
            <a:cxnSpLocks/>
            <a:stCxn id="224" idx="0"/>
            <a:endCxn id="267" idx="1"/>
          </p:cNvCxnSpPr>
          <p:nvPr/>
        </p:nvCxnSpPr>
        <p:spPr>
          <a:xfrm rot="16200000" flipH="1">
            <a:off x="2374859" y="766943"/>
            <a:ext cx="83095" cy="3653289"/>
          </a:xfrm>
          <a:prstGeom prst="curvedConnector3">
            <a:avLst>
              <a:gd name="adj1" fmla="val -275107"/>
            </a:avLst>
          </a:prstGeom>
          <a:ln w="25400">
            <a:solidFill>
              <a:schemeClr val="tx2"/>
            </a:solidFill>
            <a:prstDash val="solid"/>
            <a:miter/>
            <a:tailEnd type="triangle" w="lg" len="lg"/>
          </a:ln>
        </p:spPr>
      </p:cxnSp>
      <p:cxnSp>
        <p:nvCxnSpPr>
          <p:cNvPr id="76" name="曲线连接符 75"/>
          <p:cNvCxnSpPr>
            <a:cxnSpLocks/>
            <a:stCxn id="267" idx="7"/>
            <a:endCxn id="21" idx="0"/>
          </p:cNvCxnSpPr>
          <p:nvPr/>
        </p:nvCxnSpPr>
        <p:spPr>
          <a:xfrm rot="5400000" flipH="1" flipV="1">
            <a:off x="5714364" y="918722"/>
            <a:ext cx="617089" cy="2815738"/>
          </a:xfrm>
          <a:prstGeom prst="curvedConnector3">
            <a:avLst>
              <a:gd name="adj1" fmla="val 137045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79" name="曲线连接符 78"/>
          <p:cNvCxnSpPr>
            <a:cxnSpLocks/>
            <a:stCxn id="224" idx="7"/>
            <a:endCxn id="268" idx="1"/>
          </p:cNvCxnSpPr>
          <p:nvPr/>
        </p:nvCxnSpPr>
        <p:spPr>
          <a:xfrm rot="5400000" flipH="1" flipV="1">
            <a:off x="3475990" y="-104585"/>
            <a:ext cx="33432" cy="5433901"/>
          </a:xfrm>
          <a:prstGeom prst="curvedConnector3">
            <a:avLst>
              <a:gd name="adj1" fmla="val 1014217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80" name="曲线连接符 79"/>
          <p:cNvCxnSpPr>
            <a:cxnSpLocks/>
            <a:stCxn id="268" idx="0"/>
            <a:endCxn id="24" idx="0"/>
          </p:cNvCxnSpPr>
          <p:nvPr/>
        </p:nvCxnSpPr>
        <p:spPr>
          <a:xfrm rot="5400000" flipH="1" flipV="1">
            <a:off x="7827940" y="585315"/>
            <a:ext cx="501005" cy="3365583"/>
          </a:xfrm>
          <a:prstGeom prst="curvedConnector3">
            <a:avLst>
              <a:gd name="adj1" fmla="val 145628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98" name="曲线连接符 97"/>
          <p:cNvCxnSpPr>
            <a:cxnSpLocks/>
            <a:stCxn id="225" idx="5"/>
            <a:endCxn id="260" idx="1"/>
          </p:cNvCxnSpPr>
          <p:nvPr/>
        </p:nvCxnSpPr>
        <p:spPr>
          <a:xfrm rot="16200000" flipH="1">
            <a:off x="2824038" y="2226950"/>
            <a:ext cx="1181884" cy="2663256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01" name="曲线连接符 100"/>
          <p:cNvCxnSpPr>
            <a:cxnSpLocks/>
            <a:stCxn id="210" idx="2"/>
            <a:endCxn id="270" idx="2"/>
          </p:cNvCxnSpPr>
          <p:nvPr/>
        </p:nvCxnSpPr>
        <p:spPr>
          <a:xfrm rot="16200000" flipH="1">
            <a:off x="2819904" y="2186402"/>
            <a:ext cx="1719069" cy="3584254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sp>
        <p:nvSpPr>
          <p:cNvPr id="9" name="文本框 8"/>
          <p:cNvSpPr txBox="1"/>
          <p:nvPr/>
        </p:nvSpPr>
        <p:spPr>
          <a:xfrm>
            <a:off x="10423032" y="1972529"/>
            <a:ext cx="17534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Intermediate product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矩形 197"/>
          <p:cNvSpPr/>
          <p:nvPr/>
        </p:nvSpPr>
        <p:spPr>
          <a:xfrm>
            <a:off x="7102566" y="3028071"/>
            <a:ext cx="3320945" cy="686620"/>
          </a:xfrm>
          <a:prstGeom prst="rect">
            <a:avLst/>
          </a:prstGeom>
          <a:solidFill>
            <a:srgbClr val="8FAADF">
              <a:alpha val="70000"/>
            </a:srgb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/>
          </a:p>
        </p:txBody>
      </p:sp>
      <p:sp>
        <p:nvSpPr>
          <p:cNvPr id="200" name="矩形 199"/>
          <p:cNvSpPr/>
          <p:nvPr/>
        </p:nvSpPr>
        <p:spPr>
          <a:xfrm>
            <a:off x="7102087" y="3715436"/>
            <a:ext cx="3320945" cy="678278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D53FFAA5-9FD2-46AC-9B77-C8A2618F580D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Sparse 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eneral 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atrix-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atrix 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ultiplication (SpGEMM)</a:t>
            </a:r>
            <a:endParaRPr lang="en-US" altLang="zh-CN" sz="3200" b="1" spc="200" dirty="0">
              <a:solidFill>
                <a:schemeClr val="accent1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9" name="文本框 115">
            <a:extLst>
              <a:ext uri="{FF2B5EF4-FFF2-40B4-BE49-F238E27FC236}">
                <a16:creationId xmlns:a16="http://schemas.microsoft.com/office/drawing/2014/main" id="{5732993F-055F-4183-A4B7-CCA9D3D69752}"/>
              </a:ext>
            </a:extLst>
          </p:cNvPr>
          <p:cNvSpPr txBox="1"/>
          <p:nvPr/>
        </p:nvSpPr>
        <p:spPr>
          <a:xfrm>
            <a:off x="-20320" y="1421896"/>
            <a:ext cx="12098502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l"/>
            <a:r>
              <a:rPr lang="en-US" altLang="en-US" sz="2000" dirty="0">
                <a:latin typeface="Arial"/>
                <a:ea typeface="Arial"/>
              </a:rPr>
              <a:t> </a:t>
            </a:r>
            <a:r>
              <a:rPr lang="en-US" altLang="en-US" sz="2000" dirty="0" err="1">
                <a:latin typeface="Arial"/>
                <a:ea typeface="Arial"/>
              </a:rPr>
              <a:t>SpGEMM</a:t>
            </a:r>
            <a:r>
              <a:rPr lang="en-US" altLang="en-US" sz="2000" dirty="0">
                <a:latin typeface="Arial"/>
                <a:ea typeface="Arial"/>
              </a:rPr>
              <a:t> is an operation that multiplies two sparse matrices </a:t>
            </a:r>
            <a:r>
              <a:rPr lang="zh-CN" altLang="zh-CN" sz="2000" dirty="0">
                <a:latin typeface="Arial"/>
                <a:ea typeface="Arial"/>
              </a:rPr>
              <a:t>𝐴</a:t>
            </a:r>
            <a:r>
              <a:rPr lang="en-US" altLang="en-US" sz="2000" dirty="0">
                <a:latin typeface="Arial"/>
                <a:ea typeface="Arial"/>
              </a:rPr>
              <a:t> and </a:t>
            </a:r>
            <a:r>
              <a:rPr lang="zh-CN" altLang="zh-CN" sz="2000" dirty="0">
                <a:latin typeface="Arial"/>
                <a:ea typeface="Arial"/>
              </a:rPr>
              <a:t>𝐵</a:t>
            </a:r>
            <a:r>
              <a:rPr lang="en-US" altLang="en-US" sz="2000" dirty="0">
                <a:latin typeface="Arial"/>
                <a:ea typeface="Arial"/>
              </a:rPr>
              <a:t> and gives a resulting sparse matrix </a:t>
            </a:r>
            <a:r>
              <a:rPr lang="zh-CN" altLang="zh-CN" sz="2000" dirty="0">
                <a:latin typeface="Arial"/>
                <a:ea typeface="Arial"/>
              </a:rPr>
              <a:t>𝐶</a:t>
            </a:r>
            <a:r>
              <a:rPr lang="en-US" altLang="en-US" sz="2000" dirty="0">
                <a:latin typeface="Arial"/>
                <a:ea typeface="Arial"/>
              </a:rPr>
              <a:t>.</a:t>
            </a:r>
          </a:p>
        </p:txBody>
      </p:sp>
      <p:sp>
        <p:nvSpPr>
          <p:cNvPr id="301" name="矩形 300">
            <a:extLst>
              <a:ext uri="{FF2B5EF4-FFF2-40B4-BE49-F238E27FC236}">
                <a16:creationId xmlns:a16="http://schemas.microsoft.com/office/drawing/2014/main" id="{32C0030C-0363-424A-B76C-09D8269CA19D}"/>
              </a:ext>
            </a:extLst>
          </p:cNvPr>
          <p:cNvSpPr/>
          <p:nvPr/>
        </p:nvSpPr>
        <p:spPr>
          <a:xfrm>
            <a:off x="7106297" y="4398199"/>
            <a:ext cx="3320945" cy="686620"/>
          </a:xfrm>
          <a:prstGeom prst="rect">
            <a:avLst/>
          </a:prstGeom>
          <a:solidFill>
            <a:srgbClr val="8FAADF">
              <a:alpha val="70000"/>
            </a:srgb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/>
          </a:p>
        </p:txBody>
      </p:sp>
      <p:sp>
        <p:nvSpPr>
          <p:cNvPr id="302" name="矩形 301">
            <a:extLst>
              <a:ext uri="{FF2B5EF4-FFF2-40B4-BE49-F238E27FC236}">
                <a16:creationId xmlns:a16="http://schemas.microsoft.com/office/drawing/2014/main" id="{BB061B29-91B4-45A2-9C61-50DA84CC1D56}"/>
              </a:ext>
            </a:extLst>
          </p:cNvPr>
          <p:cNvSpPr/>
          <p:nvPr/>
        </p:nvSpPr>
        <p:spPr>
          <a:xfrm>
            <a:off x="7105910" y="5078875"/>
            <a:ext cx="3320945" cy="678278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304" name="Oval 99">
            <a:extLst>
              <a:ext uri="{FF2B5EF4-FFF2-40B4-BE49-F238E27FC236}">
                <a16:creationId xmlns:a16="http://schemas.microsoft.com/office/drawing/2014/main" id="{457E529C-164C-4BD4-8481-1CF90CFF67B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471125" y="3215665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c</a:t>
            </a:r>
          </a:p>
        </p:txBody>
      </p:sp>
      <p:sp>
        <p:nvSpPr>
          <p:cNvPr id="305" name="Oval 99">
            <a:extLst>
              <a:ext uri="{FF2B5EF4-FFF2-40B4-BE49-F238E27FC236}">
                <a16:creationId xmlns:a16="http://schemas.microsoft.com/office/drawing/2014/main" id="{34DABDE2-754B-4CC1-A57F-0B884988FC5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6123046" y="3882494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  <p:cxnSp>
        <p:nvCxnSpPr>
          <p:cNvPr id="100" name="曲线连接符 99"/>
          <p:cNvCxnSpPr>
            <a:cxnSpLocks/>
            <a:stCxn id="269" idx="6"/>
            <a:endCxn id="22" idx="2"/>
          </p:cNvCxnSpPr>
          <p:nvPr/>
        </p:nvCxnSpPr>
        <p:spPr>
          <a:xfrm flipV="1">
            <a:off x="5327746" y="2704666"/>
            <a:ext cx="2763432" cy="1466803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02" name="曲线连接符 101"/>
          <p:cNvCxnSpPr>
            <a:cxnSpLocks/>
            <a:stCxn id="265" idx="3"/>
            <a:endCxn id="24" idx="2"/>
          </p:cNvCxnSpPr>
          <p:nvPr/>
        </p:nvCxnSpPr>
        <p:spPr>
          <a:xfrm flipV="1">
            <a:off x="6055387" y="2704602"/>
            <a:ext cx="3705847" cy="2128990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sp>
        <p:nvSpPr>
          <p:cNvPr id="117" name="矩形 116">
            <a:extLst>
              <a:ext uri="{FF2B5EF4-FFF2-40B4-BE49-F238E27FC236}">
                <a16:creationId xmlns:a16="http://schemas.microsoft.com/office/drawing/2014/main" id="{F8AFAB93-996A-4580-A140-A490AA0F5E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23989" y="5287154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E5400F13-8851-44BC-949B-90AA3561BB8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81388" y="5258621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2F439C64-1A57-4580-93C8-385426FB2692}"/>
              </a:ext>
            </a:extLst>
          </p:cNvPr>
          <p:cNvSpPr/>
          <p:nvPr/>
        </p:nvSpPr>
        <p:spPr>
          <a:xfrm>
            <a:off x="4084190" y="2445336"/>
            <a:ext cx="2636725" cy="686620"/>
          </a:xfrm>
          <a:prstGeom prst="rect">
            <a:avLst/>
          </a:prstGeom>
          <a:solidFill>
            <a:srgbClr val="8FAADF">
              <a:alpha val="70000"/>
            </a:srgb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/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80711E8C-3103-4F28-820A-94FA0962B1C8}"/>
              </a:ext>
            </a:extLst>
          </p:cNvPr>
          <p:cNvSpPr/>
          <p:nvPr/>
        </p:nvSpPr>
        <p:spPr>
          <a:xfrm>
            <a:off x="4083711" y="3132701"/>
            <a:ext cx="2636725" cy="678278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40F9593C-3377-4DF1-AF1F-F9A4067A70CB}"/>
              </a:ext>
            </a:extLst>
          </p:cNvPr>
          <p:cNvSpPr/>
          <p:nvPr/>
        </p:nvSpPr>
        <p:spPr>
          <a:xfrm>
            <a:off x="4087921" y="3815464"/>
            <a:ext cx="2636725" cy="686620"/>
          </a:xfrm>
          <a:prstGeom prst="rect">
            <a:avLst/>
          </a:prstGeom>
          <a:solidFill>
            <a:srgbClr val="8FAADF">
              <a:alpha val="70000"/>
            </a:srgb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/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8CE76BD4-C953-48DF-83D0-7EB97841C491}"/>
              </a:ext>
            </a:extLst>
          </p:cNvPr>
          <p:cNvSpPr/>
          <p:nvPr/>
        </p:nvSpPr>
        <p:spPr>
          <a:xfrm>
            <a:off x="4087534" y="4496140"/>
            <a:ext cx="2636725" cy="678278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875089D6-B589-424E-B1E5-C21E74FA9827}"/>
              </a:ext>
            </a:extLst>
          </p:cNvPr>
          <p:cNvSpPr/>
          <p:nvPr/>
        </p:nvSpPr>
        <p:spPr>
          <a:xfrm>
            <a:off x="228856" y="2438360"/>
            <a:ext cx="2636725" cy="686620"/>
          </a:xfrm>
          <a:prstGeom prst="rect">
            <a:avLst/>
          </a:prstGeom>
          <a:solidFill>
            <a:srgbClr val="8FAADF">
              <a:alpha val="70000"/>
            </a:srgb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/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5A9FE572-5475-4E6B-B579-0654D79DAFFB}"/>
              </a:ext>
            </a:extLst>
          </p:cNvPr>
          <p:cNvSpPr/>
          <p:nvPr/>
        </p:nvSpPr>
        <p:spPr>
          <a:xfrm>
            <a:off x="228377" y="3125725"/>
            <a:ext cx="2636725" cy="678278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0FFA1367-A175-44B9-B377-79CC06059BC3}"/>
              </a:ext>
            </a:extLst>
          </p:cNvPr>
          <p:cNvSpPr/>
          <p:nvPr/>
        </p:nvSpPr>
        <p:spPr>
          <a:xfrm>
            <a:off x="232587" y="3808488"/>
            <a:ext cx="2636725" cy="686620"/>
          </a:xfrm>
          <a:prstGeom prst="rect">
            <a:avLst/>
          </a:prstGeom>
          <a:solidFill>
            <a:srgbClr val="8FAADF">
              <a:alpha val="70000"/>
            </a:srgb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/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057355D4-5853-4301-85A8-2B5FDF8616F5}"/>
              </a:ext>
            </a:extLst>
          </p:cNvPr>
          <p:cNvSpPr/>
          <p:nvPr/>
        </p:nvSpPr>
        <p:spPr>
          <a:xfrm>
            <a:off x="232200" y="4489164"/>
            <a:ext cx="2636725" cy="678278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组合 270">
            <a:extLst>
              <a:ext uri="{FF2B5EF4-FFF2-40B4-BE49-F238E27FC236}">
                <a16:creationId xmlns:a16="http://schemas.microsoft.com/office/drawing/2014/main" id="{9829310B-DDE8-4978-923B-36E8253CAB3B}"/>
              </a:ext>
            </a:extLst>
          </p:cNvPr>
          <p:cNvGrpSpPr/>
          <p:nvPr/>
        </p:nvGrpSpPr>
        <p:grpSpPr>
          <a:xfrm>
            <a:off x="7100576" y="3027617"/>
            <a:ext cx="3524161" cy="2734084"/>
            <a:chOff x="7985839" y="3108960"/>
            <a:chExt cx="2450640" cy="1901234"/>
          </a:xfrm>
        </p:grpSpPr>
        <p:sp>
          <p:nvSpPr>
            <p:cNvPr id="272" name="Rectangle 83">
              <a:extLst>
                <a:ext uri="{FF2B5EF4-FFF2-40B4-BE49-F238E27FC236}">
                  <a16:creationId xmlns:a16="http://schemas.microsoft.com/office/drawing/2014/main" id="{85BD7F91-9348-4FE0-8874-45AA2613D25B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79858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3" name="Rectangle 84">
              <a:extLst>
                <a:ext uri="{FF2B5EF4-FFF2-40B4-BE49-F238E27FC236}">
                  <a16:creationId xmlns:a16="http://schemas.microsoft.com/office/drawing/2014/main" id="{8EFD51CE-31CD-4F62-8414-83281154DF8A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84430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4" name="Rectangle 85">
              <a:extLst>
                <a:ext uri="{FF2B5EF4-FFF2-40B4-BE49-F238E27FC236}">
                  <a16:creationId xmlns:a16="http://schemas.microsoft.com/office/drawing/2014/main" id="{3742AE77-3A2A-48BE-A7B6-662BE4B5A3D7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88957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5" name="Rectangle 86">
              <a:extLst>
                <a:ext uri="{FF2B5EF4-FFF2-40B4-BE49-F238E27FC236}">
                  <a16:creationId xmlns:a16="http://schemas.microsoft.com/office/drawing/2014/main" id="{81CC855F-C5E9-49EA-B109-B999E85EA9C0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9353169" y="3108960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6" name="Rectangle 87">
              <a:extLst>
                <a:ext uri="{FF2B5EF4-FFF2-40B4-BE49-F238E27FC236}">
                  <a16:creationId xmlns:a16="http://schemas.microsoft.com/office/drawing/2014/main" id="{BFA67026-CD47-492F-8BC0-E21B46C8AFD0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79858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7" name="Rectangle 88">
              <a:extLst>
                <a:ext uri="{FF2B5EF4-FFF2-40B4-BE49-F238E27FC236}">
                  <a16:creationId xmlns:a16="http://schemas.microsoft.com/office/drawing/2014/main" id="{5E82A38C-319F-4C0B-A1DA-769FFA46E677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84430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8" name="Rectangle 89">
              <a:extLst>
                <a:ext uri="{FF2B5EF4-FFF2-40B4-BE49-F238E27FC236}">
                  <a16:creationId xmlns:a16="http://schemas.microsoft.com/office/drawing/2014/main" id="{12D33E1F-BB2D-4E8B-BFF4-B75B9CE85ECE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88957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79" name="Rectangle 90">
              <a:extLst>
                <a:ext uri="{FF2B5EF4-FFF2-40B4-BE49-F238E27FC236}">
                  <a16:creationId xmlns:a16="http://schemas.microsoft.com/office/drawing/2014/main" id="{2D5ADA69-5C4D-468F-BFFF-9EEA21EAB9FC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9353169" y="3584575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0" name="Rectangle 91">
              <a:extLst>
                <a:ext uri="{FF2B5EF4-FFF2-40B4-BE49-F238E27FC236}">
                  <a16:creationId xmlns:a16="http://schemas.microsoft.com/office/drawing/2014/main" id="{3261DE3F-8286-4E17-8C4C-2FB600A52E89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79858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1" name="Rectangle 92">
              <a:extLst>
                <a:ext uri="{FF2B5EF4-FFF2-40B4-BE49-F238E27FC236}">
                  <a16:creationId xmlns:a16="http://schemas.microsoft.com/office/drawing/2014/main" id="{2B354634-DA5E-444B-9533-5F9087D48A00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84430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2" name="Rectangle 93">
              <a:extLst>
                <a:ext uri="{FF2B5EF4-FFF2-40B4-BE49-F238E27FC236}">
                  <a16:creationId xmlns:a16="http://schemas.microsoft.com/office/drawing/2014/main" id="{B29E8DED-A4D5-44DE-B488-7A504343605C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88957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3" name="Rectangle 94">
              <a:extLst>
                <a:ext uri="{FF2B5EF4-FFF2-40B4-BE49-F238E27FC236}">
                  <a16:creationId xmlns:a16="http://schemas.microsoft.com/office/drawing/2014/main" id="{16889112-207B-4E0C-B23F-66555D943DA6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9353169" y="4058920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4" name="Rectangle 95">
              <a:extLst>
                <a:ext uri="{FF2B5EF4-FFF2-40B4-BE49-F238E27FC236}">
                  <a16:creationId xmlns:a16="http://schemas.microsoft.com/office/drawing/2014/main" id="{A4C4E711-B9BF-4E4A-80EA-9CA5314AB602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79858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5" name="Rectangle 96">
              <a:extLst>
                <a:ext uri="{FF2B5EF4-FFF2-40B4-BE49-F238E27FC236}">
                  <a16:creationId xmlns:a16="http://schemas.microsoft.com/office/drawing/2014/main" id="{3C0D1EB1-4C0B-4AA5-B287-63D33D97CAF3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84430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6" name="Rectangle 97">
              <a:extLst>
                <a:ext uri="{FF2B5EF4-FFF2-40B4-BE49-F238E27FC236}">
                  <a16:creationId xmlns:a16="http://schemas.microsoft.com/office/drawing/2014/main" id="{ECE2F6A4-3EE5-467A-BFBA-D9963CE15AC9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88957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7" name="Rectangle 98">
              <a:extLst>
                <a:ext uri="{FF2B5EF4-FFF2-40B4-BE49-F238E27FC236}">
                  <a16:creationId xmlns:a16="http://schemas.microsoft.com/office/drawing/2014/main" id="{E608074E-3AD5-4999-ABE7-CA731C19E881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9353169" y="4534535"/>
              <a:ext cx="949325" cy="475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8" name="Oval 99">
              <a:extLst>
                <a:ext uri="{FF2B5EF4-FFF2-40B4-BE49-F238E27FC236}">
                  <a16:creationId xmlns:a16="http://schemas.microsoft.com/office/drawing/2014/main" id="{57D2BBC0-0399-488C-8EF0-D40B92188050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8039367" y="317138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9" name="文本框 288">
              <a:extLst>
                <a:ext uri="{FF2B5EF4-FFF2-40B4-BE49-F238E27FC236}">
                  <a16:creationId xmlns:a16="http://schemas.microsoft.com/office/drawing/2014/main" id="{4C167E2C-DA07-41DA-A78B-1F99347DCE94}"/>
                </a:ext>
              </a:extLst>
            </p:cNvPr>
            <p:cNvSpPr txBox="1"/>
            <p:nvPr/>
          </p:nvSpPr>
          <p:spPr>
            <a:xfrm>
              <a:off x="8037683" y="3165159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  <p:sp>
          <p:nvSpPr>
            <p:cNvPr id="290" name="Oval 99">
              <a:extLst>
                <a:ext uri="{FF2B5EF4-FFF2-40B4-BE49-F238E27FC236}">
                  <a16:creationId xmlns:a16="http://schemas.microsoft.com/office/drawing/2014/main" id="{3BC3553C-1D53-4A03-956F-E4B598476CD3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8499107" y="317138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91" name="文本框 290">
              <a:extLst>
                <a:ext uri="{FF2B5EF4-FFF2-40B4-BE49-F238E27FC236}">
                  <a16:creationId xmlns:a16="http://schemas.microsoft.com/office/drawing/2014/main" id="{5DE59369-8F10-49E3-9AAB-6E33E1571707}"/>
                </a:ext>
              </a:extLst>
            </p:cNvPr>
            <p:cNvSpPr txBox="1"/>
            <p:nvPr>
              <p:custDataLst>
                <p:tags r:id="rId63"/>
              </p:custDataLst>
            </p:nvPr>
          </p:nvSpPr>
          <p:spPr>
            <a:xfrm>
              <a:off x="8462264" y="3170555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  <p:sp>
          <p:nvSpPr>
            <p:cNvPr id="292" name="Oval 99">
              <a:extLst>
                <a:ext uri="{FF2B5EF4-FFF2-40B4-BE49-F238E27FC236}">
                  <a16:creationId xmlns:a16="http://schemas.microsoft.com/office/drawing/2014/main" id="{3D3ED839-8FC7-47DD-842C-1B23F5FE2EAD}"/>
                </a:ext>
              </a:extLst>
            </p:cNvPr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9400794" y="3171190"/>
              <a:ext cx="823595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93" name="文本框 292">
              <a:extLst>
                <a:ext uri="{FF2B5EF4-FFF2-40B4-BE49-F238E27FC236}">
                  <a16:creationId xmlns:a16="http://schemas.microsoft.com/office/drawing/2014/main" id="{1E5231A5-491E-4FFD-9786-AF47B1C92EFF}"/>
                </a:ext>
              </a:extLst>
            </p:cNvPr>
            <p:cNvSpPr txBox="1"/>
            <p:nvPr>
              <p:custDataLst>
                <p:tags r:id="rId65"/>
              </p:custDataLst>
            </p:nvPr>
          </p:nvSpPr>
          <p:spPr>
            <a:xfrm>
              <a:off x="9381109" y="3181350"/>
              <a:ext cx="1055370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1b+2e</a:t>
              </a:r>
            </a:p>
          </p:txBody>
        </p:sp>
        <p:sp>
          <p:nvSpPr>
            <p:cNvPr id="294" name="Oval 99">
              <a:extLst>
                <a:ext uri="{FF2B5EF4-FFF2-40B4-BE49-F238E27FC236}">
                  <a16:creationId xmlns:a16="http://schemas.microsoft.com/office/drawing/2014/main" id="{A3809ECB-5F39-460D-AADA-F4C1C59E2992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8941075" y="459695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95" name="文本框 294">
              <a:extLst>
                <a:ext uri="{FF2B5EF4-FFF2-40B4-BE49-F238E27FC236}">
                  <a16:creationId xmlns:a16="http://schemas.microsoft.com/office/drawing/2014/main" id="{21BE0935-6523-41F8-91C9-8CAD2738D72B}"/>
                </a:ext>
              </a:extLst>
            </p:cNvPr>
            <p:cNvSpPr txBox="1"/>
            <p:nvPr>
              <p:custDataLst>
                <p:tags r:id="rId67"/>
              </p:custDataLst>
            </p:nvPr>
          </p:nvSpPr>
          <p:spPr>
            <a:xfrm>
              <a:off x="8946024" y="4605276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5c</a:t>
              </a:r>
            </a:p>
          </p:txBody>
        </p:sp>
        <p:sp>
          <p:nvSpPr>
            <p:cNvPr id="296" name="Oval 99">
              <a:extLst>
                <a:ext uri="{FF2B5EF4-FFF2-40B4-BE49-F238E27FC236}">
                  <a16:creationId xmlns:a16="http://schemas.microsoft.com/office/drawing/2014/main" id="{9026B5B8-2CA8-4097-A318-E2794784D332}"/>
                </a:ext>
              </a:extLst>
            </p:cNvPr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8946782" y="365461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97" name="文本框 296">
              <a:extLst>
                <a:ext uri="{FF2B5EF4-FFF2-40B4-BE49-F238E27FC236}">
                  <a16:creationId xmlns:a16="http://schemas.microsoft.com/office/drawing/2014/main" id="{6BFB5E7F-3ED6-4EDF-9E36-463CCE4D7464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8959473" y="3672054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3c</a:t>
              </a:r>
            </a:p>
          </p:txBody>
        </p:sp>
        <p:sp>
          <p:nvSpPr>
            <p:cNvPr id="298" name="Oval 99">
              <a:extLst>
                <a:ext uri="{FF2B5EF4-FFF2-40B4-BE49-F238E27FC236}">
                  <a16:creationId xmlns:a16="http://schemas.microsoft.com/office/drawing/2014/main" id="{93917D07-4CC8-4415-B07F-D949571B449C}"/>
                </a:ext>
              </a:extLst>
            </p:cNvPr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8953971" y="412134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99" name="文本框 298">
              <a:extLst>
                <a:ext uri="{FF2B5EF4-FFF2-40B4-BE49-F238E27FC236}">
                  <a16:creationId xmlns:a16="http://schemas.microsoft.com/office/drawing/2014/main" id="{45255DD3-38BD-4F76-BF80-F3C32460759B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8959473" y="4143519"/>
              <a:ext cx="484505" cy="321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4f</a:t>
              </a:r>
            </a:p>
          </p:txBody>
        </p:sp>
      </p:grpSp>
      <p:sp>
        <p:nvSpPr>
          <p:cNvPr id="21" name="Rectangle 83"/>
          <p:cNvSpPr>
            <a:spLocks noChangeAspect="1"/>
          </p:cNvSpPr>
          <p:nvPr/>
        </p:nvSpPr>
        <p:spPr>
          <a:xfrm>
            <a:off x="7100577" y="2018045"/>
            <a:ext cx="660401" cy="6866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2" name="Rectangle 84"/>
          <p:cNvSpPr>
            <a:spLocks noChangeAspect="1"/>
          </p:cNvSpPr>
          <p:nvPr/>
        </p:nvSpPr>
        <p:spPr>
          <a:xfrm>
            <a:off x="7760976" y="2018043"/>
            <a:ext cx="660401" cy="6866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3" name="Rectangle 85"/>
          <p:cNvSpPr>
            <a:spLocks noChangeAspect="1"/>
          </p:cNvSpPr>
          <p:nvPr/>
        </p:nvSpPr>
        <p:spPr>
          <a:xfrm>
            <a:off x="8414956" y="2018043"/>
            <a:ext cx="660401" cy="6866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4" name="Rectangle 86"/>
          <p:cNvSpPr>
            <a:spLocks noChangeAspect="1"/>
          </p:cNvSpPr>
          <p:nvPr/>
        </p:nvSpPr>
        <p:spPr>
          <a:xfrm>
            <a:off x="9075609" y="2017600"/>
            <a:ext cx="1371248" cy="68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/>
          </a:ln>
        </p:spPr>
        <p:txBody>
          <a:bodyPr vert="horz"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168445" y="2116550"/>
            <a:ext cx="699841" cy="528320"/>
            <a:chOff x="7407706" y="2736215"/>
            <a:chExt cx="484505" cy="365760"/>
          </a:xfrm>
        </p:grpSpPr>
        <p:sp>
          <p:nvSpPr>
            <p:cNvPr id="25" name="Oval 99"/>
            <p:cNvSpPr>
              <a:spLocks noChangeAspect="1"/>
            </p:cNvSpPr>
            <p:nvPr/>
          </p:nvSpPr>
          <p:spPr>
            <a:xfrm>
              <a:off x="7416395" y="2736215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407706" y="2739819"/>
              <a:ext cx="484505" cy="319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1a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812057" y="2113189"/>
            <a:ext cx="699841" cy="528320"/>
            <a:chOff x="7656813" y="2295133"/>
            <a:chExt cx="484505" cy="365760"/>
          </a:xfrm>
        </p:grpSpPr>
        <p:sp>
          <p:nvSpPr>
            <p:cNvPr id="27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656813" y="2299300"/>
              <a:ext cx="484505" cy="319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2d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165876" y="2101010"/>
            <a:ext cx="1586858" cy="528760"/>
            <a:chOff x="9400540" y="2285259"/>
            <a:chExt cx="1098593" cy="366065"/>
          </a:xfrm>
        </p:grpSpPr>
        <p:sp>
          <p:nvSpPr>
            <p:cNvPr id="29" name="Oval 99"/>
            <p:cNvSpPr>
              <a:spLocks noChangeAspect="1"/>
            </p:cNvSpPr>
            <p:nvPr/>
          </p:nvSpPr>
          <p:spPr>
            <a:xfrm>
              <a:off x="9400540" y="2285564"/>
              <a:ext cx="823595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443763" y="2285259"/>
              <a:ext cx="1055370" cy="319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1b+2e</a:t>
              </a: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9485514" y="2101755"/>
            <a:ext cx="699841" cy="528319"/>
            <a:chOff x="7660517" y="2295133"/>
            <a:chExt cx="484505" cy="365760"/>
          </a:xfrm>
        </p:grpSpPr>
        <p:sp>
          <p:nvSpPr>
            <p:cNvPr id="121" name="Oval 99"/>
            <p:cNvSpPr>
              <a:spLocks noChangeAspect="1"/>
            </p:cNvSpPr>
            <p:nvPr/>
          </p:nvSpPr>
          <p:spPr>
            <a:xfrm>
              <a:off x="7660517" y="229513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7660517" y="2321489"/>
              <a:ext cx="484505" cy="319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Cambria Math"/>
                </a:rPr>
                <a:t>1b</a:t>
              </a:r>
            </a:p>
          </p:txBody>
        </p:sp>
      </p:grpSp>
      <p:grpSp>
        <p:nvGrpSpPr>
          <p:cNvPr id="250" name="组合 249">
            <a:extLst>
              <a:ext uri="{FF2B5EF4-FFF2-40B4-BE49-F238E27FC236}">
                <a16:creationId xmlns:a16="http://schemas.microsoft.com/office/drawing/2014/main" id="{2EA3EA3B-FB3E-46D4-98A3-FF56DBE08D99}"/>
              </a:ext>
            </a:extLst>
          </p:cNvPr>
          <p:cNvGrpSpPr/>
          <p:nvPr/>
        </p:nvGrpSpPr>
        <p:grpSpPr>
          <a:xfrm>
            <a:off x="4089022" y="2441355"/>
            <a:ext cx="2623951" cy="2734084"/>
            <a:chOff x="1851739" y="3109267"/>
            <a:chExt cx="1824355" cy="1900927"/>
          </a:xfrm>
        </p:grpSpPr>
        <p:sp>
          <p:nvSpPr>
            <p:cNvPr id="251" name="Rectangle 83">
              <a:extLst>
                <a:ext uri="{FF2B5EF4-FFF2-40B4-BE49-F238E27FC236}">
                  <a16:creationId xmlns:a16="http://schemas.microsoft.com/office/drawing/2014/main" id="{8C14F232-E81E-44DC-B66B-5DB4200481CA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2" name="Rectangle 84">
              <a:extLst>
                <a:ext uri="{FF2B5EF4-FFF2-40B4-BE49-F238E27FC236}">
                  <a16:creationId xmlns:a16="http://schemas.microsoft.com/office/drawing/2014/main" id="{564BC3C9-43D4-4DF9-80C2-02EEEC27D594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3" name="Rectangle 85">
              <a:extLst>
                <a:ext uri="{FF2B5EF4-FFF2-40B4-BE49-F238E27FC236}">
                  <a16:creationId xmlns:a16="http://schemas.microsoft.com/office/drawing/2014/main" id="{EE208EEA-0A20-4040-BEB8-4100511B5B27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4" name="Rectangle 86">
              <a:extLst>
                <a:ext uri="{FF2B5EF4-FFF2-40B4-BE49-F238E27FC236}">
                  <a16:creationId xmlns:a16="http://schemas.microsoft.com/office/drawing/2014/main" id="{F4997FE5-6C33-42F5-8730-6B994FF7C419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5" name="Rectangle 87">
              <a:extLst>
                <a:ext uri="{FF2B5EF4-FFF2-40B4-BE49-F238E27FC236}">
                  <a16:creationId xmlns:a16="http://schemas.microsoft.com/office/drawing/2014/main" id="{8B175DF2-4797-4D03-A567-5C22591CF28F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6" name="Rectangle 88">
              <a:extLst>
                <a:ext uri="{FF2B5EF4-FFF2-40B4-BE49-F238E27FC236}">
                  <a16:creationId xmlns:a16="http://schemas.microsoft.com/office/drawing/2014/main" id="{9929FA9C-AD18-4B16-A095-EC59311C7BCF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7" name="Rectangle 89">
              <a:extLst>
                <a:ext uri="{FF2B5EF4-FFF2-40B4-BE49-F238E27FC236}">
                  <a16:creationId xmlns:a16="http://schemas.microsoft.com/office/drawing/2014/main" id="{35E3FCD6-E90B-43BF-80F3-C35B3D0E8FED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8" name="Rectangle 90">
              <a:extLst>
                <a:ext uri="{FF2B5EF4-FFF2-40B4-BE49-F238E27FC236}">
                  <a16:creationId xmlns:a16="http://schemas.microsoft.com/office/drawing/2014/main" id="{4947B520-FEB6-441F-8CA9-7A8E175C30F9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59" name="Rectangle 91">
              <a:extLst>
                <a:ext uri="{FF2B5EF4-FFF2-40B4-BE49-F238E27FC236}">
                  <a16:creationId xmlns:a16="http://schemas.microsoft.com/office/drawing/2014/main" id="{B1D99E76-99FB-4CD0-A0BF-39E370867DFE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0" name="Rectangle 92">
              <a:extLst>
                <a:ext uri="{FF2B5EF4-FFF2-40B4-BE49-F238E27FC236}">
                  <a16:creationId xmlns:a16="http://schemas.microsoft.com/office/drawing/2014/main" id="{34C97CF5-A802-466E-BE52-0C4BAF96EC21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1" name="Rectangle 93">
              <a:extLst>
                <a:ext uri="{FF2B5EF4-FFF2-40B4-BE49-F238E27FC236}">
                  <a16:creationId xmlns:a16="http://schemas.microsoft.com/office/drawing/2014/main" id="{B55A4B3D-1C9B-4167-A343-F91EDF1924FB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2" name="Rectangle 94">
              <a:extLst>
                <a:ext uri="{FF2B5EF4-FFF2-40B4-BE49-F238E27FC236}">
                  <a16:creationId xmlns:a16="http://schemas.microsoft.com/office/drawing/2014/main" id="{E15E1602-5B6F-4300-B973-C0883A4DC745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3" name="Rectangle 95">
              <a:extLst>
                <a:ext uri="{FF2B5EF4-FFF2-40B4-BE49-F238E27FC236}">
                  <a16:creationId xmlns:a16="http://schemas.microsoft.com/office/drawing/2014/main" id="{10F6E97D-CC90-42FD-8415-4134983AAA42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4" name="Rectangle 96">
              <a:extLst>
                <a:ext uri="{FF2B5EF4-FFF2-40B4-BE49-F238E27FC236}">
                  <a16:creationId xmlns:a16="http://schemas.microsoft.com/office/drawing/2014/main" id="{43C7F002-A396-4A87-A22B-AA79ECC92B7C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5" name="Rectangle 97">
              <a:extLst>
                <a:ext uri="{FF2B5EF4-FFF2-40B4-BE49-F238E27FC236}">
                  <a16:creationId xmlns:a16="http://schemas.microsoft.com/office/drawing/2014/main" id="{DD20AADC-CF59-4C86-A8B5-403CF1B859EB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6" name="Rectangle 98">
              <a:extLst>
                <a:ext uri="{FF2B5EF4-FFF2-40B4-BE49-F238E27FC236}">
                  <a16:creationId xmlns:a16="http://schemas.microsoft.com/office/drawing/2014/main" id="{DC232C0A-40E5-4320-94EC-3D8B36248605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67" name="Oval 99">
              <a:extLst>
                <a:ext uri="{FF2B5EF4-FFF2-40B4-BE49-F238E27FC236}">
                  <a16:creationId xmlns:a16="http://schemas.microsoft.com/office/drawing/2014/main" id="{EDB9B613-3935-4464-A2E2-4992D5C67B27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a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268" name="Oval 99">
              <a:extLst>
                <a:ext uri="{FF2B5EF4-FFF2-40B4-BE49-F238E27FC236}">
                  <a16:creationId xmlns:a16="http://schemas.microsoft.com/office/drawing/2014/main" id="{A25F03C2-8F2E-4DBF-92CB-5C4E019FEBE0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3272589" y="3162979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b</a:t>
              </a:r>
            </a:p>
          </p:txBody>
        </p:sp>
        <p:sp>
          <p:nvSpPr>
            <p:cNvPr id="269" name="Oval 99">
              <a:extLst>
                <a:ext uri="{FF2B5EF4-FFF2-40B4-BE49-F238E27FC236}">
                  <a16:creationId xmlns:a16="http://schemas.microsoft.com/office/drawing/2014/main" id="{67843F06-4F5C-45A5-81B6-A24214D190BE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2347227" y="4129283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d</a:t>
              </a:r>
            </a:p>
          </p:txBody>
        </p:sp>
        <p:sp>
          <p:nvSpPr>
            <p:cNvPr id="270" name="Oval 99">
              <a:extLst>
                <a:ext uri="{FF2B5EF4-FFF2-40B4-BE49-F238E27FC236}">
                  <a16:creationId xmlns:a16="http://schemas.microsoft.com/office/drawing/2014/main" id="{11C0FCCD-2DDF-44A9-997B-F8C12189FE6E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2812980" y="459274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f</a:t>
              </a:r>
            </a:p>
          </p:txBody>
        </p:sp>
      </p:grpSp>
      <p:grpSp>
        <p:nvGrpSpPr>
          <p:cNvPr id="207" name="组合 206">
            <a:extLst>
              <a:ext uri="{FF2B5EF4-FFF2-40B4-BE49-F238E27FC236}">
                <a16:creationId xmlns:a16="http://schemas.microsoft.com/office/drawing/2014/main" id="{E5B89D9D-D394-4309-827B-032246B3EED7}"/>
              </a:ext>
            </a:extLst>
          </p:cNvPr>
          <p:cNvGrpSpPr/>
          <p:nvPr/>
        </p:nvGrpSpPr>
        <p:grpSpPr>
          <a:xfrm>
            <a:off x="249739" y="2435301"/>
            <a:ext cx="2623951" cy="2734084"/>
            <a:chOff x="1851739" y="3109267"/>
            <a:chExt cx="1824355" cy="1900927"/>
          </a:xfrm>
        </p:grpSpPr>
        <p:sp>
          <p:nvSpPr>
            <p:cNvPr id="208" name="Rectangle 83">
              <a:extLst>
                <a:ext uri="{FF2B5EF4-FFF2-40B4-BE49-F238E27FC236}">
                  <a16:creationId xmlns:a16="http://schemas.microsoft.com/office/drawing/2014/main" id="{CA35145C-8615-4299-942B-75289CCA3A08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18517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09" name="Rectangle 84">
              <a:extLst>
                <a:ext uri="{FF2B5EF4-FFF2-40B4-BE49-F238E27FC236}">
                  <a16:creationId xmlns:a16="http://schemas.microsoft.com/office/drawing/2014/main" id="{A4BA4858-855D-42AC-A51B-692FAC8F161F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308939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0" name="Rectangle 85">
              <a:extLst>
                <a:ext uri="{FF2B5EF4-FFF2-40B4-BE49-F238E27FC236}">
                  <a16:creationId xmlns:a16="http://schemas.microsoft.com/office/drawing/2014/main" id="{9BA5418B-26E0-4525-9BE6-485D5B94EE29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27616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1" name="Rectangle 86">
              <a:extLst>
                <a:ext uri="{FF2B5EF4-FFF2-40B4-BE49-F238E27FC236}">
                  <a16:creationId xmlns:a16="http://schemas.microsoft.com/office/drawing/2014/main" id="{C9579940-F211-4A51-945A-A439533E5BBF}"/>
                </a:ext>
              </a:extLst>
            </p:cNvPr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3218894" y="310926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2" name="Rectangle 87">
              <a:extLst>
                <a:ext uri="{FF2B5EF4-FFF2-40B4-BE49-F238E27FC236}">
                  <a16:creationId xmlns:a16="http://schemas.microsoft.com/office/drawing/2014/main" id="{B6CF7C86-CEF8-4354-91CF-1CC5751717D5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18517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3" name="Rectangle 88">
              <a:extLst>
                <a:ext uri="{FF2B5EF4-FFF2-40B4-BE49-F238E27FC236}">
                  <a16:creationId xmlns:a16="http://schemas.microsoft.com/office/drawing/2014/main" id="{567282E3-95BE-48D2-9E3C-C509EE030F4B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2308939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4" name="Rectangle 89">
              <a:extLst>
                <a:ext uri="{FF2B5EF4-FFF2-40B4-BE49-F238E27FC236}">
                  <a16:creationId xmlns:a16="http://schemas.microsoft.com/office/drawing/2014/main" id="{687E3336-0E5F-40BB-9E2E-DA741877593D}"/>
                </a:ext>
              </a:extLst>
            </p:cNvPr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27616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5" name="Rectangle 90">
              <a:extLst>
                <a:ext uri="{FF2B5EF4-FFF2-40B4-BE49-F238E27FC236}">
                  <a16:creationId xmlns:a16="http://schemas.microsoft.com/office/drawing/2014/main" id="{78E9968B-435A-41E3-BC61-458AAC0C00C3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3218894" y="358488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6" name="Rectangle 91">
              <a:extLst>
                <a:ext uri="{FF2B5EF4-FFF2-40B4-BE49-F238E27FC236}">
                  <a16:creationId xmlns:a16="http://schemas.microsoft.com/office/drawing/2014/main" id="{2EBBA714-0C24-4919-BC24-7FDF50AA75A7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18517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7" name="Rectangle 92">
              <a:extLst>
                <a:ext uri="{FF2B5EF4-FFF2-40B4-BE49-F238E27FC236}">
                  <a16:creationId xmlns:a16="http://schemas.microsoft.com/office/drawing/2014/main" id="{1E7AEF20-1587-41C0-88CA-AD9D7A8132B1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>
            <a:xfrm>
              <a:off x="2308939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8" name="Rectangle 93">
              <a:extLst>
                <a:ext uri="{FF2B5EF4-FFF2-40B4-BE49-F238E27FC236}">
                  <a16:creationId xmlns:a16="http://schemas.microsoft.com/office/drawing/2014/main" id="{CFC32B44-6ECE-4166-8825-D54FE479A91F}"/>
                </a:ext>
              </a:extLst>
            </p:cNvPr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27616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19" name="Rectangle 94">
              <a:extLst>
                <a:ext uri="{FF2B5EF4-FFF2-40B4-BE49-F238E27FC236}">
                  <a16:creationId xmlns:a16="http://schemas.microsoft.com/office/drawing/2014/main" id="{AA6AE3D7-0336-41BC-9594-9A52E0F7B3FA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218894" y="4059227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20" name="Rectangle 95">
              <a:extLst>
                <a:ext uri="{FF2B5EF4-FFF2-40B4-BE49-F238E27FC236}">
                  <a16:creationId xmlns:a16="http://schemas.microsoft.com/office/drawing/2014/main" id="{DCFA30FC-15E7-486F-B0C7-012DB2057221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18517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21" name="Rectangle 96">
              <a:extLst>
                <a:ext uri="{FF2B5EF4-FFF2-40B4-BE49-F238E27FC236}">
                  <a16:creationId xmlns:a16="http://schemas.microsoft.com/office/drawing/2014/main" id="{D2FE6478-3D2A-4B4F-8B5F-BE369A685BF5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2308939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22" name="Rectangle 97">
              <a:extLst>
                <a:ext uri="{FF2B5EF4-FFF2-40B4-BE49-F238E27FC236}">
                  <a16:creationId xmlns:a16="http://schemas.microsoft.com/office/drawing/2014/main" id="{5E699754-2C6C-4974-A0D3-ADF7D42968D7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27616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23" name="Rectangle 98">
              <a:extLst>
                <a:ext uri="{FF2B5EF4-FFF2-40B4-BE49-F238E27FC236}">
                  <a16:creationId xmlns:a16="http://schemas.microsoft.com/office/drawing/2014/main" id="{BB1FDC4D-C066-4936-8B74-30B516D06558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3218894" y="4534842"/>
              <a:ext cx="457200" cy="475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224" name="Oval 99">
              <a:extLst>
                <a:ext uri="{FF2B5EF4-FFF2-40B4-BE49-F238E27FC236}">
                  <a16:creationId xmlns:a16="http://schemas.microsoft.com/office/drawing/2014/main" id="{029561EE-EF13-41C6-85BF-B5BB92D6739E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1905267" y="3190432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1</a:t>
              </a:r>
              <a:endParaRPr lang="en-US" altLang="en-US" dirty="0">
                <a:solidFill>
                  <a:schemeClr val="lt1"/>
                </a:solidFill>
                <a:latin typeface="Cambria Math"/>
              </a:endParaRPr>
            </a:p>
          </p:txBody>
        </p:sp>
        <p:sp>
          <p:nvSpPr>
            <p:cNvPr id="225" name="Oval 99">
              <a:extLst>
                <a:ext uri="{FF2B5EF4-FFF2-40B4-BE49-F238E27FC236}">
                  <a16:creationId xmlns:a16="http://schemas.microsoft.com/office/drawing/2014/main" id="{20D676B9-2AB1-41D3-A84A-5B2A5D536197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2814400" y="3167188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2</a:t>
              </a:r>
            </a:p>
          </p:txBody>
        </p:sp>
        <p:sp>
          <p:nvSpPr>
            <p:cNvPr id="226" name="Oval 99">
              <a:extLst>
                <a:ext uri="{FF2B5EF4-FFF2-40B4-BE49-F238E27FC236}">
                  <a16:creationId xmlns:a16="http://schemas.microsoft.com/office/drawing/2014/main" id="{50C0784B-58FB-4515-9B54-39F9DA25ADD5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2347227" y="365461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3</a:t>
              </a:r>
            </a:p>
          </p:txBody>
        </p:sp>
        <p:sp>
          <p:nvSpPr>
            <p:cNvPr id="227" name="Oval 99">
              <a:extLst>
                <a:ext uri="{FF2B5EF4-FFF2-40B4-BE49-F238E27FC236}">
                  <a16:creationId xmlns:a16="http://schemas.microsoft.com/office/drawing/2014/main" id="{BD68B61F-2DFA-494E-9618-82CC304E8C83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262897" y="4121342"/>
              <a:ext cx="365760" cy="365760"/>
            </a:xfrm>
            <a:prstGeom prst="ellipse">
              <a:avLst/>
            </a:prstGeom>
            <a:blipFill>
              <a:blip r:embed="rId74"/>
              <a:stretch/>
            </a:blipFill>
            <a:ln w="12700">
              <a:solidFill>
                <a:schemeClr val="accent1"/>
              </a:solidFill>
            </a:ln>
          </p:spPr>
          <p:txBody>
            <a:bodyPr/>
            <a:lstStyle/>
            <a:p>
              <a:r>
                <a:rPr lang="zh-CN" altLang="en-US" sz="2400" dirty="0">
                  <a:noFill/>
                  <a:latin typeface="Cambria Math" panose="02040503050406030204" pitchFamily="18" charset="0"/>
                </a:rPr>
                <a:t> </a:t>
              </a:r>
            </a:p>
          </p:txBody>
        </p:sp>
        <p:sp>
          <p:nvSpPr>
            <p:cNvPr id="228" name="Oval 99">
              <a:extLst>
                <a:ext uri="{FF2B5EF4-FFF2-40B4-BE49-F238E27FC236}">
                  <a16:creationId xmlns:a16="http://schemas.microsoft.com/office/drawing/2014/main" id="{49A5047E-737F-44B8-9ADD-6BB0D0CC14AD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2347227" y="4596957"/>
              <a:ext cx="365760" cy="3657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prstDash val="solid"/>
              <a:miter/>
            </a:ln>
          </p:spPr>
          <p:txBody>
            <a:bodyPr vert="horz" anchor="ctr"/>
            <a:lstStyle/>
            <a:p>
              <a:pPr algn="ctr"/>
              <a:r>
                <a:rPr lang="en-US" altLang="en-US" sz="2400" dirty="0">
                  <a:solidFill>
                    <a:schemeClr val="lt1"/>
                  </a:solidFill>
                  <a:latin typeface="Cambria Math"/>
                </a:rPr>
                <a:t>5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5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6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7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816080" y="6471920"/>
            <a:ext cx="336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183" name="矩形 182"/>
          <p:cNvSpPr/>
          <p:nvPr/>
        </p:nvSpPr>
        <p:spPr>
          <a:xfrm>
            <a:off x="7735758" y="6033164"/>
            <a:ext cx="1828800" cy="6350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>
              <a:buSzPct val="100000"/>
            </a:pPr>
            <a:r>
              <a:rPr lang="en-US" altLang="en-US" b="0" i="1" dirty="0">
                <a:solidFill>
                  <a:srgbClr val="000000"/>
                </a:solidFill>
                <a:latin typeface="Arial"/>
                <a:ea typeface="Arial"/>
              </a:rPr>
              <a:t>C </a:t>
            </a:r>
            <a:r>
              <a:rPr lang="en-US" altLang="en-US" b="0" dirty="0">
                <a:solidFill>
                  <a:srgbClr val="000000"/>
                </a:solidFill>
                <a:latin typeface="Arial"/>
                <a:ea typeface="Arial"/>
              </a:rPr>
              <a:t>(4x4)</a:t>
            </a:r>
          </a:p>
          <a:p>
            <a:pPr lvl="0" algn="ctr">
              <a:buSzPct val="100000"/>
            </a:pPr>
            <a:endParaRPr lang="zh-CN" altLang="zh-CN" b="0" dirty="0">
              <a:solidFill>
                <a:srgbClr val="FF0000"/>
              </a:solidFill>
              <a:latin typeface="Arial"/>
              <a:ea typeface="Arial"/>
            </a:endParaRPr>
          </a:p>
        </p:txBody>
      </p:sp>
      <p:cxnSp>
        <p:nvCxnSpPr>
          <p:cNvPr id="75" name="曲线连接符 74"/>
          <p:cNvCxnSpPr>
            <a:cxnSpLocks/>
            <a:stCxn id="224" idx="0"/>
            <a:endCxn id="267" idx="1"/>
          </p:cNvCxnSpPr>
          <p:nvPr/>
        </p:nvCxnSpPr>
        <p:spPr>
          <a:xfrm rot="16200000" flipH="1">
            <a:off x="2374859" y="766943"/>
            <a:ext cx="83095" cy="3653289"/>
          </a:xfrm>
          <a:prstGeom prst="curvedConnector3">
            <a:avLst>
              <a:gd name="adj1" fmla="val -275107"/>
            </a:avLst>
          </a:prstGeom>
          <a:ln w="25400">
            <a:solidFill>
              <a:schemeClr val="tx2"/>
            </a:solidFill>
            <a:prstDash val="solid"/>
            <a:miter/>
            <a:tailEnd type="triangle" w="lg" len="lg"/>
          </a:ln>
        </p:spPr>
      </p:cxnSp>
      <p:cxnSp>
        <p:nvCxnSpPr>
          <p:cNvPr id="76" name="曲线连接符 75"/>
          <p:cNvCxnSpPr>
            <a:cxnSpLocks/>
            <a:stCxn id="267" idx="7"/>
            <a:endCxn id="21" idx="0"/>
          </p:cNvCxnSpPr>
          <p:nvPr/>
        </p:nvCxnSpPr>
        <p:spPr>
          <a:xfrm rot="5400000" flipH="1" flipV="1">
            <a:off x="5714364" y="918722"/>
            <a:ext cx="617089" cy="2815738"/>
          </a:xfrm>
          <a:prstGeom prst="curvedConnector3">
            <a:avLst>
              <a:gd name="adj1" fmla="val 137045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79" name="曲线连接符 78"/>
          <p:cNvCxnSpPr>
            <a:cxnSpLocks/>
            <a:stCxn id="224" idx="7"/>
            <a:endCxn id="268" idx="1"/>
          </p:cNvCxnSpPr>
          <p:nvPr/>
        </p:nvCxnSpPr>
        <p:spPr>
          <a:xfrm rot="5400000" flipH="1" flipV="1">
            <a:off x="3475990" y="-104585"/>
            <a:ext cx="33432" cy="5433901"/>
          </a:xfrm>
          <a:prstGeom prst="curvedConnector3">
            <a:avLst>
              <a:gd name="adj1" fmla="val 1014217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80" name="曲线连接符 79"/>
          <p:cNvCxnSpPr>
            <a:cxnSpLocks/>
            <a:stCxn id="268" idx="0"/>
            <a:endCxn id="24" idx="0"/>
          </p:cNvCxnSpPr>
          <p:nvPr/>
        </p:nvCxnSpPr>
        <p:spPr>
          <a:xfrm rot="5400000" flipH="1" flipV="1">
            <a:off x="7827940" y="585315"/>
            <a:ext cx="501005" cy="3365583"/>
          </a:xfrm>
          <a:prstGeom prst="curvedConnector3">
            <a:avLst>
              <a:gd name="adj1" fmla="val 145628"/>
            </a:avLst>
          </a:prstGeom>
          <a:ln w="25400">
            <a:solidFill>
              <a:schemeClr val="tx1"/>
            </a:solidFill>
            <a:prstDash val="solid"/>
            <a:miter/>
            <a:tailEnd type="triangle" w="lg" len="lg"/>
          </a:ln>
        </p:spPr>
      </p:cxnSp>
      <p:cxnSp>
        <p:nvCxnSpPr>
          <p:cNvPr id="98" name="曲线连接符 97"/>
          <p:cNvCxnSpPr>
            <a:cxnSpLocks/>
            <a:stCxn id="225" idx="5"/>
            <a:endCxn id="260" idx="1"/>
          </p:cNvCxnSpPr>
          <p:nvPr/>
        </p:nvCxnSpPr>
        <p:spPr>
          <a:xfrm rot="16200000" flipH="1">
            <a:off x="2824038" y="2226950"/>
            <a:ext cx="1181884" cy="2663256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01" name="曲线连接符 100"/>
          <p:cNvCxnSpPr>
            <a:cxnSpLocks/>
            <a:stCxn id="210" idx="2"/>
            <a:endCxn id="270" idx="2"/>
          </p:cNvCxnSpPr>
          <p:nvPr/>
        </p:nvCxnSpPr>
        <p:spPr>
          <a:xfrm rot="16200000" flipH="1">
            <a:off x="2819904" y="2186402"/>
            <a:ext cx="1719069" cy="3584254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sp>
        <p:nvSpPr>
          <p:cNvPr id="9" name="文本框 8"/>
          <p:cNvSpPr txBox="1"/>
          <p:nvPr/>
        </p:nvSpPr>
        <p:spPr>
          <a:xfrm>
            <a:off x="10423032" y="1972529"/>
            <a:ext cx="17534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Intermediate product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矩形 197"/>
          <p:cNvSpPr/>
          <p:nvPr/>
        </p:nvSpPr>
        <p:spPr>
          <a:xfrm>
            <a:off x="7106389" y="3029898"/>
            <a:ext cx="3320945" cy="686620"/>
          </a:xfrm>
          <a:prstGeom prst="rect">
            <a:avLst/>
          </a:prstGeom>
          <a:solidFill>
            <a:srgbClr val="8FAADF">
              <a:alpha val="70000"/>
            </a:srgb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/>
          </a:p>
        </p:txBody>
      </p:sp>
      <p:sp>
        <p:nvSpPr>
          <p:cNvPr id="200" name="矩形 199"/>
          <p:cNvSpPr/>
          <p:nvPr/>
        </p:nvSpPr>
        <p:spPr>
          <a:xfrm>
            <a:off x="7105910" y="3717263"/>
            <a:ext cx="3320945" cy="678278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D53FFAA5-9FD2-46AC-9B77-C8A2618F580D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Sparse 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eneral 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atrix-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atrix 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ultiplication (SpGEMM)</a:t>
            </a:r>
            <a:endParaRPr lang="en-US" altLang="zh-CN" sz="3200" b="1" spc="200" dirty="0">
              <a:solidFill>
                <a:schemeClr val="accent1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9" name="文本框 115">
            <a:extLst>
              <a:ext uri="{FF2B5EF4-FFF2-40B4-BE49-F238E27FC236}">
                <a16:creationId xmlns:a16="http://schemas.microsoft.com/office/drawing/2014/main" id="{5732993F-055F-4183-A4B7-CCA9D3D69752}"/>
              </a:ext>
            </a:extLst>
          </p:cNvPr>
          <p:cNvSpPr txBox="1"/>
          <p:nvPr/>
        </p:nvSpPr>
        <p:spPr>
          <a:xfrm>
            <a:off x="-20320" y="1421896"/>
            <a:ext cx="12098502" cy="732155"/>
          </a:xfrm>
          <a:prstGeom prst="rect">
            <a:avLst/>
          </a:prstGeom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l"/>
            <a:r>
              <a:rPr lang="en-US" altLang="en-US" sz="2000" dirty="0">
                <a:latin typeface="Arial"/>
                <a:ea typeface="Arial"/>
              </a:rPr>
              <a:t> </a:t>
            </a:r>
            <a:r>
              <a:rPr lang="en-US" altLang="en-US" sz="2000" dirty="0" err="1">
                <a:latin typeface="Arial"/>
                <a:ea typeface="Arial"/>
              </a:rPr>
              <a:t>SpGEMM</a:t>
            </a:r>
            <a:r>
              <a:rPr lang="en-US" altLang="en-US" sz="2000" dirty="0">
                <a:latin typeface="Arial"/>
                <a:ea typeface="Arial"/>
              </a:rPr>
              <a:t> is operation that multiplies two sparse matrices </a:t>
            </a:r>
            <a:r>
              <a:rPr lang="zh-CN" altLang="zh-CN" sz="2000" dirty="0">
                <a:latin typeface="Arial"/>
                <a:ea typeface="Arial"/>
              </a:rPr>
              <a:t>𝐴</a:t>
            </a:r>
            <a:r>
              <a:rPr lang="en-US" altLang="en-US" sz="2000" dirty="0">
                <a:latin typeface="Arial"/>
                <a:ea typeface="Arial"/>
              </a:rPr>
              <a:t> and </a:t>
            </a:r>
            <a:r>
              <a:rPr lang="zh-CN" altLang="zh-CN" sz="2000" dirty="0">
                <a:latin typeface="Arial"/>
                <a:ea typeface="Arial"/>
              </a:rPr>
              <a:t>𝐵</a:t>
            </a:r>
            <a:r>
              <a:rPr lang="en-US" altLang="en-US" sz="2000" dirty="0">
                <a:latin typeface="Arial"/>
                <a:ea typeface="Arial"/>
              </a:rPr>
              <a:t> and gives a resulting sparse matrix </a:t>
            </a:r>
            <a:r>
              <a:rPr lang="zh-CN" altLang="zh-CN" sz="2000" dirty="0">
                <a:latin typeface="Arial"/>
                <a:ea typeface="Arial"/>
              </a:rPr>
              <a:t>𝐶</a:t>
            </a:r>
            <a:r>
              <a:rPr lang="en-US" altLang="en-US" sz="2000" dirty="0">
                <a:latin typeface="Arial"/>
                <a:ea typeface="Arial"/>
              </a:rPr>
              <a:t>.</a:t>
            </a:r>
          </a:p>
        </p:txBody>
      </p:sp>
      <p:sp>
        <p:nvSpPr>
          <p:cNvPr id="301" name="矩形 300">
            <a:extLst>
              <a:ext uri="{FF2B5EF4-FFF2-40B4-BE49-F238E27FC236}">
                <a16:creationId xmlns:a16="http://schemas.microsoft.com/office/drawing/2014/main" id="{32C0030C-0363-424A-B76C-09D8269CA19D}"/>
              </a:ext>
            </a:extLst>
          </p:cNvPr>
          <p:cNvSpPr/>
          <p:nvPr/>
        </p:nvSpPr>
        <p:spPr>
          <a:xfrm>
            <a:off x="7106297" y="4398199"/>
            <a:ext cx="3320945" cy="686620"/>
          </a:xfrm>
          <a:prstGeom prst="rect">
            <a:avLst/>
          </a:prstGeom>
          <a:solidFill>
            <a:srgbClr val="8FAADF">
              <a:alpha val="70000"/>
            </a:srgb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/>
          </a:p>
        </p:txBody>
      </p:sp>
      <p:sp>
        <p:nvSpPr>
          <p:cNvPr id="302" name="矩形 301">
            <a:extLst>
              <a:ext uri="{FF2B5EF4-FFF2-40B4-BE49-F238E27FC236}">
                <a16:creationId xmlns:a16="http://schemas.microsoft.com/office/drawing/2014/main" id="{BB061B29-91B4-45A2-9C61-50DA84CC1D56}"/>
              </a:ext>
            </a:extLst>
          </p:cNvPr>
          <p:cNvSpPr/>
          <p:nvPr/>
        </p:nvSpPr>
        <p:spPr>
          <a:xfrm>
            <a:off x="7105910" y="5078875"/>
            <a:ext cx="3320945" cy="678278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dirty="0"/>
          </a:p>
        </p:txBody>
      </p:sp>
      <p:sp>
        <p:nvSpPr>
          <p:cNvPr id="304" name="Oval 99">
            <a:extLst>
              <a:ext uri="{FF2B5EF4-FFF2-40B4-BE49-F238E27FC236}">
                <a16:creationId xmlns:a16="http://schemas.microsoft.com/office/drawing/2014/main" id="{457E529C-164C-4BD4-8481-1CF90CFF67B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471125" y="3215665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c</a:t>
            </a:r>
          </a:p>
        </p:txBody>
      </p:sp>
      <p:sp>
        <p:nvSpPr>
          <p:cNvPr id="305" name="Oval 99">
            <a:extLst>
              <a:ext uri="{FF2B5EF4-FFF2-40B4-BE49-F238E27FC236}">
                <a16:creationId xmlns:a16="http://schemas.microsoft.com/office/drawing/2014/main" id="{34DABDE2-754B-4CC1-A57F-0B884988FC5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6123046" y="3882494"/>
            <a:ext cx="526069" cy="5260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miter/>
          </a:ln>
        </p:spPr>
        <p:txBody>
          <a:bodyPr vert="horz" anchor="ctr"/>
          <a:lstStyle/>
          <a:p>
            <a:pPr algn="ctr"/>
            <a:r>
              <a:rPr lang="en-US" altLang="en-US" sz="2400" dirty="0">
                <a:solidFill>
                  <a:schemeClr val="lt1"/>
                </a:solidFill>
                <a:latin typeface="Cambria Math"/>
              </a:rPr>
              <a:t>e</a:t>
            </a:r>
          </a:p>
        </p:txBody>
      </p:sp>
      <p:cxnSp>
        <p:nvCxnSpPr>
          <p:cNvPr id="100" name="曲线连接符 99"/>
          <p:cNvCxnSpPr>
            <a:cxnSpLocks/>
            <a:stCxn id="269" idx="6"/>
            <a:endCxn id="22" idx="2"/>
          </p:cNvCxnSpPr>
          <p:nvPr/>
        </p:nvCxnSpPr>
        <p:spPr>
          <a:xfrm flipV="1">
            <a:off x="5327746" y="2704666"/>
            <a:ext cx="2763432" cy="1466803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cxnSp>
        <p:nvCxnSpPr>
          <p:cNvPr id="102" name="曲线连接符 101"/>
          <p:cNvCxnSpPr>
            <a:cxnSpLocks/>
            <a:stCxn id="265" idx="3"/>
            <a:endCxn id="24" idx="2"/>
          </p:cNvCxnSpPr>
          <p:nvPr/>
        </p:nvCxnSpPr>
        <p:spPr>
          <a:xfrm flipV="1">
            <a:off x="6055387" y="2704602"/>
            <a:ext cx="3705847" cy="2128990"/>
          </a:xfrm>
          <a:prstGeom prst="curvedConnector2">
            <a:avLst/>
          </a:prstGeom>
          <a:ln w="25400">
            <a:solidFill>
              <a:schemeClr val="accent6"/>
            </a:solidFill>
            <a:prstDash val="solid"/>
            <a:miter/>
            <a:tailEnd type="triangle" w="lg" len="lg"/>
          </a:ln>
        </p:spPr>
      </p:cxnSp>
      <p:sp>
        <p:nvSpPr>
          <p:cNvPr id="117" name="矩形 116">
            <a:extLst>
              <a:ext uri="{FF2B5EF4-FFF2-40B4-BE49-F238E27FC236}">
                <a16:creationId xmlns:a16="http://schemas.microsoft.com/office/drawing/2014/main" id="{9B4A52BA-A423-41FB-808E-2D84386F9305}"/>
              </a:ext>
            </a:extLst>
          </p:cNvPr>
          <p:cNvSpPr/>
          <p:nvPr/>
        </p:nvSpPr>
        <p:spPr>
          <a:xfrm>
            <a:off x="-22879" y="-5080"/>
            <a:ext cx="12212320" cy="6868160"/>
          </a:xfrm>
          <a:prstGeom prst="rect">
            <a:avLst/>
          </a:prstGeom>
          <a:solidFill>
            <a:schemeClr val="bg1">
              <a:alpha val="44000"/>
            </a:schemeClr>
          </a:solidFill>
          <a:ln w="0"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8E24EB7C-54CF-483C-8236-12BDFFD0F665}"/>
              </a:ext>
            </a:extLst>
          </p:cNvPr>
          <p:cNvSpPr/>
          <p:nvPr/>
        </p:nvSpPr>
        <p:spPr>
          <a:xfrm>
            <a:off x="878417" y="2867544"/>
            <a:ext cx="10435167" cy="1122913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1: The sparsity of the matrix can lead to load imbalance.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CE546A69-0844-4990-8020-B3C9C350E0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23989" y="5287154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EDA8A4B2-6708-49CC-856F-6E4E69DA0AF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81388" y="5258621"/>
            <a:ext cx="18690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da-DK" altLang="zh-CN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zh-CN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(4x4)</a:t>
            </a:r>
          </a:p>
          <a:p>
            <a:pPr algn="ctr">
              <a:buSzPct val="100000"/>
            </a:pPr>
            <a:r>
              <a:rPr lang="en-US" altLang="zh-CN" b="0" dirty="0" err="1">
                <a:latin typeface="Arial" panose="020B0604020202020204" pitchFamily="34" charset="0"/>
                <a:cs typeface="Arial" panose="020B0604020202020204" pitchFamily="34" charset="0"/>
              </a:rPr>
              <a:t>Nnz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</p:spTree>
    <p:extLst>
      <p:ext uri="{BB962C8B-B14F-4D97-AF65-F5344CB8AC3E}">
        <p14:creationId xmlns:p14="http://schemas.microsoft.com/office/powerpoint/2010/main" val="36060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104954" y="1907134"/>
            <a:ext cx="4512504" cy="315699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/>
        </p:blipFill>
        <p:spPr>
          <a:xfrm rot="16200000">
            <a:off x="4162450" y="2026089"/>
            <a:ext cx="4301800" cy="198996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72867" y="5170170"/>
            <a:ext cx="3651250" cy="1015663"/>
          </a:xfrm>
          <a:prstGeom prst="rect">
            <a:avLst/>
          </a:prstGeom>
          <a:ln w="12700">
            <a:prstDash val="solid"/>
            <a:miter/>
          </a:ln>
        </p:spPr>
        <p:txBody>
          <a:bodyPr>
            <a:spAutoFit/>
          </a:bodyPr>
          <a:lstStyle/>
          <a:p>
            <a:pPr lvl="0" algn="ctr"/>
            <a:r>
              <a:rPr lang="en-US" altLang="en-US" sz="2000" dirty="0">
                <a:latin typeface="Arial"/>
                <a:ea typeface="Arial"/>
              </a:rPr>
              <a:t>A</a:t>
            </a:r>
            <a:r>
              <a:rPr lang="en-US" altLang="en-US" sz="2000" b="0" i="0" strike="noStrike" spc="0" dirty="0">
                <a:solidFill>
                  <a:srgbClr val="000000"/>
                </a:solidFill>
                <a:latin typeface="Arial"/>
                <a:ea typeface="Arial"/>
              </a:rPr>
              <a:t>pple M1 Pro with Performance Cores and Efficiency Cores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995939" y="5154718"/>
            <a:ext cx="2730500" cy="1323439"/>
          </a:xfrm>
          <a:prstGeom prst="rect">
            <a:avLst/>
          </a:prstGeom>
          <a:ln w="12700">
            <a:prstDash val="solid"/>
            <a:miter/>
          </a:ln>
        </p:spPr>
        <p:txBody>
          <a:bodyPr>
            <a:spAutoFit/>
          </a:bodyPr>
          <a:lstStyle/>
          <a:p>
            <a:pPr marL="0" lvl="0" indent="0" algn="ctr" defTabSz="914400">
              <a:lnSpc>
                <a:spcPct val="100000"/>
              </a:lnSpc>
            </a:pPr>
            <a:r>
              <a:rPr lang="en-US" altLang="en-US" sz="2000" b="0" i="0" strike="noStrike" spc="0" dirty="0">
                <a:solidFill>
                  <a:srgbClr val="000000"/>
                </a:solidFill>
                <a:latin typeface="Arial"/>
                <a:ea typeface="Arial"/>
              </a:rPr>
              <a:t>Intel Core i9-13900KF with Performance Cores and Efficient Cores</a:t>
            </a:r>
          </a:p>
        </p:txBody>
      </p:sp>
      <p:sp>
        <p:nvSpPr>
          <p:cNvPr id="18" name="文本框 11"/>
          <p:cNvSpPr txBox="1"/>
          <p:nvPr/>
        </p:nvSpPr>
        <p:spPr>
          <a:xfrm>
            <a:off x="11836399" y="6471920"/>
            <a:ext cx="321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422D461-B5C1-4DCD-BED2-5A780199B1D6}"/>
              </a:ext>
            </a:extLst>
          </p:cNvPr>
          <p:cNvSpPr txBox="1"/>
          <p:nvPr/>
        </p:nvSpPr>
        <p:spPr>
          <a:xfrm>
            <a:off x="-20320" y="781685"/>
            <a:ext cx="51185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Asymmetric Multicore Processor (AMP)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5FC9D2A-0F68-4BA0-9517-7AFB827CB2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490" t="6241" r="20846" b="3467"/>
          <a:stretch/>
        </p:blipFill>
        <p:spPr>
          <a:xfrm>
            <a:off x="8009241" y="1700855"/>
            <a:ext cx="3574391" cy="346931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60E3D6C-6271-4DF1-86AB-996149C8CD49}"/>
              </a:ext>
            </a:extLst>
          </p:cNvPr>
          <p:cNvSpPr txBox="1"/>
          <p:nvPr/>
        </p:nvSpPr>
        <p:spPr>
          <a:xfrm>
            <a:off x="8431186" y="5222875"/>
            <a:ext cx="2730500" cy="1015663"/>
          </a:xfrm>
          <a:prstGeom prst="rect">
            <a:avLst/>
          </a:prstGeom>
          <a:ln w="12700">
            <a:prstDash val="solid"/>
            <a:miter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en-US" sz="2000" dirty="0">
                <a:latin typeface="Arial"/>
                <a:ea typeface="Arial"/>
              </a:rPr>
              <a:t>AMD Ryzen 9 7950X3D with 3D V-Cache </a:t>
            </a: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44A12F6F-C42E-4EE5-8B47-1415D8C399DD}"/>
              </a:ext>
            </a:extLst>
          </p:cNvPr>
          <p:cNvSpPr/>
          <p:nvPr/>
        </p:nvSpPr>
        <p:spPr>
          <a:xfrm>
            <a:off x="788068" y="3254542"/>
            <a:ext cx="697832" cy="2767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285B71B0-C783-4B91-8A98-99A118436D1E}"/>
              </a:ext>
            </a:extLst>
          </p:cNvPr>
          <p:cNvSpPr/>
          <p:nvPr/>
        </p:nvSpPr>
        <p:spPr>
          <a:xfrm>
            <a:off x="232014" y="2554042"/>
            <a:ext cx="697832" cy="2767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15C17AFC-EE88-47B4-855B-BE5C9404ED4F}"/>
              </a:ext>
            </a:extLst>
          </p:cNvPr>
          <p:cNvSpPr/>
          <p:nvPr/>
        </p:nvSpPr>
        <p:spPr>
          <a:xfrm>
            <a:off x="4899545" y="3811604"/>
            <a:ext cx="697832" cy="2767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7E640508-D048-4718-8898-E97E1C0CB5D9}"/>
              </a:ext>
            </a:extLst>
          </p:cNvPr>
          <p:cNvSpPr/>
          <p:nvPr/>
        </p:nvSpPr>
        <p:spPr>
          <a:xfrm>
            <a:off x="4900260" y="2443194"/>
            <a:ext cx="697832" cy="2767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9FD7F94D-6577-4EEA-BD68-56F5BAD939A9}"/>
              </a:ext>
            </a:extLst>
          </p:cNvPr>
          <p:cNvSpPr/>
          <p:nvPr/>
        </p:nvSpPr>
        <p:spPr>
          <a:xfrm>
            <a:off x="9144000" y="1486029"/>
            <a:ext cx="348916" cy="84221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6A41884-FDC7-4AB0-BDE3-40A6435728C0}"/>
              </a:ext>
            </a:extLst>
          </p:cNvPr>
          <p:cNvSpPr txBox="1"/>
          <p:nvPr/>
        </p:nvSpPr>
        <p:spPr>
          <a:xfrm>
            <a:off x="9011877" y="2415270"/>
            <a:ext cx="781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</a:p>
          <a:p>
            <a:r>
              <a:rPr lang="en-US" altLang="zh-CN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V-Cache</a:t>
            </a:r>
            <a:endParaRPr lang="zh-CN" altLang="en-U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66A86A5-4790-4ABE-9990-2DA6F2893CCD}"/>
              </a:ext>
            </a:extLst>
          </p:cNvPr>
          <p:cNvSpPr txBox="1"/>
          <p:nvPr/>
        </p:nvSpPr>
        <p:spPr>
          <a:xfrm>
            <a:off x="5723045" y="2366114"/>
            <a:ext cx="1276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8x Performance cores</a:t>
            </a:r>
            <a:endParaRPr lang="zh-CN" alt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6D95F2D-9BBD-4C79-8FCC-1195FBC22A5B}"/>
              </a:ext>
            </a:extLst>
          </p:cNvPr>
          <p:cNvSpPr txBox="1"/>
          <p:nvPr/>
        </p:nvSpPr>
        <p:spPr>
          <a:xfrm>
            <a:off x="5744356" y="3734524"/>
            <a:ext cx="1276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16x Efficient cores</a:t>
            </a:r>
            <a:endParaRPr lang="zh-CN" alt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6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8" grpId="0" animBg="1"/>
      <p:bldP spid="2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234"/>
          <a:stretch/>
        </p:blipFill>
        <p:spPr>
          <a:xfrm>
            <a:off x="62582" y="1608956"/>
            <a:ext cx="6764182" cy="409873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0" y="5829314"/>
            <a:ext cx="6167879" cy="400110"/>
          </a:xfrm>
          <a:prstGeom prst="rect">
            <a:avLst/>
          </a:prstGeom>
          <a:ln w="12700">
            <a:prstDash val="solid"/>
            <a:miter/>
          </a:ln>
        </p:spPr>
        <p:txBody>
          <a:bodyPr>
            <a:spAutoFit/>
          </a:bodyPr>
          <a:lstStyle/>
          <a:p>
            <a:pPr lvl="0"/>
            <a:r>
              <a:rPr lang="en-US" altLang="en-US" sz="2000" dirty="0">
                <a:latin typeface="Arial"/>
                <a:ea typeface="Arial"/>
              </a:rPr>
              <a:t>Intel Core i9-12900KF      Intel Core i9-13900KF</a:t>
            </a:r>
          </a:p>
        </p:txBody>
      </p:sp>
      <p:sp>
        <p:nvSpPr>
          <p:cNvPr id="15" name="文本框 11"/>
          <p:cNvSpPr txBox="1"/>
          <p:nvPr/>
        </p:nvSpPr>
        <p:spPr>
          <a:xfrm>
            <a:off x="11836399" y="6471920"/>
            <a:ext cx="321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8</a:t>
            </a:r>
          </a:p>
        </p:txBody>
      </p:sp>
      <p:graphicFrame>
        <p:nvGraphicFramePr>
          <p:cNvPr id="5" name="表格 8">
            <a:extLst>
              <a:ext uri="{FF2B5EF4-FFF2-40B4-BE49-F238E27FC236}">
                <a16:creationId xmlns:a16="http://schemas.microsoft.com/office/drawing/2014/main" id="{3CF4A74D-21EF-49CA-B124-ADB6E5BDF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976224"/>
              </p:ext>
            </p:extLst>
          </p:nvPr>
        </p:nvGraphicFramePr>
        <p:xfrm>
          <a:off x="6978316" y="1511423"/>
          <a:ext cx="5151099" cy="4675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033">
                  <a:extLst>
                    <a:ext uri="{9D8B030D-6E8A-4147-A177-3AD203B41FA5}">
                      <a16:colId xmlns:a16="http://schemas.microsoft.com/office/drawing/2014/main" val="1513827103"/>
                    </a:ext>
                  </a:extLst>
                </a:gridCol>
                <a:gridCol w="1717033">
                  <a:extLst>
                    <a:ext uri="{9D8B030D-6E8A-4147-A177-3AD203B41FA5}">
                      <a16:colId xmlns:a16="http://schemas.microsoft.com/office/drawing/2014/main" val="2356616650"/>
                    </a:ext>
                  </a:extLst>
                </a:gridCol>
                <a:gridCol w="1717033">
                  <a:extLst>
                    <a:ext uri="{9D8B030D-6E8A-4147-A177-3AD203B41FA5}">
                      <a16:colId xmlns:a16="http://schemas.microsoft.com/office/drawing/2014/main" val="3885277304"/>
                    </a:ext>
                  </a:extLst>
                </a:gridCol>
              </a:tblGrid>
              <a:tr h="562370"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i9-12900KF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i9-13900KF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5026309"/>
                  </a:ext>
                </a:extLst>
              </a:tr>
              <a:tr h="719753"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#Cores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8 P-cores + 8 E-cores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8 P-cores + 16 E-cores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7386254"/>
                  </a:ext>
                </a:extLst>
              </a:tr>
              <a:tr h="719753"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L2 Cache Size /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269167"/>
                  </a:ext>
                </a:extLst>
              </a:tr>
              <a:tr h="719753"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L3 Cache Size /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4876149"/>
                  </a:ext>
                </a:extLst>
              </a:tr>
              <a:tr h="1953616"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Frequency (Max/Base) /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P-cores: 5.10/3.2</a:t>
                      </a:r>
                    </a:p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E-cores: 3.90/2.4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P-cores: 5.40/3.0</a:t>
                      </a:r>
                    </a:p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E-cores: 4.30/2.2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0777325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99B75392-B8C3-45CB-89A5-604E609F328D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Asymmetric Multicore Processor (AMP)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5DA2227-66DA-4EFC-A95B-EF6B99647179}"/>
              </a:ext>
            </a:extLst>
          </p:cNvPr>
          <p:cNvCxnSpPr>
            <a:cxnSpLocks/>
          </p:cNvCxnSpPr>
          <p:nvPr/>
        </p:nvCxnSpPr>
        <p:spPr>
          <a:xfrm>
            <a:off x="2424363" y="2876653"/>
            <a:ext cx="3394910" cy="282391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7F565E4-AAB5-4681-A827-E730CBEEB61C}"/>
              </a:ext>
            </a:extLst>
          </p:cNvPr>
          <p:cNvCxnSpPr>
            <a:cxnSpLocks/>
          </p:cNvCxnSpPr>
          <p:nvPr/>
        </p:nvCxnSpPr>
        <p:spPr>
          <a:xfrm>
            <a:off x="5197642" y="2165133"/>
            <a:ext cx="621631" cy="1002283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17A083AA-35D4-4697-8E60-378C6B73DD96}"/>
              </a:ext>
            </a:extLst>
          </p:cNvPr>
          <p:cNvSpPr txBox="1"/>
          <p:nvPr/>
        </p:nvSpPr>
        <p:spPr>
          <a:xfrm>
            <a:off x="5197642" y="3141445"/>
            <a:ext cx="1911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Performance core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A5AD92D7-55A2-466D-B9F4-8688C19AF76E}"/>
              </a:ext>
            </a:extLst>
          </p:cNvPr>
          <p:cNvCxnSpPr>
            <a:cxnSpLocks/>
          </p:cNvCxnSpPr>
          <p:nvPr/>
        </p:nvCxnSpPr>
        <p:spPr>
          <a:xfrm flipV="1">
            <a:off x="2424363" y="4597567"/>
            <a:ext cx="3541294" cy="336462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A8F58CF-CBB2-45F3-B649-EB6D5CC1C4C0}"/>
              </a:ext>
            </a:extLst>
          </p:cNvPr>
          <p:cNvCxnSpPr>
            <a:cxnSpLocks/>
          </p:cNvCxnSpPr>
          <p:nvPr/>
        </p:nvCxnSpPr>
        <p:spPr>
          <a:xfrm>
            <a:off x="5197642" y="4191519"/>
            <a:ext cx="768015" cy="41442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3F61EC67-1E96-426B-B0D6-E8222C21BA6B}"/>
              </a:ext>
            </a:extLst>
          </p:cNvPr>
          <p:cNvSpPr txBox="1"/>
          <p:nvPr/>
        </p:nvSpPr>
        <p:spPr>
          <a:xfrm>
            <a:off x="5270828" y="4572936"/>
            <a:ext cx="1911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Efficient core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26D31CF-B118-455E-A4E9-CF88FC8CD96E}"/>
              </a:ext>
            </a:extLst>
          </p:cNvPr>
          <p:cNvSpPr/>
          <p:nvPr/>
        </p:nvSpPr>
        <p:spPr>
          <a:xfrm>
            <a:off x="703847" y="2514599"/>
            <a:ext cx="336885" cy="6528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182865F-4584-4C6C-851A-8EF8DE05FC0F}"/>
              </a:ext>
            </a:extLst>
          </p:cNvPr>
          <p:cNvSpPr/>
          <p:nvPr/>
        </p:nvSpPr>
        <p:spPr>
          <a:xfrm>
            <a:off x="98892" y="4796415"/>
            <a:ext cx="941840" cy="8431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A59A3FB-D1F3-4245-8930-9EAB1A547C1B}"/>
              </a:ext>
            </a:extLst>
          </p:cNvPr>
          <p:cNvSpPr/>
          <p:nvPr/>
        </p:nvSpPr>
        <p:spPr>
          <a:xfrm>
            <a:off x="3539289" y="1772508"/>
            <a:ext cx="336885" cy="6528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A9D0112-775D-4DE4-BAF2-165416E31E0F}"/>
              </a:ext>
            </a:extLst>
          </p:cNvPr>
          <p:cNvSpPr/>
          <p:nvPr/>
        </p:nvSpPr>
        <p:spPr>
          <a:xfrm>
            <a:off x="2918309" y="4824890"/>
            <a:ext cx="941840" cy="8431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B6C0503-FCB4-4C3C-9338-46AE7937B06C}"/>
              </a:ext>
            </a:extLst>
          </p:cNvPr>
          <p:cNvSpPr txBox="1"/>
          <p:nvPr/>
        </p:nvSpPr>
        <p:spPr>
          <a:xfrm>
            <a:off x="9049522" y="4896455"/>
            <a:ext cx="1087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5.10/3.2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EA79BE6-E517-4D66-8A11-897C492B28D1}"/>
              </a:ext>
            </a:extLst>
          </p:cNvPr>
          <p:cNvSpPr txBox="1"/>
          <p:nvPr/>
        </p:nvSpPr>
        <p:spPr>
          <a:xfrm>
            <a:off x="10767419" y="4896346"/>
            <a:ext cx="1087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5.40/3.0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9C83106-F858-4175-ABC9-CDC0D0B72BFC}"/>
              </a:ext>
            </a:extLst>
          </p:cNvPr>
          <p:cNvSpPr txBox="1"/>
          <p:nvPr/>
        </p:nvSpPr>
        <p:spPr>
          <a:xfrm>
            <a:off x="9049522" y="5446846"/>
            <a:ext cx="1034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3.90/2.4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A84DC77-6349-45D1-B6FB-6211A3324A0A}"/>
              </a:ext>
            </a:extLst>
          </p:cNvPr>
          <p:cNvSpPr txBox="1"/>
          <p:nvPr/>
        </p:nvSpPr>
        <p:spPr>
          <a:xfrm>
            <a:off x="10766900" y="5447876"/>
            <a:ext cx="1087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4.30/2.2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6" grpId="0" animBg="1"/>
      <p:bldP spid="27" grpId="0" animBg="1"/>
      <p:bldP spid="28" grpId="0" animBg="1"/>
      <p:bldP spid="29" grpId="0" animBg="1"/>
      <p:bldP spid="37" grpId="0"/>
      <p:bldP spid="38" grpId="0"/>
      <p:bldP spid="40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8359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7335" y="118745"/>
            <a:ext cx="1427480" cy="5702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23245" y="59055"/>
            <a:ext cx="1268095" cy="6299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20580" y="40005"/>
            <a:ext cx="706755" cy="7067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6419215"/>
            <a:ext cx="12192000" cy="438785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0320" y="6471920"/>
            <a:ext cx="118364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algn="l"/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Cheng</a:t>
            </a:r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et al.,</a:t>
            </a:r>
            <a:r>
              <a:rPr lang="en-US" altLang="en-GB" sz="1400" dirty="0">
                <a:solidFill>
                  <a:schemeClr val="bg1"/>
                </a:solidFill>
                <a:latin typeface="Arial"/>
              </a:rPr>
              <a:t> HASpGEMM: Heterogeneity-Aware Sparse General Matrix-Matrix Multiplication on Modern Asymmetric Multicore Processors</a:t>
            </a:r>
          </a:p>
          <a:p>
            <a:pPr algn="l"/>
            <a:r>
              <a:rPr lang="en-GB" altLang="zh-CN" sz="1400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234"/>
          <a:stretch/>
        </p:blipFill>
        <p:spPr>
          <a:xfrm>
            <a:off x="62582" y="1608956"/>
            <a:ext cx="6764182" cy="409873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0" y="5829314"/>
            <a:ext cx="6167879" cy="400110"/>
          </a:xfrm>
          <a:prstGeom prst="rect">
            <a:avLst/>
          </a:prstGeom>
          <a:ln w="12700">
            <a:prstDash val="solid"/>
            <a:miter/>
          </a:ln>
        </p:spPr>
        <p:txBody>
          <a:bodyPr>
            <a:spAutoFit/>
          </a:bodyPr>
          <a:lstStyle/>
          <a:p>
            <a:pPr lvl="0"/>
            <a:r>
              <a:rPr lang="en-US" altLang="en-US" sz="2000" dirty="0">
                <a:latin typeface="Arial"/>
                <a:ea typeface="Arial"/>
              </a:rPr>
              <a:t>Intel Core i9-12900KF      Intel Core i9-13900KF</a:t>
            </a:r>
          </a:p>
        </p:txBody>
      </p:sp>
      <p:sp>
        <p:nvSpPr>
          <p:cNvPr id="15" name="文本框 11"/>
          <p:cNvSpPr txBox="1"/>
          <p:nvPr/>
        </p:nvSpPr>
        <p:spPr>
          <a:xfrm>
            <a:off x="11836399" y="6471920"/>
            <a:ext cx="321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/>
            <a:r>
              <a:rPr lang="en-US" altLang="en-US" dirty="0">
                <a:solidFill>
                  <a:srgbClr val="FFFFFF"/>
                </a:solidFill>
              </a:rPr>
              <a:t>9</a:t>
            </a:r>
          </a:p>
        </p:txBody>
      </p:sp>
      <p:graphicFrame>
        <p:nvGraphicFramePr>
          <p:cNvPr id="5" name="表格 8">
            <a:extLst>
              <a:ext uri="{FF2B5EF4-FFF2-40B4-BE49-F238E27FC236}">
                <a16:creationId xmlns:a16="http://schemas.microsoft.com/office/drawing/2014/main" id="{3CF4A74D-21EF-49CA-B124-ADB6E5BDFDC8}"/>
              </a:ext>
            </a:extLst>
          </p:cNvPr>
          <p:cNvGraphicFramePr>
            <a:graphicFrameLocks noGrp="1"/>
          </p:cNvGraphicFramePr>
          <p:nvPr/>
        </p:nvGraphicFramePr>
        <p:xfrm>
          <a:off x="6978316" y="1511423"/>
          <a:ext cx="5151099" cy="4675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033">
                  <a:extLst>
                    <a:ext uri="{9D8B030D-6E8A-4147-A177-3AD203B41FA5}">
                      <a16:colId xmlns:a16="http://schemas.microsoft.com/office/drawing/2014/main" val="1513827103"/>
                    </a:ext>
                  </a:extLst>
                </a:gridCol>
                <a:gridCol w="1717033">
                  <a:extLst>
                    <a:ext uri="{9D8B030D-6E8A-4147-A177-3AD203B41FA5}">
                      <a16:colId xmlns:a16="http://schemas.microsoft.com/office/drawing/2014/main" val="2356616650"/>
                    </a:ext>
                  </a:extLst>
                </a:gridCol>
                <a:gridCol w="1717033">
                  <a:extLst>
                    <a:ext uri="{9D8B030D-6E8A-4147-A177-3AD203B41FA5}">
                      <a16:colId xmlns:a16="http://schemas.microsoft.com/office/drawing/2014/main" val="3885277304"/>
                    </a:ext>
                  </a:extLst>
                </a:gridCol>
              </a:tblGrid>
              <a:tr h="562370"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i9-12900KF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i9-13900KF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5026309"/>
                  </a:ext>
                </a:extLst>
              </a:tr>
              <a:tr h="719753"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#Cores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8 P-cores + 8 E-cores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8 P-cores + 16 E-cores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7386254"/>
                  </a:ext>
                </a:extLst>
              </a:tr>
              <a:tr h="719753"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L2 Cache Size /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269167"/>
                  </a:ext>
                </a:extLst>
              </a:tr>
              <a:tr h="719753"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L3 Cache Size /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4876149"/>
                  </a:ext>
                </a:extLst>
              </a:tr>
              <a:tr h="1953616"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Frequecny (Max/Base) / GHz</a:t>
                      </a:r>
                      <a:endParaRPr lang="en-US" altLang="en-US" sz="1800" dirty="0"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P-cores: 5.10/3.2</a:t>
                      </a:r>
                    </a:p>
                    <a:p>
                      <a:pPr lvl="0" algn="ctr"/>
                      <a:r>
                        <a:rPr lang="en-US" altLang="en-US" sz="180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E-cores: 3.90/2.4</a:t>
                      </a:r>
                      <a:endParaRPr lang="en-US" altLang="en-US" sz="1800" dirty="0"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P-cores: 5.40/3.0</a:t>
                      </a:r>
                    </a:p>
                    <a:p>
                      <a:pPr lvl="0" algn="ctr"/>
                      <a:r>
                        <a:rPr lang="en-US" altLang="en-US" sz="1800" dirty="0"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E-cores: 4.30/2.2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0777325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99B75392-B8C3-45CB-89A5-604E609F328D}"/>
              </a:ext>
            </a:extLst>
          </p:cNvPr>
          <p:cNvSpPr txBox="1"/>
          <p:nvPr/>
        </p:nvSpPr>
        <p:spPr>
          <a:xfrm>
            <a:off x="-20320" y="781685"/>
            <a:ext cx="1221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Asymmetric Multicore Processor (AMP)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5DA2227-66DA-4EFC-A95B-EF6B99647179}"/>
              </a:ext>
            </a:extLst>
          </p:cNvPr>
          <p:cNvCxnSpPr>
            <a:cxnSpLocks/>
          </p:cNvCxnSpPr>
          <p:nvPr/>
        </p:nvCxnSpPr>
        <p:spPr>
          <a:xfrm>
            <a:off x="2424363" y="2876653"/>
            <a:ext cx="3394910" cy="282391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7F565E4-AAB5-4681-A827-E730CBEEB61C}"/>
              </a:ext>
            </a:extLst>
          </p:cNvPr>
          <p:cNvCxnSpPr>
            <a:cxnSpLocks/>
          </p:cNvCxnSpPr>
          <p:nvPr/>
        </p:nvCxnSpPr>
        <p:spPr>
          <a:xfrm>
            <a:off x="5197642" y="2165133"/>
            <a:ext cx="621631" cy="1002283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17A083AA-35D4-4697-8E60-378C6B73DD96}"/>
              </a:ext>
            </a:extLst>
          </p:cNvPr>
          <p:cNvSpPr txBox="1"/>
          <p:nvPr/>
        </p:nvSpPr>
        <p:spPr>
          <a:xfrm>
            <a:off x="5197642" y="3141445"/>
            <a:ext cx="1911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Performance core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A5AD92D7-55A2-466D-B9F4-8688C19AF76E}"/>
              </a:ext>
            </a:extLst>
          </p:cNvPr>
          <p:cNvCxnSpPr>
            <a:cxnSpLocks/>
          </p:cNvCxnSpPr>
          <p:nvPr/>
        </p:nvCxnSpPr>
        <p:spPr>
          <a:xfrm flipV="1">
            <a:off x="2424363" y="4597567"/>
            <a:ext cx="3541294" cy="336462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A8F58CF-CBB2-45F3-B649-EB6D5CC1C4C0}"/>
              </a:ext>
            </a:extLst>
          </p:cNvPr>
          <p:cNvCxnSpPr>
            <a:cxnSpLocks/>
          </p:cNvCxnSpPr>
          <p:nvPr/>
        </p:nvCxnSpPr>
        <p:spPr>
          <a:xfrm>
            <a:off x="5197642" y="4191519"/>
            <a:ext cx="768015" cy="41442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3F61EC67-1E96-426B-B0D6-E8222C21BA6B}"/>
              </a:ext>
            </a:extLst>
          </p:cNvPr>
          <p:cNvSpPr txBox="1"/>
          <p:nvPr/>
        </p:nvSpPr>
        <p:spPr>
          <a:xfrm>
            <a:off x="5270828" y="4572936"/>
            <a:ext cx="1911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Efficient core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26D31CF-B118-455E-A4E9-CF88FC8CD96E}"/>
              </a:ext>
            </a:extLst>
          </p:cNvPr>
          <p:cNvSpPr/>
          <p:nvPr/>
        </p:nvSpPr>
        <p:spPr>
          <a:xfrm>
            <a:off x="703847" y="2514599"/>
            <a:ext cx="336885" cy="6528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182865F-4584-4C6C-851A-8EF8DE05FC0F}"/>
              </a:ext>
            </a:extLst>
          </p:cNvPr>
          <p:cNvSpPr/>
          <p:nvPr/>
        </p:nvSpPr>
        <p:spPr>
          <a:xfrm>
            <a:off x="98892" y="4796415"/>
            <a:ext cx="941840" cy="8431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A59A3FB-D1F3-4245-8930-9EAB1A547C1B}"/>
              </a:ext>
            </a:extLst>
          </p:cNvPr>
          <p:cNvSpPr/>
          <p:nvPr/>
        </p:nvSpPr>
        <p:spPr>
          <a:xfrm>
            <a:off x="3539289" y="1772508"/>
            <a:ext cx="336885" cy="6528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A9D0112-775D-4DE4-BAF2-165416E31E0F}"/>
              </a:ext>
            </a:extLst>
          </p:cNvPr>
          <p:cNvSpPr/>
          <p:nvPr/>
        </p:nvSpPr>
        <p:spPr>
          <a:xfrm>
            <a:off x="2918309" y="4824890"/>
            <a:ext cx="941840" cy="8431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B6C0503-FCB4-4C3C-9338-46AE7937B06C}"/>
              </a:ext>
            </a:extLst>
          </p:cNvPr>
          <p:cNvSpPr txBox="1"/>
          <p:nvPr/>
        </p:nvSpPr>
        <p:spPr>
          <a:xfrm>
            <a:off x="9049522" y="4896455"/>
            <a:ext cx="1087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5.10/3.2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EA79BE6-E517-4D66-8A11-897C492B28D1}"/>
              </a:ext>
            </a:extLst>
          </p:cNvPr>
          <p:cNvSpPr txBox="1"/>
          <p:nvPr/>
        </p:nvSpPr>
        <p:spPr>
          <a:xfrm>
            <a:off x="10767419" y="4896346"/>
            <a:ext cx="1087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5.40/3.0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9C83106-F858-4175-ABC9-CDC0D0B72BFC}"/>
              </a:ext>
            </a:extLst>
          </p:cNvPr>
          <p:cNvSpPr txBox="1"/>
          <p:nvPr/>
        </p:nvSpPr>
        <p:spPr>
          <a:xfrm>
            <a:off x="9049522" y="5446846"/>
            <a:ext cx="1034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3.90/2.4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A84DC77-6349-45D1-B6FB-6211A3324A0A}"/>
              </a:ext>
            </a:extLst>
          </p:cNvPr>
          <p:cNvSpPr txBox="1"/>
          <p:nvPr/>
        </p:nvSpPr>
        <p:spPr>
          <a:xfrm>
            <a:off x="10766900" y="5447876"/>
            <a:ext cx="1087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4.30/2.2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D37F815-C5E1-42A2-BBA0-5726F5952062}"/>
              </a:ext>
            </a:extLst>
          </p:cNvPr>
          <p:cNvSpPr/>
          <p:nvPr/>
        </p:nvSpPr>
        <p:spPr>
          <a:xfrm>
            <a:off x="-7620" y="-2302"/>
            <a:ext cx="12212320" cy="6868160"/>
          </a:xfrm>
          <a:prstGeom prst="rect">
            <a:avLst/>
          </a:prstGeom>
          <a:solidFill>
            <a:schemeClr val="bg1">
              <a:alpha val="44000"/>
            </a:schemeClr>
          </a:solidFill>
          <a:ln w="0"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01604AC-2609-40E8-8BE0-7F34E58CFFB8}"/>
              </a:ext>
            </a:extLst>
          </p:cNvPr>
          <p:cNvSpPr/>
          <p:nvPr/>
        </p:nvSpPr>
        <p:spPr>
          <a:xfrm>
            <a:off x="864023" y="2864518"/>
            <a:ext cx="10435167" cy="1128964"/>
          </a:xfrm>
          <a:prstGeom prst="rect">
            <a:avLst/>
          </a:prstGeom>
          <a:solidFill>
            <a:srgbClr val="8FAADF"/>
          </a:solidFill>
          <a:ln w="0"/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Calibri"/>
                <a:ea typeface="微软雅黑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000000"/>
                </a:solidFill>
                <a:latin typeface="Arial"/>
                <a:ea typeface="Arial"/>
              </a:rPr>
              <a:t>Challenge 2: The asymmetry of AMP can result in a more complex load balancing. </a:t>
            </a:r>
          </a:p>
        </p:txBody>
      </p:sp>
    </p:spTree>
    <p:extLst>
      <p:ext uri="{BB962C8B-B14F-4D97-AF65-F5344CB8AC3E}">
        <p14:creationId xmlns:p14="http://schemas.microsoft.com/office/powerpoint/2010/main" val="11714228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mU4NzExZThlNGRiMThjZTVlM2FmYzIxZDdmOTg5Mj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</TotalTime>
  <Words>3389</Words>
  <Application>Microsoft Macintosh PowerPoint</Application>
  <PresentationFormat>宽屏</PresentationFormat>
  <Paragraphs>844</Paragraphs>
  <Slides>44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51" baseType="lpstr">
      <vt:lpstr>微软雅黑</vt:lpstr>
      <vt:lpstr>Arial</vt:lpstr>
      <vt:lpstr>Calibri</vt:lpstr>
      <vt:lpstr>Cambria Math</vt:lpstr>
      <vt:lpstr>Wingdings</vt:lpstr>
      <vt:lpstr>WPS</vt:lpstr>
      <vt:lpstr>1_WPS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Dai wenhao</cp:lastModifiedBy>
  <cp:revision>165</cp:revision>
  <dcterms:created xsi:type="dcterms:W3CDTF">2023-07-27T08:41:00Z</dcterms:created>
  <dcterms:modified xsi:type="dcterms:W3CDTF">2023-10-07T16:41:41Z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A7848B4040AD4F1AB1355A8A49AA175C_12</vt:lpwstr>
  </property>
  <property fmtid="{D5CDD505-2E9C-101B-9397-08002B2CF9AE}" pid="3" name="KSOProductBuildVer">
    <vt:lpwstr>2052-12.1.0.15120</vt:lpwstr>
  </property>
</Properties>
</file>