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94" r:id="rId5"/>
    <p:sldId id="261" r:id="rId6"/>
    <p:sldId id="262" r:id="rId7"/>
    <p:sldId id="260" r:id="rId8"/>
    <p:sldId id="295" r:id="rId9"/>
    <p:sldId id="263" r:id="rId10"/>
    <p:sldId id="264" r:id="rId11"/>
    <p:sldId id="265" r:id="rId12"/>
    <p:sldId id="267" r:id="rId13"/>
    <p:sldId id="268" r:id="rId14"/>
    <p:sldId id="279" r:id="rId15"/>
    <p:sldId id="286" r:id="rId16"/>
    <p:sldId id="297" r:id="rId17"/>
    <p:sldId id="272" r:id="rId18"/>
    <p:sldId id="292" r:id="rId19"/>
    <p:sldId id="293" r:id="rId20"/>
    <p:sldId id="298" r:id="rId21"/>
    <p:sldId id="282" r:id="rId22"/>
    <p:sldId id="273" r:id="rId23"/>
    <p:sldId id="296" r:id="rId24"/>
    <p:sldId id="270" r:id="rId25"/>
    <p:sldId id="288" r:id="rId26"/>
    <p:sldId id="289" r:id="rId27"/>
    <p:sldId id="290" r:id="rId28"/>
    <p:sldId id="291" r:id="rId29"/>
    <p:sldId id="271" r:id="rId30"/>
    <p:sldId id="276" r:id="rId31"/>
    <p:sldId id="27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9F1382E-7159-4DB7-AB93-82E1E0DF514A}">
          <p14:sldIdLst>
            <p14:sldId id="256"/>
            <p14:sldId id="257"/>
          </p14:sldIdLst>
        </p14:section>
        <p14:section name="Background" id="{5B930DBF-BF50-4455-A4CD-6594661BC7CF}">
          <p14:sldIdLst>
            <p14:sldId id="258"/>
            <p14:sldId id="294"/>
            <p14:sldId id="261"/>
            <p14:sldId id="262"/>
            <p14:sldId id="260"/>
            <p14:sldId id="295"/>
          </p14:sldIdLst>
        </p14:section>
        <p14:section name="Benchmark" id="{16DD212B-C466-4C53-A4F0-ADA301DA1B42}">
          <p14:sldIdLst>
            <p14:sldId id="263"/>
            <p14:sldId id="264"/>
            <p14:sldId id="265"/>
            <p14:sldId id="267"/>
          </p14:sldIdLst>
        </p14:section>
        <p14:section name="HASpMV" id="{22220E86-083B-4A10-9701-C6D159A874EA}">
          <p14:sldIdLst>
            <p14:sldId id="268"/>
            <p14:sldId id="279"/>
            <p14:sldId id="286"/>
            <p14:sldId id="297"/>
            <p14:sldId id="272"/>
            <p14:sldId id="292"/>
            <p14:sldId id="293"/>
            <p14:sldId id="298"/>
            <p14:sldId id="282"/>
            <p14:sldId id="273"/>
            <p14:sldId id="296"/>
          </p14:sldIdLst>
        </p14:section>
        <p14:section name="Experiment" id="{E28C3F00-E406-42F2-9EE4-932CF39B1348}">
          <p14:sldIdLst>
            <p14:sldId id="270"/>
            <p14:sldId id="288"/>
            <p14:sldId id="289"/>
            <p14:sldId id="290"/>
            <p14:sldId id="291"/>
          </p14:sldIdLst>
        </p14:section>
        <p14:section name="Conclusion" id="{77B876A7-D942-4E19-8CD5-11863B070B70}">
          <p14:sldIdLst>
            <p14:sldId id="271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16D4"/>
    <a:srgbClr val="008000"/>
    <a:srgbClr val="279127"/>
    <a:srgbClr val="359735"/>
    <a:srgbClr val="FF0000"/>
    <a:srgbClr val="3535FC"/>
    <a:srgbClr val="FFD700"/>
    <a:srgbClr val="2F5597"/>
    <a:srgbClr val="249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1" autoAdjust="0"/>
    <p:restoredTop sz="94275" autoAdjust="0"/>
  </p:normalViewPr>
  <p:slideViewPr>
    <p:cSldViewPr snapToGrid="0">
      <p:cViewPr>
        <p:scale>
          <a:sx n="75" d="100"/>
          <a:sy n="75" d="100"/>
        </p:scale>
        <p:origin x="556" y="43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-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2515\Desktop\naiv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naive!$D$1</c:f>
              <c:strCache>
                <c:ptCount val="1"/>
                <c:pt idx="0">
                  <c:v>Naive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naive!$B$2:$B$24</c:f>
              <c:strCache>
                <c:ptCount val="23"/>
                <c:pt idx="0">
                  <c:v>consph</c:v>
                </c:pt>
                <c:pt idx="1">
                  <c:v>Ga41As41H72</c:v>
                </c:pt>
                <c:pt idx="2">
                  <c:v>conf5_4-8x8-10</c:v>
                </c:pt>
                <c:pt idx="3">
                  <c:v>webbase-1M</c:v>
                </c:pt>
                <c:pt idx="4">
                  <c:v>cop20k_A</c:v>
                </c:pt>
                <c:pt idx="5">
                  <c:v>in-2004</c:v>
                </c:pt>
                <c:pt idx="6">
                  <c:v>pdb1HYS</c:v>
                </c:pt>
                <c:pt idx="7">
                  <c:v>ASIC_680k</c:v>
                </c:pt>
                <c:pt idx="8">
                  <c:v>Si41Ge41H72</c:v>
                </c:pt>
                <c:pt idx="9">
                  <c:v>circuit5M</c:v>
                </c:pt>
                <c:pt idx="10">
                  <c:v>rma10</c:v>
                </c:pt>
                <c:pt idx="11">
                  <c:v>FullChip</c:v>
                </c:pt>
                <c:pt idx="12">
                  <c:v>mip1</c:v>
                </c:pt>
                <c:pt idx="13">
                  <c:v>mac_econ_fwd500</c:v>
                </c:pt>
                <c:pt idx="14">
                  <c:v>cant</c:v>
                </c:pt>
                <c:pt idx="15">
                  <c:v>dc2</c:v>
                </c:pt>
                <c:pt idx="16">
                  <c:v>shipsec1</c:v>
                </c:pt>
                <c:pt idx="17">
                  <c:v>rail4284</c:v>
                </c:pt>
                <c:pt idx="18">
                  <c:v>n4c6-b7</c:v>
                </c:pt>
                <c:pt idx="19">
                  <c:v>Dubcova2</c:v>
                </c:pt>
                <c:pt idx="20">
                  <c:v>viscorocks</c:v>
                </c:pt>
                <c:pt idx="21">
                  <c:v>dawson5</c:v>
                </c:pt>
                <c:pt idx="22">
                  <c:v>G_n_pin_pout</c:v>
                </c:pt>
              </c:strCache>
            </c:strRef>
          </c:cat>
          <c:val>
            <c:numRef>
              <c:f>naive!$D$2:$D$24</c:f>
              <c:numCache>
                <c:formatCode>General</c:formatCode>
                <c:ptCount val="23"/>
                <c:pt idx="0">
                  <c:v>16.954999999999998</c:v>
                </c:pt>
                <c:pt idx="1">
                  <c:v>11.124000000000001</c:v>
                </c:pt>
                <c:pt idx="2">
                  <c:v>26.44</c:v>
                </c:pt>
                <c:pt idx="3">
                  <c:v>8.0139999999999993</c:v>
                </c:pt>
                <c:pt idx="4">
                  <c:v>21.164000000000001</c:v>
                </c:pt>
                <c:pt idx="5">
                  <c:v>6.633</c:v>
                </c:pt>
                <c:pt idx="6">
                  <c:v>23.295999999999999</c:v>
                </c:pt>
                <c:pt idx="7">
                  <c:v>9.0990000000000002</c:v>
                </c:pt>
                <c:pt idx="8">
                  <c:v>11.622999999999999</c:v>
                </c:pt>
                <c:pt idx="9">
                  <c:v>3.8460000000000001</c:v>
                </c:pt>
                <c:pt idx="10">
                  <c:v>16.896999999999998</c:v>
                </c:pt>
                <c:pt idx="11">
                  <c:v>4.6269999999999998</c:v>
                </c:pt>
                <c:pt idx="12">
                  <c:v>9.8979999999999997</c:v>
                </c:pt>
                <c:pt idx="13">
                  <c:v>39.792999999999999</c:v>
                </c:pt>
                <c:pt idx="14">
                  <c:v>27.169</c:v>
                </c:pt>
                <c:pt idx="15">
                  <c:v>10.218999999999999</c:v>
                </c:pt>
                <c:pt idx="16">
                  <c:v>14.416</c:v>
                </c:pt>
                <c:pt idx="17">
                  <c:v>7.3010000000000002</c:v>
                </c:pt>
                <c:pt idx="18">
                  <c:v>40.804000000000002</c:v>
                </c:pt>
                <c:pt idx="19">
                  <c:v>39.624000000000002</c:v>
                </c:pt>
                <c:pt idx="20">
                  <c:v>36.896999999999998</c:v>
                </c:pt>
                <c:pt idx="21">
                  <c:v>38.875999999999998</c:v>
                </c:pt>
                <c:pt idx="22">
                  <c:v>16.847000000000001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7-445B-8B5A-DDFA5B1FF5EB}"/>
            </c:ext>
          </c:extLst>
        </c:ser>
        <c:ser>
          <c:idx val="1"/>
          <c:order val="1"/>
          <c:tx>
            <c:strRef>
              <c:f>naive!$F$1</c:f>
              <c:strCache>
                <c:ptCount val="1"/>
                <c:pt idx="0">
                  <c:v>+Two level matrix partition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naive!$B$2:$B$24</c:f>
              <c:strCache>
                <c:ptCount val="23"/>
                <c:pt idx="0">
                  <c:v>consph</c:v>
                </c:pt>
                <c:pt idx="1">
                  <c:v>Ga41As41H72</c:v>
                </c:pt>
                <c:pt idx="2">
                  <c:v>conf5_4-8x8-10</c:v>
                </c:pt>
                <c:pt idx="3">
                  <c:v>webbase-1M</c:v>
                </c:pt>
                <c:pt idx="4">
                  <c:v>cop20k_A</c:v>
                </c:pt>
                <c:pt idx="5">
                  <c:v>in-2004</c:v>
                </c:pt>
                <c:pt idx="6">
                  <c:v>pdb1HYS</c:v>
                </c:pt>
                <c:pt idx="7">
                  <c:v>ASIC_680k</c:v>
                </c:pt>
                <c:pt idx="8">
                  <c:v>Si41Ge41H72</c:v>
                </c:pt>
                <c:pt idx="9">
                  <c:v>circuit5M</c:v>
                </c:pt>
                <c:pt idx="10">
                  <c:v>rma10</c:v>
                </c:pt>
                <c:pt idx="11">
                  <c:v>FullChip</c:v>
                </c:pt>
                <c:pt idx="12">
                  <c:v>mip1</c:v>
                </c:pt>
                <c:pt idx="13">
                  <c:v>mac_econ_fwd500</c:v>
                </c:pt>
                <c:pt idx="14">
                  <c:v>cant</c:v>
                </c:pt>
                <c:pt idx="15">
                  <c:v>dc2</c:v>
                </c:pt>
                <c:pt idx="16">
                  <c:v>shipsec1</c:v>
                </c:pt>
                <c:pt idx="17">
                  <c:v>rail4284</c:v>
                </c:pt>
                <c:pt idx="18">
                  <c:v>n4c6-b7</c:v>
                </c:pt>
                <c:pt idx="19">
                  <c:v>Dubcova2</c:v>
                </c:pt>
                <c:pt idx="20">
                  <c:v>viscorocks</c:v>
                </c:pt>
                <c:pt idx="21">
                  <c:v>dawson5</c:v>
                </c:pt>
                <c:pt idx="22">
                  <c:v>G_n_pin_pout</c:v>
                </c:pt>
              </c:strCache>
            </c:strRef>
          </c:cat>
          <c:val>
            <c:numRef>
              <c:f>naive!$F$2:$F$24</c:f>
              <c:numCache>
                <c:formatCode>General</c:formatCode>
                <c:ptCount val="23"/>
                <c:pt idx="0">
                  <c:v>17.835000000000001</c:v>
                </c:pt>
                <c:pt idx="1">
                  <c:v>11.353</c:v>
                </c:pt>
                <c:pt idx="2">
                  <c:v>53.997999999999998</c:v>
                </c:pt>
                <c:pt idx="3">
                  <c:v>10.545</c:v>
                </c:pt>
                <c:pt idx="4">
                  <c:v>31.81</c:v>
                </c:pt>
                <c:pt idx="5">
                  <c:v>9.5850000000000009</c:v>
                </c:pt>
                <c:pt idx="6">
                  <c:v>24.827000000000002</c:v>
                </c:pt>
                <c:pt idx="7">
                  <c:v>10.148999999999999</c:v>
                </c:pt>
                <c:pt idx="8">
                  <c:v>11.853</c:v>
                </c:pt>
                <c:pt idx="9">
                  <c:v>5.8079999999999998</c:v>
                </c:pt>
                <c:pt idx="10">
                  <c:v>34.158000000000001</c:v>
                </c:pt>
                <c:pt idx="11">
                  <c:v>5.782</c:v>
                </c:pt>
                <c:pt idx="12">
                  <c:v>13.205</c:v>
                </c:pt>
                <c:pt idx="13">
                  <c:v>51.975000000000001</c:v>
                </c:pt>
                <c:pt idx="14">
                  <c:v>27.733000000000001</c:v>
                </c:pt>
                <c:pt idx="15">
                  <c:v>12.262</c:v>
                </c:pt>
                <c:pt idx="16">
                  <c:v>14.869</c:v>
                </c:pt>
                <c:pt idx="17">
                  <c:v>9.7569999999999997</c:v>
                </c:pt>
                <c:pt idx="18">
                  <c:v>48.36</c:v>
                </c:pt>
                <c:pt idx="19">
                  <c:v>46.828000000000003</c:v>
                </c:pt>
                <c:pt idx="20">
                  <c:v>48.427</c:v>
                </c:pt>
                <c:pt idx="21">
                  <c:v>41.256</c:v>
                </c:pt>
                <c:pt idx="22">
                  <c:v>22.526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7-445B-8B5A-DDFA5B1FF5EB}"/>
            </c:ext>
          </c:extLst>
        </c:ser>
        <c:ser>
          <c:idx val="2"/>
          <c:order val="2"/>
          <c:tx>
            <c:strRef>
              <c:f>naive!$H$1</c:f>
              <c:strCache>
                <c:ptCount val="1"/>
                <c:pt idx="0">
                  <c:v>+Reorder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naive!$B$2:$B$24</c:f>
              <c:strCache>
                <c:ptCount val="23"/>
                <c:pt idx="0">
                  <c:v>consph</c:v>
                </c:pt>
                <c:pt idx="1">
                  <c:v>Ga41As41H72</c:v>
                </c:pt>
                <c:pt idx="2">
                  <c:v>conf5_4-8x8-10</c:v>
                </c:pt>
                <c:pt idx="3">
                  <c:v>webbase-1M</c:v>
                </c:pt>
                <c:pt idx="4">
                  <c:v>cop20k_A</c:v>
                </c:pt>
                <c:pt idx="5">
                  <c:v>in-2004</c:v>
                </c:pt>
                <c:pt idx="6">
                  <c:v>pdb1HYS</c:v>
                </c:pt>
                <c:pt idx="7">
                  <c:v>ASIC_680k</c:v>
                </c:pt>
                <c:pt idx="8">
                  <c:v>Si41Ge41H72</c:v>
                </c:pt>
                <c:pt idx="9">
                  <c:v>circuit5M</c:v>
                </c:pt>
                <c:pt idx="10">
                  <c:v>rma10</c:v>
                </c:pt>
                <c:pt idx="11">
                  <c:v>FullChip</c:v>
                </c:pt>
                <c:pt idx="12">
                  <c:v>mip1</c:v>
                </c:pt>
                <c:pt idx="13">
                  <c:v>mac_econ_fwd500</c:v>
                </c:pt>
                <c:pt idx="14">
                  <c:v>cant</c:v>
                </c:pt>
                <c:pt idx="15">
                  <c:v>dc2</c:v>
                </c:pt>
                <c:pt idx="16">
                  <c:v>shipsec1</c:v>
                </c:pt>
                <c:pt idx="17">
                  <c:v>rail4284</c:v>
                </c:pt>
                <c:pt idx="18">
                  <c:v>n4c6-b7</c:v>
                </c:pt>
                <c:pt idx="19">
                  <c:v>Dubcova2</c:v>
                </c:pt>
                <c:pt idx="20">
                  <c:v>viscorocks</c:v>
                </c:pt>
                <c:pt idx="21">
                  <c:v>dawson5</c:v>
                </c:pt>
                <c:pt idx="22">
                  <c:v>G_n_pin_pout</c:v>
                </c:pt>
              </c:strCache>
            </c:strRef>
          </c:cat>
          <c:val>
            <c:numRef>
              <c:f>naive!$H$2:$H$24</c:f>
              <c:numCache>
                <c:formatCode>General</c:formatCode>
                <c:ptCount val="23"/>
                <c:pt idx="0">
                  <c:v>17.446999999999999</c:v>
                </c:pt>
                <c:pt idx="1">
                  <c:v>11.505000000000001</c:v>
                </c:pt>
                <c:pt idx="2">
                  <c:v>47.332000000000001</c:v>
                </c:pt>
                <c:pt idx="3">
                  <c:v>10.84</c:v>
                </c:pt>
                <c:pt idx="4">
                  <c:v>33.430999999999997</c:v>
                </c:pt>
                <c:pt idx="5">
                  <c:v>9.5329999999999995</c:v>
                </c:pt>
                <c:pt idx="6">
                  <c:v>24.686</c:v>
                </c:pt>
                <c:pt idx="7">
                  <c:v>6.3520000000000003</c:v>
                </c:pt>
                <c:pt idx="8">
                  <c:v>11.843</c:v>
                </c:pt>
                <c:pt idx="9">
                  <c:v>6</c:v>
                </c:pt>
                <c:pt idx="10">
                  <c:v>33.914000000000001</c:v>
                </c:pt>
                <c:pt idx="11">
                  <c:v>6.7060000000000004</c:v>
                </c:pt>
                <c:pt idx="12">
                  <c:v>13.324</c:v>
                </c:pt>
                <c:pt idx="13">
                  <c:v>37.453000000000003</c:v>
                </c:pt>
                <c:pt idx="14">
                  <c:v>26.364000000000001</c:v>
                </c:pt>
                <c:pt idx="15">
                  <c:v>7.9009999999999998</c:v>
                </c:pt>
                <c:pt idx="16">
                  <c:v>14.35</c:v>
                </c:pt>
                <c:pt idx="17">
                  <c:v>9.8209999999999997</c:v>
                </c:pt>
                <c:pt idx="18">
                  <c:v>49.271999999999998</c:v>
                </c:pt>
                <c:pt idx="19">
                  <c:v>42.05</c:v>
                </c:pt>
                <c:pt idx="20">
                  <c:v>49.457000000000001</c:v>
                </c:pt>
                <c:pt idx="21">
                  <c:v>40.430999999999997</c:v>
                </c:pt>
                <c:pt idx="22">
                  <c:v>23.044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7-445B-8B5A-DDFA5B1FF5EB}"/>
            </c:ext>
          </c:extLst>
        </c:ser>
        <c:ser>
          <c:idx val="3"/>
          <c:order val="3"/>
          <c:tx>
            <c:strRef>
              <c:f>naive!$M$1</c:f>
              <c:strCache>
                <c:ptCount val="1"/>
                <c:pt idx="0">
                  <c:v>+Loop unrolling+AVX2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naive!$B$2:$B$24</c:f>
              <c:strCache>
                <c:ptCount val="23"/>
                <c:pt idx="0">
                  <c:v>consph</c:v>
                </c:pt>
                <c:pt idx="1">
                  <c:v>Ga41As41H72</c:v>
                </c:pt>
                <c:pt idx="2">
                  <c:v>conf5_4-8x8-10</c:v>
                </c:pt>
                <c:pt idx="3">
                  <c:v>webbase-1M</c:v>
                </c:pt>
                <c:pt idx="4">
                  <c:v>cop20k_A</c:v>
                </c:pt>
                <c:pt idx="5">
                  <c:v>in-2004</c:v>
                </c:pt>
                <c:pt idx="6">
                  <c:v>pdb1HYS</c:v>
                </c:pt>
                <c:pt idx="7">
                  <c:v>ASIC_680k</c:v>
                </c:pt>
                <c:pt idx="8">
                  <c:v>Si41Ge41H72</c:v>
                </c:pt>
                <c:pt idx="9">
                  <c:v>circuit5M</c:v>
                </c:pt>
                <c:pt idx="10">
                  <c:v>rma10</c:v>
                </c:pt>
                <c:pt idx="11">
                  <c:v>FullChip</c:v>
                </c:pt>
                <c:pt idx="12">
                  <c:v>mip1</c:v>
                </c:pt>
                <c:pt idx="13">
                  <c:v>mac_econ_fwd500</c:v>
                </c:pt>
                <c:pt idx="14">
                  <c:v>cant</c:v>
                </c:pt>
                <c:pt idx="15">
                  <c:v>dc2</c:v>
                </c:pt>
                <c:pt idx="16">
                  <c:v>shipsec1</c:v>
                </c:pt>
                <c:pt idx="17">
                  <c:v>rail4284</c:v>
                </c:pt>
                <c:pt idx="18">
                  <c:v>n4c6-b7</c:v>
                </c:pt>
                <c:pt idx="19">
                  <c:v>Dubcova2</c:v>
                </c:pt>
                <c:pt idx="20">
                  <c:v>viscorocks</c:v>
                </c:pt>
                <c:pt idx="21">
                  <c:v>dawson5</c:v>
                </c:pt>
                <c:pt idx="22">
                  <c:v>G_n_pin_pout</c:v>
                </c:pt>
              </c:strCache>
            </c:strRef>
          </c:cat>
          <c:val>
            <c:numRef>
              <c:f>naive!$M$2:$M$24</c:f>
              <c:numCache>
                <c:formatCode>General</c:formatCode>
                <c:ptCount val="23"/>
                <c:pt idx="0">
                  <c:v>16.512</c:v>
                </c:pt>
                <c:pt idx="1">
                  <c:v>11.459</c:v>
                </c:pt>
                <c:pt idx="2">
                  <c:v>60.854999999999997</c:v>
                </c:pt>
                <c:pt idx="3">
                  <c:v>11.131</c:v>
                </c:pt>
                <c:pt idx="4">
                  <c:v>35.463999999999999</c:v>
                </c:pt>
                <c:pt idx="5">
                  <c:v>9.6419999999999995</c:v>
                </c:pt>
                <c:pt idx="6">
                  <c:v>23.677</c:v>
                </c:pt>
                <c:pt idx="7">
                  <c:v>9.9789999999999992</c:v>
                </c:pt>
                <c:pt idx="8">
                  <c:v>11.746</c:v>
                </c:pt>
                <c:pt idx="9">
                  <c:v>7.1319999999999997</c:v>
                </c:pt>
                <c:pt idx="10">
                  <c:v>58.616999999999997</c:v>
                </c:pt>
                <c:pt idx="11">
                  <c:v>7.3419999999999996</c:v>
                </c:pt>
                <c:pt idx="12">
                  <c:v>13.23</c:v>
                </c:pt>
                <c:pt idx="13">
                  <c:v>49.936999999999998</c:v>
                </c:pt>
                <c:pt idx="14">
                  <c:v>26.106999999999999</c:v>
                </c:pt>
                <c:pt idx="15">
                  <c:v>20.167999999999999</c:v>
                </c:pt>
                <c:pt idx="16">
                  <c:v>14.323</c:v>
                </c:pt>
                <c:pt idx="17">
                  <c:v>10.324</c:v>
                </c:pt>
                <c:pt idx="18">
                  <c:v>53.295000000000002</c:v>
                </c:pt>
                <c:pt idx="19">
                  <c:v>64.388999999999996</c:v>
                </c:pt>
                <c:pt idx="20">
                  <c:v>83.016999999999996</c:v>
                </c:pt>
                <c:pt idx="21">
                  <c:v>67.385000000000005</c:v>
                </c:pt>
                <c:pt idx="22">
                  <c:v>27.844000000000001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57-445B-8B5A-DDFA5B1FF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627503"/>
        <c:axId val="289640815"/>
      </c:barChart>
      <c:catAx>
        <c:axId val="28962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289640815"/>
        <c:crosses val="autoZero"/>
        <c:auto val="1"/>
        <c:lblAlgn val="ctr"/>
        <c:lblOffset val="100"/>
        <c:noMultiLvlLbl val="0"/>
      </c:catAx>
      <c:valAx>
        <c:axId val="28964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28962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4894DD7-8215-4099-9C2F-7634BEF52F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953D55-3668-4D8E-841D-F3ED57111E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06A7-017D-4B8C-AF8D-2819A5B4ACF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A7A9B1-779C-4A23-83E4-148DB8982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173856-8BB3-445A-895F-BC1E123551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9B33F-DCE9-4BA1-BA6F-29D02A8E10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9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36D9E-377D-4544-9D25-BE48EB32A2C9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4989-6A68-48FE-8E17-E4224E8745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3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0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67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5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0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8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94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5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20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72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38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91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75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13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29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388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6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3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39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D1D5DB"/>
                </a:solidFill>
                <a:effectLst/>
                <a:latin typeface="Söhne"/>
              </a:rPr>
              <a:t>In the experiment, it can be observed that our algorithm has a clear advantage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33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68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756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9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22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31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09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88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67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51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4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85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94989-6A68-48FE-8E17-E4224E8745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1A584-9B80-4017-B181-850842C4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B11DBF-7AFF-48A4-B461-DC30FEF65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B82FB-DA0E-4546-98BA-EA4824FA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3F25B-19F1-4375-B420-9809413F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23D44-3E31-4D79-96C2-E6895B81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5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10F38-4F6A-4988-8741-3198DF68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1886F9-5325-401D-99BF-9446563F1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2F65EE-48E9-49DF-B02B-6A3569CB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A8977-8A58-49B3-8FD8-381FB4B2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BBB7B-CD5E-4B1C-BB6B-5ED232C6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6E1AAE-753C-4966-B7C1-1E8BB2F0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172E64-8B60-40C0-A2F1-0312CEFE0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7AA4C3-DA9B-4A30-B9D1-DF20AA0A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A2BD8E-8AFC-4F79-866E-127931AB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1E664-C260-4522-8003-67AC2AFA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23CDD-E6E7-45FA-A95D-9437E92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90F8F2-E0E2-41A3-98DF-EDAE4C73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BC70E-6996-47A0-8B38-B079BEF8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8579B6-51AC-46BF-AE54-7F9C80A5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F32A1B-929D-4300-B80F-DF16B617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7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7207DD-D39D-4DCB-A64E-9E9F0E8A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F4092C-F208-44F4-A3BE-5844E0A26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6D088-58D0-4D8F-9504-1AE41843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E05261-979D-49D6-A497-1D67433A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CBFD4E-1E1C-482E-B72D-8B6E61B4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80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603D0-2085-4F40-B691-79B74980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A0C76-5DB2-49E3-ABB9-18CC66245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26F05-6F66-4D67-815A-0D44E341A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42C8E2-7F9A-4EF5-B64D-022279B4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AB9C1F-EB8A-42FB-B9D9-2A232174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915E44-C1C2-4C53-B67F-4F57B27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62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B2BC16-546F-4F3F-9602-2CC0CD06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0FD5AE-8C51-4269-8129-11CC15C08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774ECC-E4F4-45D7-B748-96028C5E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973003-3850-47F4-8C5A-666AE2275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BA76B1-BF65-4C34-A802-51E020B3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9F0EAF9-EAAD-4359-B9C5-835DC70F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BA0A9E-0320-4929-BF61-06CA0DEC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387A13-D3FA-4455-B229-85973E66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8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E79E9-3961-4588-A123-41C04480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8C1510-7085-4DEE-8F16-987EEF46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7612E6-F520-4145-B331-E471F468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80F695-3986-48DD-80FA-39C3DFA6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87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16899-F355-4120-B548-121CC99E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AFDB65-9D6D-4F12-9F7A-BB557944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3751D-C608-4FC3-968F-1778429F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1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0B1BE-7623-4A0A-98B3-41FC3677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F8182E-0CDD-40B5-A34A-2F8A18EA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1035C4-324C-4E9D-8DF2-1C843F44A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3858F7-DC0B-45FE-9457-E78DA756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E5B7-A067-414F-AE83-1B28519C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53730E-6A8B-4E7A-9461-1475E03E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59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B1037E-6920-4F1D-8904-E23BD8F9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E02FBC-0000-4123-B581-DAF3B3C05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A47981-5D64-48E3-9216-878A4540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221A23-9709-422E-A2A6-1AD48189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4FB488-7234-4FFB-A384-9A7E2F72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B00BC1-18B9-4A92-BE7E-01964468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2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9D2ECC-EA33-4B15-AF37-6F342577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644843-F78A-492A-A3EF-DC81735F9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555DC-68D9-4A6A-981E-33FB574E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BE5B-98F0-4EFE-972B-D2D361819590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091BDF-CA9B-4474-A682-841567753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7A1BB7-8D42-443A-922C-CBCF6D826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B268-BC60-4B67-8536-070E952959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0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B718F3-57D1-42A3-97BD-ADA65C5B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8A01CA-75EB-4B15-9D37-4974B81FF0E0}"/>
              </a:ext>
            </a:extLst>
          </p:cNvPr>
          <p:cNvSpPr txBox="1"/>
          <p:nvPr/>
        </p:nvSpPr>
        <p:spPr>
          <a:xfrm>
            <a:off x="-75286" y="3878351"/>
            <a:ext cx="12342566" cy="217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Wenxuan</a:t>
            </a:r>
            <a:r>
              <a:rPr lang="en-US" altLang="zh-CN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Li, </a:t>
            </a:r>
            <a:r>
              <a:rPr lang="en-US" altLang="zh-CN" sz="2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Helin</a:t>
            </a:r>
            <a:r>
              <a:rPr lang="en-US" altLang="zh-CN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Cheng, </a:t>
            </a:r>
            <a:r>
              <a:rPr lang="en-US" altLang="zh-CN" sz="2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Zhengyang</a:t>
            </a:r>
            <a:r>
              <a:rPr lang="en-US" altLang="zh-CN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Lu, </a:t>
            </a:r>
            <a:r>
              <a:rPr lang="en-US" altLang="zh-CN" sz="2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Yuechen</a:t>
            </a:r>
            <a:r>
              <a:rPr lang="en-US" altLang="zh-CN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Lu and </a:t>
            </a:r>
            <a:r>
              <a:rPr lang="en-US" altLang="zh-CN" sz="2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Weifeng</a:t>
            </a:r>
            <a:r>
              <a:rPr lang="en-US" altLang="zh-CN" sz="2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Liu</a:t>
            </a:r>
          </a:p>
          <a:p>
            <a:pPr algn="ctr">
              <a:lnSpc>
                <a:spcPct val="125000"/>
              </a:lnSpc>
            </a:pPr>
            <a:r>
              <a:rPr lang="en-US" altLang="zh-CN" sz="22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Super Scientific Software Laboratory</a:t>
            </a:r>
          </a:p>
          <a:p>
            <a:pPr algn="ctr">
              <a:lnSpc>
                <a:spcPct val="125000"/>
              </a:lnSpc>
            </a:pPr>
            <a:r>
              <a:rPr lang="en-US" altLang="zh-CN" sz="22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China University of Petroleum-Beijing, China</a:t>
            </a:r>
          </a:p>
          <a:p>
            <a:pPr algn="ctr">
              <a:lnSpc>
                <a:spcPct val="125000"/>
              </a:lnSpc>
            </a:pPr>
            <a:r>
              <a:rPr lang="en-US" altLang="zh-CN" sz="22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IEEE CLUSTER 2023</a:t>
            </a:r>
          </a:p>
          <a:p>
            <a:pPr algn="ctr">
              <a:lnSpc>
                <a:spcPct val="125000"/>
              </a:lnSpc>
            </a:pPr>
            <a:r>
              <a:rPr lang="es-ES" altLang="zh-CN" sz="22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November 2, 2023, Santa Fe, New Mexico, USA</a:t>
            </a:r>
            <a:endParaRPr lang="en-US" altLang="zh-CN" sz="2200" i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9" name="图片 8" descr="ssslab4x">
            <a:extLst>
              <a:ext uri="{FF2B5EF4-FFF2-40B4-BE49-F238E27FC236}">
                <a16:creationId xmlns:a16="http://schemas.microsoft.com/office/drawing/2014/main" id="{2C09F873-DFAD-42A0-96B1-E5316EF75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10" name="Picture 2" descr="中国石油大学（北京）国有资产管理处">
            <a:extLst>
              <a:ext uri="{FF2B5EF4-FFF2-40B4-BE49-F238E27FC236}">
                <a16:creationId xmlns:a16="http://schemas.microsoft.com/office/drawing/2014/main" id="{3780DAD7-A92A-4095-885F-A9C6E461D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7D826A3-FB6E-4291-A5DA-7F04FAA8304F}"/>
              </a:ext>
            </a:extLst>
          </p:cNvPr>
          <p:cNvSpPr txBox="1"/>
          <p:nvPr/>
        </p:nvSpPr>
        <p:spPr>
          <a:xfrm>
            <a:off x="-212457" y="1822840"/>
            <a:ext cx="1261690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5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HASpMV</a:t>
            </a:r>
            <a:r>
              <a:rPr lang="en-US" altLang="zh-CN" sz="35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Heterogeneity-Aware Sparse Matrix-Vector Multiplication on Modern Asymmetric Multicore Processors</a:t>
            </a:r>
            <a:endParaRPr lang="zh-CN" altLang="en-US" sz="35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9F7E7C-992E-40D9-8373-49CECC219189}"/>
              </a:ext>
            </a:extLst>
          </p:cNvPr>
          <p:cNvSpPr txBox="1"/>
          <p:nvPr/>
        </p:nvSpPr>
        <p:spPr>
          <a:xfrm>
            <a:off x="2480592" y="6488668"/>
            <a:ext cx="723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https://github.com/SuperScientificSoftwareLaboratory/HASpMV</a:t>
            </a:r>
            <a:endParaRPr lang="zh-CN" alt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2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流程图: 可选过程 90">
            <a:extLst>
              <a:ext uri="{FF2B5EF4-FFF2-40B4-BE49-F238E27FC236}">
                <a16:creationId xmlns:a16="http://schemas.microsoft.com/office/drawing/2014/main" id="{A7F75B62-0958-43B7-A235-C3603CF9D28E}"/>
              </a:ext>
            </a:extLst>
          </p:cNvPr>
          <p:cNvSpPr/>
          <p:nvPr/>
        </p:nvSpPr>
        <p:spPr>
          <a:xfrm>
            <a:off x="8071069" y="2421582"/>
            <a:ext cx="3895181" cy="830997"/>
          </a:xfrm>
          <a:prstGeom prst="flowChartAlternateProcess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F3190D9-9BA0-4C58-A3E9-6228628A9F86}"/>
              </a:ext>
            </a:extLst>
          </p:cNvPr>
          <p:cNvSpPr txBox="1"/>
          <p:nvPr/>
        </p:nvSpPr>
        <p:spPr>
          <a:xfrm>
            <a:off x="8162961" y="2417621"/>
            <a:ext cx="368722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declining trends are different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2673C60-79CC-40E9-BDD8-E6AAEDFE1219}"/>
              </a:ext>
            </a:extLst>
          </p:cNvPr>
          <p:cNvGrpSpPr/>
          <p:nvPr/>
        </p:nvGrpSpPr>
        <p:grpSpPr>
          <a:xfrm>
            <a:off x="96923" y="3464099"/>
            <a:ext cx="11998153" cy="2245256"/>
            <a:chOff x="96922" y="1917143"/>
            <a:chExt cx="11998153" cy="224525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F890526-8880-4CBD-BEA2-09BB12003B00}"/>
                </a:ext>
              </a:extLst>
            </p:cNvPr>
            <p:cNvGrpSpPr/>
            <p:nvPr/>
          </p:nvGrpSpPr>
          <p:grpSpPr>
            <a:xfrm>
              <a:off x="96922" y="1917143"/>
              <a:ext cx="11998153" cy="2245256"/>
              <a:chOff x="96922" y="1917143"/>
              <a:chExt cx="11998153" cy="2245256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3E9D714C-5BC7-4F8B-8933-3D0F75FAC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22" y="1917143"/>
                <a:ext cx="11998153" cy="18759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BD42E89E-EED7-4B7F-814E-B0A8F5843DA9}"/>
                  </a:ext>
                </a:extLst>
              </p:cNvPr>
              <p:cNvGrpSpPr/>
              <p:nvPr/>
            </p:nvGrpSpPr>
            <p:grpSpPr>
              <a:xfrm>
                <a:off x="771234" y="3790189"/>
                <a:ext cx="10518571" cy="372210"/>
                <a:chOff x="771234" y="3790189"/>
                <a:chExt cx="10518571" cy="372210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564AF41-175A-45BE-AABD-A36E3570BA93}"/>
                    </a:ext>
                  </a:extLst>
                </p:cNvPr>
                <p:cNvSpPr txBox="1"/>
                <p:nvPr/>
              </p:nvSpPr>
              <p:spPr>
                <a:xfrm>
                  <a:off x="771234" y="3790189"/>
                  <a:ext cx="23984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Intel Core i9-12900KF</a:t>
                  </a: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47CEA2EE-BE15-45C7-8F84-44D979E2A6C3}"/>
                    </a:ext>
                  </a:extLst>
                </p:cNvPr>
                <p:cNvSpPr txBox="1"/>
                <p:nvPr/>
              </p:nvSpPr>
              <p:spPr>
                <a:xfrm>
                  <a:off x="4820294" y="3790189"/>
                  <a:ext cx="23984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Intel Core i9-13900KF</a:t>
                  </a: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33CF792-C102-4533-9E14-0E461FA64A24}"/>
                    </a:ext>
                  </a:extLst>
                </p:cNvPr>
                <p:cNvSpPr txBox="1"/>
                <p:nvPr/>
              </p:nvSpPr>
              <p:spPr>
                <a:xfrm>
                  <a:off x="8793609" y="3793067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AMD Ryzen9 7950X3D</a:t>
                  </a:r>
                </a:p>
              </p:txBody>
            </p:sp>
          </p:grp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01D46E3-4DA6-4D60-BD18-89B53D482BA5}"/>
                </a:ext>
              </a:extLst>
            </p:cNvPr>
            <p:cNvCxnSpPr/>
            <p:nvPr/>
          </p:nvCxnSpPr>
          <p:spPr>
            <a:xfrm>
              <a:off x="4568825" y="2082800"/>
              <a:ext cx="177800" cy="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C22F775-CE59-416C-A167-B932429058F0}"/>
                </a:ext>
              </a:extLst>
            </p:cNvPr>
            <p:cNvCxnSpPr/>
            <p:nvPr/>
          </p:nvCxnSpPr>
          <p:spPr>
            <a:xfrm>
              <a:off x="4568825" y="2200275"/>
              <a:ext cx="177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F155D98-D5D7-4BC9-A12D-74BA9419E455}"/>
                </a:ext>
              </a:extLst>
            </p:cNvPr>
            <p:cNvCxnSpPr/>
            <p:nvPr/>
          </p:nvCxnSpPr>
          <p:spPr>
            <a:xfrm>
              <a:off x="4568825" y="2319174"/>
              <a:ext cx="1778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B205348-5CF0-4F7C-9045-44BB17E2D3DE}"/>
                </a:ext>
              </a:extLst>
            </p:cNvPr>
            <p:cNvCxnSpPr/>
            <p:nvPr/>
          </p:nvCxnSpPr>
          <p:spPr>
            <a:xfrm>
              <a:off x="8521700" y="2082800"/>
              <a:ext cx="177800" cy="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A8907D-1CD1-4D48-AC58-C025EF51BAC0}"/>
                </a:ext>
              </a:extLst>
            </p:cNvPr>
            <p:cNvCxnSpPr/>
            <p:nvPr/>
          </p:nvCxnSpPr>
          <p:spPr>
            <a:xfrm>
              <a:off x="8521700" y="2200275"/>
              <a:ext cx="177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3B5E164-D5D7-4BB6-BC53-FDC323C23AEB}"/>
                </a:ext>
              </a:extLst>
            </p:cNvPr>
            <p:cNvCxnSpPr/>
            <p:nvPr/>
          </p:nvCxnSpPr>
          <p:spPr>
            <a:xfrm>
              <a:off x="8521700" y="2319174"/>
              <a:ext cx="1778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66E3D75-E883-477E-A4FF-A43520D3718E}"/>
                </a:ext>
              </a:extLst>
            </p:cNvPr>
            <p:cNvCxnSpPr/>
            <p:nvPr/>
          </p:nvCxnSpPr>
          <p:spPr>
            <a:xfrm>
              <a:off x="628650" y="2085975"/>
              <a:ext cx="177800" cy="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50550ED-A297-498A-AF86-E1218BAC23E7}"/>
                </a:ext>
              </a:extLst>
            </p:cNvPr>
            <p:cNvCxnSpPr/>
            <p:nvPr/>
          </p:nvCxnSpPr>
          <p:spPr>
            <a:xfrm>
              <a:off x="628650" y="2203450"/>
              <a:ext cx="177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E449916-4EAA-41BF-A97B-1236ED3D6C1A}"/>
                </a:ext>
              </a:extLst>
            </p:cNvPr>
            <p:cNvCxnSpPr/>
            <p:nvPr/>
          </p:nvCxnSpPr>
          <p:spPr>
            <a:xfrm>
              <a:off x="628650" y="2322349"/>
              <a:ext cx="1778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0D76630-BD97-4BBA-91C7-FDDCF3CEEF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67647" b="56803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10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1F85D10-C0C6-4F2F-908C-1273B7E39BBE}"/>
              </a:ext>
            </a:extLst>
          </p:cNvPr>
          <p:cNvSpPr txBox="1"/>
          <p:nvPr/>
        </p:nvSpPr>
        <p:spPr>
          <a:xfrm>
            <a:off x="771235" y="196836"/>
            <a:ext cx="53827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Micro-Benchmark 1 and Motivation 1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40B52A4-E869-4C5D-9AF0-B0B66757A242}"/>
              </a:ext>
            </a:extLst>
          </p:cNvPr>
          <p:cNvGrpSpPr/>
          <p:nvPr/>
        </p:nvGrpSpPr>
        <p:grpSpPr>
          <a:xfrm>
            <a:off x="10414756" y="3536114"/>
            <a:ext cx="115062" cy="1547267"/>
            <a:chOff x="10414756" y="1703672"/>
            <a:chExt cx="115062" cy="15472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B91ADCB-5C97-4736-A7C6-E5C3DD6D237C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287" y="1703672"/>
              <a:ext cx="0" cy="1547267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流程图: 接点 50">
              <a:extLst>
                <a:ext uri="{FF2B5EF4-FFF2-40B4-BE49-F238E27FC236}">
                  <a16:creationId xmlns:a16="http://schemas.microsoft.com/office/drawing/2014/main" id="{8E777D48-615E-4532-9F4A-6A4D41EF3374}"/>
                </a:ext>
              </a:extLst>
            </p:cNvPr>
            <p:cNvSpPr/>
            <p:nvPr/>
          </p:nvSpPr>
          <p:spPr>
            <a:xfrm>
              <a:off x="10414756" y="2015399"/>
              <a:ext cx="115062" cy="115062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A5C55CDC-6D97-43EB-9C05-41251EBF5528}"/>
                </a:ext>
              </a:extLst>
            </p:cNvPr>
            <p:cNvSpPr/>
            <p:nvPr/>
          </p:nvSpPr>
          <p:spPr>
            <a:xfrm>
              <a:off x="10414756" y="2487161"/>
              <a:ext cx="115062" cy="115062"/>
            </a:xfrm>
            <a:prstGeom prst="flowChartConnecto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A2B8E408-75C7-4282-A7B5-C04EDB56F15A}"/>
                </a:ext>
              </a:extLst>
            </p:cNvPr>
            <p:cNvSpPr/>
            <p:nvPr/>
          </p:nvSpPr>
          <p:spPr>
            <a:xfrm>
              <a:off x="10414756" y="3040456"/>
              <a:ext cx="115062" cy="1150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771F888F-A514-4FBD-9904-8551DBF0DA07}"/>
              </a:ext>
            </a:extLst>
          </p:cNvPr>
          <p:cNvGrpSpPr/>
          <p:nvPr/>
        </p:nvGrpSpPr>
        <p:grpSpPr>
          <a:xfrm>
            <a:off x="845875" y="3774457"/>
            <a:ext cx="6251758" cy="1308924"/>
            <a:chOff x="845875" y="2499667"/>
            <a:chExt cx="6251758" cy="1308924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AB0C025-A75E-4BA2-9D31-9F4890F3BC37}"/>
                </a:ext>
              </a:extLst>
            </p:cNvPr>
            <p:cNvGrpSpPr/>
            <p:nvPr/>
          </p:nvGrpSpPr>
          <p:grpSpPr>
            <a:xfrm>
              <a:off x="845875" y="2596525"/>
              <a:ext cx="2224669" cy="1212066"/>
              <a:chOff x="885049" y="2125503"/>
              <a:chExt cx="2224669" cy="121206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48F3A2B-B37E-4BFE-B55D-2EE042B53DF4}"/>
                  </a:ext>
                </a:extLst>
              </p:cNvPr>
              <p:cNvSpPr/>
              <p:nvPr/>
            </p:nvSpPr>
            <p:spPr>
              <a:xfrm rot="21280363">
                <a:off x="962811" y="2125503"/>
                <a:ext cx="2132832" cy="8112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1529BAB6-A6ED-413C-ADEB-6EB4637B65FC}"/>
                  </a:ext>
                </a:extLst>
              </p:cNvPr>
              <p:cNvSpPr/>
              <p:nvPr/>
            </p:nvSpPr>
            <p:spPr>
              <a:xfrm>
                <a:off x="976886" y="3144658"/>
                <a:ext cx="2132832" cy="192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DA006FA-934B-4000-95BD-992352F7E11B}"/>
                  </a:ext>
                </a:extLst>
              </p:cNvPr>
              <p:cNvSpPr/>
              <p:nvPr/>
            </p:nvSpPr>
            <p:spPr>
              <a:xfrm>
                <a:off x="885049" y="3016743"/>
                <a:ext cx="2132832" cy="192911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8A05DB02-73CD-4EC5-A4F2-85B3984B2621}"/>
                </a:ext>
              </a:extLst>
            </p:cNvPr>
            <p:cNvGrpSpPr/>
            <p:nvPr/>
          </p:nvGrpSpPr>
          <p:grpSpPr>
            <a:xfrm>
              <a:off x="5023693" y="2499667"/>
              <a:ext cx="2073940" cy="1116013"/>
              <a:chOff x="5062867" y="2028645"/>
              <a:chExt cx="2073940" cy="111601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702D5B43-9012-488F-BA2B-785B84D9AC6C}"/>
                  </a:ext>
                </a:extLst>
              </p:cNvPr>
              <p:cNvSpPr/>
              <p:nvPr/>
            </p:nvSpPr>
            <p:spPr>
              <a:xfrm rot="20127583">
                <a:off x="5080613" y="2028645"/>
                <a:ext cx="1646238" cy="554096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DBF834C-D86C-487C-85C0-42ADC513D17B}"/>
                  </a:ext>
                </a:extLst>
              </p:cNvPr>
              <p:cNvSpPr/>
              <p:nvPr/>
            </p:nvSpPr>
            <p:spPr>
              <a:xfrm>
                <a:off x="5490569" y="2820810"/>
                <a:ext cx="1646238" cy="3238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7CA8442C-BCF0-445C-92C8-ED9C7375ED29}"/>
                  </a:ext>
                </a:extLst>
              </p:cNvPr>
              <p:cNvSpPr/>
              <p:nvPr/>
            </p:nvSpPr>
            <p:spPr>
              <a:xfrm rot="20562362">
                <a:off x="5062867" y="2508465"/>
                <a:ext cx="2043836" cy="54929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Roboto" panose="02000000000000000000" pitchFamily="2" charset="0"/>
                </a:endParaRPr>
              </a:p>
            </p:txBody>
          </p:sp>
        </p:grp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3749103-3F67-4B72-BC6D-F3ADA1F3C001}"/>
                </a:ext>
              </a:extLst>
            </p:cNvPr>
            <p:cNvCxnSpPr>
              <a:cxnSpLocks/>
              <a:stCxn id="26" idx="7"/>
              <a:endCxn id="75" idx="1"/>
            </p:cNvCxnSpPr>
            <p:nvPr/>
          </p:nvCxnSpPr>
          <p:spPr>
            <a:xfrm>
              <a:off x="2714238" y="2646549"/>
              <a:ext cx="1027977" cy="138653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0071B92F-E1E6-46D0-881E-75636FE99D0C}"/>
                </a:ext>
              </a:extLst>
            </p:cNvPr>
            <p:cNvCxnSpPr>
              <a:cxnSpLocks/>
              <a:stCxn id="29" idx="0"/>
              <a:endCxn id="75" idx="3"/>
            </p:cNvCxnSpPr>
            <p:nvPr/>
          </p:nvCxnSpPr>
          <p:spPr>
            <a:xfrm flipH="1">
              <a:off x="4879134" y="2524693"/>
              <a:ext cx="870357" cy="260509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29166EAC-04D7-43FF-B359-C4A82A5C8FFE}"/>
                </a:ext>
              </a:extLst>
            </p:cNvPr>
            <p:cNvCxnSpPr>
              <a:cxnSpLocks/>
              <a:stCxn id="45" idx="7"/>
              <a:endCxn id="80" idx="1"/>
            </p:cNvCxnSpPr>
            <p:nvPr/>
          </p:nvCxnSpPr>
          <p:spPr>
            <a:xfrm flipV="1">
              <a:off x="2666361" y="3262634"/>
              <a:ext cx="996326" cy="253382"/>
            </a:xfrm>
            <a:prstGeom prst="line">
              <a:avLst/>
            </a:prstGeom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680AC16B-2AED-4280-8960-4D8CAF5CB3FE}"/>
                </a:ext>
              </a:extLst>
            </p:cNvPr>
            <p:cNvCxnSpPr>
              <a:cxnSpLocks/>
              <a:stCxn id="46" idx="1"/>
              <a:endCxn id="80" idx="3"/>
            </p:cNvCxnSpPr>
            <p:nvPr/>
          </p:nvCxnSpPr>
          <p:spPr>
            <a:xfrm flipH="1" flipV="1">
              <a:off x="4946747" y="3262634"/>
              <a:ext cx="351194" cy="20888"/>
            </a:xfrm>
            <a:prstGeom prst="line">
              <a:avLst/>
            </a:prstGeom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A52C62D5-916A-474D-9D10-399B5C06B53B}"/>
                </a:ext>
              </a:extLst>
            </p:cNvPr>
            <p:cNvCxnSpPr>
              <a:cxnSpLocks/>
              <a:stCxn id="27" idx="6"/>
              <a:endCxn id="97" idx="1"/>
            </p:cNvCxnSpPr>
            <p:nvPr/>
          </p:nvCxnSpPr>
          <p:spPr>
            <a:xfrm>
              <a:off x="3070544" y="3712136"/>
              <a:ext cx="662160" cy="3446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03EAEDB9-92BD-4A94-8A8A-AD8881654930}"/>
                </a:ext>
              </a:extLst>
            </p:cNvPr>
            <p:cNvCxnSpPr>
              <a:cxnSpLocks/>
              <a:stCxn id="28" idx="2"/>
              <a:endCxn id="97" idx="3"/>
            </p:cNvCxnSpPr>
            <p:nvPr/>
          </p:nvCxnSpPr>
          <p:spPr>
            <a:xfrm flipH="1">
              <a:off x="4869623" y="3453756"/>
              <a:ext cx="581772" cy="29284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D7B7A67-B494-4268-98A4-6D0F57451B72}"/>
              </a:ext>
            </a:extLst>
          </p:cNvPr>
          <p:cNvGrpSpPr/>
          <p:nvPr/>
        </p:nvGrpSpPr>
        <p:grpSpPr>
          <a:xfrm>
            <a:off x="3662687" y="3875326"/>
            <a:ext cx="1284060" cy="1330727"/>
            <a:chOff x="3662687" y="2600536"/>
            <a:chExt cx="1284060" cy="1330727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6775D602-B7B0-42C5-926B-D28969CD3D7A}"/>
                </a:ext>
              </a:extLst>
            </p:cNvPr>
            <p:cNvSpPr txBox="1"/>
            <p:nvPr/>
          </p:nvSpPr>
          <p:spPr>
            <a:xfrm>
              <a:off x="3742215" y="2600536"/>
              <a:ext cx="1136919" cy="369332"/>
            </a:xfrm>
            <a:prstGeom prst="rect">
              <a:avLst/>
            </a:prstGeom>
            <a:solidFill>
              <a:srgbClr val="0000FF">
                <a:alpha val="4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P-cores</a:t>
              </a:r>
              <a:endParaRPr lang="zh-CN" altLang="en-US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F699F77-4D3C-492A-BBDC-33386229C3FA}"/>
                </a:ext>
              </a:extLst>
            </p:cNvPr>
            <p:cNvSpPr txBox="1"/>
            <p:nvPr/>
          </p:nvSpPr>
          <p:spPr>
            <a:xfrm>
              <a:off x="3662687" y="3077968"/>
              <a:ext cx="1284060" cy="369332"/>
            </a:xfrm>
            <a:prstGeom prst="rect">
              <a:avLst/>
            </a:prstGeom>
            <a:solidFill>
              <a:srgbClr val="008000">
                <a:alpha val="4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P&amp;E-cores</a:t>
              </a:r>
              <a:endParaRPr lang="zh-CN" altLang="en-US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41AEAD85-6EF6-4739-8D22-E9C12A86AA58}"/>
                </a:ext>
              </a:extLst>
            </p:cNvPr>
            <p:cNvSpPr txBox="1"/>
            <p:nvPr/>
          </p:nvSpPr>
          <p:spPr>
            <a:xfrm>
              <a:off x="3732704" y="3561931"/>
              <a:ext cx="1136919" cy="369332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E-cores</a:t>
              </a:r>
              <a:endParaRPr lang="zh-CN" altLang="en-US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6C775F6E-520E-4F39-8F38-09BFE252040E}"/>
              </a:ext>
            </a:extLst>
          </p:cNvPr>
          <p:cNvSpPr/>
          <p:nvPr/>
        </p:nvSpPr>
        <p:spPr>
          <a:xfrm>
            <a:off x="10312791" y="3464099"/>
            <a:ext cx="331622" cy="1618201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4B8F7D98-79EF-4442-B7E7-39636EAD794D}"/>
              </a:ext>
            </a:extLst>
          </p:cNvPr>
          <p:cNvSpPr txBox="1"/>
          <p:nvPr/>
        </p:nvSpPr>
        <p:spPr>
          <a:xfrm>
            <a:off x="232185" y="959642"/>
            <a:ext cx="617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Roboto" panose="02000000000000000000" pitchFamily="2" charset="0"/>
                <a:cs typeface="Times New Roman" panose="02020603050405020304" pitchFamily="18" charset="0"/>
              </a:rPr>
              <a:t>① </a:t>
            </a: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Stream triad bandwidth test: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88D03DEB-0970-4307-A991-F994C4C4A0B1}"/>
              </a:ext>
            </a:extLst>
          </p:cNvPr>
          <p:cNvSpPr txBox="1"/>
          <p:nvPr/>
        </p:nvSpPr>
        <p:spPr>
          <a:xfrm>
            <a:off x="4616567" y="932563"/>
            <a:ext cx="6174797" cy="90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3535FC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P-cores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E-cores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altLang="zh-CN" sz="2200" b="1" dirty="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P&amp;E-cores 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(Intel AMPs)</a:t>
            </a:r>
          </a:p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3535FC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CCD0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CCD1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altLang="zh-CN" sz="2200" b="1" dirty="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CCD0 &amp; CCD1 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(AMD AMPs)</a:t>
            </a:r>
            <a:endParaRPr lang="zh-CN" altLang="en-US" sz="22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5" name="流程图: 可选过程 84">
            <a:extLst>
              <a:ext uri="{FF2B5EF4-FFF2-40B4-BE49-F238E27FC236}">
                <a16:creationId xmlns:a16="http://schemas.microsoft.com/office/drawing/2014/main" id="{27712A53-173A-4CA4-8846-A44C9C9C9DF3}"/>
              </a:ext>
            </a:extLst>
          </p:cNvPr>
          <p:cNvSpPr/>
          <p:nvPr/>
        </p:nvSpPr>
        <p:spPr>
          <a:xfrm>
            <a:off x="96923" y="2436173"/>
            <a:ext cx="3895181" cy="830997"/>
          </a:xfrm>
          <a:prstGeom prst="flowChartAlternateProcess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F40A30A1-6451-4920-951E-60A07707E149}"/>
              </a:ext>
            </a:extLst>
          </p:cNvPr>
          <p:cNvSpPr txBox="1"/>
          <p:nvPr/>
        </p:nvSpPr>
        <p:spPr>
          <a:xfrm>
            <a:off x="-34925" y="2432212"/>
            <a:ext cx="4163593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Processing capabilities for the same matrix are different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388F9809-9BDB-4984-81B5-E6EAAF3F7FA4}"/>
              </a:ext>
            </a:extLst>
          </p:cNvPr>
          <p:cNvSpPr txBox="1"/>
          <p:nvPr/>
        </p:nvSpPr>
        <p:spPr>
          <a:xfrm>
            <a:off x="591062" y="1778504"/>
            <a:ext cx="679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Dataset: 2888 matrices from the </a:t>
            </a:r>
            <a:r>
              <a:rPr lang="en-US" altLang="zh-CN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SuiteSparse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Matrix Collection</a:t>
            </a:r>
            <a:endParaRPr lang="zh-CN" altLang="en-US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9" name="流程图: 可选过程 88">
            <a:extLst>
              <a:ext uri="{FF2B5EF4-FFF2-40B4-BE49-F238E27FC236}">
                <a16:creationId xmlns:a16="http://schemas.microsoft.com/office/drawing/2014/main" id="{365F5242-A47D-4CF4-AC68-BC663DDBD27A}"/>
              </a:ext>
            </a:extLst>
          </p:cNvPr>
          <p:cNvSpPr/>
          <p:nvPr/>
        </p:nvSpPr>
        <p:spPr>
          <a:xfrm>
            <a:off x="4083996" y="2434031"/>
            <a:ext cx="3895181" cy="830997"/>
          </a:xfrm>
          <a:prstGeom prst="flowChartAlternateProcess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B529CA9-BC90-4842-B50A-4D22A331DA40}"/>
              </a:ext>
            </a:extLst>
          </p:cNvPr>
          <p:cNvSpPr txBox="1"/>
          <p:nvPr/>
        </p:nvSpPr>
        <p:spPr>
          <a:xfrm>
            <a:off x="4175888" y="2430070"/>
            <a:ext cx="368722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Maximum bandwidth utilizations are different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3F7BCCBD-71C9-4721-867A-1869F8CDDF0E}"/>
              </a:ext>
            </a:extLst>
          </p:cNvPr>
          <p:cNvGrpSpPr/>
          <p:nvPr/>
        </p:nvGrpSpPr>
        <p:grpSpPr>
          <a:xfrm>
            <a:off x="2232784" y="5744162"/>
            <a:ext cx="7726429" cy="1043432"/>
            <a:chOff x="-407078" y="4464246"/>
            <a:chExt cx="6306422" cy="869733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53F901A-0998-486A-9B67-4603F4960852}"/>
                </a:ext>
              </a:extLst>
            </p:cNvPr>
            <p:cNvSpPr txBox="1"/>
            <p:nvPr/>
          </p:nvSpPr>
          <p:spPr>
            <a:xfrm>
              <a:off x="-407078" y="4464246"/>
              <a:ext cx="6243812" cy="869733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A06BB880-6628-4F6F-B40A-F50374EDDAD4}"/>
                </a:ext>
              </a:extLst>
            </p:cNvPr>
            <p:cNvSpPr txBox="1"/>
            <p:nvPr/>
          </p:nvSpPr>
          <p:spPr>
            <a:xfrm>
              <a:off x="-344468" y="4510180"/>
              <a:ext cx="6243812" cy="795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First Motivation</a:t>
              </a: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To assign the best workload to different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/>
      <p:bldP spid="93" grpId="0" animBg="1"/>
      <p:bldP spid="85" grpId="0" animBg="1"/>
      <p:bldP spid="86" grpId="0"/>
      <p:bldP spid="89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C3FC33AB-9740-4A1C-BA1C-93675D4B7277}"/>
              </a:ext>
            </a:extLst>
          </p:cNvPr>
          <p:cNvSpPr txBox="1"/>
          <p:nvPr/>
        </p:nvSpPr>
        <p:spPr>
          <a:xfrm>
            <a:off x="232185" y="959642"/>
            <a:ext cx="617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Roboto" panose="02000000000000000000" pitchFamily="2" charset="0"/>
                <a:cs typeface="Times New Roman" panose="02020603050405020304" pitchFamily="18" charset="0"/>
              </a:rPr>
              <a:t>② </a:t>
            </a: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Simple Parallel </a:t>
            </a:r>
            <a:r>
              <a:rPr lang="en-US" altLang="zh-CN" sz="24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Performance Test: 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2352E91-6049-4D0A-B9CC-AFE75AAE27AB}"/>
              </a:ext>
            </a:extLst>
          </p:cNvPr>
          <p:cNvSpPr txBox="1"/>
          <p:nvPr/>
        </p:nvSpPr>
        <p:spPr>
          <a:xfrm>
            <a:off x="591062" y="1778504"/>
            <a:ext cx="679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Dataset: 2888 matrices from the </a:t>
            </a:r>
            <a:r>
              <a:rPr lang="en-US" altLang="zh-CN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SuiteSparse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Matrix Collection</a:t>
            </a:r>
            <a:endParaRPr lang="zh-CN" altLang="en-US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5888554-9767-4EEF-90BF-07AF2F76DD61}"/>
              </a:ext>
            </a:extLst>
          </p:cNvPr>
          <p:cNvSpPr txBox="1"/>
          <p:nvPr/>
        </p:nvSpPr>
        <p:spPr>
          <a:xfrm>
            <a:off x="6318367" y="932563"/>
            <a:ext cx="6174797" cy="90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3535FC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P-cores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E-cores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altLang="zh-CN" sz="2200" b="1" dirty="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P&amp;E-cores 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(Intel AMPs)</a:t>
            </a:r>
          </a:p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3535FC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CCD0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CCD1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altLang="zh-CN" sz="2200" b="1" dirty="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CCD0 &amp; CCD1 </a:t>
            </a:r>
            <a:r>
              <a:rPr lang="en-US" altLang="zh-CN" sz="2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(AMD AMPs)</a:t>
            </a:r>
            <a:endParaRPr lang="zh-CN" altLang="en-US" sz="22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078" y="6354774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11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6418CB-F7FB-441F-B0D6-5A90653F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67647" b="56803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45AA1B24-7633-4E2A-A117-7EDD13C4F866}"/>
              </a:ext>
            </a:extLst>
          </p:cNvPr>
          <p:cNvSpPr txBox="1"/>
          <p:nvPr/>
        </p:nvSpPr>
        <p:spPr>
          <a:xfrm>
            <a:off x="771235" y="196836"/>
            <a:ext cx="52341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Micro-Benchmark 2 and Motivation 2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F69140E-9859-48A9-AE9E-9414A3CB77E4}"/>
              </a:ext>
            </a:extLst>
          </p:cNvPr>
          <p:cNvGrpSpPr/>
          <p:nvPr/>
        </p:nvGrpSpPr>
        <p:grpSpPr>
          <a:xfrm>
            <a:off x="35407" y="3047297"/>
            <a:ext cx="12064007" cy="2674049"/>
            <a:chOff x="84530" y="3169218"/>
            <a:chExt cx="11989485" cy="265753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D8C6FDE-CB80-4CE4-839D-DA3E840B8B70}"/>
                </a:ext>
              </a:extLst>
            </p:cNvPr>
            <p:cNvGrpSpPr/>
            <p:nvPr/>
          </p:nvGrpSpPr>
          <p:grpSpPr>
            <a:xfrm>
              <a:off x="84530" y="3169218"/>
              <a:ext cx="11989485" cy="2229023"/>
              <a:chOff x="140336" y="4383653"/>
              <a:chExt cx="11989485" cy="2229023"/>
            </a:xfrm>
          </p:grpSpPr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54CFA20E-04C9-48D0-8F96-3818DF249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36" y="4383653"/>
                <a:ext cx="11989485" cy="2229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8" name="流程图: 接点 57">
                <a:extLst>
                  <a:ext uri="{FF2B5EF4-FFF2-40B4-BE49-F238E27FC236}">
                    <a16:creationId xmlns:a16="http://schemas.microsoft.com/office/drawing/2014/main" id="{FB6E1D5E-CCF2-43D8-9D59-D8D7E3615BD0}"/>
                  </a:ext>
                </a:extLst>
              </p:cNvPr>
              <p:cNvSpPr/>
              <p:nvPr/>
            </p:nvSpPr>
            <p:spPr>
              <a:xfrm>
                <a:off x="839538" y="4676137"/>
                <a:ext cx="58534" cy="58534"/>
              </a:xfrm>
              <a:prstGeom prst="flowChartConnector">
                <a:avLst/>
              </a:prstGeom>
              <a:solidFill>
                <a:srgbClr val="020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59" name="流程图: 接点 58">
                <a:extLst>
                  <a:ext uri="{FF2B5EF4-FFF2-40B4-BE49-F238E27FC236}">
                    <a16:creationId xmlns:a16="http://schemas.microsoft.com/office/drawing/2014/main" id="{785C65E7-7510-4FA8-B007-31FD49CAEC5F}"/>
                  </a:ext>
                </a:extLst>
              </p:cNvPr>
              <p:cNvSpPr/>
              <p:nvPr/>
            </p:nvSpPr>
            <p:spPr>
              <a:xfrm>
                <a:off x="839538" y="4853574"/>
                <a:ext cx="58534" cy="58534"/>
              </a:xfrm>
              <a:prstGeom prst="flowChartConnector">
                <a:avLst/>
              </a:prstGeom>
              <a:solidFill>
                <a:srgbClr val="F51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0" name="流程图: 接点 59">
                <a:extLst>
                  <a:ext uri="{FF2B5EF4-FFF2-40B4-BE49-F238E27FC236}">
                    <a16:creationId xmlns:a16="http://schemas.microsoft.com/office/drawing/2014/main" id="{37B3D517-1FE2-44AE-BAEE-ADE543679FE3}"/>
                  </a:ext>
                </a:extLst>
              </p:cNvPr>
              <p:cNvSpPr/>
              <p:nvPr/>
            </p:nvSpPr>
            <p:spPr>
              <a:xfrm>
                <a:off x="839538" y="5042761"/>
                <a:ext cx="58534" cy="58534"/>
              </a:xfrm>
              <a:prstGeom prst="flowChartConnector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1" name="流程图: 接点 60">
                <a:extLst>
                  <a:ext uri="{FF2B5EF4-FFF2-40B4-BE49-F238E27FC236}">
                    <a16:creationId xmlns:a16="http://schemas.microsoft.com/office/drawing/2014/main" id="{69C3370B-A154-4B8C-850E-4B0D358ED38F}"/>
                  </a:ext>
                </a:extLst>
              </p:cNvPr>
              <p:cNvSpPr/>
              <p:nvPr/>
            </p:nvSpPr>
            <p:spPr>
              <a:xfrm>
                <a:off x="4898458" y="4676137"/>
                <a:ext cx="58534" cy="58534"/>
              </a:xfrm>
              <a:prstGeom prst="flowChartConnector">
                <a:avLst/>
              </a:prstGeom>
              <a:solidFill>
                <a:srgbClr val="020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2" name="流程图: 接点 61">
                <a:extLst>
                  <a:ext uri="{FF2B5EF4-FFF2-40B4-BE49-F238E27FC236}">
                    <a16:creationId xmlns:a16="http://schemas.microsoft.com/office/drawing/2014/main" id="{A8E49122-0CAD-4145-9721-59B2AC604DBB}"/>
                  </a:ext>
                </a:extLst>
              </p:cNvPr>
              <p:cNvSpPr/>
              <p:nvPr/>
            </p:nvSpPr>
            <p:spPr>
              <a:xfrm>
                <a:off x="4898458" y="4853574"/>
                <a:ext cx="58534" cy="58534"/>
              </a:xfrm>
              <a:prstGeom prst="flowChartConnector">
                <a:avLst/>
              </a:prstGeom>
              <a:solidFill>
                <a:srgbClr val="F51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3" name="流程图: 接点 62">
                <a:extLst>
                  <a:ext uri="{FF2B5EF4-FFF2-40B4-BE49-F238E27FC236}">
                    <a16:creationId xmlns:a16="http://schemas.microsoft.com/office/drawing/2014/main" id="{7B2A0B4D-EADD-4731-BFA5-8D71A3057804}"/>
                  </a:ext>
                </a:extLst>
              </p:cNvPr>
              <p:cNvSpPr/>
              <p:nvPr/>
            </p:nvSpPr>
            <p:spPr>
              <a:xfrm>
                <a:off x="4898458" y="5042761"/>
                <a:ext cx="58534" cy="58534"/>
              </a:xfrm>
              <a:prstGeom prst="flowChartConnector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4" name="流程图: 接点 63">
                <a:extLst>
                  <a:ext uri="{FF2B5EF4-FFF2-40B4-BE49-F238E27FC236}">
                    <a16:creationId xmlns:a16="http://schemas.microsoft.com/office/drawing/2014/main" id="{6428D39A-8206-476C-8D96-3AD88E290B6F}"/>
                  </a:ext>
                </a:extLst>
              </p:cNvPr>
              <p:cNvSpPr/>
              <p:nvPr/>
            </p:nvSpPr>
            <p:spPr>
              <a:xfrm>
                <a:off x="8948911" y="4676137"/>
                <a:ext cx="58534" cy="58534"/>
              </a:xfrm>
              <a:prstGeom prst="flowChartConnector">
                <a:avLst/>
              </a:prstGeom>
              <a:solidFill>
                <a:srgbClr val="020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5" name="流程图: 接点 64">
                <a:extLst>
                  <a:ext uri="{FF2B5EF4-FFF2-40B4-BE49-F238E27FC236}">
                    <a16:creationId xmlns:a16="http://schemas.microsoft.com/office/drawing/2014/main" id="{A44CFCD5-4465-4259-8851-66EA7B606F19}"/>
                  </a:ext>
                </a:extLst>
              </p:cNvPr>
              <p:cNvSpPr/>
              <p:nvPr/>
            </p:nvSpPr>
            <p:spPr>
              <a:xfrm>
                <a:off x="8948911" y="4853574"/>
                <a:ext cx="58534" cy="58534"/>
              </a:xfrm>
              <a:prstGeom prst="flowChartConnector">
                <a:avLst/>
              </a:prstGeom>
              <a:solidFill>
                <a:srgbClr val="F51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  <p:sp>
            <p:nvSpPr>
              <p:cNvPr id="66" name="流程图: 接点 65">
                <a:extLst>
                  <a:ext uri="{FF2B5EF4-FFF2-40B4-BE49-F238E27FC236}">
                    <a16:creationId xmlns:a16="http://schemas.microsoft.com/office/drawing/2014/main" id="{43D12978-F90A-46BE-81C1-7B3A175BE5A8}"/>
                  </a:ext>
                </a:extLst>
              </p:cNvPr>
              <p:cNvSpPr/>
              <p:nvPr/>
            </p:nvSpPr>
            <p:spPr>
              <a:xfrm>
                <a:off x="8948911" y="5042761"/>
                <a:ext cx="58534" cy="58534"/>
              </a:xfrm>
              <a:prstGeom prst="flowChartConnector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Roboto" panose="02000000000000000000" pitchFamily="2" charset="0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073C1D5-E6D5-4F03-A70E-653FB6B56AC9}"/>
                </a:ext>
              </a:extLst>
            </p:cNvPr>
            <p:cNvSpPr txBox="1"/>
            <p:nvPr/>
          </p:nvSpPr>
          <p:spPr>
            <a:xfrm>
              <a:off x="1425130" y="5445540"/>
              <a:ext cx="1355410" cy="381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i9-12900KF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55625C4-5215-48D5-865A-12F00F656B53}"/>
                </a:ext>
              </a:extLst>
            </p:cNvPr>
            <p:cNvSpPr txBox="1"/>
            <p:nvPr/>
          </p:nvSpPr>
          <p:spPr>
            <a:xfrm>
              <a:off x="5581732" y="5445540"/>
              <a:ext cx="1355410" cy="381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i9-13900KF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16E18CC-97A5-4941-9D1C-702849366662}"/>
                </a:ext>
              </a:extLst>
            </p:cNvPr>
            <p:cNvSpPr txBox="1"/>
            <p:nvPr/>
          </p:nvSpPr>
          <p:spPr>
            <a:xfrm>
              <a:off x="9050023" y="5445540"/>
              <a:ext cx="2523921" cy="381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AMD Ryzen9 7950X3D</a:t>
              </a: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1779950B-D64E-493A-A334-D5A53AE5897D}"/>
              </a:ext>
            </a:extLst>
          </p:cNvPr>
          <p:cNvGrpSpPr/>
          <p:nvPr/>
        </p:nvGrpSpPr>
        <p:grpSpPr>
          <a:xfrm>
            <a:off x="44545" y="2210276"/>
            <a:ext cx="4196615" cy="2396400"/>
            <a:chOff x="44545" y="2210276"/>
            <a:chExt cx="4196615" cy="2396400"/>
          </a:xfrm>
        </p:grpSpPr>
        <p:sp>
          <p:nvSpPr>
            <p:cNvPr id="54" name="流程图: 可选过程 53">
              <a:extLst>
                <a:ext uri="{FF2B5EF4-FFF2-40B4-BE49-F238E27FC236}">
                  <a16:creationId xmlns:a16="http://schemas.microsoft.com/office/drawing/2014/main" id="{4436C9D8-167D-487C-B6C4-B39D27C79C5A}"/>
                </a:ext>
              </a:extLst>
            </p:cNvPr>
            <p:cNvSpPr/>
            <p:nvPr/>
          </p:nvSpPr>
          <p:spPr>
            <a:xfrm>
              <a:off x="44545" y="2214237"/>
              <a:ext cx="3895181" cy="830997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CEAC018E-1E08-4858-9BA1-0F88DB50BD89}"/>
                </a:ext>
              </a:extLst>
            </p:cNvPr>
            <p:cNvSpPr/>
            <p:nvPr/>
          </p:nvSpPr>
          <p:spPr>
            <a:xfrm>
              <a:off x="1969500" y="3986976"/>
              <a:ext cx="1096203" cy="619700"/>
            </a:xfrm>
            <a:prstGeom prst="ellipse">
              <a:avLst/>
            </a:prstGeom>
            <a:noFill/>
            <a:ln w="41275">
              <a:solidFill>
                <a:srgbClr val="232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B2E4D5FB-CEB7-4E4F-BC8E-857591611643}"/>
                </a:ext>
              </a:extLst>
            </p:cNvPr>
            <p:cNvSpPr txBox="1"/>
            <p:nvPr/>
          </p:nvSpPr>
          <p:spPr>
            <a:xfrm>
              <a:off x="3104241" y="3694335"/>
              <a:ext cx="1136919" cy="369332"/>
            </a:xfrm>
            <a:prstGeom prst="rect">
              <a:avLst/>
            </a:prstGeom>
            <a:solidFill>
              <a:srgbClr val="0000FF">
                <a:alpha val="4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P-cores</a:t>
              </a:r>
              <a:endParaRPr lang="zh-CN" altLang="en-US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C7A7CF96-E7D7-41F3-9B89-B892357C9FD1}"/>
                </a:ext>
              </a:extLst>
            </p:cNvPr>
            <p:cNvCxnSpPr>
              <a:cxnSpLocks/>
              <a:stCxn id="152" idx="7"/>
              <a:endCxn id="153" idx="1"/>
            </p:cNvCxnSpPr>
            <p:nvPr/>
          </p:nvCxnSpPr>
          <p:spPr>
            <a:xfrm flipV="1">
              <a:off x="2905168" y="3879001"/>
              <a:ext cx="199073" cy="198728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94D75F43-23C5-444A-9255-CC774B25C978}"/>
                </a:ext>
              </a:extLst>
            </p:cNvPr>
            <p:cNvSpPr txBox="1"/>
            <p:nvPr/>
          </p:nvSpPr>
          <p:spPr>
            <a:xfrm>
              <a:off x="136437" y="2210276"/>
              <a:ext cx="368722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P-cores are still overall the fastest</a:t>
              </a:r>
              <a:endPara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A0A7653E-4FFE-4D2B-8AC1-42DD8B372102}"/>
                </a:ext>
              </a:extLst>
            </p:cNvPr>
            <p:cNvCxnSpPr>
              <a:cxnSpLocks/>
              <a:stCxn id="152" idx="0"/>
              <a:endCxn id="76" idx="2"/>
            </p:cNvCxnSpPr>
            <p:nvPr/>
          </p:nvCxnSpPr>
          <p:spPr>
            <a:xfrm flipH="1" flipV="1">
              <a:off x="1980052" y="3041273"/>
              <a:ext cx="537550" cy="945703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F140A4C-1E27-4FE0-9E79-66B30ED9E9BD}"/>
              </a:ext>
            </a:extLst>
          </p:cNvPr>
          <p:cNvGrpSpPr/>
          <p:nvPr/>
        </p:nvGrpSpPr>
        <p:grpSpPr>
          <a:xfrm>
            <a:off x="1858396" y="5773227"/>
            <a:ext cx="8475208" cy="1009217"/>
            <a:chOff x="-506491" y="4464245"/>
            <a:chExt cx="6917586" cy="84121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570481F-0C7D-4FCC-8A85-780D25DECF96}"/>
                </a:ext>
              </a:extLst>
            </p:cNvPr>
            <p:cNvSpPr txBox="1"/>
            <p:nvPr/>
          </p:nvSpPr>
          <p:spPr>
            <a:xfrm>
              <a:off x="-405424" y="4464245"/>
              <a:ext cx="6726682" cy="841213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59D9683-0398-4006-B4EF-126577DC716D}"/>
                </a:ext>
              </a:extLst>
            </p:cNvPr>
            <p:cNvSpPr txBox="1"/>
            <p:nvPr/>
          </p:nvSpPr>
          <p:spPr>
            <a:xfrm>
              <a:off x="-506491" y="4510180"/>
              <a:ext cx="6917586" cy="79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Second Motivation</a:t>
              </a: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To achieve higher cache utilization of the workload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89BD7DB1-4780-4AAE-A0E0-D6CE03D3010F}"/>
              </a:ext>
            </a:extLst>
          </p:cNvPr>
          <p:cNvGrpSpPr/>
          <p:nvPr/>
        </p:nvGrpSpPr>
        <p:grpSpPr>
          <a:xfrm>
            <a:off x="4057769" y="2190926"/>
            <a:ext cx="7608050" cy="1775959"/>
            <a:chOff x="4057769" y="2190926"/>
            <a:chExt cx="7608050" cy="1775959"/>
          </a:xfrm>
        </p:grpSpPr>
        <p:sp>
          <p:nvSpPr>
            <p:cNvPr id="88" name="流程图: 可选过程 87">
              <a:extLst>
                <a:ext uri="{FF2B5EF4-FFF2-40B4-BE49-F238E27FC236}">
                  <a16:creationId xmlns:a16="http://schemas.microsoft.com/office/drawing/2014/main" id="{82F1845C-BFBF-4370-B943-C952ECA5A299}"/>
                </a:ext>
              </a:extLst>
            </p:cNvPr>
            <p:cNvSpPr/>
            <p:nvPr/>
          </p:nvSpPr>
          <p:spPr>
            <a:xfrm>
              <a:off x="4057769" y="2202945"/>
              <a:ext cx="3895181" cy="830997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45A08419-2E0F-4E02-A241-F2E641290168}"/>
                </a:ext>
              </a:extLst>
            </p:cNvPr>
            <p:cNvSpPr txBox="1"/>
            <p:nvPr/>
          </p:nvSpPr>
          <p:spPr>
            <a:xfrm>
              <a:off x="4130386" y="2190926"/>
              <a:ext cx="3848204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Using two types of cores is the fastest</a:t>
              </a:r>
              <a:endPara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ABCB5B14-6DFA-4463-AD7D-70FFF316C5BF}"/>
                </a:ext>
              </a:extLst>
            </p:cNvPr>
            <p:cNvSpPr/>
            <p:nvPr/>
          </p:nvSpPr>
          <p:spPr>
            <a:xfrm>
              <a:off x="6005359" y="3341087"/>
              <a:ext cx="5660460" cy="625798"/>
            </a:xfrm>
            <a:prstGeom prst="rect">
              <a:avLst/>
            </a:prstGeom>
            <a:noFill/>
            <a:ln w="412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2" name="连接符: 曲线 121">
              <a:extLst>
                <a:ext uri="{FF2B5EF4-FFF2-40B4-BE49-F238E27FC236}">
                  <a16:creationId xmlns:a16="http://schemas.microsoft.com/office/drawing/2014/main" id="{F5A9191C-5CBD-4424-8EFE-AB2BF7893FEF}"/>
                </a:ext>
              </a:extLst>
            </p:cNvPr>
            <p:cNvCxnSpPr>
              <a:cxnSpLocks/>
              <a:stCxn id="109" idx="1"/>
              <a:endCxn id="89" idx="2"/>
            </p:cNvCxnSpPr>
            <p:nvPr/>
          </p:nvCxnSpPr>
          <p:spPr>
            <a:xfrm rot="10800000" flipH="1">
              <a:off x="6005358" y="3021924"/>
              <a:ext cx="49129" cy="632063"/>
            </a:xfrm>
            <a:prstGeom prst="curvedConnector4">
              <a:avLst>
                <a:gd name="adj1" fmla="val -465306"/>
                <a:gd name="adj2" fmla="val 74752"/>
              </a:avLst>
            </a:prstGeom>
            <a:ln w="41275">
              <a:solidFill>
                <a:srgbClr val="2391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96BA991F-8F44-4019-8A3B-84A8FB0CE7D2}"/>
              </a:ext>
            </a:extLst>
          </p:cNvPr>
          <p:cNvGrpSpPr/>
          <p:nvPr/>
        </p:nvGrpSpPr>
        <p:grpSpPr>
          <a:xfrm>
            <a:off x="6005359" y="2104611"/>
            <a:ext cx="6010982" cy="2729388"/>
            <a:chOff x="6005359" y="2104611"/>
            <a:chExt cx="6010982" cy="2729388"/>
          </a:xfrm>
        </p:grpSpPr>
        <p:sp>
          <p:nvSpPr>
            <p:cNvPr id="101" name="流程图: 可选过程 100">
              <a:extLst>
                <a:ext uri="{FF2B5EF4-FFF2-40B4-BE49-F238E27FC236}">
                  <a16:creationId xmlns:a16="http://schemas.microsoft.com/office/drawing/2014/main" id="{166B043E-F848-4A67-88F8-B0D242319AE9}"/>
                </a:ext>
              </a:extLst>
            </p:cNvPr>
            <p:cNvSpPr/>
            <p:nvPr/>
          </p:nvSpPr>
          <p:spPr>
            <a:xfrm>
              <a:off x="8121160" y="2189727"/>
              <a:ext cx="3895181" cy="830997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3C1DE952-F1CB-41B9-9D5C-2975ACC0AF20}"/>
                </a:ext>
              </a:extLst>
            </p:cNvPr>
            <p:cNvSpPr txBox="1"/>
            <p:nvPr/>
          </p:nvSpPr>
          <p:spPr>
            <a:xfrm>
              <a:off x="8259670" y="2104611"/>
              <a:ext cx="3687229" cy="97719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One type of cores is still faster than all cores</a:t>
              </a: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7E83FB8F-D398-4D79-8F3D-1C83F44B687C}"/>
                </a:ext>
              </a:extLst>
            </p:cNvPr>
            <p:cNvSpPr/>
            <p:nvPr/>
          </p:nvSpPr>
          <p:spPr>
            <a:xfrm>
              <a:off x="6005359" y="4186396"/>
              <a:ext cx="5660460" cy="647603"/>
            </a:xfrm>
            <a:prstGeom prst="rect">
              <a:avLst/>
            </a:prstGeom>
            <a:noFill/>
            <a:ln w="41275">
              <a:solidFill>
                <a:srgbClr val="0016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连接符: 曲线 125">
              <a:extLst>
                <a:ext uri="{FF2B5EF4-FFF2-40B4-BE49-F238E27FC236}">
                  <a16:creationId xmlns:a16="http://schemas.microsoft.com/office/drawing/2014/main" id="{FB781789-53A1-4B0A-8278-DFEBBD9D60A0}"/>
                </a:ext>
              </a:extLst>
            </p:cNvPr>
            <p:cNvCxnSpPr>
              <a:cxnSpLocks/>
              <a:stCxn id="125" idx="3"/>
            </p:cNvCxnSpPr>
            <p:nvPr/>
          </p:nvCxnSpPr>
          <p:spPr>
            <a:xfrm flipH="1" flipV="1">
              <a:off x="10090162" y="2919351"/>
              <a:ext cx="1575657" cy="1590847"/>
            </a:xfrm>
            <a:prstGeom prst="curvedConnector4">
              <a:avLst>
                <a:gd name="adj1" fmla="val -14508"/>
                <a:gd name="adj2" fmla="val 83774"/>
              </a:avLst>
            </a:prstGeom>
            <a:ln w="41275">
              <a:solidFill>
                <a:srgbClr val="0016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4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12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5F1758E-43F4-4538-8C8B-549639529C44}"/>
              </a:ext>
            </a:extLst>
          </p:cNvPr>
          <p:cNvSpPr txBox="1"/>
          <p:nvPr/>
        </p:nvSpPr>
        <p:spPr>
          <a:xfrm>
            <a:off x="771235" y="196836"/>
            <a:ext cx="52341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Micro-Benchmark 3 and Motivation 3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36418CB-F7FB-441F-B0D6-5A90653F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67647" b="56803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9F0F315-7D57-4DC0-8C17-17D6DA52AF92}"/>
              </a:ext>
            </a:extLst>
          </p:cNvPr>
          <p:cNvGrpSpPr/>
          <p:nvPr/>
        </p:nvGrpSpPr>
        <p:grpSpPr>
          <a:xfrm>
            <a:off x="107453" y="3486181"/>
            <a:ext cx="11977093" cy="2295694"/>
            <a:chOff x="107453" y="1994385"/>
            <a:chExt cx="11977093" cy="229569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6E15FFE-3908-472C-8512-13EAA563E67B}"/>
                </a:ext>
              </a:extLst>
            </p:cNvPr>
            <p:cNvGrpSpPr/>
            <p:nvPr/>
          </p:nvGrpSpPr>
          <p:grpSpPr>
            <a:xfrm>
              <a:off x="107453" y="1994385"/>
              <a:ext cx="11977093" cy="2295694"/>
              <a:chOff x="107453" y="1994385"/>
              <a:chExt cx="11977093" cy="229569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3C61CCCA-29B6-44EB-AB1E-908D045F4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53" y="1994385"/>
                <a:ext cx="11977093" cy="18582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9DBDBC2-53CE-48D5-961F-81C37AD37E08}"/>
                  </a:ext>
                </a:extLst>
              </p:cNvPr>
              <p:cNvGrpSpPr/>
              <p:nvPr/>
            </p:nvGrpSpPr>
            <p:grpSpPr>
              <a:xfrm>
                <a:off x="1673112" y="3905342"/>
                <a:ext cx="10048584" cy="384737"/>
                <a:chOff x="1345853" y="3942497"/>
                <a:chExt cx="10048584" cy="384737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664E7A9-6251-45CA-8073-9364581D527A}"/>
                    </a:ext>
                  </a:extLst>
                </p:cNvPr>
                <p:cNvSpPr txBox="1"/>
                <p:nvPr/>
              </p:nvSpPr>
              <p:spPr>
                <a:xfrm>
                  <a:off x="1345853" y="3957902"/>
                  <a:ext cx="13564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i9-12900KF</a:t>
                  </a: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1C46036-8DC2-4319-B685-DAEC909F968B}"/>
                    </a:ext>
                  </a:extLst>
                </p:cNvPr>
                <p:cNvSpPr txBox="1"/>
                <p:nvPr/>
              </p:nvSpPr>
              <p:spPr>
                <a:xfrm>
                  <a:off x="5400961" y="3957902"/>
                  <a:ext cx="13564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i9-13900KF</a:t>
                  </a:r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F6AD90B-F108-408E-B4C7-3469381C55D7}"/>
                    </a:ext>
                  </a:extLst>
                </p:cNvPr>
                <p:cNvSpPr txBox="1"/>
                <p:nvPr/>
              </p:nvSpPr>
              <p:spPr>
                <a:xfrm>
                  <a:off x="8898241" y="3942497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AMD Ryzen9 7950X3D</a:t>
                  </a:r>
                </a:p>
              </p:txBody>
            </p:sp>
          </p:grp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8CE02F8-6C89-450C-B675-A33B40C83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466" y="2108199"/>
              <a:ext cx="1758854" cy="15973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56FBCB6-7987-4AD8-90C1-614C38C4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413" y="2108199"/>
              <a:ext cx="3162300" cy="23336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E044776-8234-493B-9304-FE3450BD0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605" y="2074887"/>
              <a:ext cx="2125661" cy="193045"/>
            </a:xfrm>
            <a:prstGeom prst="rect">
              <a:avLst/>
            </a:prstGeom>
          </p:spPr>
        </p:pic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0C20F226-BF15-4416-87BE-7824E054C6CE}"/>
              </a:ext>
            </a:extLst>
          </p:cNvPr>
          <p:cNvGrpSpPr/>
          <p:nvPr/>
        </p:nvGrpSpPr>
        <p:grpSpPr>
          <a:xfrm>
            <a:off x="4105135" y="1779606"/>
            <a:ext cx="8050226" cy="788535"/>
            <a:chOff x="-515780" y="4513252"/>
            <a:chExt cx="5494390" cy="788535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11B05EC-ED75-4010-AE15-565E276C7839}"/>
                </a:ext>
              </a:extLst>
            </p:cNvPr>
            <p:cNvSpPr txBox="1"/>
            <p:nvPr/>
          </p:nvSpPr>
          <p:spPr>
            <a:xfrm>
              <a:off x="-438751" y="4513252"/>
              <a:ext cx="5340332" cy="788535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8D10008-7CF3-4FA1-936C-108994391903}"/>
                </a:ext>
              </a:extLst>
            </p:cNvPr>
            <p:cNvSpPr txBox="1"/>
            <p:nvPr/>
          </p:nvSpPr>
          <p:spPr>
            <a:xfrm>
              <a:off x="-515780" y="4577252"/>
              <a:ext cx="54943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# 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cs typeface="Times New Roman" panose="02020603050405020304" pitchFamily="18" charset="0"/>
                </a:rPr>
                <a:t>nonzeros per row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I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cs typeface="Times New Roman" panose="02020603050405020304" pitchFamily="18" charset="0"/>
                </a:rPr>
                <a:t>mpacts the amount of each workload and cache behavior of accessing the vector x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4356155-4ACB-4EFD-913B-97740A440E0F}"/>
              </a:ext>
            </a:extLst>
          </p:cNvPr>
          <p:cNvGrpSpPr/>
          <p:nvPr/>
        </p:nvGrpSpPr>
        <p:grpSpPr>
          <a:xfrm>
            <a:off x="121063" y="1776771"/>
            <a:ext cx="4096932" cy="830997"/>
            <a:chOff x="109683" y="1734640"/>
            <a:chExt cx="4096932" cy="830997"/>
          </a:xfrm>
        </p:grpSpPr>
        <p:sp>
          <p:nvSpPr>
            <p:cNvPr id="64" name="流程图: 可选过程 63">
              <a:extLst>
                <a:ext uri="{FF2B5EF4-FFF2-40B4-BE49-F238E27FC236}">
                  <a16:creationId xmlns:a16="http://schemas.microsoft.com/office/drawing/2014/main" id="{DC5BDF3C-42F1-4165-89FD-2D42F3039CE9}"/>
                </a:ext>
              </a:extLst>
            </p:cNvPr>
            <p:cNvSpPr/>
            <p:nvPr/>
          </p:nvSpPr>
          <p:spPr>
            <a:xfrm>
              <a:off x="211998" y="1764914"/>
              <a:ext cx="3895181" cy="757424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164693A3-8733-40EF-8197-D8F7CDF4DF17}"/>
                </a:ext>
              </a:extLst>
            </p:cNvPr>
            <p:cNvSpPr txBox="1"/>
            <p:nvPr/>
          </p:nvSpPr>
          <p:spPr>
            <a:xfrm>
              <a:off x="109683" y="1734640"/>
              <a:ext cx="4096932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 P-core gives 2x-2.5x performance over an E-core</a:t>
              </a:r>
              <a:endPara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BD7E369C-67EF-4CD8-9820-7594077F4225}"/>
              </a:ext>
            </a:extLst>
          </p:cNvPr>
          <p:cNvSpPr/>
          <p:nvPr/>
        </p:nvSpPr>
        <p:spPr>
          <a:xfrm>
            <a:off x="839538" y="3771441"/>
            <a:ext cx="779964" cy="1208712"/>
          </a:xfrm>
          <a:prstGeom prst="rect">
            <a:avLst/>
          </a:prstGeom>
          <a:gradFill flip="none" rotWithShape="1">
            <a:gsLst>
              <a:gs pos="47000">
                <a:srgbClr val="2B952B">
                  <a:alpha val="42000"/>
                </a:srgbClr>
              </a:gs>
              <a:gs pos="17000">
                <a:srgbClr val="82C182">
                  <a:alpha val="69000"/>
                </a:srgbClr>
              </a:gs>
              <a:gs pos="84000">
                <a:srgbClr val="D9ECD9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C22900EC-D216-496C-9E78-02A52317BAD8}"/>
              </a:ext>
            </a:extLst>
          </p:cNvPr>
          <p:cNvSpPr/>
          <p:nvPr/>
        </p:nvSpPr>
        <p:spPr>
          <a:xfrm>
            <a:off x="1781453" y="3777190"/>
            <a:ext cx="1664480" cy="1208712"/>
          </a:xfrm>
          <a:prstGeom prst="rect">
            <a:avLst/>
          </a:prstGeom>
          <a:gradFill flip="none" rotWithShape="1">
            <a:gsLst>
              <a:gs pos="39000">
                <a:srgbClr val="2B952B">
                  <a:alpha val="42000"/>
                </a:srgbClr>
              </a:gs>
              <a:gs pos="16000">
                <a:srgbClr val="82C182">
                  <a:alpha val="69000"/>
                </a:srgbClr>
              </a:gs>
              <a:gs pos="86000">
                <a:srgbClr val="D9ECD9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431D961-7E49-4D5D-AAF1-29B4F298BB7D}"/>
              </a:ext>
            </a:extLst>
          </p:cNvPr>
          <p:cNvGrpSpPr/>
          <p:nvPr/>
        </p:nvGrpSpPr>
        <p:grpSpPr>
          <a:xfrm>
            <a:off x="4226447" y="2668495"/>
            <a:ext cx="3927371" cy="1633600"/>
            <a:chOff x="4226447" y="2668495"/>
            <a:chExt cx="3927371" cy="1633600"/>
          </a:xfrm>
        </p:grpSpPr>
        <p:sp>
          <p:nvSpPr>
            <p:cNvPr id="69" name="流程图: 可选过程 68">
              <a:extLst>
                <a:ext uri="{FF2B5EF4-FFF2-40B4-BE49-F238E27FC236}">
                  <a16:creationId xmlns:a16="http://schemas.microsoft.com/office/drawing/2014/main" id="{0CC894B7-8340-4852-8297-BBFDA5E26226}"/>
                </a:ext>
              </a:extLst>
            </p:cNvPr>
            <p:cNvSpPr/>
            <p:nvPr/>
          </p:nvSpPr>
          <p:spPr>
            <a:xfrm>
              <a:off x="4226447" y="2668495"/>
              <a:ext cx="3895181" cy="830997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8547EB66-28F5-4B5B-9E54-261D4669ED6C}"/>
                </a:ext>
              </a:extLst>
            </p:cNvPr>
            <p:cNvGrpSpPr/>
            <p:nvPr/>
          </p:nvGrpSpPr>
          <p:grpSpPr>
            <a:xfrm>
              <a:off x="4459618" y="2678107"/>
              <a:ext cx="3694200" cy="1623988"/>
              <a:chOff x="4463977" y="1243925"/>
              <a:chExt cx="3694200" cy="1623988"/>
            </a:xfrm>
          </p:grpSpPr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BCEEBE65-2BA5-4893-8959-F74230BC234C}"/>
                  </a:ext>
                </a:extLst>
              </p:cNvPr>
              <p:cNvGrpSpPr/>
              <p:nvPr/>
            </p:nvGrpSpPr>
            <p:grpSpPr>
              <a:xfrm>
                <a:off x="4577147" y="2567852"/>
                <a:ext cx="399136" cy="300061"/>
                <a:chOff x="4577147" y="2567852"/>
                <a:chExt cx="399136" cy="300061"/>
              </a:xfrm>
            </p:grpSpPr>
            <p:grpSp>
              <p:nvGrpSpPr>
                <p:cNvPr id="96" name="组合 95">
                  <a:extLst>
                    <a:ext uri="{FF2B5EF4-FFF2-40B4-BE49-F238E27FC236}">
                      <a16:creationId xmlns:a16="http://schemas.microsoft.com/office/drawing/2014/main" id="{40582435-91E9-433B-84A7-1D88ADC6E655}"/>
                    </a:ext>
                  </a:extLst>
                </p:cNvPr>
                <p:cNvGrpSpPr/>
                <p:nvPr/>
              </p:nvGrpSpPr>
              <p:grpSpPr>
                <a:xfrm>
                  <a:off x="4593344" y="2587079"/>
                  <a:ext cx="382939" cy="261610"/>
                  <a:chOff x="1294498" y="3919558"/>
                  <a:chExt cx="2154891" cy="285685"/>
                </a:xfrm>
              </p:grpSpPr>
              <p:sp>
                <p:nvSpPr>
                  <p:cNvPr id="97" name="矩形 96">
                    <a:extLst>
                      <a:ext uri="{FF2B5EF4-FFF2-40B4-BE49-F238E27FC236}">
                        <a16:creationId xmlns:a16="http://schemas.microsoft.com/office/drawing/2014/main" id="{025B262F-E98A-4ED8-B7F9-80B94DC2915C}"/>
                      </a:ext>
                    </a:extLst>
                  </p:cNvPr>
                  <p:cNvSpPr/>
                  <p:nvPr/>
                </p:nvSpPr>
                <p:spPr>
                  <a:xfrm>
                    <a:off x="1603264" y="3983857"/>
                    <a:ext cx="1313180" cy="157087"/>
                  </a:xfrm>
                  <a:prstGeom prst="rect">
                    <a:avLst/>
                  </a:prstGeom>
                  <a:solidFill>
                    <a:srgbClr val="FFE757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53D3EA29-6AFD-4B24-AFD3-935D24FB25EF}"/>
                      </a:ext>
                    </a:extLst>
                  </p:cNvPr>
                  <p:cNvSpPr txBox="1"/>
                  <p:nvPr/>
                </p:nvSpPr>
                <p:spPr>
                  <a:xfrm>
                    <a:off x="1294498" y="3919558"/>
                    <a:ext cx="2154891" cy="28568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2.0</a:t>
                    </a:r>
                    <a:endParaRPr lang="zh-CN" altLang="en-US" sz="11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boto" panose="02000000000000000000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E1E32287-7A18-407A-AB59-6F930F18D911}"/>
                    </a:ext>
                  </a:extLst>
                </p:cNvPr>
                <p:cNvSpPr/>
                <p:nvPr/>
              </p:nvSpPr>
              <p:spPr>
                <a:xfrm>
                  <a:off x="4577147" y="2567852"/>
                  <a:ext cx="399136" cy="300061"/>
                </a:xfrm>
                <a:prstGeom prst="ellipse">
                  <a:avLst/>
                </a:prstGeom>
                <a:noFill/>
                <a:ln w="41275">
                  <a:solidFill>
                    <a:srgbClr val="232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Roboto" panose="02000000000000000000" pitchFamily="2" charset="0"/>
                  </a:endParaRPr>
                </a:p>
              </p:txBody>
            </p:sp>
          </p:grp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6834F517-FEF9-49F9-B325-7C0707B672A8}"/>
                  </a:ext>
                </a:extLst>
              </p:cNvPr>
              <p:cNvSpPr txBox="1"/>
              <p:nvPr/>
            </p:nvSpPr>
            <p:spPr>
              <a:xfrm>
                <a:off x="4463977" y="1243925"/>
                <a:ext cx="3694200" cy="83099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r>
                  <a:rPr lang="en-US" altLang="zh-CN" sz="24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P-core is almost always 2x faster than an E-core</a:t>
                </a:r>
                <a:endPara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3CF55A3B-CAF8-4FEB-BCC8-86BE88BF56F1}"/>
              </a:ext>
            </a:extLst>
          </p:cNvPr>
          <p:cNvGrpSpPr/>
          <p:nvPr/>
        </p:nvGrpSpPr>
        <p:grpSpPr>
          <a:xfrm>
            <a:off x="8546912" y="2832308"/>
            <a:ext cx="3789453" cy="1745690"/>
            <a:chOff x="8557443" y="1363404"/>
            <a:chExt cx="3789453" cy="1745690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BDFBE239-7B2F-497A-ACB8-797D9891B6BC}"/>
                </a:ext>
              </a:extLst>
            </p:cNvPr>
            <p:cNvGrpSpPr/>
            <p:nvPr/>
          </p:nvGrpSpPr>
          <p:grpSpPr>
            <a:xfrm>
              <a:off x="8557443" y="2809033"/>
              <a:ext cx="405496" cy="300061"/>
              <a:chOff x="8557443" y="2809033"/>
              <a:chExt cx="405496" cy="300061"/>
            </a:xfrm>
          </p:grpSpPr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4D3D3D4F-396C-4B37-AC9E-4544DD1DD0EE}"/>
                  </a:ext>
                </a:extLst>
              </p:cNvPr>
              <p:cNvGrpSpPr/>
              <p:nvPr/>
            </p:nvGrpSpPr>
            <p:grpSpPr>
              <a:xfrm>
                <a:off x="8580000" y="2828260"/>
                <a:ext cx="382939" cy="261610"/>
                <a:chOff x="1294498" y="3919558"/>
                <a:chExt cx="2154891" cy="285685"/>
              </a:xfrm>
            </p:grpSpPr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005F3C4A-2234-4066-9C65-1BE0268272D9}"/>
                    </a:ext>
                  </a:extLst>
                </p:cNvPr>
                <p:cNvSpPr/>
                <p:nvPr/>
              </p:nvSpPr>
              <p:spPr>
                <a:xfrm>
                  <a:off x="1603264" y="3983857"/>
                  <a:ext cx="1313180" cy="157087"/>
                </a:xfrm>
                <a:prstGeom prst="rect">
                  <a:avLst/>
                </a:prstGeom>
                <a:solidFill>
                  <a:srgbClr val="FFE75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EDE474BA-80F9-4AB7-8558-41B9B970BBB2}"/>
                    </a:ext>
                  </a:extLst>
                </p:cNvPr>
                <p:cNvSpPr txBox="1"/>
                <p:nvPr/>
              </p:nvSpPr>
              <p:spPr>
                <a:xfrm>
                  <a:off x="1294498" y="3919558"/>
                  <a:ext cx="2154891" cy="285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1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1.0</a:t>
                  </a:r>
                  <a:endParaRPr lang="zh-CN" altLang="en-US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 panose="02000000000000000000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3FD829CF-1BD2-490D-8090-A528BBBDA4ED}"/>
                  </a:ext>
                </a:extLst>
              </p:cNvPr>
              <p:cNvSpPr/>
              <p:nvPr/>
            </p:nvSpPr>
            <p:spPr>
              <a:xfrm>
                <a:off x="8557443" y="2809033"/>
                <a:ext cx="399136" cy="300061"/>
              </a:xfrm>
              <a:prstGeom prst="ellipse">
                <a:avLst/>
              </a:prstGeom>
              <a:noFill/>
              <a:ln w="41275">
                <a:solidFill>
                  <a:srgbClr val="FF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Roboto" panose="02000000000000000000" pitchFamily="2" charset="0"/>
                </a:endParaRPr>
              </a:p>
            </p:txBody>
          </p:sp>
        </p:grp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194B2190-1154-4AC7-8E68-DEB91BC769D4}"/>
                </a:ext>
              </a:extLst>
            </p:cNvPr>
            <p:cNvSpPr txBox="1"/>
            <p:nvPr/>
          </p:nvSpPr>
          <p:spPr>
            <a:xfrm>
              <a:off x="8706168" y="1363404"/>
              <a:ext cx="3640728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No obvious speedup</a:t>
              </a:r>
              <a:endPara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817F2D6C-E571-456D-B2EA-A82526752308}"/>
              </a:ext>
            </a:extLst>
          </p:cNvPr>
          <p:cNvSpPr txBox="1"/>
          <p:nvPr/>
        </p:nvSpPr>
        <p:spPr>
          <a:xfrm>
            <a:off x="639654" y="1401366"/>
            <a:ext cx="699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Dataset: 2888 matrices from the </a:t>
            </a:r>
            <a:r>
              <a:rPr lang="en-US" altLang="zh-CN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SuiteSparse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Matrix Collection</a:t>
            </a:r>
            <a:endParaRPr lang="zh-CN" altLang="en-US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27925B7-2C3B-4C3B-A79A-5AD408341D24}"/>
              </a:ext>
            </a:extLst>
          </p:cNvPr>
          <p:cNvGrpSpPr/>
          <p:nvPr/>
        </p:nvGrpSpPr>
        <p:grpSpPr>
          <a:xfrm>
            <a:off x="1397124" y="5831002"/>
            <a:ext cx="9216471" cy="1004275"/>
            <a:chOff x="-689417" y="4508126"/>
            <a:chExt cx="7522616" cy="837094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823D6E1-8CE3-4506-89D1-41F31188E8DB}"/>
                </a:ext>
              </a:extLst>
            </p:cNvPr>
            <p:cNvSpPr txBox="1"/>
            <p:nvPr/>
          </p:nvSpPr>
          <p:spPr>
            <a:xfrm>
              <a:off x="-689417" y="4508126"/>
              <a:ext cx="7522616" cy="795276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519D8C9D-EB4F-421C-A5EC-FE37EF12FDDF}"/>
                </a:ext>
              </a:extLst>
            </p:cNvPr>
            <p:cNvSpPr txBox="1"/>
            <p:nvPr/>
          </p:nvSpPr>
          <p:spPr>
            <a:xfrm>
              <a:off x="-689417" y="4549943"/>
              <a:ext cx="7522616" cy="79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Third Motivation</a:t>
              </a: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To give rows of the 'best' lengths to most suitable cores</a:t>
              </a:r>
            </a:p>
          </p:txBody>
        </p:sp>
      </p:grp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A442A8E-9ACB-4EAB-A985-135DA77CAD3F}"/>
              </a:ext>
            </a:extLst>
          </p:cNvPr>
          <p:cNvCxnSpPr>
            <a:cxnSpLocks/>
            <a:stCxn id="107" idx="2"/>
          </p:cNvCxnSpPr>
          <p:nvPr/>
        </p:nvCxnSpPr>
        <p:spPr>
          <a:xfrm flipH="1">
            <a:off x="4825764" y="3509104"/>
            <a:ext cx="1480954" cy="501214"/>
          </a:xfrm>
          <a:prstGeom prst="straightConnector1">
            <a:avLst/>
          </a:prstGeom>
          <a:ln w="41275">
            <a:solidFill>
              <a:srgbClr val="2323F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B3EB677F-9AE7-4B4C-8498-1D750E6549B4}"/>
              </a:ext>
            </a:extLst>
          </p:cNvPr>
          <p:cNvCxnSpPr>
            <a:cxnSpLocks/>
            <a:stCxn id="87" idx="1"/>
          </p:cNvCxnSpPr>
          <p:nvPr/>
        </p:nvCxnSpPr>
        <p:spPr>
          <a:xfrm rot="10800000" flipH="1" flipV="1">
            <a:off x="121063" y="2192270"/>
            <a:ext cx="954736" cy="1621302"/>
          </a:xfrm>
          <a:prstGeom prst="curvedConnector4">
            <a:avLst>
              <a:gd name="adj1" fmla="val -3326"/>
              <a:gd name="adj2" fmla="val 76522"/>
            </a:avLst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4EF5445-AD4A-49FA-AE13-77B02519FA76}"/>
              </a:ext>
            </a:extLst>
          </p:cNvPr>
          <p:cNvGrpSpPr/>
          <p:nvPr/>
        </p:nvGrpSpPr>
        <p:grpSpPr>
          <a:xfrm>
            <a:off x="223377" y="2671064"/>
            <a:ext cx="3895181" cy="835765"/>
            <a:chOff x="211997" y="2628933"/>
            <a:chExt cx="3895181" cy="835765"/>
          </a:xfrm>
        </p:grpSpPr>
        <p:sp>
          <p:nvSpPr>
            <p:cNvPr id="55" name="流程图: 可选过程 54">
              <a:extLst>
                <a:ext uri="{FF2B5EF4-FFF2-40B4-BE49-F238E27FC236}">
                  <a16:creationId xmlns:a16="http://schemas.microsoft.com/office/drawing/2014/main" id="{ED4DAD56-CAEA-43CB-84F4-36455E59BFDE}"/>
                </a:ext>
              </a:extLst>
            </p:cNvPr>
            <p:cNvSpPr/>
            <p:nvPr/>
          </p:nvSpPr>
          <p:spPr>
            <a:xfrm>
              <a:off x="211997" y="2628933"/>
              <a:ext cx="3895181" cy="830997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0784664A-AEFB-4D4C-B6D3-1856F0D124CB}"/>
                </a:ext>
              </a:extLst>
            </p:cNvPr>
            <p:cNvSpPr txBox="1"/>
            <p:nvPr/>
          </p:nvSpPr>
          <p:spPr>
            <a:xfrm>
              <a:off x="415160" y="2633701"/>
              <a:ext cx="348597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The speedups decrease to 1.0</a:t>
              </a:r>
              <a:endPara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" name="连接符: 曲线 75">
            <a:extLst>
              <a:ext uri="{FF2B5EF4-FFF2-40B4-BE49-F238E27FC236}">
                <a16:creationId xmlns:a16="http://schemas.microsoft.com/office/drawing/2014/main" id="{78FC667F-318C-457A-A80A-2D1D41421A04}"/>
              </a:ext>
            </a:extLst>
          </p:cNvPr>
          <p:cNvCxnSpPr>
            <a:cxnSpLocks/>
            <a:stCxn id="93" idx="2"/>
          </p:cNvCxnSpPr>
          <p:nvPr/>
        </p:nvCxnSpPr>
        <p:spPr>
          <a:xfrm rot="16200000" flipH="1">
            <a:off x="2158505" y="3517853"/>
            <a:ext cx="312492" cy="290443"/>
          </a:xfrm>
          <a:prstGeom prst="curvedConnector3">
            <a:avLst>
              <a:gd name="adj1" fmla="val 50000"/>
            </a:avLst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0CAD47B-61C7-4551-B75D-A6D02445B0DB}"/>
              </a:ext>
            </a:extLst>
          </p:cNvPr>
          <p:cNvGrpSpPr/>
          <p:nvPr/>
        </p:nvGrpSpPr>
        <p:grpSpPr>
          <a:xfrm>
            <a:off x="8201113" y="2665156"/>
            <a:ext cx="3895181" cy="1616089"/>
            <a:chOff x="8201113" y="2665156"/>
            <a:chExt cx="3895181" cy="1616089"/>
          </a:xfrm>
        </p:grpSpPr>
        <p:sp>
          <p:nvSpPr>
            <p:cNvPr id="71" name="流程图: 可选过程 70">
              <a:extLst>
                <a:ext uri="{FF2B5EF4-FFF2-40B4-BE49-F238E27FC236}">
                  <a16:creationId xmlns:a16="http://schemas.microsoft.com/office/drawing/2014/main" id="{509FD4CA-794B-4670-B1DC-F32AFC1DF26C}"/>
                </a:ext>
              </a:extLst>
            </p:cNvPr>
            <p:cNvSpPr/>
            <p:nvPr/>
          </p:nvSpPr>
          <p:spPr>
            <a:xfrm>
              <a:off x="8201113" y="2665156"/>
              <a:ext cx="3895181" cy="830997"/>
            </a:xfrm>
            <a:prstGeom prst="flowChartAlternateProcess">
              <a:avLst/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3626AD39-5A7E-4B4B-AE99-0075B0EAEE4A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>
              <a:off x="8789174" y="3496153"/>
              <a:ext cx="1359530" cy="785092"/>
            </a:xfrm>
            <a:prstGeom prst="straightConnector1">
              <a:avLst/>
            </a:prstGeom>
            <a:ln w="41275">
              <a:solidFill>
                <a:srgbClr val="FF1A1A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1F5BD591-0261-4DBB-99E0-16BE4EBB7747}"/>
              </a:ext>
            </a:extLst>
          </p:cNvPr>
          <p:cNvSpPr txBox="1"/>
          <p:nvPr/>
        </p:nvSpPr>
        <p:spPr>
          <a:xfrm>
            <a:off x="232185" y="959642"/>
            <a:ext cx="10567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Roboto" panose="02000000000000000000" pitchFamily="2" charset="0"/>
                <a:cs typeface="Times New Roman" panose="02020603050405020304" pitchFamily="18" charset="0"/>
              </a:rPr>
              <a:t>③ </a:t>
            </a: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Correlation of row length and single core </a:t>
            </a:r>
            <a:r>
              <a:rPr lang="en-US" altLang="zh-CN" sz="24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performance test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4D900B28-E30D-45D7-8A31-259DAACEF915}"/>
              </a:ext>
            </a:extLst>
          </p:cNvPr>
          <p:cNvSpPr txBox="1"/>
          <p:nvPr/>
        </p:nvSpPr>
        <p:spPr>
          <a:xfrm>
            <a:off x="-89797" y="998260"/>
            <a:ext cx="1234256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OUTLINE</a:t>
            </a:r>
            <a:endParaRPr lang="zh-CN" altLang="en-US" sz="40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灯片编号占位符 14">
            <a:extLst>
              <a:ext uri="{FF2B5EF4-FFF2-40B4-BE49-F238E27FC236}">
                <a16:creationId xmlns:a16="http://schemas.microsoft.com/office/drawing/2014/main" id="{00926873-92B3-4A0D-A8AF-95B00817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8" y="6349358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13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4D6A5E7-01D2-4EA2-ACA8-25D1639C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0819B872-CDB3-4EB4-B96D-1DCBEF3303AF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2" name="图片 31" descr="ssslab4x">
            <a:extLst>
              <a:ext uri="{FF2B5EF4-FFF2-40B4-BE49-F238E27FC236}">
                <a16:creationId xmlns:a16="http://schemas.microsoft.com/office/drawing/2014/main" id="{01180185-7ACB-4BBF-94C7-C50349B3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34" name="Picture 2" descr="中国石油大学（北京）国有资产管理处">
            <a:extLst>
              <a:ext uri="{FF2B5EF4-FFF2-40B4-BE49-F238E27FC236}">
                <a16:creationId xmlns:a16="http://schemas.microsoft.com/office/drawing/2014/main" id="{6137516D-1962-4F4B-9F21-3B4102615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表格 3">
            <a:extLst>
              <a:ext uri="{FF2B5EF4-FFF2-40B4-BE49-F238E27FC236}">
                <a16:creationId xmlns:a16="http://schemas.microsoft.com/office/drawing/2014/main" id="{9AC95D3E-BD0F-481B-A380-51A472250D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4349296"/>
              </p:ext>
            </p:extLst>
          </p:nvPr>
        </p:nvGraphicFramePr>
        <p:xfrm>
          <a:off x="1919931" y="1850276"/>
          <a:ext cx="889170" cy="44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70">
                  <a:extLst>
                    <a:ext uri="{9D8B030D-6E8A-4147-A177-3AD203B41FA5}">
                      <a16:colId xmlns:a16="http://schemas.microsoft.com/office/drawing/2014/main" val="3651313658"/>
                    </a:ext>
                  </a:extLst>
                </a:gridCol>
              </a:tblGrid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9260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9959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D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3582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Ⅳ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08486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Ⅴ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0002"/>
                  </a:ext>
                </a:extLst>
              </a:tr>
            </a:tbl>
          </a:graphicData>
        </a:graphic>
      </p:graphicFrame>
      <p:grpSp>
        <p:nvGrpSpPr>
          <p:cNvPr id="41" name="组合 40">
            <a:extLst>
              <a:ext uri="{FF2B5EF4-FFF2-40B4-BE49-F238E27FC236}">
                <a16:creationId xmlns:a16="http://schemas.microsoft.com/office/drawing/2014/main" id="{4531FB10-57E7-46C2-8ECA-A38499096EB2}"/>
              </a:ext>
            </a:extLst>
          </p:cNvPr>
          <p:cNvGrpSpPr/>
          <p:nvPr/>
        </p:nvGrpSpPr>
        <p:grpSpPr>
          <a:xfrm>
            <a:off x="3359549" y="2069704"/>
            <a:ext cx="8029299" cy="4035996"/>
            <a:chOff x="2921820" y="2078241"/>
            <a:chExt cx="8029299" cy="4035996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6AAF6DF-CDB7-46BD-8F52-C89211E8D191}"/>
                </a:ext>
              </a:extLst>
            </p:cNvPr>
            <p:cNvSpPr txBox="1"/>
            <p:nvPr/>
          </p:nvSpPr>
          <p:spPr>
            <a:xfrm>
              <a:off x="2921820" y="2078241"/>
              <a:ext cx="76426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Background and Challenges: AMP &amp;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9B7A4E7-AE2A-4F59-BF42-7538091825C8}"/>
                </a:ext>
              </a:extLst>
            </p:cNvPr>
            <p:cNvSpPr txBox="1"/>
            <p:nvPr/>
          </p:nvSpPr>
          <p:spPr>
            <a:xfrm>
              <a:off x="2921820" y="2958855"/>
              <a:ext cx="80292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Three Micro-Benchmarks and Motivations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AB49284-BB1D-4F0A-9239-94BB681B3A17}"/>
                </a:ext>
              </a:extLst>
            </p:cNvPr>
            <p:cNvSpPr txBox="1"/>
            <p:nvPr/>
          </p:nvSpPr>
          <p:spPr>
            <a:xfrm>
              <a:off x="2921820" y="3833285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Our Algorithm:</a:t>
              </a:r>
              <a:r>
                <a:rPr lang="zh-CN" altLang="en-US" sz="2800" dirty="0"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HASpMV</a:t>
              </a:r>
              <a:endPara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DFBE540-B74D-448F-AA70-00D468B2A221}"/>
                </a:ext>
              </a:extLst>
            </p:cNvPr>
            <p:cNvSpPr txBox="1"/>
            <p:nvPr/>
          </p:nvSpPr>
          <p:spPr>
            <a:xfrm>
              <a:off x="2921820" y="4712151"/>
              <a:ext cx="6569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Comparison with Other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Methods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67784E6-518A-4282-B91D-26597D879B07}"/>
                </a:ext>
              </a:extLst>
            </p:cNvPr>
            <p:cNvSpPr txBox="1"/>
            <p:nvPr/>
          </p:nvSpPr>
          <p:spPr>
            <a:xfrm>
              <a:off x="2921820" y="5591017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8498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44A2F219-9BE9-4AF9-8BC1-7AB62DCA9D4F}"/>
              </a:ext>
            </a:extLst>
          </p:cNvPr>
          <p:cNvSpPr txBox="1"/>
          <p:nvPr/>
        </p:nvSpPr>
        <p:spPr>
          <a:xfrm>
            <a:off x="7010732" y="2333771"/>
            <a:ext cx="49309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Utilize the                               as the basis for matrix partitioning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2E256F3-1B26-4572-8286-500BD5D4EC19}"/>
              </a:ext>
            </a:extLst>
          </p:cNvPr>
          <p:cNvSpPr txBox="1"/>
          <p:nvPr/>
        </p:nvSpPr>
        <p:spPr>
          <a:xfrm>
            <a:off x="8733361" y="2326022"/>
            <a:ext cx="259398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Cache Line Cost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14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ACC24F-1D63-40B1-BCF9-2F71F0933B54}"/>
              </a:ext>
            </a:extLst>
          </p:cNvPr>
          <p:cNvSpPr txBox="1"/>
          <p:nvPr/>
        </p:nvSpPr>
        <p:spPr>
          <a:xfrm>
            <a:off x="771235" y="196836"/>
            <a:ext cx="25490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Algorithm Design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78D633-39EA-4CED-A920-0D18D9F20D49}"/>
              </a:ext>
            </a:extLst>
          </p:cNvPr>
          <p:cNvSpPr txBox="1"/>
          <p:nvPr/>
        </p:nvSpPr>
        <p:spPr>
          <a:xfrm>
            <a:off x="578839" y="2333771"/>
            <a:ext cx="46088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Assign the best workload to different cores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D4ED91-E89F-42D9-BE95-9F8FB57B250B}"/>
              </a:ext>
            </a:extLst>
          </p:cNvPr>
          <p:cNvSpPr txBox="1"/>
          <p:nvPr/>
        </p:nvSpPr>
        <p:spPr>
          <a:xfrm>
            <a:off x="499165" y="3672401"/>
            <a:ext cx="47681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Achieve higher cache utilization of the workload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896591-E9A1-4F84-A55D-C6EB25FD4A4C}"/>
              </a:ext>
            </a:extLst>
          </p:cNvPr>
          <p:cNvSpPr txBox="1"/>
          <p:nvPr/>
        </p:nvSpPr>
        <p:spPr>
          <a:xfrm>
            <a:off x="578841" y="5011031"/>
            <a:ext cx="46088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Give rows of the 'best' lengths to most suitable cores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2" name="箭头: 右 91">
            <a:extLst>
              <a:ext uri="{FF2B5EF4-FFF2-40B4-BE49-F238E27FC236}">
                <a16:creationId xmlns:a16="http://schemas.microsoft.com/office/drawing/2014/main" id="{01EA1126-C9B7-44D2-BDD6-67E5C2C8EE78}"/>
              </a:ext>
            </a:extLst>
          </p:cNvPr>
          <p:cNvSpPr/>
          <p:nvPr/>
        </p:nvSpPr>
        <p:spPr>
          <a:xfrm>
            <a:off x="5373356" y="2603233"/>
            <a:ext cx="1445287" cy="353628"/>
          </a:xfrm>
          <a:prstGeom prst="rightArrow">
            <a:avLst>
              <a:gd name="adj1" fmla="val 50000"/>
              <a:gd name="adj2" fmla="val 146012"/>
            </a:avLst>
          </a:prstGeom>
          <a:solidFill>
            <a:srgbClr val="FFF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E52B1B6-5570-486A-968E-7FE2B6A6ACCC}"/>
              </a:ext>
            </a:extLst>
          </p:cNvPr>
          <p:cNvSpPr txBox="1"/>
          <p:nvPr/>
        </p:nvSpPr>
        <p:spPr>
          <a:xfrm>
            <a:off x="1581947" y="1375570"/>
            <a:ext cx="2602589" cy="492443"/>
          </a:xfrm>
          <a:prstGeom prst="rect">
            <a:avLst/>
          </a:prstGeom>
          <a:noFill/>
          <a:ln>
            <a:solidFill>
              <a:schemeClr val="tx1">
                <a:alpha val="5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Motivations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CFDE15-BE16-4489-904F-2D36FA579017}"/>
              </a:ext>
            </a:extLst>
          </p:cNvPr>
          <p:cNvSpPr txBox="1"/>
          <p:nvPr/>
        </p:nvSpPr>
        <p:spPr>
          <a:xfrm>
            <a:off x="8046652" y="1370644"/>
            <a:ext cx="2859129" cy="492443"/>
          </a:xfrm>
          <a:prstGeom prst="rect">
            <a:avLst/>
          </a:prstGeom>
          <a:noFill/>
          <a:ln>
            <a:solidFill>
              <a:schemeClr val="tx1">
                <a:alpha val="5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Algorithm Design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0" grpId="0"/>
      <p:bldP spid="12" grpId="0"/>
      <p:bldP spid="14" grpId="0"/>
      <p:bldP spid="17" grpId="0"/>
      <p:bldP spid="92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B425F53B-B76B-4ADC-BACC-BAA678DCDA40}"/>
              </a:ext>
            </a:extLst>
          </p:cNvPr>
          <p:cNvSpPr txBox="1"/>
          <p:nvPr/>
        </p:nvSpPr>
        <p:spPr>
          <a:xfrm>
            <a:off x="771235" y="175057"/>
            <a:ext cx="259398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Cache Line Cost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15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C59A4C-A7E0-4E6A-9EF5-F9CA67C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4798" r="55948" b="25982"/>
          <a:stretch/>
        </p:blipFill>
        <p:spPr>
          <a:xfrm>
            <a:off x="1358985" y="1929077"/>
            <a:ext cx="3637356" cy="2432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CBE105-6143-4736-A530-38873A6852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7" r="25317" b="3799"/>
          <a:stretch/>
        </p:blipFill>
        <p:spPr>
          <a:xfrm>
            <a:off x="6109394" y="1282746"/>
            <a:ext cx="4861659" cy="2917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AB563FF-C202-4816-96FC-7074CC9FF904}"/>
              </a:ext>
            </a:extLst>
          </p:cNvPr>
          <p:cNvGrpSpPr/>
          <p:nvPr/>
        </p:nvGrpSpPr>
        <p:grpSpPr>
          <a:xfrm>
            <a:off x="527295" y="1193086"/>
            <a:ext cx="5155543" cy="646331"/>
            <a:chOff x="-218482" y="4454236"/>
            <a:chExt cx="5155543" cy="64633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B5C3002-0B1A-4745-BD71-E8CEB785FE5F}"/>
                </a:ext>
              </a:extLst>
            </p:cNvPr>
            <p:cNvSpPr txBox="1"/>
            <p:nvPr/>
          </p:nvSpPr>
          <p:spPr>
            <a:xfrm>
              <a:off x="-218482" y="4464246"/>
              <a:ext cx="5155542" cy="626313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43F2B77-9F02-4381-99B1-B2B2FBFDF94F}"/>
                </a:ext>
              </a:extLst>
            </p:cNvPr>
            <p:cNvSpPr txBox="1"/>
            <p:nvPr/>
          </p:nvSpPr>
          <p:spPr>
            <a:xfrm>
              <a:off x="-218482" y="4454236"/>
              <a:ext cx="51555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Quantifying memory access overhead incurred by the consumption of cache lines by vector x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8472DE-1F0E-4512-9CF6-731AF4BB44A3}"/>
              </a:ext>
            </a:extLst>
          </p:cNvPr>
          <p:cNvGrpSpPr/>
          <p:nvPr/>
        </p:nvGrpSpPr>
        <p:grpSpPr>
          <a:xfrm>
            <a:off x="282551" y="3580107"/>
            <a:ext cx="11997222" cy="2522515"/>
            <a:chOff x="306069" y="3640791"/>
            <a:chExt cx="11997222" cy="228610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1CFF463-206B-422E-8E97-E60A3043B648}"/>
                </a:ext>
              </a:extLst>
            </p:cNvPr>
            <p:cNvSpPr txBox="1"/>
            <p:nvPr/>
          </p:nvSpPr>
          <p:spPr>
            <a:xfrm>
              <a:off x="306069" y="5117994"/>
              <a:ext cx="11997222" cy="808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6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We store the sum of cache lines used at the end of each row.</a:t>
              </a:r>
            </a:p>
            <a:p>
              <a:pPr algn="ctr"/>
              <a:r>
                <a:rPr lang="en-US" altLang="zh-CN" sz="2600" dirty="0">
                  <a:latin typeface="Roboto" panose="02000000000000000000" pitchFamily="2" charset="0"/>
                  <a:cs typeface="Times New Roman" panose="02020603050405020304" pitchFamily="18" charset="0"/>
                </a:rPr>
                <a:t>The numbers summed can help find the rows for matrix partitioning.</a:t>
              </a:r>
              <a:endParaRPr lang="zh-CN" altLang="en-US" sz="26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FD5D53D-C3E1-411E-BF61-020029F0843F}"/>
                </a:ext>
              </a:extLst>
            </p:cNvPr>
            <p:cNvSpPr/>
            <p:nvPr/>
          </p:nvSpPr>
          <p:spPr>
            <a:xfrm>
              <a:off x="6736192" y="3640791"/>
              <a:ext cx="3312683" cy="3882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20DB5C4D-767B-4556-A60C-8E0B11E3C404}"/>
                </a:ext>
              </a:extLst>
            </p:cNvPr>
            <p:cNvCxnSpPr>
              <a:cxnSpLocks/>
              <a:stCxn id="23" idx="2"/>
              <a:endCxn id="27" idx="0"/>
            </p:cNvCxnSpPr>
            <p:nvPr/>
          </p:nvCxnSpPr>
          <p:spPr>
            <a:xfrm flipH="1">
              <a:off x="6304680" y="4029074"/>
              <a:ext cx="2087854" cy="108892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A64DB17-6913-4041-B00B-363089D537BD}"/>
                </a:ext>
              </a:extLst>
            </p:cNvPr>
            <p:cNvSpPr/>
            <p:nvPr/>
          </p:nvSpPr>
          <p:spPr>
            <a:xfrm>
              <a:off x="1014920" y="5136135"/>
              <a:ext cx="10530038" cy="772619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5FE2BA-7D34-4D83-9975-3A8FC1140D55}"/>
              </a:ext>
            </a:extLst>
          </p:cNvPr>
          <p:cNvGrpSpPr/>
          <p:nvPr/>
        </p:nvGrpSpPr>
        <p:grpSpPr>
          <a:xfrm>
            <a:off x="7153358" y="1643682"/>
            <a:ext cx="4858090" cy="1189832"/>
            <a:chOff x="7153358" y="1643682"/>
            <a:chExt cx="4858090" cy="118983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E71A3E4-A869-448F-AED8-1883C3F9B9EE}"/>
                </a:ext>
              </a:extLst>
            </p:cNvPr>
            <p:cNvSpPr/>
            <p:nvPr/>
          </p:nvSpPr>
          <p:spPr>
            <a:xfrm>
              <a:off x="7153358" y="2519189"/>
              <a:ext cx="1438275" cy="31432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C46C678-FBB3-4532-8A07-188C8B72C2B4}"/>
                </a:ext>
              </a:extLst>
            </p:cNvPr>
            <p:cNvGrpSpPr/>
            <p:nvPr/>
          </p:nvGrpSpPr>
          <p:grpSpPr>
            <a:xfrm>
              <a:off x="8212324" y="1643682"/>
              <a:ext cx="3799124" cy="705435"/>
              <a:chOff x="442881" y="3996371"/>
              <a:chExt cx="5082553" cy="1161663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416ED9C-5790-4944-AE25-D157FFE4C459}"/>
                  </a:ext>
                </a:extLst>
              </p:cNvPr>
              <p:cNvSpPr txBox="1"/>
              <p:nvPr/>
            </p:nvSpPr>
            <p:spPr>
              <a:xfrm>
                <a:off x="442881" y="3996371"/>
                <a:ext cx="4990620" cy="1161663"/>
              </a:xfrm>
              <a:prstGeom prst="rect">
                <a:avLst/>
              </a:prstGeom>
              <a:solidFill>
                <a:srgbClr val="FFE75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12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CE0A3C7-7229-4038-B86D-91CE3B23A00A}"/>
                  </a:ext>
                </a:extLst>
              </p:cNvPr>
              <p:cNvSpPr txBox="1"/>
              <p:nvPr/>
            </p:nvSpPr>
            <p:spPr>
              <a:xfrm>
                <a:off x="511296" y="4049834"/>
                <a:ext cx="5014138" cy="1064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64 bytes cache line (8 doubles) is the basic working unit</a:t>
                </a:r>
                <a:endPara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047572D-2BB4-41B3-BCB5-76BDE6344C40}"/>
              </a:ext>
            </a:extLst>
          </p:cNvPr>
          <p:cNvCxnSpPr>
            <a:cxnSpLocks/>
            <a:stCxn id="26" idx="0"/>
            <a:endCxn id="32" idx="1"/>
          </p:cNvCxnSpPr>
          <p:nvPr/>
        </p:nvCxnSpPr>
        <p:spPr>
          <a:xfrm flipV="1">
            <a:off x="7872496" y="1999314"/>
            <a:ext cx="390967" cy="519875"/>
          </a:xfrm>
          <a:prstGeom prst="straightConnector1">
            <a:avLst/>
          </a:prstGeom>
          <a:ln w="41275">
            <a:solidFill>
              <a:srgbClr val="239123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08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EBEC281B-B656-4055-A311-10C18938BE3D}"/>
              </a:ext>
            </a:extLst>
          </p:cNvPr>
          <p:cNvSpPr txBox="1"/>
          <p:nvPr/>
        </p:nvSpPr>
        <p:spPr>
          <a:xfrm>
            <a:off x="8617414" y="2333305"/>
            <a:ext cx="259398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Cache Line Cost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4A2F219-9BE9-4AF9-8BC1-7AB62DCA9D4F}"/>
              </a:ext>
            </a:extLst>
          </p:cNvPr>
          <p:cNvSpPr txBox="1"/>
          <p:nvPr/>
        </p:nvSpPr>
        <p:spPr>
          <a:xfrm>
            <a:off x="6894785" y="2342601"/>
            <a:ext cx="49309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Utilize the                               as the basis for matrix partitioning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16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ACC24F-1D63-40B1-BCF9-2F71F0933B54}"/>
              </a:ext>
            </a:extLst>
          </p:cNvPr>
          <p:cNvSpPr txBox="1"/>
          <p:nvPr/>
        </p:nvSpPr>
        <p:spPr>
          <a:xfrm>
            <a:off x="771235" y="196836"/>
            <a:ext cx="25490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Algorithm Design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78D633-39EA-4CED-A920-0D18D9F20D49}"/>
              </a:ext>
            </a:extLst>
          </p:cNvPr>
          <p:cNvSpPr txBox="1"/>
          <p:nvPr/>
        </p:nvSpPr>
        <p:spPr>
          <a:xfrm>
            <a:off x="608732" y="2366429"/>
            <a:ext cx="46088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Assign the best workload to different cores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D4ED91-E89F-42D9-BE95-9F8FB57B250B}"/>
              </a:ext>
            </a:extLst>
          </p:cNvPr>
          <p:cNvSpPr txBox="1"/>
          <p:nvPr/>
        </p:nvSpPr>
        <p:spPr>
          <a:xfrm>
            <a:off x="529058" y="3705059"/>
            <a:ext cx="47681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Achieve higher cache utilization of the workload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896591-E9A1-4F84-A55D-C6EB25FD4A4C}"/>
              </a:ext>
            </a:extLst>
          </p:cNvPr>
          <p:cNvSpPr txBox="1"/>
          <p:nvPr/>
        </p:nvSpPr>
        <p:spPr>
          <a:xfrm>
            <a:off x="608734" y="5043689"/>
            <a:ext cx="46088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Give rows of the 'best' lengths to most suitable cores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E52B1B6-5570-486A-968E-7FE2B6A6ACCC}"/>
              </a:ext>
            </a:extLst>
          </p:cNvPr>
          <p:cNvSpPr txBox="1"/>
          <p:nvPr/>
        </p:nvSpPr>
        <p:spPr>
          <a:xfrm>
            <a:off x="1611840" y="1408228"/>
            <a:ext cx="2602589" cy="492443"/>
          </a:xfrm>
          <a:prstGeom prst="rect">
            <a:avLst/>
          </a:prstGeom>
          <a:noFill/>
          <a:ln>
            <a:solidFill>
              <a:schemeClr val="tx1">
                <a:alpha val="5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Motivations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86A0A60-98C4-4705-98A7-C445B63C337B}"/>
              </a:ext>
            </a:extLst>
          </p:cNvPr>
          <p:cNvSpPr txBox="1"/>
          <p:nvPr/>
        </p:nvSpPr>
        <p:spPr>
          <a:xfrm>
            <a:off x="7354763" y="3717032"/>
            <a:ext cx="39854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Design a </a:t>
            </a:r>
          </a:p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Partitioning Method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787300F-4AEF-4E1E-89B3-F8FABADBF579}"/>
              </a:ext>
            </a:extLst>
          </p:cNvPr>
          <p:cNvSpPr txBox="1"/>
          <p:nvPr/>
        </p:nvSpPr>
        <p:spPr>
          <a:xfrm>
            <a:off x="8638868" y="3717032"/>
            <a:ext cx="2701381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Two-level Matrix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A26E9225-8EB9-4AF8-BAA9-9620A52053CE}"/>
              </a:ext>
            </a:extLst>
          </p:cNvPr>
          <p:cNvSpPr/>
          <p:nvPr/>
        </p:nvSpPr>
        <p:spPr>
          <a:xfrm>
            <a:off x="5373356" y="2603233"/>
            <a:ext cx="1445287" cy="353628"/>
          </a:xfrm>
          <a:prstGeom prst="rightArrow">
            <a:avLst>
              <a:gd name="adj1" fmla="val 50000"/>
              <a:gd name="adj2" fmla="val 146012"/>
            </a:avLst>
          </a:prstGeom>
          <a:solidFill>
            <a:srgbClr val="FFF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FFB33BE-1C09-4808-8DF3-18003C6F977F}"/>
              </a:ext>
            </a:extLst>
          </p:cNvPr>
          <p:cNvSpPr/>
          <p:nvPr/>
        </p:nvSpPr>
        <p:spPr>
          <a:xfrm>
            <a:off x="5373356" y="4032661"/>
            <a:ext cx="1445287" cy="353628"/>
          </a:xfrm>
          <a:prstGeom prst="rightArrow">
            <a:avLst>
              <a:gd name="adj1" fmla="val 50000"/>
              <a:gd name="adj2" fmla="val 146012"/>
            </a:avLst>
          </a:prstGeom>
          <a:solidFill>
            <a:srgbClr val="FFF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963593-F8F2-49DD-B1C8-AA8A6F4DE009}"/>
              </a:ext>
            </a:extLst>
          </p:cNvPr>
          <p:cNvSpPr txBox="1"/>
          <p:nvPr/>
        </p:nvSpPr>
        <p:spPr>
          <a:xfrm>
            <a:off x="8046652" y="1370644"/>
            <a:ext cx="2859129" cy="492443"/>
          </a:xfrm>
          <a:prstGeom prst="rect">
            <a:avLst/>
          </a:prstGeom>
          <a:noFill/>
          <a:ln>
            <a:solidFill>
              <a:schemeClr val="tx1">
                <a:alpha val="5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Algorithm Design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E0A3206-4579-4BF9-911B-D9F39512A370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6092000" y="4463410"/>
            <a:ext cx="915591" cy="1184192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224AE93-4350-4233-80BD-672DBF62EB33}"/>
              </a:ext>
            </a:extLst>
          </p:cNvPr>
          <p:cNvGrpSpPr/>
          <p:nvPr/>
        </p:nvGrpSpPr>
        <p:grpSpPr>
          <a:xfrm>
            <a:off x="4724437" y="1777026"/>
            <a:ext cx="3003516" cy="2585085"/>
            <a:chOff x="4650351" y="1269947"/>
            <a:chExt cx="3003516" cy="258508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5F50B47-96D1-4206-AA98-58390D633386}"/>
                </a:ext>
              </a:extLst>
            </p:cNvPr>
            <p:cNvSpPr/>
            <p:nvPr/>
          </p:nvSpPr>
          <p:spPr>
            <a:xfrm>
              <a:off x="4656667" y="1269947"/>
              <a:ext cx="2997200" cy="728187"/>
            </a:xfrm>
            <a:prstGeom prst="rect">
              <a:avLst/>
            </a:prstGeom>
            <a:gradFill flip="none" rotWithShape="1">
              <a:gsLst>
                <a:gs pos="37000">
                  <a:srgbClr val="FFF0A3">
                    <a:alpha val="48000"/>
                  </a:srgbClr>
                </a:gs>
                <a:gs pos="100000">
                  <a:srgbClr val="FFE757">
                    <a:alpha val="50000"/>
                  </a:srgbClr>
                </a:gs>
                <a:gs pos="7000">
                  <a:schemeClr val="bg1">
                    <a:alpha val="4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DA66FBF-7B79-4C7A-B036-BDF8FE30241C}"/>
                </a:ext>
              </a:extLst>
            </p:cNvPr>
            <p:cNvSpPr/>
            <p:nvPr/>
          </p:nvSpPr>
          <p:spPr>
            <a:xfrm>
              <a:off x="4656667" y="2041575"/>
              <a:ext cx="2997200" cy="904489"/>
            </a:xfrm>
            <a:prstGeom prst="rect">
              <a:avLst/>
            </a:prstGeom>
            <a:gradFill flip="none" rotWithShape="1">
              <a:gsLst>
                <a:gs pos="41000">
                  <a:srgbClr val="FFF0A3">
                    <a:alpha val="48000"/>
                  </a:srgbClr>
                </a:gs>
                <a:gs pos="88000">
                  <a:srgbClr val="FFE757">
                    <a:alpha val="50000"/>
                  </a:srgbClr>
                </a:gs>
                <a:gs pos="14000">
                  <a:schemeClr val="bg1">
                    <a:alpha val="4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801D5FE-1AAC-406C-A27F-533EA32692F3}"/>
                </a:ext>
              </a:extLst>
            </p:cNvPr>
            <p:cNvSpPr/>
            <p:nvPr/>
          </p:nvSpPr>
          <p:spPr>
            <a:xfrm>
              <a:off x="4650351" y="3017212"/>
              <a:ext cx="2997200" cy="537396"/>
            </a:xfrm>
            <a:prstGeom prst="rect">
              <a:avLst/>
            </a:prstGeom>
            <a:gradFill flip="none" rotWithShape="1">
              <a:gsLst>
                <a:gs pos="34000">
                  <a:schemeClr val="accent6">
                    <a:lumMod val="20000"/>
                    <a:lumOff val="80000"/>
                    <a:alpha val="44000"/>
                  </a:schemeClr>
                </a:gs>
                <a:gs pos="88000">
                  <a:schemeClr val="accent6">
                    <a:lumMod val="60000"/>
                    <a:lumOff val="40000"/>
                    <a:alpha val="52000"/>
                  </a:schemeClr>
                </a:gs>
                <a:gs pos="6000">
                  <a:schemeClr val="bg1">
                    <a:alpha val="4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AA26081-9519-4D59-A9F9-9583FD130EDA}"/>
                </a:ext>
              </a:extLst>
            </p:cNvPr>
            <p:cNvSpPr/>
            <p:nvPr/>
          </p:nvSpPr>
          <p:spPr>
            <a:xfrm>
              <a:off x="4650351" y="3598049"/>
              <a:ext cx="2997200" cy="256983"/>
            </a:xfrm>
            <a:prstGeom prst="rect">
              <a:avLst/>
            </a:prstGeom>
            <a:gradFill flip="none" rotWithShape="1">
              <a:gsLst>
                <a:gs pos="34000">
                  <a:schemeClr val="accent6">
                    <a:lumMod val="20000"/>
                    <a:lumOff val="80000"/>
                    <a:alpha val="44000"/>
                  </a:schemeClr>
                </a:gs>
                <a:gs pos="88000">
                  <a:schemeClr val="accent6">
                    <a:lumMod val="60000"/>
                    <a:lumOff val="40000"/>
                    <a:alpha val="52000"/>
                  </a:schemeClr>
                </a:gs>
                <a:gs pos="6000">
                  <a:schemeClr val="bg1">
                    <a:alpha val="4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51CCFF9A-A3BC-48EE-98D8-4948D2114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4" b="10940"/>
          <a:stretch/>
        </p:blipFill>
        <p:spPr>
          <a:xfrm>
            <a:off x="4709616" y="1777025"/>
            <a:ext cx="2764767" cy="2686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FEB630D-4361-4F4F-9DA6-23EECA490FF4}"/>
              </a:ext>
            </a:extLst>
          </p:cNvPr>
          <p:cNvSpPr/>
          <p:nvPr/>
        </p:nvSpPr>
        <p:spPr>
          <a:xfrm>
            <a:off x="114844" y="1747655"/>
            <a:ext cx="3218906" cy="2314846"/>
          </a:xfrm>
          <a:prstGeom prst="rect">
            <a:avLst/>
          </a:prstGeom>
          <a:gradFill flip="none" rotWithShape="1">
            <a:gsLst>
              <a:gs pos="75000">
                <a:srgbClr val="FFF0A3">
                  <a:alpha val="48000"/>
                </a:srgbClr>
              </a:gs>
              <a:gs pos="17000">
                <a:srgbClr val="FFE757">
                  <a:alpha val="50000"/>
                </a:srgbClr>
              </a:gs>
              <a:gs pos="96000">
                <a:schemeClr val="bg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B864614-8968-4611-A0E9-0D9CEFCC4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8" b="25351"/>
          <a:stretch/>
        </p:blipFill>
        <p:spPr>
          <a:xfrm>
            <a:off x="0" y="1660567"/>
            <a:ext cx="3333750" cy="2401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2001C97-8CDD-49B9-B8F2-2F85696F8701}"/>
              </a:ext>
            </a:extLst>
          </p:cNvPr>
          <p:cNvSpPr txBox="1"/>
          <p:nvPr/>
        </p:nvSpPr>
        <p:spPr>
          <a:xfrm>
            <a:off x="732825" y="196836"/>
            <a:ext cx="25106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Two-level Matrix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  <a:cs typeface="Times New Roman" panose="02020603050405020304" pitchFamily="18" charset="0"/>
              </a:rPr>
              <a:t>17</a:t>
            </a:fld>
            <a:endParaRPr lang="zh-CN" altLang="en-US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ACC24F-1D63-40B1-BCF9-2F71F0933B54}"/>
              </a:ext>
            </a:extLst>
          </p:cNvPr>
          <p:cNvSpPr txBox="1"/>
          <p:nvPr/>
        </p:nvSpPr>
        <p:spPr>
          <a:xfrm>
            <a:off x="816600" y="203440"/>
            <a:ext cx="520527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                            Partitioning Method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35289E-665B-42E9-B0A8-7319CBA22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57" y="1260438"/>
            <a:ext cx="4235058" cy="363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A31172-022A-4EC4-854C-FA674F6AD380}"/>
              </a:ext>
            </a:extLst>
          </p:cNvPr>
          <p:cNvSpPr/>
          <p:nvPr/>
        </p:nvSpPr>
        <p:spPr>
          <a:xfrm>
            <a:off x="8041117" y="2091576"/>
            <a:ext cx="2855483" cy="2895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1A8B30D-ED60-4221-9FC9-272CC366A671}"/>
              </a:ext>
            </a:extLst>
          </p:cNvPr>
          <p:cNvSpPr/>
          <p:nvPr/>
        </p:nvSpPr>
        <p:spPr>
          <a:xfrm>
            <a:off x="8041116" y="1826781"/>
            <a:ext cx="1843717" cy="130176"/>
          </a:xfrm>
          <a:prstGeom prst="rect">
            <a:avLst/>
          </a:prstGeom>
          <a:noFill/>
          <a:ln w="38100">
            <a:solidFill>
              <a:srgbClr val="232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CC2F4A6-78B6-4BA8-A3F5-67B8EBED4C89}"/>
              </a:ext>
            </a:extLst>
          </p:cNvPr>
          <p:cNvGrpSpPr/>
          <p:nvPr/>
        </p:nvGrpSpPr>
        <p:grpSpPr>
          <a:xfrm>
            <a:off x="437963" y="3471952"/>
            <a:ext cx="7209588" cy="223697"/>
            <a:chOff x="437963" y="3048000"/>
            <a:chExt cx="7209588" cy="223697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746922F-D147-49D0-BCE9-1D0C4A6A5582}"/>
                </a:ext>
              </a:extLst>
            </p:cNvPr>
            <p:cNvCxnSpPr>
              <a:cxnSpLocks/>
            </p:cNvCxnSpPr>
            <p:nvPr/>
          </p:nvCxnSpPr>
          <p:spPr>
            <a:xfrm>
              <a:off x="3241675" y="3048000"/>
              <a:ext cx="4405876" cy="0"/>
            </a:xfrm>
            <a:prstGeom prst="line">
              <a:avLst/>
            </a:prstGeom>
            <a:ln w="444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79AC7B1-B18A-4B85-9317-2B9C7198E714}"/>
                </a:ext>
              </a:extLst>
            </p:cNvPr>
            <p:cNvGrpSpPr/>
            <p:nvPr/>
          </p:nvGrpSpPr>
          <p:grpSpPr>
            <a:xfrm>
              <a:off x="437963" y="3048000"/>
              <a:ext cx="2311587" cy="223697"/>
              <a:chOff x="437963" y="3048000"/>
              <a:chExt cx="2311587" cy="223697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04771014-D3E1-4CFD-96A6-880229464307}"/>
                  </a:ext>
                </a:extLst>
              </p:cNvPr>
              <p:cNvCxnSpPr/>
              <p:nvPr/>
            </p:nvCxnSpPr>
            <p:spPr>
              <a:xfrm>
                <a:off x="437963" y="3263900"/>
                <a:ext cx="1441450" cy="0"/>
              </a:xfrm>
              <a:prstGeom prst="line">
                <a:avLst/>
              </a:prstGeom>
              <a:ln w="444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8F528630-D7A1-4444-B3E4-2B3990E42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9413" y="3048000"/>
                <a:ext cx="870137" cy="0"/>
              </a:xfrm>
              <a:prstGeom prst="line">
                <a:avLst/>
              </a:prstGeom>
              <a:ln w="444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465975D7-B298-47EC-BD7F-0584A5B752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9413" y="3048000"/>
                <a:ext cx="0" cy="223697"/>
              </a:xfrm>
              <a:prstGeom prst="line">
                <a:avLst/>
              </a:prstGeom>
              <a:ln w="444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4310265-36E0-4FF0-9B34-46478338C413}"/>
              </a:ext>
            </a:extLst>
          </p:cNvPr>
          <p:cNvGrpSpPr/>
          <p:nvPr/>
        </p:nvGrpSpPr>
        <p:grpSpPr>
          <a:xfrm>
            <a:off x="437963" y="5647602"/>
            <a:ext cx="12033437" cy="461665"/>
            <a:chOff x="437963" y="5647602"/>
            <a:chExt cx="12033437" cy="46166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BE07375-1D98-4505-A50D-F13CD52D34A8}"/>
                </a:ext>
              </a:extLst>
            </p:cNvPr>
            <p:cNvSpPr txBox="1"/>
            <p:nvPr/>
          </p:nvSpPr>
          <p:spPr>
            <a:xfrm>
              <a:off x="1543781" y="5647602"/>
              <a:ext cx="1092761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ssign an equal amount of </a:t>
              </a:r>
              <a:r>
                <a:rPr lang="en-US" altLang="zh-CN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cache lines</a:t>
              </a:r>
              <a:r>
                <a: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 to each core within the same group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E2F8BE72-05A8-424A-8912-297A4DE7514A}"/>
                </a:ext>
              </a:extLst>
            </p:cNvPr>
            <p:cNvGrpSpPr/>
            <p:nvPr/>
          </p:nvGrpSpPr>
          <p:grpSpPr>
            <a:xfrm>
              <a:off x="437963" y="5687319"/>
              <a:ext cx="1105818" cy="369332"/>
              <a:chOff x="159429" y="4412973"/>
              <a:chExt cx="4846885" cy="624520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902E33C-11B9-4CC9-AEDC-4EAD09D33DEA}"/>
                  </a:ext>
                </a:extLst>
              </p:cNvPr>
              <p:cNvSpPr txBox="1"/>
              <p:nvPr/>
            </p:nvSpPr>
            <p:spPr>
              <a:xfrm>
                <a:off x="182949" y="4464246"/>
                <a:ext cx="4742406" cy="468390"/>
              </a:xfrm>
              <a:prstGeom prst="rect">
                <a:avLst/>
              </a:prstGeom>
              <a:solidFill>
                <a:srgbClr val="FFE75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12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4E3A241-0A70-48F8-BAC3-43386DF3FB2A}"/>
                  </a:ext>
                </a:extLst>
              </p:cNvPr>
              <p:cNvSpPr txBox="1"/>
              <p:nvPr/>
            </p:nvSpPr>
            <p:spPr>
              <a:xfrm>
                <a:off x="159429" y="4412973"/>
                <a:ext cx="4846885" cy="624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Level 2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B799363-A0E5-484B-AD16-5913F8A1823A}"/>
              </a:ext>
            </a:extLst>
          </p:cNvPr>
          <p:cNvGrpSpPr/>
          <p:nvPr/>
        </p:nvGrpSpPr>
        <p:grpSpPr>
          <a:xfrm>
            <a:off x="417717" y="5075491"/>
            <a:ext cx="10782400" cy="461665"/>
            <a:chOff x="417717" y="5075491"/>
            <a:chExt cx="10782400" cy="46166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4F7C6D8-65BA-44E3-8D10-49B0A18F2F24}"/>
                </a:ext>
              </a:extLst>
            </p:cNvPr>
            <p:cNvSpPr txBox="1"/>
            <p:nvPr/>
          </p:nvSpPr>
          <p:spPr>
            <a:xfrm>
              <a:off x="423083" y="5123245"/>
              <a:ext cx="1081981" cy="276999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CAB3BC0-450A-4188-87E5-42B93B99980D}"/>
                </a:ext>
              </a:extLst>
            </p:cNvPr>
            <p:cNvSpPr txBox="1"/>
            <p:nvPr/>
          </p:nvSpPr>
          <p:spPr>
            <a:xfrm>
              <a:off x="417717" y="5092924"/>
              <a:ext cx="11058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Level 1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F0942FB-4E81-48B4-ACF9-0C1E0DDF3089}"/>
                </a:ext>
              </a:extLst>
            </p:cNvPr>
            <p:cNvSpPr txBox="1"/>
            <p:nvPr/>
          </p:nvSpPr>
          <p:spPr>
            <a:xfrm>
              <a:off x="1543781" y="5075491"/>
              <a:ext cx="96563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Partition the matrix into two parts based on the bandwidth test</a:t>
              </a:r>
              <a:endPara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0F8A0348-F41D-4E4A-90EC-D10D070A19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1" r="38540" b="11076"/>
          <a:stretch/>
        </p:blipFill>
        <p:spPr>
          <a:xfrm>
            <a:off x="3320863" y="1660566"/>
            <a:ext cx="1388753" cy="2861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B0D6624B-0873-458B-B32C-09D3B0C4039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66875" y="4062503"/>
            <a:ext cx="100855" cy="1089747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0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E2001C97-8CDD-49B9-B8F2-2F85696F8701}"/>
              </a:ext>
            </a:extLst>
          </p:cNvPr>
          <p:cNvSpPr txBox="1"/>
          <p:nvPr/>
        </p:nvSpPr>
        <p:spPr>
          <a:xfrm>
            <a:off x="732825" y="196836"/>
            <a:ext cx="25106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Two-level Matrix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18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35289E-665B-42E9-B0A8-7319CBA22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24" y="1369715"/>
            <a:ext cx="4235058" cy="363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A31172-022A-4EC4-854C-FA674F6AD380}"/>
              </a:ext>
            </a:extLst>
          </p:cNvPr>
          <p:cNvSpPr/>
          <p:nvPr/>
        </p:nvSpPr>
        <p:spPr>
          <a:xfrm>
            <a:off x="7196984" y="2200853"/>
            <a:ext cx="2855483" cy="28956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1A8B30D-ED60-4221-9FC9-272CC366A671}"/>
              </a:ext>
            </a:extLst>
          </p:cNvPr>
          <p:cNvSpPr/>
          <p:nvPr/>
        </p:nvSpPr>
        <p:spPr>
          <a:xfrm>
            <a:off x="7196983" y="1936058"/>
            <a:ext cx="1843717" cy="130176"/>
          </a:xfrm>
          <a:prstGeom prst="rect">
            <a:avLst/>
          </a:prstGeom>
          <a:noFill/>
          <a:ln w="41275">
            <a:solidFill>
              <a:srgbClr val="232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4310265-36E0-4FF0-9B34-46478338C413}"/>
              </a:ext>
            </a:extLst>
          </p:cNvPr>
          <p:cNvGrpSpPr/>
          <p:nvPr/>
        </p:nvGrpSpPr>
        <p:grpSpPr>
          <a:xfrm>
            <a:off x="437963" y="5647602"/>
            <a:ext cx="11466490" cy="461665"/>
            <a:chOff x="437963" y="5647602"/>
            <a:chExt cx="11466490" cy="46166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BE07375-1D98-4505-A50D-F13CD52D34A8}"/>
                </a:ext>
              </a:extLst>
            </p:cNvPr>
            <p:cNvSpPr txBox="1"/>
            <p:nvPr/>
          </p:nvSpPr>
          <p:spPr>
            <a:xfrm>
              <a:off x="1543781" y="5647602"/>
              <a:ext cx="103606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ssign an equal amount of </a:t>
              </a:r>
              <a:r>
                <a:rPr lang="en-US" altLang="zh-CN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cache lines</a:t>
              </a:r>
              <a:r>
                <a: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 to each core within the same group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E2F8BE72-05A8-424A-8912-297A4DE7514A}"/>
                </a:ext>
              </a:extLst>
            </p:cNvPr>
            <p:cNvGrpSpPr/>
            <p:nvPr/>
          </p:nvGrpSpPr>
          <p:grpSpPr>
            <a:xfrm>
              <a:off x="437963" y="5687319"/>
              <a:ext cx="1105818" cy="369332"/>
              <a:chOff x="159429" y="4412973"/>
              <a:chExt cx="4846885" cy="624520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902E33C-11B9-4CC9-AEDC-4EAD09D33DEA}"/>
                  </a:ext>
                </a:extLst>
              </p:cNvPr>
              <p:cNvSpPr txBox="1"/>
              <p:nvPr/>
            </p:nvSpPr>
            <p:spPr>
              <a:xfrm>
                <a:off x="182949" y="4464246"/>
                <a:ext cx="4742406" cy="468390"/>
              </a:xfrm>
              <a:prstGeom prst="rect">
                <a:avLst/>
              </a:prstGeom>
              <a:solidFill>
                <a:srgbClr val="FFE75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12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4E3A241-0A70-48F8-BAC3-43386DF3FB2A}"/>
                  </a:ext>
                </a:extLst>
              </p:cNvPr>
              <p:cNvSpPr txBox="1"/>
              <p:nvPr/>
            </p:nvSpPr>
            <p:spPr>
              <a:xfrm>
                <a:off x="159429" y="4412973"/>
                <a:ext cx="4846885" cy="624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Level 2</a:t>
                </a:r>
              </a:p>
            </p:txBody>
          </p:sp>
        </p:grp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AD965997-B2D8-4A5C-82DF-AB185ADB7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4" b="10940"/>
          <a:stretch/>
        </p:blipFill>
        <p:spPr>
          <a:xfrm>
            <a:off x="3586120" y="2235610"/>
            <a:ext cx="2764767" cy="2686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5F3CD2-C809-49F8-8122-6E35E71FA137}"/>
              </a:ext>
            </a:extLst>
          </p:cNvPr>
          <p:cNvGrpSpPr/>
          <p:nvPr/>
        </p:nvGrpSpPr>
        <p:grpSpPr>
          <a:xfrm>
            <a:off x="3513279" y="2597119"/>
            <a:ext cx="1455224" cy="1057646"/>
            <a:chOff x="2483469" y="2304154"/>
            <a:chExt cx="1455224" cy="1057646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2141A6D9-1249-405C-9B1A-EC59D96BB5B1}"/>
                </a:ext>
              </a:extLst>
            </p:cNvPr>
            <p:cNvCxnSpPr/>
            <p:nvPr/>
          </p:nvCxnSpPr>
          <p:spPr>
            <a:xfrm>
              <a:off x="2798619" y="2581153"/>
              <a:ext cx="0" cy="1968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76B11798-99A5-4B9A-85C1-62F3A2DD8F0A}"/>
                </a:ext>
              </a:extLst>
            </p:cNvPr>
            <p:cNvCxnSpPr/>
            <p:nvPr/>
          </p:nvCxnSpPr>
          <p:spPr>
            <a:xfrm>
              <a:off x="3625273" y="3164979"/>
              <a:ext cx="0" cy="1968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AA322EA-F6B5-4615-8D38-8ED11FE0417D}"/>
                </a:ext>
              </a:extLst>
            </p:cNvPr>
            <p:cNvSpPr txBox="1"/>
            <p:nvPr/>
          </p:nvSpPr>
          <p:spPr>
            <a:xfrm>
              <a:off x="2483469" y="2304154"/>
              <a:ext cx="630300" cy="276999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nnz_l</a:t>
              </a:r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[]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9F62EC3-9FCF-44A8-9460-8C767D37FE3A}"/>
                </a:ext>
              </a:extLst>
            </p:cNvPr>
            <p:cNvSpPr txBox="1"/>
            <p:nvPr/>
          </p:nvSpPr>
          <p:spPr>
            <a:xfrm>
              <a:off x="3308393" y="2870339"/>
              <a:ext cx="630300" cy="276999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nnz_r</a:t>
              </a:r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[]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椭圆 56">
            <a:extLst>
              <a:ext uri="{FF2B5EF4-FFF2-40B4-BE49-F238E27FC236}">
                <a16:creationId xmlns:a16="http://schemas.microsoft.com/office/drawing/2014/main" id="{1FE41AB1-8D68-4CD9-96F1-187D4E301F86}"/>
              </a:ext>
            </a:extLst>
          </p:cNvPr>
          <p:cNvSpPr/>
          <p:nvPr/>
        </p:nvSpPr>
        <p:spPr>
          <a:xfrm>
            <a:off x="7270874" y="3867528"/>
            <a:ext cx="708957" cy="357767"/>
          </a:xfrm>
          <a:prstGeom prst="ellipse">
            <a:avLst/>
          </a:prstGeom>
          <a:noFill/>
          <a:ln w="412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62CA5D6-C28C-46E1-A2F7-321B6B74B800}"/>
              </a:ext>
            </a:extLst>
          </p:cNvPr>
          <p:cNvGrpSpPr/>
          <p:nvPr/>
        </p:nvGrpSpPr>
        <p:grpSpPr>
          <a:xfrm>
            <a:off x="3111291" y="3005784"/>
            <a:ext cx="605791" cy="900860"/>
            <a:chOff x="2081481" y="2712819"/>
            <a:chExt cx="605791" cy="900860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6F72144-0C52-4C75-A0D6-5011D2D2D848}"/>
                </a:ext>
              </a:extLst>
            </p:cNvPr>
            <p:cNvCxnSpPr>
              <a:cxnSpLocks/>
            </p:cNvCxnSpPr>
            <p:nvPr/>
          </p:nvCxnSpPr>
          <p:spPr>
            <a:xfrm>
              <a:off x="2480764" y="2871961"/>
              <a:ext cx="206508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24D39991-6E19-486F-819D-87F7D0CA18E9}"/>
                </a:ext>
              </a:extLst>
            </p:cNvPr>
            <p:cNvCxnSpPr>
              <a:cxnSpLocks/>
            </p:cNvCxnSpPr>
            <p:nvPr/>
          </p:nvCxnSpPr>
          <p:spPr>
            <a:xfrm>
              <a:off x="2478893" y="3482850"/>
              <a:ext cx="206508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9EDFEA1-28D2-4D00-90C6-D08791F5E614}"/>
                </a:ext>
              </a:extLst>
            </p:cNvPr>
            <p:cNvSpPr txBox="1"/>
            <p:nvPr/>
          </p:nvSpPr>
          <p:spPr>
            <a:xfrm>
              <a:off x="2081481" y="2712819"/>
              <a:ext cx="392568" cy="276999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pl[]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18E2D02-534E-465A-A22A-B7F1BA2A6968}"/>
                </a:ext>
              </a:extLst>
            </p:cNvPr>
            <p:cNvSpPr txBox="1"/>
            <p:nvPr/>
          </p:nvSpPr>
          <p:spPr>
            <a:xfrm>
              <a:off x="2081481" y="3336680"/>
              <a:ext cx="392568" cy="276999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pr[]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椭圆 59">
            <a:extLst>
              <a:ext uri="{FF2B5EF4-FFF2-40B4-BE49-F238E27FC236}">
                <a16:creationId xmlns:a16="http://schemas.microsoft.com/office/drawing/2014/main" id="{A9337B08-CFDD-4403-B66A-B2973865E523}"/>
              </a:ext>
            </a:extLst>
          </p:cNvPr>
          <p:cNvSpPr/>
          <p:nvPr/>
        </p:nvSpPr>
        <p:spPr>
          <a:xfrm>
            <a:off x="7328700" y="4405466"/>
            <a:ext cx="790141" cy="23773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4EA6F94D-3C3E-4908-9166-AD67A98109C2}"/>
              </a:ext>
            </a:extLst>
          </p:cNvPr>
          <p:cNvSpPr/>
          <p:nvPr/>
        </p:nvSpPr>
        <p:spPr>
          <a:xfrm>
            <a:off x="7143510" y="4797189"/>
            <a:ext cx="547563" cy="23773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1B4A079-5382-40DE-BE41-25FDB6303466}"/>
              </a:ext>
            </a:extLst>
          </p:cNvPr>
          <p:cNvSpPr txBox="1"/>
          <p:nvPr/>
        </p:nvSpPr>
        <p:spPr>
          <a:xfrm>
            <a:off x="816600" y="203440"/>
            <a:ext cx="520527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                            Partitioning Method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3289B4-BC93-4BFA-BA4B-7FB86DAA39C2}"/>
              </a:ext>
            </a:extLst>
          </p:cNvPr>
          <p:cNvGrpSpPr/>
          <p:nvPr/>
        </p:nvGrpSpPr>
        <p:grpSpPr>
          <a:xfrm>
            <a:off x="475615" y="2724989"/>
            <a:ext cx="2411912" cy="1394202"/>
            <a:chOff x="520489" y="5851779"/>
            <a:chExt cx="5329501" cy="139420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D6BBC34-D000-4A42-8589-219F6034CC8D}"/>
                </a:ext>
              </a:extLst>
            </p:cNvPr>
            <p:cNvSpPr txBox="1"/>
            <p:nvPr/>
          </p:nvSpPr>
          <p:spPr>
            <a:xfrm>
              <a:off x="537150" y="5893686"/>
              <a:ext cx="53128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Record the </a:t>
              </a:r>
              <a:r>
                <a:rPr lang="en-US" altLang="zh-CN" sz="20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starting line id </a:t>
              </a: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and </a:t>
              </a:r>
              <a:r>
                <a:rPr lang="en-US" altLang="zh-CN" sz="20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ending line id </a:t>
              </a: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of the assigned tasks</a:t>
              </a:r>
              <a:endParaRPr lang="zh-CN" altLang="en-US" sz="2000" b="1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6157D57-7535-4DF5-B31A-73C4EA14E9A3}"/>
                </a:ext>
              </a:extLst>
            </p:cNvPr>
            <p:cNvSpPr/>
            <p:nvPr/>
          </p:nvSpPr>
          <p:spPr>
            <a:xfrm>
              <a:off x="520489" y="5851779"/>
              <a:ext cx="5190512" cy="1394202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0BB45FF-D795-414E-BE93-C4BBCC944A53}"/>
              </a:ext>
            </a:extLst>
          </p:cNvPr>
          <p:cNvGrpSpPr/>
          <p:nvPr/>
        </p:nvGrpSpPr>
        <p:grpSpPr>
          <a:xfrm>
            <a:off x="2721659" y="1128803"/>
            <a:ext cx="3564164" cy="1070589"/>
            <a:chOff x="107308" y="5849316"/>
            <a:chExt cx="4286853" cy="1070589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1646F3A-333B-42E7-815C-C8C59804D4F7}"/>
                </a:ext>
              </a:extLst>
            </p:cNvPr>
            <p:cNvSpPr txBox="1"/>
            <p:nvPr/>
          </p:nvSpPr>
          <p:spPr>
            <a:xfrm>
              <a:off x="107308" y="5901725"/>
              <a:ext cx="4286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Record the </a:t>
              </a:r>
              <a:r>
                <a:rPr lang="en-US" altLang="zh-CN" sz="20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starting nonzero id</a:t>
              </a: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and </a:t>
              </a:r>
              <a:r>
                <a:rPr lang="en-US" altLang="zh-CN" sz="20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ending nonzero id</a:t>
              </a: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of the assigned tasks</a:t>
              </a:r>
              <a:endParaRPr lang="zh-CN" altLang="en-US" sz="2000" b="1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0392A19-7EC4-41BB-87BC-AD8C8A985A95}"/>
                </a:ext>
              </a:extLst>
            </p:cNvPr>
            <p:cNvSpPr/>
            <p:nvPr/>
          </p:nvSpPr>
          <p:spPr>
            <a:xfrm>
              <a:off x="117986" y="5849316"/>
              <a:ext cx="4155072" cy="1070589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Roboto" panose="02000000000000000000" pitchFamily="2" charset="0"/>
              </a:endParaRPr>
            </a:p>
          </p:txBody>
        </p:sp>
      </p:grp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E1CF4F8-832F-4E27-9851-DDCC5CC50896}"/>
              </a:ext>
            </a:extLst>
          </p:cNvPr>
          <p:cNvCxnSpPr>
            <a:cxnSpLocks/>
            <a:stCxn id="58" idx="1"/>
            <a:endCxn id="34" idx="3"/>
          </p:cNvCxnSpPr>
          <p:nvPr/>
        </p:nvCxnSpPr>
        <p:spPr>
          <a:xfrm flipH="1">
            <a:off x="2824626" y="3144284"/>
            <a:ext cx="286665" cy="277806"/>
          </a:xfrm>
          <a:prstGeom prst="straightConnector1">
            <a:avLst/>
          </a:prstGeom>
          <a:ln w="41275">
            <a:solidFill>
              <a:srgbClr val="2F5597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D2C4D98-29E2-4FBB-8331-BE658EF299FD}"/>
              </a:ext>
            </a:extLst>
          </p:cNvPr>
          <p:cNvCxnSpPr>
            <a:cxnSpLocks/>
            <a:stCxn id="59" idx="1"/>
            <a:endCxn id="34" idx="3"/>
          </p:cNvCxnSpPr>
          <p:nvPr/>
        </p:nvCxnSpPr>
        <p:spPr>
          <a:xfrm flipH="1" flipV="1">
            <a:off x="2824626" y="3422090"/>
            <a:ext cx="286665" cy="346055"/>
          </a:xfrm>
          <a:prstGeom prst="straightConnector1">
            <a:avLst/>
          </a:prstGeom>
          <a:ln w="41275">
            <a:solidFill>
              <a:srgbClr val="2F5597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4772DC9-A5C8-4579-850B-41FA80EA6A98}"/>
              </a:ext>
            </a:extLst>
          </p:cNvPr>
          <p:cNvCxnSpPr>
            <a:cxnSpLocks/>
            <a:stCxn id="47" idx="0"/>
            <a:endCxn id="36" idx="2"/>
          </p:cNvCxnSpPr>
          <p:nvPr/>
        </p:nvCxnSpPr>
        <p:spPr>
          <a:xfrm flipV="1">
            <a:off x="3828429" y="2196875"/>
            <a:ext cx="675312" cy="400244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3C24B49-A51C-4F3E-AD3D-9FF988BABCCB}"/>
              </a:ext>
            </a:extLst>
          </p:cNvPr>
          <p:cNvCxnSpPr>
            <a:cxnSpLocks/>
            <a:stCxn id="54" idx="0"/>
            <a:endCxn id="36" idx="2"/>
          </p:cNvCxnSpPr>
          <p:nvPr/>
        </p:nvCxnSpPr>
        <p:spPr>
          <a:xfrm flipH="1" flipV="1">
            <a:off x="4503741" y="2196875"/>
            <a:ext cx="149612" cy="966429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2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D965997-B2D8-4A5C-82DF-AB185ADB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4" b="10940"/>
          <a:stretch/>
        </p:blipFill>
        <p:spPr>
          <a:xfrm>
            <a:off x="2556310" y="1942645"/>
            <a:ext cx="2764767" cy="2686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FD79D065-A1CF-4F89-BB24-8EA8C447073B}"/>
              </a:ext>
            </a:extLst>
          </p:cNvPr>
          <p:cNvSpPr/>
          <p:nvPr/>
        </p:nvSpPr>
        <p:spPr>
          <a:xfrm>
            <a:off x="2671002" y="3352165"/>
            <a:ext cx="1688273" cy="638353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001C97-8CDD-49B9-B8F2-2F85696F8701}"/>
              </a:ext>
            </a:extLst>
          </p:cNvPr>
          <p:cNvSpPr txBox="1"/>
          <p:nvPr/>
        </p:nvSpPr>
        <p:spPr>
          <a:xfrm>
            <a:off x="732825" y="196836"/>
            <a:ext cx="25106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Two-level Matrix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19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727CBDF-368D-4D02-8665-9E319D0133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22"/>
          <a:stretch/>
        </p:blipFill>
        <p:spPr>
          <a:xfrm>
            <a:off x="6479919" y="1315953"/>
            <a:ext cx="4235058" cy="375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BD94DA3E-89A3-4C8B-8274-48FDCFDA6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74278" r="66573" b="138"/>
          <a:stretch/>
        </p:blipFill>
        <p:spPr>
          <a:xfrm>
            <a:off x="131995" y="3729866"/>
            <a:ext cx="2273759" cy="823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1530CA6D-BB3B-4D00-89C2-C6BB7201BE6A}"/>
              </a:ext>
            </a:extLst>
          </p:cNvPr>
          <p:cNvSpPr/>
          <p:nvPr/>
        </p:nvSpPr>
        <p:spPr>
          <a:xfrm>
            <a:off x="6774503" y="3490913"/>
            <a:ext cx="3923088" cy="294506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C12A02F-0781-4F1F-8736-B3FCE2DF9D8D}"/>
              </a:ext>
            </a:extLst>
          </p:cNvPr>
          <p:cNvSpPr/>
          <p:nvPr/>
        </p:nvSpPr>
        <p:spPr>
          <a:xfrm>
            <a:off x="6774503" y="4293805"/>
            <a:ext cx="3928378" cy="26065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E7AB95C-1330-494F-A2A2-B9A27D8C60CD}"/>
              </a:ext>
            </a:extLst>
          </p:cNvPr>
          <p:cNvSpPr/>
          <p:nvPr/>
        </p:nvSpPr>
        <p:spPr>
          <a:xfrm>
            <a:off x="2698833" y="3380581"/>
            <a:ext cx="1038142" cy="228688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8F768FB-820E-490B-9492-7C0616E04737}"/>
              </a:ext>
            </a:extLst>
          </p:cNvPr>
          <p:cNvSpPr/>
          <p:nvPr/>
        </p:nvSpPr>
        <p:spPr>
          <a:xfrm>
            <a:off x="3936309" y="3729866"/>
            <a:ext cx="422966" cy="26065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A1FFF8D8-0FF3-415E-88D1-212B54F944F9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736975" y="3494925"/>
            <a:ext cx="2991427" cy="132632"/>
          </a:xfrm>
          <a:prstGeom prst="straightConnector1">
            <a:avLst/>
          </a:prstGeom>
          <a:ln w="41275">
            <a:solidFill>
              <a:srgbClr val="00B0F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64CD871A-703E-4250-B6B7-591FC3A8F5E2}"/>
              </a:ext>
            </a:extLst>
          </p:cNvPr>
          <p:cNvCxnSpPr>
            <a:cxnSpLocks/>
            <a:stCxn id="51" idx="3"/>
            <a:endCxn id="43" idx="1"/>
          </p:cNvCxnSpPr>
          <p:nvPr/>
        </p:nvCxnSpPr>
        <p:spPr>
          <a:xfrm>
            <a:off x="4359275" y="3860192"/>
            <a:ext cx="2415228" cy="563939"/>
          </a:xfrm>
          <a:prstGeom prst="straightConnector1">
            <a:avLst/>
          </a:prstGeom>
          <a:ln w="41275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AE891D54-3F7A-4461-8F20-B67CEAAD9D70}"/>
              </a:ext>
            </a:extLst>
          </p:cNvPr>
          <p:cNvSpPr txBox="1"/>
          <p:nvPr/>
        </p:nvSpPr>
        <p:spPr>
          <a:xfrm>
            <a:off x="816600" y="203440"/>
            <a:ext cx="520527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                            Partitioning Method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726588D-015F-433B-985F-7E5C683AB0F5}"/>
              </a:ext>
            </a:extLst>
          </p:cNvPr>
          <p:cNvGrpSpPr/>
          <p:nvPr/>
        </p:nvGrpSpPr>
        <p:grpSpPr>
          <a:xfrm>
            <a:off x="153962" y="1870818"/>
            <a:ext cx="2379298" cy="1782006"/>
            <a:chOff x="153962" y="1870818"/>
            <a:chExt cx="2379298" cy="178200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912E859-B6DC-4C2A-961A-52351982331D}"/>
                </a:ext>
              </a:extLst>
            </p:cNvPr>
            <p:cNvSpPr txBox="1"/>
            <p:nvPr/>
          </p:nvSpPr>
          <p:spPr>
            <a:xfrm>
              <a:off x="153962" y="1870818"/>
              <a:ext cx="237929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</a:rPr>
                <a:t>The results from these two parts both need to be accumulated into y[x], hence, causing a 'write conflict' issue</a:t>
              </a:r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9B89310-CD27-4D96-A242-55AEC753BB09}"/>
                </a:ext>
              </a:extLst>
            </p:cNvPr>
            <p:cNvSpPr/>
            <p:nvPr/>
          </p:nvSpPr>
          <p:spPr>
            <a:xfrm>
              <a:off x="166048" y="1898499"/>
              <a:ext cx="2344161" cy="1754325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336C272-86CF-41F9-9F87-FA894F4F643A}"/>
              </a:ext>
            </a:extLst>
          </p:cNvPr>
          <p:cNvGrpSpPr/>
          <p:nvPr/>
        </p:nvGrpSpPr>
        <p:grpSpPr>
          <a:xfrm>
            <a:off x="1891893" y="4807688"/>
            <a:ext cx="3933403" cy="661255"/>
            <a:chOff x="153962" y="1870818"/>
            <a:chExt cx="2379298" cy="1226521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99636D4-0D00-4408-8BDD-42D7DF475ADC}"/>
                </a:ext>
              </a:extLst>
            </p:cNvPr>
            <p:cNvSpPr txBox="1"/>
            <p:nvPr/>
          </p:nvSpPr>
          <p:spPr>
            <a:xfrm>
              <a:off x="153962" y="1870818"/>
              <a:ext cx="2379298" cy="1198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</a:rPr>
                <a:t>So we use an </a:t>
              </a:r>
              <a:r>
                <a:rPr lang="en-US" altLang="zh-CN" dirty="0" err="1">
                  <a:latin typeface="Roboto" panose="02000000000000000000" pitchFamily="2" charset="0"/>
                </a:rPr>
                <a:t>extra_y</a:t>
              </a:r>
              <a:r>
                <a:rPr lang="en-US" altLang="zh-CN" dirty="0">
                  <a:latin typeface="Roboto" panose="02000000000000000000" pitchFamily="2" charset="0"/>
                </a:rPr>
                <a:t>[] array to store the values from these two parts</a:t>
              </a:r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92C34B3-AD2F-4B5D-AD4F-5768FA7A3C66}"/>
                </a:ext>
              </a:extLst>
            </p:cNvPr>
            <p:cNvSpPr/>
            <p:nvPr/>
          </p:nvSpPr>
          <p:spPr>
            <a:xfrm>
              <a:off x="166048" y="1898500"/>
              <a:ext cx="2344161" cy="1198839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Roboto" panose="02000000000000000000" pitchFamily="2" charset="0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8DEEA633-E0F0-44C0-94A4-317BBB308DD2}"/>
              </a:ext>
            </a:extLst>
          </p:cNvPr>
          <p:cNvSpPr txBox="1"/>
          <p:nvPr/>
        </p:nvSpPr>
        <p:spPr>
          <a:xfrm>
            <a:off x="3858595" y="3333462"/>
            <a:ext cx="843904" cy="276999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extra_y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[0]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58FC6372-070A-4570-B7C5-2D2E4AC14ABA}"/>
              </a:ext>
            </a:extLst>
          </p:cNvPr>
          <p:cNvCxnSpPr>
            <a:cxnSpLocks/>
          </p:cNvCxnSpPr>
          <p:nvPr/>
        </p:nvCxnSpPr>
        <p:spPr>
          <a:xfrm flipH="1">
            <a:off x="3419235" y="3652824"/>
            <a:ext cx="517074" cy="1154864"/>
          </a:xfrm>
          <a:prstGeom prst="straightConnector1">
            <a:avLst/>
          </a:prstGeom>
          <a:ln w="41275">
            <a:solidFill>
              <a:srgbClr val="00B0F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D4765E1B-B10F-4CC7-85E9-F56DA727FD7E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3441151" y="3976456"/>
            <a:ext cx="9384" cy="812605"/>
          </a:xfrm>
          <a:prstGeom prst="straightConnector1">
            <a:avLst/>
          </a:prstGeom>
          <a:ln w="41275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2EB63597-92FF-4B5F-BCF4-353DFEBD9A4A}"/>
              </a:ext>
            </a:extLst>
          </p:cNvPr>
          <p:cNvSpPr txBox="1"/>
          <p:nvPr/>
        </p:nvSpPr>
        <p:spPr>
          <a:xfrm>
            <a:off x="3028583" y="3699457"/>
            <a:ext cx="843904" cy="276999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extra_y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[1]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67509B1E-AD5A-4906-8304-8768D16934E2}"/>
              </a:ext>
            </a:extLst>
          </p:cNvPr>
          <p:cNvCxnSpPr>
            <a:cxnSpLocks/>
            <a:endCxn id="38" idx="3"/>
          </p:cNvCxnSpPr>
          <p:nvPr/>
        </p:nvCxnSpPr>
        <p:spPr>
          <a:xfrm flipH="1" flipV="1">
            <a:off x="2510209" y="2775662"/>
            <a:ext cx="1004930" cy="586632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23DD49E-F296-4A06-9E17-7E67704B90B3}"/>
              </a:ext>
            </a:extLst>
          </p:cNvPr>
          <p:cNvGrpSpPr/>
          <p:nvPr/>
        </p:nvGrpSpPr>
        <p:grpSpPr>
          <a:xfrm>
            <a:off x="437963" y="5647602"/>
            <a:ext cx="11466490" cy="461665"/>
            <a:chOff x="437963" y="5647602"/>
            <a:chExt cx="11466490" cy="461665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BCE7210-E941-43B8-BE43-73D7716B5EF3}"/>
                </a:ext>
              </a:extLst>
            </p:cNvPr>
            <p:cNvSpPr txBox="1"/>
            <p:nvPr/>
          </p:nvSpPr>
          <p:spPr>
            <a:xfrm>
              <a:off x="1543781" y="5647602"/>
              <a:ext cx="103606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ssign an equal amount of </a:t>
              </a:r>
              <a:r>
                <a:rPr lang="en-US" altLang="zh-CN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cache lines</a:t>
              </a:r>
              <a:r>
                <a:rPr lang="zh-CN" altLang="en-US" sz="2400" dirty="0">
                  <a:latin typeface="Roboto" panose="02000000000000000000" pitchFamily="2" charset="0"/>
                  <a:cs typeface="Times New Roman" panose="02020603050405020304" pitchFamily="18" charset="0"/>
                </a:rPr>
                <a:t> to each core within the same group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A75A6C3-F7BE-4D0D-82B6-B904148CCA7D}"/>
                </a:ext>
              </a:extLst>
            </p:cNvPr>
            <p:cNvGrpSpPr/>
            <p:nvPr/>
          </p:nvGrpSpPr>
          <p:grpSpPr>
            <a:xfrm>
              <a:off x="437963" y="5687319"/>
              <a:ext cx="1105818" cy="369332"/>
              <a:chOff x="159429" y="4412973"/>
              <a:chExt cx="4846885" cy="62452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E0A1F5A-5D57-4125-B316-4B501225F320}"/>
                  </a:ext>
                </a:extLst>
              </p:cNvPr>
              <p:cNvSpPr txBox="1"/>
              <p:nvPr/>
            </p:nvSpPr>
            <p:spPr>
              <a:xfrm>
                <a:off x="182949" y="4464246"/>
                <a:ext cx="4742406" cy="468390"/>
              </a:xfrm>
              <a:prstGeom prst="rect">
                <a:avLst/>
              </a:prstGeom>
              <a:solidFill>
                <a:srgbClr val="FFE75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1200" b="1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AC411E5-E3F8-4747-B8AF-B252349C4E10}"/>
                  </a:ext>
                </a:extLst>
              </p:cNvPr>
              <p:cNvSpPr txBox="1"/>
              <p:nvPr/>
            </p:nvSpPr>
            <p:spPr>
              <a:xfrm>
                <a:off x="159429" y="4412973"/>
                <a:ext cx="4846885" cy="624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Level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25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42" grpId="0" animBg="1"/>
      <p:bldP spid="43" grpId="0" animBg="1"/>
      <p:bldP spid="46" grpId="0" animBg="1"/>
      <p:bldP spid="51" grpId="0" animBg="1"/>
      <p:bldP spid="63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B718F3-57D1-42A3-97BD-ADA65C5B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8" y="6349358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320807-3636-4E77-9237-BBFCC3044AE6}"/>
              </a:ext>
            </a:extLst>
          </p:cNvPr>
          <p:cNvSpPr txBox="1"/>
          <p:nvPr/>
        </p:nvSpPr>
        <p:spPr>
          <a:xfrm>
            <a:off x="-75283" y="998260"/>
            <a:ext cx="1234256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OUTLINE</a:t>
            </a:r>
            <a:endParaRPr lang="zh-CN" altLang="en-US" sz="40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252EB2E2-C10B-4FBA-B819-3A08D491459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61336499"/>
              </p:ext>
            </p:extLst>
          </p:nvPr>
        </p:nvGraphicFramePr>
        <p:xfrm>
          <a:off x="1919931" y="1850276"/>
          <a:ext cx="889170" cy="44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70">
                  <a:extLst>
                    <a:ext uri="{9D8B030D-6E8A-4147-A177-3AD203B41FA5}">
                      <a16:colId xmlns:a16="http://schemas.microsoft.com/office/drawing/2014/main" val="3651313658"/>
                    </a:ext>
                  </a:extLst>
                </a:gridCol>
              </a:tblGrid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F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9260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E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9959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D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3582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Ⅳ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08486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Ⅴ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E6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0002"/>
                  </a:ext>
                </a:extLst>
              </a:tr>
            </a:tbl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857B827C-F1A2-4BAB-A913-0EA30FB96B81}"/>
              </a:ext>
            </a:extLst>
          </p:cNvPr>
          <p:cNvGrpSpPr/>
          <p:nvPr/>
        </p:nvGrpSpPr>
        <p:grpSpPr>
          <a:xfrm>
            <a:off x="3359549" y="2069704"/>
            <a:ext cx="8029299" cy="4035996"/>
            <a:chOff x="2921820" y="2078241"/>
            <a:chExt cx="8029299" cy="403599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2AA8268-5512-4ECA-B558-9D80365C302D}"/>
                </a:ext>
              </a:extLst>
            </p:cNvPr>
            <p:cNvSpPr txBox="1"/>
            <p:nvPr/>
          </p:nvSpPr>
          <p:spPr>
            <a:xfrm>
              <a:off x="2921820" y="2078241"/>
              <a:ext cx="76426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Background and Challenges:</a:t>
              </a:r>
              <a:r>
                <a:rPr lang="zh-CN" altLang="en-US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AMP &amp; </a:t>
              </a:r>
              <a:r>
                <a:rPr lang="en-US" altLang="zh-CN" sz="28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34C5077-27E1-418B-81E0-583E02BEC555}"/>
                </a:ext>
              </a:extLst>
            </p:cNvPr>
            <p:cNvSpPr txBox="1"/>
            <p:nvPr/>
          </p:nvSpPr>
          <p:spPr>
            <a:xfrm>
              <a:off x="2921820" y="2958855"/>
              <a:ext cx="80292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Three Micro-Benchmarks and Motivations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D3C825E-02D6-4065-8D89-10ED4A34B9C1}"/>
                </a:ext>
              </a:extLst>
            </p:cNvPr>
            <p:cNvSpPr txBox="1"/>
            <p:nvPr/>
          </p:nvSpPr>
          <p:spPr>
            <a:xfrm>
              <a:off x="2921820" y="3833285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Our Algorithm:</a:t>
              </a:r>
              <a:r>
                <a:rPr lang="zh-CN" altLang="en-US" sz="2800" dirty="0"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HASpMV</a:t>
              </a:r>
              <a:endPara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85E6921-E74D-42E2-A9F0-725A63C68428}"/>
                </a:ext>
              </a:extLst>
            </p:cNvPr>
            <p:cNvSpPr txBox="1"/>
            <p:nvPr/>
          </p:nvSpPr>
          <p:spPr>
            <a:xfrm>
              <a:off x="2921820" y="4712151"/>
              <a:ext cx="6569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Comparison with Other </a:t>
              </a:r>
              <a:r>
                <a:rPr lang="en-US" altLang="zh-CN" sz="28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Methods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18C3EF5-8A6E-457E-B8B5-791D881621BA}"/>
                </a:ext>
              </a:extLst>
            </p:cNvPr>
            <p:cNvSpPr txBox="1"/>
            <p:nvPr/>
          </p:nvSpPr>
          <p:spPr>
            <a:xfrm>
              <a:off x="2921820" y="5591017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  <p:pic>
        <p:nvPicPr>
          <p:cNvPr id="31" name="图片 30" descr="ssslab4x">
            <a:extLst>
              <a:ext uri="{FF2B5EF4-FFF2-40B4-BE49-F238E27FC236}">
                <a16:creationId xmlns:a16="http://schemas.microsoft.com/office/drawing/2014/main" id="{BF2D808F-562E-42BC-A6F1-9F2BB720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32" name="Picture 2" descr="中国石油大学（北京）国有资产管理处">
            <a:extLst>
              <a:ext uri="{FF2B5EF4-FFF2-40B4-BE49-F238E27FC236}">
                <a16:creationId xmlns:a16="http://schemas.microsoft.com/office/drawing/2014/main" id="{76007527-C316-41DE-B8D2-351CC6AE4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583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EBEC281B-B656-4055-A311-10C18938BE3D}"/>
              </a:ext>
            </a:extLst>
          </p:cNvPr>
          <p:cNvSpPr txBox="1"/>
          <p:nvPr/>
        </p:nvSpPr>
        <p:spPr>
          <a:xfrm>
            <a:off x="8733361" y="2324758"/>
            <a:ext cx="259398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Cache Line Cost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4A2F219-9BE9-4AF9-8BC1-7AB62DCA9D4F}"/>
              </a:ext>
            </a:extLst>
          </p:cNvPr>
          <p:cNvSpPr txBox="1"/>
          <p:nvPr/>
        </p:nvSpPr>
        <p:spPr>
          <a:xfrm>
            <a:off x="7010732" y="2334054"/>
            <a:ext cx="49309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Utilize the                               as the basis for matrix partitioning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20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ACC24F-1D63-40B1-BCF9-2F71F0933B54}"/>
              </a:ext>
            </a:extLst>
          </p:cNvPr>
          <p:cNvSpPr txBox="1"/>
          <p:nvPr/>
        </p:nvSpPr>
        <p:spPr>
          <a:xfrm>
            <a:off x="771235" y="196836"/>
            <a:ext cx="25490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Algorithm Design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78D633-39EA-4CED-A920-0D18D9F20D49}"/>
              </a:ext>
            </a:extLst>
          </p:cNvPr>
          <p:cNvSpPr txBox="1"/>
          <p:nvPr/>
        </p:nvSpPr>
        <p:spPr>
          <a:xfrm>
            <a:off x="413406" y="2328845"/>
            <a:ext cx="46088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Assign the best workload to different cores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D4ED91-E89F-42D9-BE95-9F8FB57B250B}"/>
              </a:ext>
            </a:extLst>
          </p:cNvPr>
          <p:cNvSpPr txBox="1"/>
          <p:nvPr/>
        </p:nvSpPr>
        <p:spPr>
          <a:xfrm>
            <a:off x="333732" y="3667475"/>
            <a:ext cx="47681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Achieve higher cache utilization of the workload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896591-E9A1-4F84-A55D-C6EB25FD4A4C}"/>
              </a:ext>
            </a:extLst>
          </p:cNvPr>
          <p:cNvSpPr txBox="1"/>
          <p:nvPr/>
        </p:nvSpPr>
        <p:spPr>
          <a:xfrm>
            <a:off x="413408" y="5006105"/>
            <a:ext cx="46088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Give rows of the 'best' lengths to most suitable cores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E52B1B6-5570-486A-968E-7FE2B6A6ACCC}"/>
              </a:ext>
            </a:extLst>
          </p:cNvPr>
          <p:cNvSpPr txBox="1"/>
          <p:nvPr/>
        </p:nvSpPr>
        <p:spPr>
          <a:xfrm>
            <a:off x="1416514" y="1370644"/>
            <a:ext cx="2602589" cy="492443"/>
          </a:xfrm>
          <a:prstGeom prst="rect">
            <a:avLst/>
          </a:prstGeom>
          <a:noFill/>
          <a:ln>
            <a:solidFill>
              <a:schemeClr val="tx1">
                <a:alpha val="5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Motivations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86A0A60-98C4-4705-98A7-C445B63C337B}"/>
              </a:ext>
            </a:extLst>
          </p:cNvPr>
          <p:cNvSpPr txBox="1"/>
          <p:nvPr/>
        </p:nvSpPr>
        <p:spPr>
          <a:xfrm>
            <a:off x="7470710" y="3708485"/>
            <a:ext cx="39854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Design a </a:t>
            </a:r>
          </a:p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Partitioning Method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787300F-4AEF-4E1E-89B3-F8FABADBF579}"/>
              </a:ext>
            </a:extLst>
          </p:cNvPr>
          <p:cNvSpPr txBox="1"/>
          <p:nvPr/>
        </p:nvSpPr>
        <p:spPr>
          <a:xfrm>
            <a:off x="8754815" y="3708485"/>
            <a:ext cx="2701381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Two-level Matrix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3DBE56C-7ABD-451B-91A4-55751849EA44}"/>
              </a:ext>
            </a:extLst>
          </p:cNvPr>
          <p:cNvSpPr txBox="1"/>
          <p:nvPr/>
        </p:nvSpPr>
        <p:spPr>
          <a:xfrm>
            <a:off x="7010732" y="5028658"/>
            <a:ext cx="49309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Reorder the matrix to obtain the                       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551EC5A-D071-477A-B872-2379AF462FCF}"/>
              </a:ext>
            </a:extLst>
          </p:cNvPr>
          <p:cNvSpPr txBox="1"/>
          <p:nvPr/>
        </p:nvSpPr>
        <p:spPr>
          <a:xfrm>
            <a:off x="7553670" y="5428767"/>
            <a:ext cx="384509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HACSR Format</a:t>
            </a:r>
            <a:endParaRPr lang="zh-CN" altLang="en-US" sz="26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813A81CD-F09B-468E-939D-EA8CBC41290B}"/>
              </a:ext>
            </a:extLst>
          </p:cNvPr>
          <p:cNvSpPr/>
          <p:nvPr/>
        </p:nvSpPr>
        <p:spPr>
          <a:xfrm>
            <a:off x="5293829" y="2683070"/>
            <a:ext cx="1445287" cy="353628"/>
          </a:xfrm>
          <a:prstGeom prst="rightArrow">
            <a:avLst>
              <a:gd name="adj1" fmla="val 50000"/>
              <a:gd name="adj2" fmla="val 146012"/>
            </a:avLst>
          </a:prstGeom>
          <a:solidFill>
            <a:srgbClr val="FFF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8788ED0C-519E-4BED-9B0B-B8AF182D4B5B}"/>
              </a:ext>
            </a:extLst>
          </p:cNvPr>
          <p:cNvSpPr/>
          <p:nvPr/>
        </p:nvSpPr>
        <p:spPr>
          <a:xfrm>
            <a:off x="5293829" y="4112498"/>
            <a:ext cx="1445287" cy="353628"/>
          </a:xfrm>
          <a:prstGeom prst="rightArrow">
            <a:avLst>
              <a:gd name="adj1" fmla="val 50000"/>
              <a:gd name="adj2" fmla="val 146012"/>
            </a:avLst>
          </a:prstGeom>
          <a:solidFill>
            <a:srgbClr val="FFF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136E55-49AF-4713-A5C4-B290E3281E0F}"/>
              </a:ext>
            </a:extLst>
          </p:cNvPr>
          <p:cNvSpPr txBox="1"/>
          <p:nvPr/>
        </p:nvSpPr>
        <p:spPr>
          <a:xfrm>
            <a:off x="8046652" y="1370644"/>
            <a:ext cx="2859129" cy="492443"/>
          </a:xfrm>
          <a:prstGeom prst="rect">
            <a:avLst/>
          </a:prstGeom>
          <a:noFill/>
          <a:ln>
            <a:solidFill>
              <a:schemeClr val="tx1">
                <a:alpha val="5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Algorithm Design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2FB4AB4C-4524-4996-A351-7BBBBCBD3713}"/>
              </a:ext>
            </a:extLst>
          </p:cNvPr>
          <p:cNvSpPr/>
          <p:nvPr/>
        </p:nvSpPr>
        <p:spPr>
          <a:xfrm>
            <a:off x="5293829" y="5428767"/>
            <a:ext cx="1445287" cy="353628"/>
          </a:xfrm>
          <a:prstGeom prst="rightArrow">
            <a:avLst>
              <a:gd name="adj1" fmla="val 50000"/>
              <a:gd name="adj2" fmla="val 146012"/>
            </a:avLst>
          </a:prstGeom>
          <a:solidFill>
            <a:srgbClr val="FFF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0C10F2-9713-426C-9E89-7E9CA0371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226555"/>
            <a:ext cx="7374738" cy="3081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21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-1" r="48776" b="56804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ACC24F-1D63-40B1-BCF9-2F71F0933B54}"/>
              </a:ext>
            </a:extLst>
          </p:cNvPr>
          <p:cNvSpPr txBox="1"/>
          <p:nvPr/>
        </p:nvSpPr>
        <p:spPr>
          <a:xfrm>
            <a:off x="771235" y="196836"/>
            <a:ext cx="224131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HACSR Format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4BF117E-33AF-4BD3-845F-4037B5EC4B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/>
        </p:blipFill>
        <p:spPr>
          <a:xfrm>
            <a:off x="7479760" y="2226554"/>
            <a:ext cx="4594255" cy="3081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2213F6B-A8D0-405C-9645-8F196F524F16}"/>
              </a:ext>
            </a:extLst>
          </p:cNvPr>
          <p:cNvSpPr/>
          <p:nvPr/>
        </p:nvSpPr>
        <p:spPr>
          <a:xfrm>
            <a:off x="2312296" y="2834706"/>
            <a:ext cx="164204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A284AD7-D207-4535-A0BF-7D024F1DBFF6}"/>
              </a:ext>
            </a:extLst>
          </p:cNvPr>
          <p:cNvSpPr/>
          <p:nvPr/>
        </p:nvSpPr>
        <p:spPr>
          <a:xfrm>
            <a:off x="3201296" y="2834706"/>
            <a:ext cx="310254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127647-5D36-4651-9488-9ACB67CC459C}"/>
              </a:ext>
            </a:extLst>
          </p:cNvPr>
          <p:cNvSpPr/>
          <p:nvPr/>
        </p:nvSpPr>
        <p:spPr>
          <a:xfrm>
            <a:off x="4236346" y="2834706"/>
            <a:ext cx="449954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E67941B-953A-4C96-AEFA-2A01B31B8285}"/>
              </a:ext>
            </a:extLst>
          </p:cNvPr>
          <p:cNvSpPr/>
          <p:nvPr/>
        </p:nvSpPr>
        <p:spPr>
          <a:xfrm>
            <a:off x="5696846" y="2834706"/>
            <a:ext cx="627754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3995486-D7BD-4D7D-8EC3-A6B2DDAC6E01}"/>
              </a:ext>
            </a:extLst>
          </p:cNvPr>
          <p:cNvSpPr/>
          <p:nvPr/>
        </p:nvSpPr>
        <p:spPr>
          <a:xfrm>
            <a:off x="802675" y="4274469"/>
            <a:ext cx="164204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12089ED-B46D-418E-B914-2BD3846EB201}"/>
              </a:ext>
            </a:extLst>
          </p:cNvPr>
          <p:cNvSpPr/>
          <p:nvPr/>
        </p:nvSpPr>
        <p:spPr>
          <a:xfrm>
            <a:off x="966879" y="4274469"/>
            <a:ext cx="310254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CB8CB64-D945-4946-AB96-02B905FCF3F0}"/>
              </a:ext>
            </a:extLst>
          </p:cNvPr>
          <p:cNvSpPr/>
          <p:nvPr/>
        </p:nvSpPr>
        <p:spPr>
          <a:xfrm>
            <a:off x="1265025" y="4274469"/>
            <a:ext cx="447379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2A832DB-322B-430F-B1C5-2D58BF0F542D}"/>
              </a:ext>
            </a:extLst>
          </p:cNvPr>
          <p:cNvSpPr/>
          <p:nvPr/>
        </p:nvSpPr>
        <p:spPr>
          <a:xfrm>
            <a:off x="1712404" y="4274468"/>
            <a:ext cx="599892" cy="3611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703E9F9-C828-494B-972B-BFA9C7DED073}"/>
              </a:ext>
            </a:extLst>
          </p:cNvPr>
          <p:cNvSpPr/>
          <p:nvPr/>
        </p:nvSpPr>
        <p:spPr>
          <a:xfrm>
            <a:off x="2468520" y="2834706"/>
            <a:ext cx="732776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BE0EAA8-AD79-45F6-B957-E9B96AC1E959}"/>
              </a:ext>
            </a:extLst>
          </p:cNvPr>
          <p:cNvSpPr/>
          <p:nvPr/>
        </p:nvSpPr>
        <p:spPr>
          <a:xfrm>
            <a:off x="3518796" y="2834705"/>
            <a:ext cx="717550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0C04A8C-07A4-4509-964F-CA434EBFDB4B}"/>
              </a:ext>
            </a:extLst>
          </p:cNvPr>
          <p:cNvSpPr/>
          <p:nvPr/>
        </p:nvSpPr>
        <p:spPr>
          <a:xfrm>
            <a:off x="4686300" y="2834705"/>
            <a:ext cx="1010546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ED0EB32-4FFB-4F00-9402-5CFEF13CD5D0}"/>
              </a:ext>
            </a:extLst>
          </p:cNvPr>
          <p:cNvSpPr/>
          <p:nvPr/>
        </p:nvSpPr>
        <p:spPr>
          <a:xfrm>
            <a:off x="6324600" y="2834704"/>
            <a:ext cx="869950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8EBA5B3-875E-4BCC-818D-F41E2CDD0B82}"/>
              </a:ext>
            </a:extLst>
          </p:cNvPr>
          <p:cNvSpPr/>
          <p:nvPr/>
        </p:nvSpPr>
        <p:spPr>
          <a:xfrm>
            <a:off x="4945915" y="4278109"/>
            <a:ext cx="732776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A6008E5-CB87-4AEA-8A34-1FCB31EE3E36}"/>
              </a:ext>
            </a:extLst>
          </p:cNvPr>
          <p:cNvSpPr/>
          <p:nvPr/>
        </p:nvSpPr>
        <p:spPr>
          <a:xfrm>
            <a:off x="4192374" y="4274468"/>
            <a:ext cx="753541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F9FB5B-DC61-4D58-9719-EF20E678605B}"/>
              </a:ext>
            </a:extLst>
          </p:cNvPr>
          <p:cNvSpPr/>
          <p:nvPr/>
        </p:nvSpPr>
        <p:spPr>
          <a:xfrm>
            <a:off x="3168233" y="4274468"/>
            <a:ext cx="1023246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6A008FF-ACE8-40E7-AFF7-D777457176B3}"/>
              </a:ext>
            </a:extLst>
          </p:cNvPr>
          <p:cNvSpPr/>
          <p:nvPr/>
        </p:nvSpPr>
        <p:spPr>
          <a:xfrm>
            <a:off x="2298283" y="4274468"/>
            <a:ext cx="869950" cy="3611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9BB4890-0F13-46F8-96D6-812895F9F708}"/>
              </a:ext>
            </a:extLst>
          </p:cNvPr>
          <p:cNvCxnSpPr>
            <a:cxnSpLocks/>
          </p:cNvCxnSpPr>
          <p:nvPr/>
        </p:nvCxnSpPr>
        <p:spPr>
          <a:xfrm flipH="1">
            <a:off x="1123950" y="3195825"/>
            <a:ext cx="2254250" cy="1078643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01BD8ACC-A598-48B3-9747-07BE72F37D7E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3877571" y="3195826"/>
            <a:ext cx="687183" cy="1082282"/>
          </a:xfrm>
          <a:prstGeom prst="straightConnector1">
            <a:avLst/>
          </a:prstGeom>
          <a:ln w="25400">
            <a:solidFill>
              <a:srgbClr val="4472C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3B003EC-F6B7-47CA-AF21-440417E8036F}"/>
              </a:ext>
            </a:extLst>
          </p:cNvPr>
          <p:cNvCxnSpPr>
            <a:cxnSpLocks/>
          </p:cNvCxnSpPr>
          <p:nvPr/>
        </p:nvCxnSpPr>
        <p:spPr>
          <a:xfrm flipH="1">
            <a:off x="1488714" y="3218051"/>
            <a:ext cx="2956286" cy="1060057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F02978BE-D1CB-48A6-B38B-2A3DECC1DB60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 flipH="1">
            <a:off x="3679856" y="3195826"/>
            <a:ext cx="1511717" cy="1078642"/>
          </a:xfrm>
          <a:prstGeom prst="straightConnector1">
            <a:avLst/>
          </a:prstGeom>
          <a:ln w="25400">
            <a:solidFill>
              <a:srgbClr val="4472C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5CD22DC-8E6D-45ED-A845-CAD75ACF9C23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 flipH="1">
            <a:off x="2012350" y="3195827"/>
            <a:ext cx="3998373" cy="1078641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A7E2D86-3C53-46D6-8A80-3711C31FA869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 flipH="1">
            <a:off x="2733258" y="3195825"/>
            <a:ext cx="4026317" cy="1078643"/>
          </a:xfrm>
          <a:prstGeom prst="straightConnector1">
            <a:avLst/>
          </a:prstGeom>
          <a:ln w="25400">
            <a:solidFill>
              <a:srgbClr val="4472C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9F03CC3A-E193-4037-AF9A-CEBA9D76056D}"/>
              </a:ext>
            </a:extLst>
          </p:cNvPr>
          <p:cNvSpPr/>
          <p:nvPr/>
        </p:nvSpPr>
        <p:spPr>
          <a:xfrm>
            <a:off x="7739502" y="3481578"/>
            <a:ext cx="1776390" cy="203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0DE27B77-A6EB-4D75-B984-528019B14179}"/>
              </a:ext>
            </a:extLst>
          </p:cNvPr>
          <p:cNvSpPr/>
          <p:nvPr/>
        </p:nvSpPr>
        <p:spPr>
          <a:xfrm>
            <a:off x="7739502" y="4251828"/>
            <a:ext cx="523636" cy="15685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601F8AC-F251-4BA9-ADB3-24DAFEAF2139}"/>
              </a:ext>
            </a:extLst>
          </p:cNvPr>
          <p:cNvSpPr txBox="1"/>
          <p:nvPr/>
        </p:nvSpPr>
        <p:spPr>
          <a:xfrm>
            <a:off x="1205652" y="1428689"/>
            <a:ext cx="3306471" cy="707886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If #nonzeros in a row is &lt;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4, then place it in the front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DB3647E0-411A-4149-BD1E-E5177C9F7B47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 flipH="1">
            <a:off x="884777" y="3195827"/>
            <a:ext cx="1509621" cy="1078642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AE24B805-885C-4E8F-B669-3873C76911B2}"/>
              </a:ext>
            </a:extLst>
          </p:cNvPr>
          <p:cNvSpPr txBox="1"/>
          <p:nvPr/>
        </p:nvSpPr>
        <p:spPr>
          <a:xfrm>
            <a:off x="5472476" y="1428972"/>
            <a:ext cx="3306471" cy="707886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If #nonzeros in a row is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≥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4, then place it in the end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4A01EB0-A4EE-4477-9C50-28FFB00F63CB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>
            <a:off x="2834908" y="3195827"/>
            <a:ext cx="2477395" cy="1082282"/>
          </a:xfrm>
          <a:prstGeom prst="straightConnector1">
            <a:avLst/>
          </a:prstGeom>
          <a:ln w="25400">
            <a:solidFill>
              <a:srgbClr val="4472C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468A64CC-1ECA-4A0B-AE0C-64C7B9DC3424}"/>
              </a:ext>
            </a:extLst>
          </p:cNvPr>
          <p:cNvSpPr/>
          <p:nvPr/>
        </p:nvSpPr>
        <p:spPr>
          <a:xfrm>
            <a:off x="6266159" y="3555262"/>
            <a:ext cx="1265929" cy="1309346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B2FB421-D900-44E3-B1F5-282E07B4A363}"/>
              </a:ext>
            </a:extLst>
          </p:cNvPr>
          <p:cNvCxnSpPr>
            <a:cxnSpLocks/>
            <a:stCxn id="51" idx="0"/>
            <a:endCxn id="47" idx="2"/>
          </p:cNvCxnSpPr>
          <p:nvPr/>
        </p:nvCxnSpPr>
        <p:spPr>
          <a:xfrm flipV="1">
            <a:off x="6899123" y="4864608"/>
            <a:ext cx="1" cy="928597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B34171B-1AE6-4AC9-8387-83EBE13405F6}"/>
              </a:ext>
            </a:extLst>
          </p:cNvPr>
          <p:cNvSpPr txBox="1"/>
          <p:nvPr/>
        </p:nvSpPr>
        <p:spPr>
          <a:xfrm>
            <a:off x="4431373" y="5793205"/>
            <a:ext cx="4935499" cy="4001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Then we can obtain the matrix reordered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6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7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22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1" t="57511" r="46934" b="-708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6FCC8C-056F-403C-B877-88648AFC249E}"/>
              </a:ext>
            </a:extLst>
          </p:cNvPr>
          <p:cNvSpPr txBox="1"/>
          <p:nvPr/>
        </p:nvSpPr>
        <p:spPr>
          <a:xfrm>
            <a:off x="771235" y="190446"/>
            <a:ext cx="5829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Three Kinds of Acceleration Techniques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810AF1-E8E3-45D9-8523-DD117F277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0"/>
          <a:stretch/>
        </p:blipFill>
        <p:spPr>
          <a:xfrm>
            <a:off x="859048" y="1882036"/>
            <a:ext cx="4738849" cy="25559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958592-CFCD-4E10-B5AA-95C57D1A5C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6" b="41801"/>
          <a:stretch/>
        </p:blipFill>
        <p:spPr>
          <a:xfrm>
            <a:off x="859048" y="4971275"/>
            <a:ext cx="4738850" cy="142234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E9BB53-855C-40F4-A5A6-1259A5B82B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0" b="1936"/>
          <a:stretch/>
        </p:blipFill>
        <p:spPr>
          <a:xfrm>
            <a:off x="6203655" y="2480615"/>
            <a:ext cx="5129297" cy="29686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AB6085A-DCEB-48E1-9613-2C8FA1102EDC}"/>
              </a:ext>
            </a:extLst>
          </p:cNvPr>
          <p:cNvSpPr txBox="1"/>
          <p:nvPr/>
        </p:nvSpPr>
        <p:spPr>
          <a:xfrm>
            <a:off x="1127744" y="870241"/>
            <a:ext cx="10805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</a:rPr>
              <a:t>To further improve the algorithm performance, we also utilize the </a:t>
            </a:r>
            <a:r>
              <a:rPr lang="en-US" altLang="zh-CN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AVX2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loop unrolling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</a:rPr>
              <a:t>technologies in the implementation</a:t>
            </a:r>
            <a:endParaRPr lang="zh-CN" altLang="en-US" sz="2400" dirty="0">
              <a:latin typeface="Roboto" panose="02000000000000000000" pitchFamily="2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E081E0-E1EF-4BA4-B186-507D09B343B3}"/>
              </a:ext>
            </a:extLst>
          </p:cNvPr>
          <p:cNvSpPr/>
          <p:nvPr/>
        </p:nvSpPr>
        <p:spPr>
          <a:xfrm>
            <a:off x="905995" y="1028351"/>
            <a:ext cx="166749" cy="1636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D23DB59-7D76-479D-B90C-EACEF27B912C}"/>
              </a:ext>
            </a:extLst>
          </p:cNvPr>
          <p:cNvGrpSpPr/>
          <p:nvPr/>
        </p:nvGrpSpPr>
        <p:grpSpPr>
          <a:xfrm>
            <a:off x="1085186" y="2749889"/>
            <a:ext cx="2912521" cy="369332"/>
            <a:chOff x="1085186" y="2749889"/>
            <a:chExt cx="2912521" cy="36933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345AC29-3952-4700-B465-DF49780DCD2E}"/>
                </a:ext>
              </a:extLst>
            </p:cNvPr>
            <p:cNvSpPr/>
            <p:nvPr/>
          </p:nvSpPr>
          <p:spPr>
            <a:xfrm>
              <a:off x="1085186" y="2832631"/>
              <a:ext cx="1782065" cy="20384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A15738A-C06C-4B35-B487-37F5B92347DD}"/>
                </a:ext>
              </a:extLst>
            </p:cNvPr>
            <p:cNvSpPr txBox="1"/>
            <p:nvPr/>
          </p:nvSpPr>
          <p:spPr>
            <a:xfrm>
              <a:off x="3215120" y="2749889"/>
              <a:ext cx="782587" cy="369332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Serial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58FFB244-51CC-4ABE-BD5E-22B930C38E62}"/>
                </a:ext>
              </a:extLst>
            </p:cNvPr>
            <p:cNvCxnSpPr>
              <a:cxnSpLocks/>
              <a:stCxn id="21" idx="6"/>
              <a:endCxn id="33" idx="1"/>
            </p:cNvCxnSpPr>
            <p:nvPr/>
          </p:nvCxnSpPr>
          <p:spPr>
            <a:xfrm flipV="1">
              <a:off x="2867251" y="2934555"/>
              <a:ext cx="347869" cy="1"/>
            </a:xfrm>
            <a:prstGeom prst="straightConnector1">
              <a:avLst/>
            </a:prstGeom>
            <a:ln w="41275">
              <a:solidFill>
                <a:srgbClr val="249224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83A77ED-5073-4CD4-97C5-29BA15FCD853}"/>
              </a:ext>
            </a:extLst>
          </p:cNvPr>
          <p:cNvGrpSpPr/>
          <p:nvPr/>
        </p:nvGrpSpPr>
        <p:grpSpPr>
          <a:xfrm>
            <a:off x="1085186" y="4827999"/>
            <a:ext cx="2913753" cy="369332"/>
            <a:chOff x="1085186" y="4827999"/>
            <a:chExt cx="2913753" cy="36933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657B9AC-15EC-4872-AC93-7E53130C3D97}"/>
                </a:ext>
              </a:extLst>
            </p:cNvPr>
            <p:cNvSpPr/>
            <p:nvPr/>
          </p:nvSpPr>
          <p:spPr>
            <a:xfrm>
              <a:off x="1085186" y="4910741"/>
              <a:ext cx="1782065" cy="20384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31EB0E-B31B-4FE1-8D4A-B85E522CA463}"/>
                </a:ext>
              </a:extLst>
            </p:cNvPr>
            <p:cNvSpPr txBox="1"/>
            <p:nvPr/>
          </p:nvSpPr>
          <p:spPr>
            <a:xfrm>
              <a:off x="3228472" y="4827999"/>
              <a:ext cx="770467" cy="369332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AVX2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9C817B51-474F-40DC-976E-01C4B72A97EF}"/>
                </a:ext>
              </a:extLst>
            </p:cNvPr>
            <p:cNvCxnSpPr>
              <a:cxnSpLocks/>
              <a:stCxn id="20" idx="6"/>
              <a:endCxn id="25" idx="1"/>
            </p:cNvCxnSpPr>
            <p:nvPr/>
          </p:nvCxnSpPr>
          <p:spPr>
            <a:xfrm flipV="1">
              <a:off x="2867251" y="5012665"/>
              <a:ext cx="361221" cy="1"/>
            </a:xfrm>
            <a:prstGeom prst="straightConnector1">
              <a:avLst/>
            </a:prstGeom>
            <a:ln w="41275">
              <a:solidFill>
                <a:srgbClr val="249224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4B8A62E-40E2-4BE6-927B-95EDE26B7DA0}"/>
              </a:ext>
            </a:extLst>
          </p:cNvPr>
          <p:cNvGrpSpPr/>
          <p:nvPr/>
        </p:nvGrpSpPr>
        <p:grpSpPr>
          <a:xfrm>
            <a:off x="6649326" y="2537643"/>
            <a:ext cx="4698222" cy="369332"/>
            <a:chOff x="6649326" y="2537643"/>
            <a:chExt cx="4698222" cy="369332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71A7DAA-23C3-466C-8EC7-17F7BFCC390F}"/>
                </a:ext>
              </a:extLst>
            </p:cNvPr>
            <p:cNvSpPr/>
            <p:nvPr/>
          </p:nvSpPr>
          <p:spPr>
            <a:xfrm>
              <a:off x="6649326" y="2611987"/>
              <a:ext cx="1644237" cy="22064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66F26C9-D639-4D7E-BB04-193CE9F79F6D}"/>
                </a:ext>
              </a:extLst>
            </p:cNvPr>
            <p:cNvSpPr txBox="1"/>
            <p:nvPr/>
          </p:nvSpPr>
          <p:spPr>
            <a:xfrm>
              <a:off x="8846542" y="2537643"/>
              <a:ext cx="2501006" cy="369332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AVX2 + Loop unrolling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D69E81C1-2936-4E8F-9D24-16EB71C4FEFC}"/>
                </a:ext>
              </a:extLst>
            </p:cNvPr>
            <p:cNvCxnSpPr>
              <a:cxnSpLocks/>
              <a:stCxn id="22" idx="6"/>
              <a:endCxn id="27" idx="1"/>
            </p:cNvCxnSpPr>
            <p:nvPr/>
          </p:nvCxnSpPr>
          <p:spPr>
            <a:xfrm>
              <a:off x="8293563" y="2722309"/>
              <a:ext cx="552979" cy="0"/>
            </a:xfrm>
            <a:prstGeom prst="straightConnector1">
              <a:avLst/>
            </a:prstGeom>
            <a:ln w="41275">
              <a:solidFill>
                <a:srgbClr val="249224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5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2443CF37-D806-4667-AACB-DFB3849E5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282661"/>
              </p:ext>
            </p:extLst>
          </p:nvPr>
        </p:nvGraphicFramePr>
        <p:xfrm>
          <a:off x="680582" y="1562395"/>
          <a:ext cx="10682368" cy="520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23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1" t="57511" r="46934" b="-708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6FCC8C-056F-403C-B877-88648AFC249E}"/>
              </a:ext>
            </a:extLst>
          </p:cNvPr>
          <p:cNvSpPr txBox="1"/>
          <p:nvPr/>
        </p:nvSpPr>
        <p:spPr>
          <a:xfrm>
            <a:off x="771235" y="190446"/>
            <a:ext cx="5829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Three Kinds of Acceleration Techniques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0132DF3-D06D-40B4-805B-1F2A0F7BE6A9}"/>
              </a:ext>
            </a:extLst>
          </p:cNvPr>
          <p:cNvSpPr txBox="1"/>
          <p:nvPr/>
        </p:nvSpPr>
        <p:spPr>
          <a:xfrm>
            <a:off x="1773808" y="1095517"/>
            <a:ext cx="8337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Performance with various optimizations</a:t>
            </a:r>
            <a:endParaRPr lang="zh-CN" altLang="en-US" sz="32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DEA8A9-8D2A-40AF-9239-C227FFC95557}"/>
              </a:ext>
            </a:extLst>
          </p:cNvPr>
          <p:cNvGrpSpPr/>
          <p:nvPr/>
        </p:nvGrpSpPr>
        <p:grpSpPr>
          <a:xfrm>
            <a:off x="1907715" y="2213201"/>
            <a:ext cx="9362859" cy="2307393"/>
            <a:chOff x="1787073" y="2442768"/>
            <a:chExt cx="9362859" cy="230739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F19E333-5871-4082-96BE-D6016D62F67D}"/>
                </a:ext>
              </a:extLst>
            </p:cNvPr>
            <p:cNvGrpSpPr/>
            <p:nvPr/>
          </p:nvGrpSpPr>
          <p:grpSpPr>
            <a:xfrm>
              <a:off x="1787073" y="2442768"/>
              <a:ext cx="9362859" cy="2288586"/>
              <a:chOff x="1950704" y="2596772"/>
              <a:chExt cx="9362859" cy="228858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71F30C8F-F033-4062-9AE1-9D0BBCF1B1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261689">
                <a:off x="8838218" y="3302994"/>
                <a:ext cx="640741" cy="308932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22AD13D7-B3C7-4799-B7E0-BBBC1E7974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023733">
                <a:off x="9439580" y="3255227"/>
                <a:ext cx="611657" cy="295406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A2D5F09B-BDAA-4F06-9BEA-DD602FB66B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8084989">
                <a:off x="9700424" y="3007269"/>
                <a:ext cx="1125717" cy="30472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5E1CDD3A-A959-40E6-B89C-58716B171C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023733">
                <a:off x="10701906" y="4164531"/>
                <a:ext cx="611657" cy="295406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8B6BC3CF-8531-4CDC-913A-3503AD2D4C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023733">
                <a:off x="10310020" y="3353270"/>
                <a:ext cx="611657" cy="295406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82208224-22D5-4CEF-AE82-3307E0388F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023733">
                <a:off x="5465661" y="3597762"/>
                <a:ext cx="611657" cy="295406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321AA864-182C-4920-8DFE-5260F50449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20338697">
                <a:off x="7692434" y="4382966"/>
                <a:ext cx="492986" cy="295406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AC6175D8-9CEA-471E-8CC1-8F76C62F5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21052916">
                <a:off x="5991520" y="4655220"/>
                <a:ext cx="476515" cy="230138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32BD4A12-3164-442E-B872-446D04BB9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023733">
                <a:off x="1950704" y="3094826"/>
                <a:ext cx="611657" cy="295406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C4605F5-4722-4394-A8AA-CE2FB22FEE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20484791">
                <a:off x="2917403" y="3770682"/>
                <a:ext cx="493253" cy="295406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D3F76BBF-1F87-4450-AC9A-18A4C3F9A2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19023733">
                <a:off x="6746477" y="3333037"/>
                <a:ext cx="611657" cy="295406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36497604-A56A-4371-8FAD-DEC958810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20965113">
                <a:off x="8661327" y="4501812"/>
                <a:ext cx="447556" cy="29540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C835ECE9-1944-4A9C-9BF4-221A15B0EF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 rot="20509653">
                <a:off x="2462986" y="4547153"/>
                <a:ext cx="471502" cy="295406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078297D5-3607-4453-9173-423D3798B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3" t="44525" r="-3188" b="-1"/>
              <a:stretch/>
            </p:blipFill>
            <p:spPr>
              <a:xfrm>
                <a:off x="3422202" y="4480994"/>
                <a:ext cx="432628" cy="295406"/>
              </a:xfrm>
              <a:prstGeom prst="rect">
                <a:avLst/>
              </a:prstGeom>
            </p:spPr>
          </p:pic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DF7D433-959A-4DE1-98BD-18BD1469D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3" t="44525" r="-3188" b="-1"/>
            <a:stretch/>
          </p:blipFill>
          <p:spPr>
            <a:xfrm rot="21052916">
              <a:off x="4956948" y="4520023"/>
              <a:ext cx="476515" cy="230138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DA72C29B-908F-4AD2-8BF3-3EBABCC7C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3" t="44525" r="-3188" b="-1"/>
            <a:stretch/>
          </p:blipFill>
          <p:spPr>
            <a:xfrm rot="21052916">
              <a:off x="6316104" y="4272468"/>
              <a:ext cx="476515" cy="230138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5BC936F-1510-4050-A53E-6435493E12D1}"/>
              </a:ext>
            </a:extLst>
          </p:cNvPr>
          <p:cNvSpPr txBox="1"/>
          <p:nvPr/>
        </p:nvSpPr>
        <p:spPr>
          <a:xfrm rot="16200000">
            <a:off x="78724" y="294719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Gflops</a:t>
            </a:r>
            <a:endParaRPr lang="zh-CN" altLang="en-US" dirty="0">
              <a:solidFill>
                <a:srgbClr val="595959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4D900B28-E30D-45D7-8A31-259DAACEF915}"/>
              </a:ext>
            </a:extLst>
          </p:cNvPr>
          <p:cNvSpPr txBox="1"/>
          <p:nvPr/>
        </p:nvSpPr>
        <p:spPr>
          <a:xfrm>
            <a:off x="-75283" y="998260"/>
            <a:ext cx="1234256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OUTLINE</a:t>
            </a:r>
            <a:endParaRPr lang="zh-CN" altLang="en-US" sz="40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灯片编号占位符 14">
            <a:extLst>
              <a:ext uri="{FF2B5EF4-FFF2-40B4-BE49-F238E27FC236}">
                <a16:creationId xmlns:a16="http://schemas.microsoft.com/office/drawing/2014/main" id="{00926873-92B3-4A0D-A8AF-95B00817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8" y="6349358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24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4D6A5E7-01D2-4EA2-ACA8-25D1639C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0819B872-CDB3-4EB4-B96D-1DCBEF3303AF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2" name="图片 31" descr="ssslab4x">
            <a:extLst>
              <a:ext uri="{FF2B5EF4-FFF2-40B4-BE49-F238E27FC236}">
                <a16:creationId xmlns:a16="http://schemas.microsoft.com/office/drawing/2014/main" id="{C07FFAE0-AA6C-47FB-A9D3-D7863BEFB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34" name="Picture 2" descr="中国石油大学（北京）国有资产管理处">
            <a:extLst>
              <a:ext uri="{FF2B5EF4-FFF2-40B4-BE49-F238E27FC236}">
                <a16:creationId xmlns:a16="http://schemas.microsoft.com/office/drawing/2014/main" id="{FC57C521-902B-497C-81BD-90673957E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表格 3">
            <a:extLst>
              <a:ext uri="{FF2B5EF4-FFF2-40B4-BE49-F238E27FC236}">
                <a16:creationId xmlns:a16="http://schemas.microsoft.com/office/drawing/2014/main" id="{B4730167-BAB9-472F-95C8-CF19C6788CF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2302541"/>
              </p:ext>
            </p:extLst>
          </p:nvPr>
        </p:nvGraphicFramePr>
        <p:xfrm>
          <a:off x="1919931" y="1850276"/>
          <a:ext cx="889170" cy="44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70">
                  <a:extLst>
                    <a:ext uri="{9D8B030D-6E8A-4147-A177-3AD203B41FA5}">
                      <a16:colId xmlns:a16="http://schemas.microsoft.com/office/drawing/2014/main" val="3651313658"/>
                    </a:ext>
                  </a:extLst>
                </a:gridCol>
              </a:tblGrid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9260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9959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3582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Ⅳ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08486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Ⅴ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0002"/>
                  </a:ext>
                </a:extLst>
              </a:tr>
            </a:tbl>
          </a:graphicData>
        </a:graphic>
      </p:graphicFrame>
      <p:grpSp>
        <p:nvGrpSpPr>
          <p:cNvPr id="38" name="组合 37">
            <a:extLst>
              <a:ext uri="{FF2B5EF4-FFF2-40B4-BE49-F238E27FC236}">
                <a16:creationId xmlns:a16="http://schemas.microsoft.com/office/drawing/2014/main" id="{737DAA73-6A64-4C6D-8DF8-F4ECF86774F7}"/>
              </a:ext>
            </a:extLst>
          </p:cNvPr>
          <p:cNvGrpSpPr/>
          <p:nvPr/>
        </p:nvGrpSpPr>
        <p:grpSpPr>
          <a:xfrm>
            <a:off x="3359549" y="2069704"/>
            <a:ext cx="8029299" cy="4035996"/>
            <a:chOff x="2921820" y="2078241"/>
            <a:chExt cx="8029299" cy="403599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64897A1-2D75-4411-98C9-F64F02E9CEA4}"/>
                </a:ext>
              </a:extLst>
            </p:cNvPr>
            <p:cNvSpPr txBox="1"/>
            <p:nvPr/>
          </p:nvSpPr>
          <p:spPr>
            <a:xfrm>
              <a:off x="2921820" y="2078241"/>
              <a:ext cx="76426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Background and Challenges: AMP &amp;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A457786-42F6-4D12-9FBF-D57D0F724AF4}"/>
                </a:ext>
              </a:extLst>
            </p:cNvPr>
            <p:cNvSpPr txBox="1"/>
            <p:nvPr/>
          </p:nvSpPr>
          <p:spPr>
            <a:xfrm>
              <a:off x="2921820" y="2958855"/>
              <a:ext cx="80292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Three Micro-Benchmarks and Motivations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6158EE4-D777-49F0-964A-5EF7C4ECF8A1}"/>
                </a:ext>
              </a:extLst>
            </p:cNvPr>
            <p:cNvSpPr txBox="1"/>
            <p:nvPr/>
          </p:nvSpPr>
          <p:spPr>
            <a:xfrm>
              <a:off x="2921820" y="3833285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Our Algorithm:</a:t>
              </a:r>
              <a:r>
                <a:rPr lang="zh-CN" altLang="en-US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HASpMV</a:t>
              </a:r>
              <a:endParaRPr lang="en-US" altLang="zh-CN" sz="2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0019B55-217A-4FD6-A6FF-59D6CDDB8B92}"/>
                </a:ext>
              </a:extLst>
            </p:cNvPr>
            <p:cNvSpPr txBox="1"/>
            <p:nvPr/>
          </p:nvSpPr>
          <p:spPr>
            <a:xfrm>
              <a:off x="2921820" y="4712151"/>
              <a:ext cx="6569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Comparison with Other </a:t>
              </a:r>
              <a:r>
                <a:rPr lang="en-US" altLang="zh-CN" sz="28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Methods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0ABCDC0-090D-40BD-87EC-FA3E42E49726}"/>
                </a:ext>
              </a:extLst>
            </p:cNvPr>
            <p:cNvSpPr txBox="1"/>
            <p:nvPr/>
          </p:nvSpPr>
          <p:spPr>
            <a:xfrm>
              <a:off x="2921820" y="5591017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80879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17254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25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9" t="-429" r="27776" b="57232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043F2E-3A29-4625-BC8E-47530F33A966}"/>
              </a:ext>
            </a:extLst>
          </p:cNvPr>
          <p:cNvSpPr txBox="1"/>
          <p:nvPr/>
        </p:nvSpPr>
        <p:spPr>
          <a:xfrm>
            <a:off x="771235" y="196836"/>
            <a:ext cx="28408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Experimental Setup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69040C-0070-4EEE-89DD-C1CF167EF5AC}"/>
              </a:ext>
            </a:extLst>
          </p:cNvPr>
          <p:cNvSpPr txBox="1"/>
          <p:nvPr/>
        </p:nvSpPr>
        <p:spPr>
          <a:xfrm>
            <a:off x="141417" y="968232"/>
            <a:ext cx="9561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Three groups of AMPs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5D34D0-78EE-47E1-9D12-7A46E9154425}"/>
              </a:ext>
            </a:extLst>
          </p:cNvPr>
          <p:cNvSpPr txBox="1"/>
          <p:nvPr/>
        </p:nvSpPr>
        <p:spPr>
          <a:xfrm>
            <a:off x="141417" y="5160070"/>
            <a:ext cx="9561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Experimental dataset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4BEBCC-F24A-427C-9D94-CBE26F92A88B}"/>
              </a:ext>
            </a:extLst>
          </p:cNvPr>
          <p:cNvSpPr txBox="1"/>
          <p:nvPr/>
        </p:nvSpPr>
        <p:spPr>
          <a:xfrm>
            <a:off x="507688" y="5639769"/>
            <a:ext cx="1112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2888 matrices from the </a:t>
            </a:r>
            <a:r>
              <a:rPr lang="en-US" altLang="zh-CN" sz="2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SuiteSparse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Matrix Collection.</a:t>
            </a:r>
            <a:endParaRPr lang="zh-CN" altLang="en-US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C338FB4-5C17-4EE7-A8BE-9D573B64FC76}"/>
              </a:ext>
            </a:extLst>
          </p:cNvPr>
          <p:cNvSpPr/>
          <p:nvPr/>
        </p:nvSpPr>
        <p:spPr>
          <a:xfrm>
            <a:off x="2307678" y="2177293"/>
            <a:ext cx="1070615" cy="846323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B0AB973-9722-464E-8381-06214BF21E77}"/>
              </a:ext>
            </a:extLst>
          </p:cNvPr>
          <p:cNvSpPr/>
          <p:nvPr/>
        </p:nvSpPr>
        <p:spPr>
          <a:xfrm>
            <a:off x="3534913" y="2177293"/>
            <a:ext cx="1070615" cy="846323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E5AD837-6757-4A69-8913-B110E2CC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20" y="1617940"/>
            <a:ext cx="11607016" cy="3338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FF8BDC8-E320-4048-837B-C0974BD53CFA}"/>
              </a:ext>
            </a:extLst>
          </p:cNvPr>
          <p:cNvSpPr/>
          <p:nvPr/>
        </p:nvSpPr>
        <p:spPr>
          <a:xfrm>
            <a:off x="2460078" y="2329693"/>
            <a:ext cx="1070615" cy="846323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CE966F1-1ADB-410E-A3AE-215B79400BB8}"/>
              </a:ext>
            </a:extLst>
          </p:cNvPr>
          <p:cNvSpPr/>
          <p:nvPr/>
        </p:nvSpPr>
        <p:spPr>
          <a:xfrm>
            <a:off x="3687313" y="2329693"/>
            <a:ext cx="1070615" cy="846323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07B89D7-0601-4FAF-9130-F437BA08C697}"/>
              </a:ext>
            </a:extLst>
          </p:cNvPr>
          <p:cNvSpPr/>
          <p:nvPr/>
        </p:nvSpPr>
        <p:spPr>
          <a:xfrm>
            <a:off x="4987618" y="2334064"/>
            <a:ext cx="1070615" cy="846323"/>
          </a:xfrm>
          <a:prstGeom prst="rect">
            <a:avLst/>
          </a:prstGeom>
          <a:noFill/>
          <a:ln w="41275">
            <a:solidFill>
              <a:srgbClr val="24922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262060C-7557-421C-9E82-C635A85DEF9D}"/>
              </a:ext>
            </a:extLst>
          </p:cNvPr>
          <p:cNvSpPr/>
          <p:nvPr/>
        </p:nvSpPr>
        <p:spPr>
          <a:xfrm>
            <a:off x="6214853" y="2334064"/>
            <a:ext cx="1070615" cy="846323"/>
          </a:xfrm>
          <a:prstGeom prst="rect">
            <a:avLst/>
          </a:prstGeom>
          <a:noFill/>
          <a:ln w="41275">
            <a:solidFill>
              <a:srgbClr val="24922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B1550E-783A-4000-A583-4232CC33EA2A}"/>
              </a:ext>
            </a:extLst>
          </p:cNvPr>
          <p:cNvSpPr/>
          <p:nvPr/>
        </p:nvSpPr>
        <p:spPr>
          <a:xfrm>
            <a:off x="7412282" y="3176017"/>
            <a:ext cx="963315" cy="252984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22E5CF-4CFF-47CC-A6F4-D0AAD6B40198}"/>
              </a:ext>
            </a:extLst>
          </p:cNvPr>
          <p:cNvSpPr/>
          <p:nvPr/>
        </p:nvSpPr>
        <p:spPr>
          <a:xfrm>
            <a:off x="9476217" y="3160904"/>
            <a:ext cx="1289114" cy="268096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0018A8F-3DCB-4812-9ECB-F63620105171}"/>
              </a:ext>
            </a:extLst>
          </p:cNvPr>
          <p:cNvSpPr/>
          <p:nvPr/>
        </p:nvSpPr>
        <p:spPr>
          <a:xfrm>
            <a:off x="2387890" y="1743243"/>
            <a:ext cx="2443108" cy="2348702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49651CE-EAA7-4C62-818A-0A763F09D66B}"/>
              </a:ext>
            </a:extLst>
          </p:cNvPr>
          <p:cNvSpPr/>
          <p:nvPr/>
        </p:nvSpPr>
        <p:spPr>
          <a:xfrm>
            <a:off x="4884742" y="1743242"/>
            <a:ext cx="2454470" cy="2348703"/>
          </a:xfrm>
          <a:prstGeom prst="rect">
            <a:avLst/>
          </a:prstGeom>
          <a:noFill/>
          <a:ln w="41275">
            <a:solidFill>
              <a:srgbClr val="2492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3A70F7B-2146-42C1-92AD-C7B253D2DF55}"/>
              </a:ext>
            </a:extLst>
          </p:cNvPr>
          <p:cNvSpPr/>
          <p:nvPr/>
        </p:nvSpPr>
        <p:spPr>
          <a:xfrm>
            <a:off x="7392955" y="1737991"/>
            <a:ext cx="4499769" cy="2353954"/>
          </a:xfrm>
          <a:prstGeom prst="rect">
            <a:avLst/>
          </a:prstGeom>
          <a:noFill/>
          <a:ln w="41275">
            <a:solidFill>
              <a:srgbClr val="2F55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26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4" t="55952" r="25561" b="851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043F2E-3A29-4625-BC8E-47530F33A966}"/>
              </a:ext>
            </a:extLst>
          </p:cNvPr>
          <p:cNvSpPr txBox="1"/>
          <p:nvPr/>
        </p:nvSpPr>
        <p:spPr>
          <a:xfrm>
            <a:off x="771235" y="196836"/>
            <a:ext cx="46105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Performance Comparison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A704E42-C807-4F93-8345-3746D03C985F}"/>
              </a:ext>
            </a:extLst>
          </p:cNvPr>
          <p:cNvGrpSpPr/>
          <p:nvPr/>
        </p:nvGrpSpPr>
        <p:grpSpPr>
          <a:xfrm>
            <a:off x="341574" y="1357005"/>
            <a:ext cx="11508851" cy="2623410"/>
            <a:chOff x="341574" y="1221535"/>
            <a:chExt cx="11508851" cy="262341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0393658-BD56-4D88-A17E-4D27C40E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4" y="1221535"/>
              <a:ext cx="11508851" cy="22074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56BBF55-EBEE-463F-9A66-68E8843BDEAD}"/>
                </a:ext>
              </a:extLst>
            </p:cNvPr>
            <p:cNvSpPr txBox="1"/>
            <p:nvPr/>
          </p:nvSpPr>
          <p:spPr>
            <a:xfrm>
              <a:off x="8581901" y="3475613"/>
              <a:ext cx="3166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(c)</a:t>
              </a:r>
              <a:r>
                <a:rPr lang="zh-CN" altLang="en-US" dirty="0"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R9 7950X3D &amp; R9 7950X</a:t>
              </a:r>
              <a:endParaRPr lang="zh-CN" altLang="en-US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F4627F-C0B1-4695-83FD-0BFD4AAB422D}"/>
                </a:ext>
              </a:extLst>
            </p:cNvPr>
            <p:cNvSpPr txBox="1"/>
            <p:nvPr/>
          </p:nvSpPr>
          <p:spPr>
            <a:xfrm>
              <a:off x="5411775" y="3458251"/>
              <a:ext cx="177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(b)</a:t>
              </a:r>
              <a:r>
                <a:rPr lang="zh-CN" altLang="en-US" dirty="0"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i9-13900KF</a:t>
              </a:r>
              <a:endParaRPr lang="zh-CN" altLang="en-US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687EBD9-489E-46CF-9513-211A80D2FB2D}"/>
                </a:ext>
              </a:extLst>
            </p:cNvPr>
            <p:cNvSpPr txBox="1"/>
            <p:nvPr/>
          </p:nvSpPr>
          <p:spPr>
            <a:xfrm>
              <a:off x="1467885" y="3458251"/>
              <a:ext cx="177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(a)</a:t>
              </a:r>
              <a:r>
                <a:rPr lang="zh-CN" altLang="en-US" dirty="0"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i9-12900KF</a:t>
              </a:r>
              <a:endParaRPr lang="zh-CN" altLang="en-US" dirty="0"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483DAF48-3B1F-42F2-9FFE-98068DB65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02020"/>
              </p:ext>
            </p:extLst>
          </p:nvPr>
        </p:nvGraphicFramePr>
        <p:xfrm>
          <a:off x="555989" y="4146080"/>
          <a:ext cx="11080021" cy="2466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409">
                  <a:extLst>
                    <a:ext uri="{9D8B030D-6E8A-4147-A177-3AD203B41FA5}">
                      <a16:colId xmlns:a16="http://schemas.microsoft.com/office/drawing/2014/main" val="118768715"/>
                    </a:ext>
                  </a:extLst>
                </a:gridCol>
                <a:gridCol w="2542336">
                  <a:extLst>
                    <a:ext uri="{9D8B030D-6E8A-4147-A177-3AD203B41FA5}">
                      <a16:colId xmlns:a16="http://schemas.microsoft.com/office/drawing/2014/main" val="2965694287"/>
                    </a:ext>
                  </a:extLst>
                </a:gridCol>
                <a:gridCol w="1864069">
                  <a:extLst>
                    <a:ext uri="{9D8B030D-6E8A-4147-A177-3AD203B41FA5}">
                      <a16:colId xmlns:a16="http://schemas.microsoft.com/office/drawing/2014/main" val="2715017379"/>
                    </a:ext>
                  </a:extLst>
                </a:gridCol>
                <a:gridCol w="1864069">
                  <a:extLst>
                    <a:ext uri="{9D8B030D-6E8A-4147-A177-3AD203B41FA5}">
                      <a16:colId xmlns:a16="http://schemas.microsoft.com/office/drawing/2014/main" val="2993515037"/>
                    </a:ext>
                  </a:extLst>
                </a:gridCol>
                <a:gridCol w="1864069">
                  <a:extLst>
                    <a:ext uri="{9D8B030D-6E8A-4147-A177-3AD203B41FA5}">
                      <a16:colId xmlns:a16="http://schemas.microsoft.com/office/drawing/2014/main" val="3961175264"/>
                    </a:ext>
                  </a:extLst>
                </a:gridCol>
                <a:gridCol w="1864069">
                  <a:extLst>
                    <a:ext uri="{9D8B030D-6E8A-4147-A177-3AD203B41FA5}">
                      <a16:colId xmlns:a16="http://schemas.microsoft.com/office/drawing/2014/main" val="1354852097"/>
                    </a:ext>
                  </a:extLst>
                </a:gridCol>
              </a:tblGrid>
              <a:tr h="294632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99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99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oneMKL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99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Merge-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SpMV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99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CSR5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999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AOCL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99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62585"/>
                  </a:ext>
                </a:extLst>
              </a:tr>
              <a:tr h="361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i9-12900KF</a:t>
                      </a:r>
                      <a:endParaRPr lang="en-US" altLang="zh-CN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#Matrices with higher perf.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2331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2175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2750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84353"/>
                  </a:ext>
                </a:extLst>
              </a:tr>
              <a:tr h="3619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Speedup (geomean)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2.61x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2.31x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3.73x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8903"/>
                  </a:ext>
                </a:extLst>
              </a:tr>
              <a:tr h="361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i9-13900KF</a:t>
                      </a:r>
                      <a:endParaRPr lang="en-US" altLang="zh-CN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#Matrices with higher perf.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2498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2399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70229"/>
                  </a:ext>
                </a:extLst>
              </a:tr>
              <a:tr h="3619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Speedup (geomean)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3.17x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1.52x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2.23x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11978"/>
                  </a:ext>
                </a:extLst>
              </a:tr>
              <a:tr h="3619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R9 7950X3D</a:t>
                      </a: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#Matrices with higher perf.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2491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2235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03488"/>
                  </a:ext>
                </a:extLst>
              </a:tr>
              <a:tr h="3619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Speedup (geomean)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1.3x 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1.29x 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1.43x </a:t>
                      </a:r>
                      <a:endParaRPr lang="zh-CN" altLang="en-US" sz="1600" b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B8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97988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E65BAE70-A2DC-4F04-A735-FC58FCC9FB9F}"/>
              </a:ext>
            </a:extLst>
          </p:cNvPr>
          <p:cNvSpPr txBox="1"/>
          <p:nvPr/>
        </p:nvSpPr>
        <p:spPr>
          <a:xfrm>
            <a:off x="141417" y="968232"/>
            <a:ext cx="9561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All matrices.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82ECCA-1AFD-4ED9-9925-B313F53FFA6F}"/>
              </a:ext>
            </a:extLst>
          </p:cNvPr>
          <p:cNvSpPr txBox="1"/>
          <p:nvPr/>
        </p:nvSpPr>
        <p:spPr>
          <a:xfrm>
            <a:off x="2488821" y="977368"/>
            <a:ext cx="9174930" cy="400110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 the experiment, it can be observed that our algorithm has a clear advantage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C370225-C512-402E-9631-FC6AC3CC4948}"/>
              </a:ext>
            </a:extLst>
          </p:cNvPr>
          <p:cNvSpPr/>
          <p:nvPr/>
        </p:nvSpPr>
        <p:spPr>
          <a:xfrm rot="19629029">
            <a:off x="1726371" y="2169402"/>
            <a:ext cx="1822951" cy="779362"/>
          </a:xfrm>
          <a:prstGeom prst="ellipse">
            <a:avLst/>
          </a:prstGeom>
          <a:noFill/>
          <a:ln w="41275">
            <a:solidFill>
              <a:srgbClr val="353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6B2384E-F635-411C-B54F-4260E17D1463}"/>
              </a:ext>
            </a:extLst>
          </p:cNvPr>
          <p:cNvSpPr/>
          <p:nvPr/>
        </p:nvSpPr>
        <p:spPr>
          <a:xfrm rot="18894555">
            <a:off x="5419772" y="2133712"/>
            <a:ext cx="1822951" cy="779362"/>
          </a:xfrm>
          <a:prstGeom prst="ellipse">
            <a:avLst/>
          </a:prstGeom>
          <a:noFill/>
          <a:ln w="41275">
            <a:solidFill>
              <a:srgbClr val="353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DC655-E617-4426-8D7F-0025D79346DB}"/>
              </a:ext>
            </a:extLst>
          </p:cNvPr>
          <p:cNvSpPr/>
          <p:nvPr/>
        </p:nvSpPr>
        <p:spPr>
          <a:xfrm rot="18671530">
            <a:off x="9437232" y="2102194"/>
            <a:ext cx="1822951" cy="564409"/>
          </a:xfrm>
          <a:prstGeom prst="ellipse">
            <a:avLst/>
          </a:prstGeom>
          <a:noFill/>
          <a:ln w="41275">
            <a:solidFill>
              <a:srgbClr val="353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83606EE-A675-47F6-9D4C-CD816A386053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 flipV="1">
            <a:off x="3403575" y="1377478"/>
            <a:ext cx="3672711" cy="687189"/>
          </a:xfrm>
          <a:prstGeom prst="straightConnector1">
            <a:avLst/>
          </a:prstGeom>
          <a:ln w="41275">
            <a:solidFill>
              <a:srgbClr val="3535F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CBC684C-97A9-4477-9CCD-EAF7E2AFA9D9}"/>
              </a:ext>
            </a:extLst>
          </p:cNvPr>
          <p:cNvCxnSpPr>
            <a:cxnSpLocks/>
            <a:stCxn id="23" idx="6"/>
            <a:endCxn id="19" idx="2"/>
          </p:cNvCxnSpPr>
          <p:nvPr/>
        </p:nvCxnSpPr>
        <p:spPr>
          <a:xfrm flipV="1">
            <a:off x="6974736" y="1377478"/>
            <a:ext cx="101550" cy="500384"/>
          </a:xfrm>
          <a:prstGeom prst="straightConnector1">
            <a:avLst/>
          </a:prstGeom>
          <a:ln w="41275">
            <a:solidFill>
              <a:srgbClr val="3535F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187E05D-1AF6-4311-A4E9-FD43985F7639}"/>
              </a:ext>
            </a:extLst>
          </p:cNvPr>
          <p:cNvCxnSpPr>
            <a:cxnSpLocks/>
            <a:stCxn id="25" idx="6"/>
            <a:endCxn id="19" idx="2"/>
          </p:cNvCxnSpPr>
          <p:nvPr/>
        </p:nvCxnSpPr>
        <p:spPr>
          <a:xfrm flipH="1" flipV="1">
            <a:off x="7076286" y="1377478"/>
            <a:ext cx="3872707" cy="321031"/>
          </a:xfrm>
          <a:prstGeom prst="straightConnector1">
            <a:avLst/>
          </a:prstGeom>
          <a:ln w="41275">
            <a:solidFill>
              <a:srgbClr val="3535F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27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4" t="55952" r="25561" b="851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043F2E-3A29-4625-BC8E-47530F33A966}"/>
              </a:ext>
            </a:extLst>
          </p:cNvPr>
          <p:cNvSpPr txBox="1"/>
          <p:nvPr/>
        </p:nvSpPr>
        <p:spPr>
          <a:xfrm>
            <a:off x="771235" y="196836"/>
            <a:ext cx="46105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Performance Comparison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15771D5-D7DE-4EFC-ACCA-EB812FBB4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0" t="9055" r="5468"/>
          <a:stretch/>
        </p:blipFill>
        <p:spPr>
          <a:xfrm>
            <a:off x="141417" y="1716753"/>
            <a:ext cx="4680000" cy="490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B3E24DF-6235-4012-ABA7-E2617BC06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98" y="1716752"/>
            <a:ext cx="7120751" cy="490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ACE1C5C-16DF-40F2-801B-A0168E4CE2AC}"/>
              </a:ext>
            </a:extLst>
          </p:cNvPr>
          <p:cNvSpPr txBox="1"/>
          <p:nvPr/>
        </p:nvSpPr>
        <p:spPr>
          <a:xfrm>
            <a:off x="141417" y="968232"/>
            <a:ext cx="9561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22 representative matrices.</a:t>
            </a:r>
            <a:endParaRPr lang="zh-CN" altLang="en-US" sz="24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EBD386-2C33-4BEA-8DA9-0610C495DDD9}"/>
              </a:ext>
            </a:extLst>
          </p:cNvPr>
          <p:cNvSpPr txBox="1"/>
          <p:nvPr/>
        </p:nvSpPr>
        <p:spPr>
          <a:xfrm>
            <a:off x="4653499" y="906372"/>
            <a:ext cx="7397084" cy="646331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For matrices with uneven distribution of nonzero elements, </a:t>
            </a:r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HASpMV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consistently demonstrates significant performance improvements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11C82F7-BB22-4F9C-926D-60037F0FA85A}"/>
              </a:ext>
            </a:extLst>
          </p:cNvPr>
          <p:cNvSpPr/>
          <p:nvPr/>
        </p:nvSpPr>
        <p:spPr>
          <a:xfrm>
            <a:off x="5442857" y="4694723"/>
            <a:ext cx="6495143" cy="627086"/>
          </a:xfrm>
          <a:prstGeom prst="rect">
            <a:avLst/>
          </a:prstGeom>
          <a:noFill/>
          <a:ln w="41275">
            <a:solidFill>
              <a:srgbClr val="FFD7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8ABB081-18C4-4DFA-BC89-2BE216A03D31}"/>
              </a:ext>
            </a:extLst>
          </p:cNvPr>
          <p:cNvSpPr/>
          <p:nvPr/>
        </p:nvSpPr>
        <p:spPr>
          <a:xfrm>
            <a:off x="5442857" y="3364992"/>
            <a:ext cx="6495143" cy="691752"/>
          </a:xfrm>
          <a:prstGeom prst="rect">
            <a:avLst/>
          </a:prstGeom>
          <a:noFill/>
          <a:ln w="41275">
            <a:solidFill>
              <a:srgbClr val="FFD7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1F8F7C-F4E1-4098-A209-66E931A057BB}"/>
              </a:ext>
            </a:extLst>
          </p:cNvPr>
          <p:cNvSpPr/>
          <p:nvPr/>
        </p:nvSpPr>
        <p:spPr>
          <a:xfrm>
            <a:off x="5381793" y="2086224"/>
            <a:ext cx="6495143" cy="643273"/>
          </a:xfrm>
          <a:prstGeom prst="rect">
            <a:avLst/>
          </a:prstGeom>
          <a:noFill/>
          <a:ln w="41275">
            <a:solidFill>
              <a:srgbClr val="FFD7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cxnSp>
        <p:nvCxnSpPr>
          <p:cNvPr id="20" name="连接符: 曲线 19">
            <a:extLst>
              <a:ext uri="{FF2B5EF4-FFF2-40B4-BE49-F238E27FC236}">
                <a16:creationId xmlns:a16="http://schemas.microsoft.com/office/drawing/2014/main" id="{CE1EBF4A-D6CA-45FE-AAAE-EC3C485B73B7}"/>
              </a:ext>
            </a:extLst>
          </p:cNvPr>
          <p:cNvCxnSpPr>
            <a:cxnSpLocks/>
            <a:stCxn id="19" idx="1"/>
            <a:endCxn id="18" idx="1"/>
          </p:cNvCxnSpPr>
          <p:nvPr/>
        </p:nvCxnSpPr>
        <p:spPr>
          <a:xfrm rot="10800000">
            <a:off x="4653499" y="1229539"/>
            <a:ext cx="728294" cy="1178323"/>
          </a:xfrm>
          <a:prstGeom prst="curvedConnector3">
            <a:avLst>
              <a:gd name="adj1" fmla="val 126512"/>
            </a:avLst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曲线 20">
            <a:extLst>
              <a:ext uri="{FF2B5EF4-FFF2-40B4-BE49-F238E27FC236}">
                <a16:creationId xmlns:a16="http://schemas.microsoft.com/office/drawing/2014/main" id="{0BF95586-6347-4716-BA19-B46A53B1E73F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4553713" y="1229538"/>
            <a:ext cx="889145" cy="2481330"/>
          </a:xfrm>
          <a:prstGeom prst="curvedConnector2">
            <a:avLst/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D91E0495-D6D7-4034-9C9C-67E494E8C842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>
            <a:off x="4653499" y="1229538"/>
            <a:ext cx="789358" cy="3778728"/>
          </a:xfrm>
          <a:prstGeom prst="curvedConnector3">
            <a:avLst>
              <a:gd name="adj1" fmla="val 112090"/>
            </a:avLst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流程图: 可选过程 37">
            <a:extLst>
              <a:ext uri="{FF2B5EF4-FFF2-40B4-BE49-F238E27FC236}">
                <a16:creationId xmlns:a16="http://schemas.microsoft.com/office/drawing/2014/main" id="{37E92703-D766-4767-92BE-64347DEFC130}"/>
              </a:ext>
            </a:extLst>
          </p:cNvPr>
          <p:cNvSpPr/>
          <p:nvPr/>
        </p:nvSpPr>
        <p:spPr>
          <a:xfrm>
            <a:off x="6239495" y="3054683"/>
            <a:ext cx="5294599" cy="722578"/>
          </a:xfrm>
          <a:prstGeom prst="flowChartAlternateProcess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75204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28</a:t>
            </a:fld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4" t="55952" r="25561" b="851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043F2E-3A29-4625-BC8E-47530F33A966}"/>
              </a:ext>
            </a:extLst>
          </p:cNvPr>
          <p:cNvSpPr txBox="1"/>
          <p:nvPr/>
        </p:nvSpPr>
        <p:spPr>
          <a:xfrm>
            <a:off x="771235" y="196836"/>
            <a:ext cx="46105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Performance Comparison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64ECF7-6C20-41DD-9FE0-DA209C548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89" y="4231886"/>
            <a:ext cx="4885664" cy="2133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58EB89A-4325-479A-B5E8-4476B7201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5" y="1609408"/>
            <a:ext cx="4874104" cy="4825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82B7D35-1715-4768-932C-F4B15CBE68A6}"/>
              </a:ext>
            </a:extLst>
          </p:cNvPr>
          <p:cNvSpPr txBox="1"/>
          <p:nvPr/>
        </p:nvSpPr>
        <p:spPr>
          <a:xfrm>
            <a:off x="6335090" y="3014142"/>
            <a:ext cx="5394488" cy="829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Partitioning through cache line cost is more balanced.</a:t>
            </a:r>
            <a:endParaRPr lang="zh-CN" altLang="en-US" sz="20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4C2B151-7F9E-450B-812A-FF0270A9CE3F}"/>
              </a:ext>
            </a:extLst>
          </p:cNvPr>
          <p:cNvGrpSpPr/>
          <p:nvPr/>
        </p:nvGrpSpPr>
        <p:grpSpPr>
          <a:xfrm>
            <a:off x="185269" y="974647"/>
            <a:ext cx="11797176" cy="5675009"/>
            <a:chOff x="194794" y="937667"/>
            <a:chExt cx="11797176" cy="56750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AF7A7EC2-7B56-4EC6-B636-D96008491A79}"/>
                </a:ext>
              </a:extLst>
            </p:cNvPr>
            <p:cNvCxnSpPr/>
            <p:nvPr/>
          </p:nvCxnSpPr>
          <p:spPr>
            <a:xfrm>
              <a:off x="282551" y="1050791"/>
              <a:ext cx="0" cy="5540509"/>
            </a:xfrm>
            <a:prstGeom prst="line">
              <a:avLst/>
            </a:prstGeom>
            <a:ln w="28575">
              <a:solidFill>
                <a:srgbClr val="E069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57D1E71-05A7-4AB1-A754-DF7914D87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794" y="6612674"/>
              <a:ext cx="5594373" cy="0"/>
            </a:xfrm>
            <a:prstGeom prst="line">
              <a:avLst/>
            </a:prstGeom>
            <a:ln w="28575">
              <a:solidFill>
                <a:srgbClr val="E069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AE81B96-AD88-491B-AB9A-4E83624D5F4E}"/>
                </a:ext>
              </a:extLst>
            </p:cNvPr>
            <p:cNvCxnSpPr>
              <a:cxnSpLocks/>
            </p:cNvCxnSpPr>
            <p:nvPr/>
          </p:nvCxnSpPr>
          <p:spPr>
            <a:xfrm>
              <a:off x="282551" y="937667"/>
              <a:ext cx="11652274" cy="0"/>
            </a:xfrm>
            <a:prstGeom prst="line">
              <a:avLst/>
            </a:prstGeom>
            <a:ln w="28575">
              <a:solidFill>
                <a:srgbClr val="E069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0C7721E-B52D-4EB5-8088-C6FF470AE035}"/>
                </a:ext>
              </a:extLst>
            </p:cNvPr>
            <p:cNvCxnSpPr>
              <a:cxnSpLocks/>
            </p:cNvCxnSpPr>
            <p:nvPr/>
          </p:nvCxnSpPr>
          <p:spPr>
            <a:xfrm>
              <a:off x="11991970" y="1050791"/>
              <a:ext cx="0" cy="891194"/>
            </a:xfrm>
            <a:prstGeom prst="line">
              <a:avLst/>
            </a:prstGeom>
            <a:ln w="28575">
              <a:solidFill>
                <a:srgbClr val="E069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704670F-833D-43FC-ADF3-918478316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6925" y="1941985"/>
              <a:ext cx="6057900" cy="0"/>
            </a:xfrm>
            <a:prstGeom prst="line">
              <a:avLst/>
            </a:prstGeom>
            <a:ln w="28575">
              <a:solidFill>
                <a:srgbClr val="E069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E9FB911-C6C6-405F-992E-1063B74631F0}"/>
                </a:ext>
              </a:extLst>
            </p:cNvPr>
            <p:cNvCxnSpPr>
              <a:cxnSpLocks/>
            </p:cNvCxnSpPr>
            <p:nvPr/>
          </p:nvCxnSpPr>
          <p:spPr>
            <a:xfrm>
              <a:off x="5876925" y="1941985"/>
              <a:ext cx="0" cy="4670691"/>
            </a:xfrm>
            <a:prstGeom prst="line">
              <a:avLst/>
            </a:prstGeom>
            <a:ln w="28575">
              <a:solidFill>
                <a:srgbClr val="E069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F65DE183-D026-4B92-A01C-C8E88DCE6021}"/>
              </a:ext>
            </a:extLst>
          </p:cNvPr>
          <p:cNvSpPr/>
          <p:nvPr/>
        </p:nvSpPr>
        <p:spPr>
          <a:xfrm>
            <a:off x="6096000" y="2212701"/>
            <a:ext cx="5886445" cy="4436953"/>
          </a:xfrm>
          <a:prstGeom prst="rect">
            <a:avLst/>
          </a:prstGeom>
          <a:noFill/>
          <a:ln w="28575">
            <a:solidFill>
              <a:srgbClr val="0F59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0D8A92-5A36-49D5-B8ED-15E88D6C3025}"/>
              </a:ext>
            </a:extLst>
          </p:cNvPr>
          <p:cNvSpPr txBox="1"/>
          <p:nvPr/>
        </p:nvSpPr>
        <p:spPr>
          <a:xfrm>
            <a:off x="756366" y="1084072"/>
            <a:ext cx="4677181" cy="461665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Analysis of preprocessing time.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1C4A5FF-7F68-41F2-A04A-6EE07F0F0BAE}"/>
              </a:ext>
            </a:extLst>
          </p:cNvPr>
          <p:cNvSpPr txBox="1"/>
          <p:nvPr/>
        </p:nvSpPr>
        <p:spPr>
          <a:xfrm>
            <a:off x="6105338" y="2435610"/>
            <a:ext cx="5867765" cy="461665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Analysis of load-balanced task allocation.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9FB498A-3F4B-4C0D-8675-9BC3FD1D9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5" y="1604051"/>
            <a:ext cx="272457" cy="1702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75C3F3-AAC8-408D-8EE9-880E5A54F191}"/>
              </a:ext>
            </a:extLst>
          </p:cNvPr>
          <p:cNvSpPr txBox="1"/>
          <p:nvPr/>
        </p:nvSpPr>
        <p:spPr>
          <a:xfrm>
            <a:off x="821466" y="1577704"/>
            <a:ext cx="24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0" dirty="0">
                <a:effectLst/>
                <a:latin typeface="Roboto" panose="02000000000000000000" pitchFamily="2" charset="0"/>
                <a:cs typeface="Times New Roman" panose="02020603050405020304" pitchFamily="18" charset="0"/>
              </a:rPr>
              <a:t>∞</a:t>
            </a:r>
            <a:endParaRPr lang="zh-CN" altLang="en-US" sz="1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ADB60C1F-29E0-486F-98BC-1371BB353DE8}"/>
              </a:ext>
            </a:extLst>
          </p:cNvPr>
          <p:cNvCxnSpPr>
            <a:cxnSpLocks/>
            <a:stCxn id="19" idx="3"/>
            <a:endCxn id="41" idx="1"/>
          </p:cNvCxnSpPr>
          <p:nvPr/>
        </p:nvCxnSpPr>
        <p:spPr>
          <a:xfrm>
            <a:off x="5433547" y="1314905"/>
            <a:ext cx="786667" cy="227692"/>
          </a:xfrm>
          <a:prstGeom prst="curvedConnector3">
            <a:avLst>
              <a:gd name="adj1" fmla="val 50000"/>
            </a:avLst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69F61A83-DD01-48A5-9F5D-3F1DDC73371D}"/>
              </a:ext>
            </a:extLst>
          </p:cNvPr>
          <p:cNvCxnSpPr>
            <a:cxnSpLocks/>
            <a:stCxn id="21" idx="1"/>
            <a:endCxn id="38" idx="1"/>
          </p:cNvCxnSpPr>
          <p:nvPr/>
        </p:nvCxnSpPr>
        <p:spPr>
          <a:xfrm rot="10800000" flipH="1" flipV="1">
            <a:off x="6105337" y="2666442"/>
            <a:ext cx="134157" cy="749529"/>
          </a:xfrm>
          <a:prstGeom prst="curvedConnector3">
            <a:avLst>
              <a:gd name="adj1" fmla="val -170397"/>
            </a:avLst>
          </a:prstGeom>
          <a:ln w="41275">
            <a:solidFill>
              <a:srgbClr val="2391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E50B7D2F-6247-4F7F-AC95-CAB7B1BA4747}"/>
              </a:ext>
            </a:extLst>
          </p:cNvPr>
          <p:cNvSpPr txBox="1"/>
          <p:nvPr/>
        </p:nvSpPr>
        <p:spPr>
          <a:xfrm>
            <a:off x="8336156" y="3886080"/>
            <a:ext cx="190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eem Kufi" pitchFamily="2" charset="-78"/>
              </a:rPr>
              <a:t>Matrix ‘rma10’</a:t>
            </a:r>
            <a:endParaRPr lang="zh-CN" altLang="en-US" dirty="0">
              <a:latin typeface="Roboto" panose="02000000000000000000" pitchFamily="2" charset="0"/>
              <a:cs typeface="Reem Kufi" pitchFamily="2" charset="-78"/>
            </a:endParaRPr>
          </a:p>
        </p:txBody>
      </p:sp>
      <p:sp>
        <p:nvSpPr>
          <p:cNvPr id="41" name="流程图: 可选过程 40">
            <a:extLst>
              <a:ext uri="{FF2B5EF4-FFF2-40B4-BE49-F238E27FC236}">
                <a16:creationId xmlns:a16="http://schemas.microsoft.com/office/drawing/2014/main" id="{E7E26B6D-2A72-4800-AAD4-36A31E4D7F48}"/>
              </a:ext>
            </a:extLst>
          </p:cNvPr>
          <p:cNvSpPr/>
          <p:nvPr/>
        </p:nvSpPr>
        <p:spPr>
          <a:xfrm>
            <a:off x="6220214" y="1181308"/>
            <a:ext cx="5294599" cy="722578"/>
          </a:xfrm>
          <a:prstGeom prst="flowChartAlternateProcess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F57F52-13F1-48B9-B1F9-4C2D55738AA2}"/>
              </a:ext>
            </a:extLst>
          </p:cNvPr>
          <p:cNvSpPr txBox="1"/>
          <p:nvPr/>
        </p:nvSpPr>
        <p:spPr>
          <a:xfrm>
            <a:off x="6336253" y="1114881"/>
            <a:ext cx="5063272" cy="829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Our preprocessing cost is much lower than other methods.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81FADBF-F744-4327-8D41-B5728F72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7" y="4309151"/>
            <a:ext cx="272457" cy="17028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A9EBFA0A-C77F-4DC7-B8DF-E776217FC9F4}"/>
              </a:ext>
            </a:extLst>
          </p:cNvPr>
          <p:cNvSpPr txBox="1"/>
          <p:nvPr/>
        </p:nvSpPr>
        <p:spPr>
          <a:xfrm>
            <a:off x="824528" y="4282804"/>
            <a:ext cx="24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0" dirty="0">
                <a:effectLst/>
                <a:latin typeface="Roboto" panose="02000000000000000000" pitchFamily="2" charset="0"/>
                <a:cs typeface="Times New Roman" panose="02020603050405020304" pitchFamily="18" charset="0"/>
              </a:rPr>
              <a:t>∞</a:t>
            </a:r>
            <a:endParaRPr lang="zh-CN" altLang="en-US" sz="1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/>
      <p:bldP spid="31" grpId="0" animBg="1"/>
      <p:bldP spid="21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4D900B28-E30D-45D7-8A31-259DAACEF915}"/>
              </a:ext>
            </a:extLst>
          </p:cNvPr>
          <p:cNvSpPr txBox="1"/>
          <p:nvPr/>
        </p:nvSpPr>
        <p:spPr>
          <a:xfrm>
            <a:off x="-75283" y="998260"/>
            <a:ext cx="1234256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OUTLINE</a:t>
            </a:r>
            <a:endParaRPr lang="zh-CN" altLang="en-US" sz="40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灯片编号占位符 14">
            <a:extLst>
              <a:ext uri="{FF2B5EF4-FFF2-40B4-BE49-F238E27FC236}">
                <a16:creationId xmlns:a16="http://schemas.microsoft.com/office/drawing/2014/main" id="{00926873-92B3-4A0D-A8AF-95B00817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7" y="6349358"/>
            <a:ext cx="2771055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29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4D6A5E7-01D2-4EA2-ACA8-25D1639C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0819B872-CDB3-4EB4-B96D-1DCBEF3303AF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2" name="图片 31" descr="ssslab4x">
            <a:extLst>
              <a:ext uri="{FF2B5EF4-FFF2-40B4-BE49-F238E27FC236}">
                <a16:creationId xmlns:a16="http://schemas.microsoft.com/office/drawing/2014/main" id="{C558D725-75D5-4CD7-9E1E-2333C3B61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34" name="Picture 2" descr="中国石油大学（北京）国有资产管理处">
            <a:extLst>
              <a:ext uri="{FF2B5EF4-FFF2-40B4-BE49-F238E27FC236}">
                <a16:creationId xmlns:a16="http://schemas.microsoft.com/office/drawing/2014/main" id="{A35D38EA-D2E0-4B10-BDBE-4A9D7A00C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表格 3">
            <a:extLst>
              <a:ext uri="{FF2B5EF4-FFF2-40B4-BE49-F238E27FC236}">
                <a16:creationId xmlns:a16="http://schemas.microsoft.com/office/drawing/2014/main" id="{40CB4A66-02D8-4947-B4A1-139F439D14B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0233109"/>
              </p:ext>
            </p:extLst>
          </p:nvPr>
        </p:nvGraphicFramePr>
        <p:xfrm>
          <a:off x="1919931" y="1850276"/>
          <a:ext cx="889170" cy="44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70">
                  <a:extLst>
                    <a:ext uri="{9D8B030D-6E8A-4147-A177-3AD203B41FA5}">
                      <a16:colId xmlns:a16="http://schemas.microsoft.com/office/drawing/2014/main" val="3651313658"/>
                    </a:ext>
                  </a:extLst>
                </a:gridCol>
              </a:tblGrid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9260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9959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3582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Ⅳ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08486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Ⅴ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E6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0002"/>
                  </a:ext>
                </a:extLst>
              </a:tr>
            </a:tbl>
          </a:graphicData>
        </a:graphic>
      </p:graphicFrame>
      <p:grpSp>
        <p:nvGrpSpPr>
          <p:cNvPr id="38" name="组合 37">
            <a:extLst>
              <a:ext uri="{FF2B5EF4-FFF2-40B4-BE49-F238E27FC236}">
                <a16:creationId xmlns:a16="http://schemas.microsoft.com/office/drawing/2014/main" id="{3D54B5D9-EEAD-42E5-859E-4B4A1C9F160B}"/>
              </a:ext>
            </a:extLst>
          </p:cNvPr>
          <p:cNvGrpSpPr/>
          <p:nvPr/>
        </p:nvGrpSpPr>
        <p:grpSpPr>
          <a:xfrm>
            <a:off x="3359549" y="2069704"/>
            <a:ext cx="8029299" cy="4035996"/>
            <a:chOff x="2921820" y="2078241"/>
            <a:chExt cx="8029299" cy="403599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B550374-CD43-40F1-894E-148A4C784B92}"/>
                </a:ext>
              </a:extLst>
            </p:cNvPr>
            <p:cNvSpPr txBox="1"/>
            <p:nvPr/>
          </p:nvSpPr>
          <p:spPr>
            <a:xfrm>
              <a:off x="2921820" y="2078241"/>
              <a:ext cx="76426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Background and Challenges: AMP &amp;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4E003D4-2C57-4E56-95D8-AB5A8F44C16A}"/>
                </a:ext>
              </a:extLst>
            </p:cNvPr>
            <p:cNvSpPr txBox="1"/>
            <p:nvPr/>
          </p:nvSpPr>
          <p:spPr>
            <a:xfrm>
              <a:off x="2921820" y="2958855"/>
              <a:ext cx="80292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Three Micro-Benchmarks and Motivations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7E173FC-9651-494B-8251-80ABA8D1CDA5}"/>
                </a:ext>
              </a:extLst>
            </p:cNvPr>
            <p:cNvSpPr txBox="1"/>
            <p:nvPr/>
          </p:nvSpPr>
          <p:spPr>
            <a:xfrm>
              <a:off x="2921820" y="3833285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Our Algorithm:</a:t>
              </a:r>
              <a:r>
                <a:rPr lang="zh-CN" altLang="en-US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HASpMV</a:t>
              </a:r>
              <a:endParaRPr lang="en-US" altLang="zh-CN" sz="2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6D8C281-C95F-4FBF-8E71-6506CD9EA591}"/>
                </a:ext>
              </a:extLst>
            </p:cNvPr>
            <p:cNvSpPr txBox="1"/>
            <p:nvPr/>
          </p:nvSpPr>
          <p:spPr>
            <a:xfrm>
              <a:off x="2921820" y="4712151"/>
              <a:ext cx="6569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Comparison with Other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Methods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1B35B42-9AB9-4DC7-B654-A4DC63F55B5A}"/>
                </a:ext>
              </a:extLst>
            </p:cNvPr>
            <p:cNvSpPr txBox="1"/>
            <p:nvPr/>
          </p:nvSpPr>
          <p:spPr>
            <a:xfrm>
              <a:off x="2921820" y="5591017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346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B718F3-57D1-42A3-97BD-ADA65C5B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409796B-7ED5-486A-89AC-B8AE69A21B80}"/>
              </a:ext>
            </a:extLst>
          </p:cNvPr>
          <p:cNvSpPr txBox="1"/>
          <p:nvPr/>
        </p:nvSpPr>
        <p:spPr>
          <a:xfrm>
            <a:off x="-75283" y="998260"/>
            <a:ext cx="1234256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OUTLINE</a:t>
            </a:r>
            <a:endParaRPr lang="zh-CN" altLang="en-US" sz="40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灯片编号占位符 14">
            <a:extLst>
              <a:ext uri="{FF2B5EF4-FFF2-40B4-BE49-F238E27FC236}">
                <a16:creationId xmlns:a16="http://schemas.microsoft.com/office/drawing/2014/main" id="{6387753E-E55D-42BC-A762-D1AA3DCB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8" y="6349358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3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26" name="图片 25" descr="ssslab4x">
            <a:extLst>
              <a:ext uri="{FF2B5EF4-FFF2-40B4-BE49-F238E27FC236}">
                <a16:creationId xmlns:a16="http://schemas.microsoft.com/office/drawing/2014/main" id="{D5CE51C0-4FD3-4DED-A7E4-0F789BDD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27" name="Picture 2" descr="中国石油大学（北京）国有资产管理处">
            <a:extLst>
              <a:ext uri="{FF2B5EF4-FFF2-40B4-BE49-F238E27FC236}">
                <a16:creationId xmlns:a16="http://schemas.microsoft.com/office/drawing/2014/main" id="{821DF380-5A0C-4963-AA17-A413592EF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表格 3">
            <a:extLst>
              <a:ext uri="{FF2B5EF4-FFF2-40B4-BE49-F238E27FC236}">
                <a16:creationId xmlns:a16="http://schemas.microsoft.com/office/drawing/2014/main" id="{C09763E3-C7F2-4064-8CD2-89B6E0668FE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2976424"/>
              </p:ext>
            </p:extLst>
          </p:nvPr>
        </p:nvGraphicFramePr>
        <p:xfrm>
          <a:off x="1919931" y="1850276"/>
          <a:ext cx="889170" cy="44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70">
                  <a:extLst>
                    <a:ext uri="{9D8B030D-6E8A-4147-A177-3AD203B41FA5}">
                      <a16:colId xmlns:a16="http://schemas.microsoft.com/office/drawing/2014/main" val="3651313658"/>
                    </a:ext>
                  </a:extLst>
                </a:gridCol>
              </a:tblGrid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F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9260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9959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3582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Ⅳ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08486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Ⅴ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0002"/>
                  </a:ext>
                </a:extLst>
              </a:tr>
            </a:tbl>
          </a:graphicData>
        </a:graphic>
      </p:graphicFrame>
      <p:grpSp>
        <p:nvGrpSpPr>
          <p:cNvPr id="31" name="组合 30">
            <a:extLst>
              <a:ext uri="{FF2B5EF4-FFF2-40B4-BE49-F238E27FC236}">
                <a16:creationId xmlns:a16="http://schemas.microsoft.com/office/drawing/2014/main" id="{5F9BB5D4-40F3-4ACB-B4C1-A2DEB65CEAEC}"/>
              </a:ext>
            </a:extLst>
          </p:cNvPr>
          <p:cNvGrpSpPr/>
          <p:nvPr/>
        </p:nvGrpSpPr>
        <p:grpSpPr>
          <a:xfrm>
            <a:off x="3359549" y="2069704"/>
            <a:ext cx="8029299" cy="4051646"/>
            <a:chOff x="2921820" y="2078241"/>
            <a:chExt cx="8029299" cy="405164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DB0B942-6F94-4DAD-902A-9243F6CD3C08}"/>
                </a:ext>
              </a:extLst>
            </p:cNvPr>
            <p:cNvSpPr txBox="1"/>
            <p:nvPr/>
          </p:nvSpPr>
          <p:spPr>
            <a:xfrm>
              <a:off x="2921820" y="2078241"/>
              <a:ext cx="76426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Background and Challenges:</a:t>
              </a:r>
              <a:r>
                <a:rPr lang="zh-CN" altLang="en-US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AMP &amp; </a:t>
              </a:r>
              <a:r>
                <a:rPr lang="en-US" altLang="zh-CN" sz="28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FFC6663-21CE-4849-96E0-C732A69F0322}"/>
                </a:ext>
              </a:extLst>
            </p:cNvPr>
            <p:cNvSpPr txBox="1"/>
            <p:nvPr/>
          </p:nvSpPr>
          <p:spPr>
            <a:xfrm>
              <a:off x="2921820" y="2974505"/>
              <a:ext cx="80292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Three Micro-Benchmarks and Motivations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6510661-D262-467B-BA8A-3F43A4FF7228}"/>
                </a:ext>
              </a:extLst>
            </p:cNvPr>
            <p:cNvSpPr txBox="1"/>
            <p:nvPr/>
          </p:nvSpPr>
          <p:spPr>
            <a:xfrm>
              <a:off x="2921820" y="3848935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Our Algorithm:</a:t>
              </a:r>
              <a:r>
                <a:rPr lang="zh-CN" altLang="en-US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HASpMV</a:t>
              </a:r>
              <a:endParaRPr lang="en-US" altLang="zh-CN" sz="2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2B5EE11-44A8-45DF-9918-0434D75AFDA6}"/>
                </a:ext>
              </a:extLst>
            </p:cNvPr>
            <p:cNvSpPr txBox="1"/>
            <p:nvPr/>
          </p:nvSpPr>
          <p:spPr>
            <a:xfrm>
              <a:off x="2921820" y="4727801"/>
              <a:ext cx="6569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Comparison with Other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Methods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0BF1110-5C28-40C9-8613-D3F70718FE97}"/>
                </a:ext>
              </a:extLst>
            </p:cNvPr>
            <p:cNvSpPr txBox="1"/>
            <p:nvPr/>
          </p:nvSpPr>
          <p:spPr>
            <a:xfrm>
              <a:off x="2921820" y="5606667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3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FC483-DDE9-4A90-8900-603552F40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7" t="55952" r="428" b="851"/>
          <a:stretch/>
        </p:blipFill>
        <p:spPr>
          <a:xfrm>
            <a:off x="282551" y="245324"/>
            <a:ext cx="450274" cy="3519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043F2E-3A29-4625-BC8E-47530F33A966}"/>
              </a:ext>
            </a:extLst>
          </p:cNvPr>
          <p:cNvSpPr txBox="1"/>
          <p:nvPr/>
        </p:nvSpPr>
        <p:spPr>
          <a:xfrm>
            <a:off x="771235" y="196836"/>
            <a:ext cx="15856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E380AB-C5CE-401B-9068-E2E20F940DC9}"/>
              </a:ext>
            </a:extLst>
          </p:cNvPr>
          <p:cNvSpPr txBox="1"/>
          <p:nvPr/>
        </p:nvSpPr>
        <p:spPr>
          <a:xfrm>
            <a:off x="732825" y="1406181"/>
            <a:ext cx="11185015" cy="4754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• We understand key performance behaviors of </a:t>
            </a:r>
            <a:r>
              <a:rPr lang="en-US" altLang="zh-CN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on two kinds of different cores in Intel and AMD AMPs through micro-benchmarking.</a:t>
            </a:r>
          </a:p>
          <a:p>
            <a:endParaRPr lang="en-US" altLang="zh-CN" sz="2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• We propose the </a:t>
            </a:r>
            <a:r>
              <a:rPr lang="en-US" altLang="zh-CN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HASpMV</a:t>
            </a: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algorithm and the HACSR sparse format for better cache locality and load balancing in </a:t>
            </a:r>
            <a:r>
              <a:rPr lang="en-US" altLang="zh-CN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on AMPs.</a:t>
            </a:r>
          </a:p>
          <a:p>
            <a:endParaRPr lang="en-US" altLang="zh-CN" sz="2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• We achieve significant performance gain on 2888 matrices over existing </a:t>
            </a:r>
            <a:r>
              <a:rPr lang="en-US" altLang="zh-CN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work on the latest Intel and AMD AMPs.</a:t>
            </a:r>
            <a:endParaRPr lang="zh-CN" altLang="en-US" sz="28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B718F3-57D1-42A3-97BD-ADA65C5B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8" y="6349358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31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768D2D-9958-4113-8BFC-E369E196CFBD}"/>
              </a:ext>
            </a:extLst>
          </p:cNvPr>
          <p:cNvSpPr txBox="1"/>
          <p:nvPr/>
        </p:nvSpPr>
        <p:spPr>
          <a:xfrm>
            <a:off x="-212456" y="1822840"/>
            <a:ext cx="1261690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5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HASpMV</a:t>
            </a:r>
            <a:r>
              <a:rPr lang="en-US" altLang="zh-CN" sz="35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Heterogeneity-Aware Sparse Matrix-Vector Multiplication on Modern Asymmetric Multicore Processors</a:t>
            </a:r>
            <a:endParaRPr lang="zh-CN" altLang="en-US" sz="35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1B71D0-DD2C-41D8-9E0F-1919D041E918}"/>
              </a:ext>
            </a:extLst>
          </p:cNvPr>
          <p:cNvSpPr txBox="1"/>
          <p:nvPr/>
        </p:nvSpPr>
        <p:spPr>
          <a:xfrm>
            <a:off x="2986813" y="5327554"/>
            <a:ext cx="621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Contact us:</a:t>
            </a:r>
            <a:r>
              <a:rPr kumimoji="1" lang="zh-CN" altLang="en-US" sz="2400" b="0" dirty="0"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Wenxuan.li@student.cup.edu.cn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B2BBD2-DC7D-4CF4-8C41-B8EEA6BA733A}"/>
              </a:ext>
            </a:extLst>
          </p:cNvPr>
          <p:cNvSpPr txBox="1"/>
          <p:nvPr/>
        </p:nvSpPr>
        <p:spPr>
          <a:xfrm>
            <a:off x="5099572" y="3779037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Thanks!</a:t>
            </a:r>
            <a:endParaRPr kumimoji="1" lang="zh-CN" altLang="en-US" sz="4000" dirty="0">
              <a:solidFill>
                <a:srgbClr val="FF0000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ssslab4x">
            <a:extLst>
              <a:ext uri="{FF2B5EF4-FFF2-40B4-BE49-F238E27FC236}">
                <a16:creationId xmlns:a16="http://schemas.microsoft.com/office/drawing/2014/main" id="{97B7AADE-5A6F-4021-AEB0-C128FE73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12" name="Picture 2" descr="中国石油大学（北京）国有资产管理处">
            <a:extLst>
              <a:ext uri="{FF2B5EF4-FFF2-40B4-BE49-F238E27FC236}">
                <a16:creationId xmlns:a16="http://schemas.microsoft.com/office/drawing/2014/main" id="{E666CE9C-77A1-41C2-B525-6622D39B4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279D148-0A99-404F-9EB9-37043BF89D60}"/>
              </a:ext>
            </a:extLst>
          </p:cNvPr>
          <p:cNvSpPr txBox="1"/>
          <p:nvPr/>
        </p:nvSpPr>
        <p:spPr>
          <a:xfrm>
            <a:off x="2480592" y="6488668"/>
            <a:ext cx="723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https://github.com/SuperScientificSoftwareLaboratory/HASpMV</a:t>
            </a:r>
            <a:endParaRPr lang="zh-CN" alt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895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-53991" y="764752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4</a:t>
            </a:fld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9A1329-DC10-4574-AADC-33929C8106A7}"/>
              </a:ext>
            </a:extLst>
          </p:cNvPr>
          <p:cNvSpPr txBox="1"/>
          <p:nvPr/>
        </p:nvSpPr>
        <p:spPr>
          <a:xfrm>
            <a:off x="771235" y="196836"/>
            <a:ext cx="80025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Background - Sparse Matrix-Vector Multiplication (</a:t>
            </a:r>
            <a:r>
              <a:rPr lang="en-US" altLang="zh-CN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A962A141-AE7C-4FBF-A890-474659722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1"/>
          <a:stretch/>
        </p:blipFill>
        <p:spPr>
          <a:xfrm>
            <a:off x="282551" y="258977"/>
            <a:ext cx="487529" cy="3736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D1CE1F1-31F4-413B-8BE6-72CF534F1069}"/>
              </a:ext>
            </a:extLst>
          </p:cNvPr>
          <p:cNvSpPr txBox="1"/>
          <p:nvPr/>
        </p:nvSpPr>
        <p:spPr>
          <a:xfrm>
            <a:off x="321189" y="977350"/>
            <a:ext cx="11536507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·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is an operation to multiply a </a:t>
            </a:r>
            <a:r>
              <a:rPr lang="en-US" altLang="zh-CN" sz="2000" b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sparse matrix </a:t>
            </a:r>
            <a:r>
              <a:rPr lang="en-US" altLang="zh-CN" sz="2000" b="1" i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a </a:t>
            </a:r>
            <a:r>
              <a:rPr lang="en-US" altLang="zh-CN" sz="2000" b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dense vector </a:t>
            </a:r>
            <a:r>
              <a:rPr lang="en-US" altLang="zh-CN" sz="2000" b="1" i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to give a resulting </a:t>
            </a:r>
            <a:r>
              <a:rPr lang="en-US" altLang="zh-CN" sz="2000" b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dense vector </a:t>
            </a:r>
            <a:r>
              <a:rPr lang="en-US" altLang="zh-CN" sz="2000" b="1" i="1" dirty="0">
                <a:highlight>
                  <a:srgbClr val="FFC0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5816E0E-A9A4-4548-B499-89B4C2B1A41B}"/>
              </a:ext>
            </a:extLst>
          </p:cNvPr>
          <p:cNvSpPr txBox="1"/>
          <p:nvPr/>
        </p:nvSpPr>
        <p:spPr>
          <a:xfrm>
            <a:off x="321189" y="1807064"/>
            <a:ext cx="12037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·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One of the most time-consuming routines in </a:t>
            </a:r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iterative sparse solvers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graph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frameworks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ED71A99E-C2EA-40F5-AFC7-75B25B316316}"/>
              </a:ext>
            </a:extLst>
          </p:cNvPr>
          <p:cNvSpPr txBox="1"/>
          <p:nvPr/>
        </p:nvSpPr>
        <p:spPr>
          <a:xfrm>
            <a:off x="321189" y="2219504"/>
            <a:ext cx="11246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·</a:t>
            </a:r>
            <a:r>
              <a: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</a:t>
            </a:r>
            <a:r>
              <a:rPr lang="zh-CN" altLang="en-US" sz="2000" dirty="0">
                <a:latin typeface="Roboto" panose="02000000000000000000" pitchFamily="2" charset="0"/>
                <a:cs typeface="Times New Roman" panose="02020603050405020304" pitchFamily="18" charset="0"/>
              </a:rPr>
              <a:t>idely studied on </a:t>
            </a:r>
            <a:r>
              <a:rPr lang="zh-CN" altLang="en-US" sz="2000" b="1" dirty="0">
                <a:latin typeface="Roboto" panose="02000000000000000000" pitchFamily="2" charset="0"/>
                <a:cs typeface="Times New Roman" panose="02020603050405020304" pitchFamily="18" charset="0"/>
              </a:rPr>
              <a:t>homogeneous parallel processors</a:t>
            </a:r>
            <a:r>
              <a:rPr lang="en-US" altLang="zh-CN" sz="2000" b="1" dirty="0">
                <a:latin typeface="Roboto" panose="02000000000000000000" pitchFamily="2" charset="0"/>
                <a:cs typeface="Times New Roman" panose="02020603050405020304" pitchFamily="18" charset="0"/>
              </a:rPr>
              <a:t>, such as CPUs and GPUs</a:t>
            </a:r>
            <a:r>
              <a:rPr lang="en-US" altLang="zh-CN" sz="2000" dirty="0">
                <a:latin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B56AB-066F-4A90-A561-092B0A3C3F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9823"/>
          <a:stretch/>
        </p:blipFill>
        <p:spPr>
          <a:xfrm>
            <a:off x="770080" y="3310857"/>
            <a:ext cx="4909285" cy="31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2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98FBE9A-1EAE-4B33-86B8-92A226A4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6" r="25033" b="-1"/>
          <a:stretch/>
        </p:blipFill>
        <p:spPr>
          <a:xfrm>
            <a:off x="6765860" y="4358071"/>
            <a:ext cx="4444596" cy="1347496"/>
          </a:xfrm>
          <a:prstGeom prst="rect">
            <a:avLst/>
          </a:prstGeom>
        </p:spPr>
      </p:pic>
      <p:sp>
        <p:nvSpPr>
          <p:cNvPr id="69" name="文本框 68">
            <a:extLst>
              <a:ext uri="{FF2B5EF4-FFF2-40B4-BE49-F238E27FC236}">
                <a16:creationId xmlns:a16="http://schemas.microsoft.com/office/drawing/2014/main" id="{9EC7B7E9-E00E-4901-A886-D4B1B4FCBDCC}"/>
              </a:ext>
            </a:extLst>
          </p:cNvPr>
          <p:cNvSpPr txBox="1"/>
          <p:nvPr/>
        </p:nvSpPr>
        <p:spPr>
          <a:xfrm>
            <a:off x="8781084" y="4371554"/>
            <a:ext cx="1221216" cy="307777"/>
          </a:xfrm>
          <a:prstGeom prst="rect">
            <a:avLst/>
          </a:prstGeom>
          <a:solidFill>
            <a:srgbClr val="FFE757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 parallel do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35E0521-1BB0-4846-B5C6-2103FCA0E6ED}"/>
              </a:ext>
            </a:extLst>
          </p:cNvPr>
          <p:cNvSpPr/>
          <p:nvPr/>
        </p:nvSpPr>
        <p:spPr>
          <a:xfrm>
            <a:off x="5551547" y="2558163"/>
            <a:ext cx="1129490" cy="307777"/>
          </a:xfrm>
          <a:prstGeom prst="ellipse">
            <a:avLst/>
          </a:prstGeom>
          <a:solidFill>
            <a:srgbClr val="A4B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0A676947-768E-4111-AF59-0382C863B702}"/>
              </a:ext>
            </a:extLst>
          </p:cNvPr>
          <p:cNvGrpSpPr/>
          <p:nvPr/>
        </p:nvGrpSpPr>
        <p:grpSpPr>
          <a:xfrm>
            <a:off x="8404490" y="2952601"/>
            <a:ext cx="140288" cy="1009757"/>
            <a:chOff x="7915746" y="3608205"/>
            <a:chExt cx="140288" cy="1009757"/>
          </a:xfrm>
        </p:grpSpPr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7F929903-3A87-439F-900C-ABEB5AF6F8B6}"/>
                </a:ext>
              </a:extLst>
            </p:cNvPr>
            <p:cNvSpPr/>
            <p:nvPr/>
          </p:nvSpPr>
          <p:spPr>
            <a:xfrm>
              <a:off x="7915746" y="3608205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C93B6FCF-4E6E-408E-A604-FFFCDFB1E636}"/>
                </a:ext>
              </a:extLst>
            </p:cNvPr>
            <p:cNvSpPr/>
            <p:nvPr/>
          </p:nvSpPr>
          <p:spPr>
            <a:xfrm>
              <a:off x="7915746" y="3983592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52DBD043-4EBA-480A-A60D-9A5B4F62E28A}"/>
                </a:ext>
              </a:extLst>
            </p:cNvPr>
            <p:cNvSpPr/>
            <p:nvPr/>
          </p:nvSpPr>
          <p:spPr>
            <a:xfrm>
              <a:off x="7915746" y="4369309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0F5FF309-B833-40A7-BAC6-9CC22972AD47}"/>
              </a:ext>
            </a:extLst>
          </p:cNvPr>
          <p:cNvGrpSpPr/>
          <p:nvPr/>
        </p:nvGrpSpPr>
        <p:grpSpPr>
          <a:xfrm>
            <a:off x="8656246" y="2956206"/>
            <a:ext cx="381587" cy="1009757"/>
            <a:chOff x="8167502" y="3611810"/>
            <a:chExt cx="381587" cy="1009757"/>
          </a:xfrm>
        </p:grpSpPr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6E12F7A2-0B0B-4B4B-9E90-FD0A33EE2103}"/>
                </a:ext>
              </a:extLst>
            </p:cNvPr>
            <p:cNvSpPr/>
            <p:nvPr/>
          </p:nvSpPr>
          <p:spPr>
            <a:xfrm>
              <a:off x="8167502" y="3611810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DA4E220B-14D2-4272-AEEE-D8AFB7388857}"/>
                </a:ext>
              </a:extLst>
            </p:cNvPr>
            <p:cNvSpPr/>
            <p:nvPr/>
          </p:nvSpPr>
          <p:spPr>
            <a:xfrm>
              <a:off x="8408801" y="3987197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FC211DBC-CF05-4621-A853-5FFB4CD4EA4A}"/>
                </a:ext>
              </a:extLst>
            </p:cNvPr>
            <p:cNvSpPr/>
            <p:nvPr/>
          </p:nvSpPr>
          <p:spPr>
            <a:xfrm>
              <a:off x="8167502" y="4372914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53D2269E-7C27-4036-AA83-AEA091267909}"/>
              </a:ext>
            </a:extLst>
          </p:cNvPr>
          <p:cNvGrpSpPr/>
          <p:nvPr/>
        </p:nvGrpSpPr>
        <p:grpSpPr>
          <a:xfrm>
            <a:off x="8906011" y="2952601"/>
            <a:ext cx="621569" cy="1009757"/>
            <a:chOff x="8400335" y="3608205"/>
            <a:chExt cx="621569" cy="1009757"/>
          </a:xfrm>
        </p:grpSpPr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F1444FF9-DF5C-4593-A861-56AEC1B2971B}"/>
                </a:ext>
              </a:extLst>
            </p:cNvPr>
            <p:cNvSpPr/>
            <p:nvPr/>
          </p:nvSpPr>
          <p:spPr>
            <a:xfrm>
              <a:off x="8400335" y="3608205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98A6699D-8C87-4FBF-8534-078F401729A4}"/>
                </a:ext>
              </a:extLst>
            </p:cNvPr>
            <p:cNvSpPr/>
            <p:nvPr/>
          </p:nvSpPr>
          <p:spPr>
            <a:xfrm>
              <a:off x="8881616" y="3983592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8CAF8B9F-BB21-4755-A024-F71FEBB5DFEE}"/>
                </a:ext>
              </a:extLst>
            </p:cNvPr>
            <p:cNvSpPr/>
            <p:nvPr/>
          </p:nvSpPr>
          <p:spPr>
            <a:xfrm>
              <a:off x="8400335" y="4369309"/>
              <a:ext cx="140288" cy="24865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B3675750-BA11-4C67-90CB-BFF74D1AFC4C}"/>
              </a:ext>
            </a:extLst>
          </p:cNvPr>
          <p:cNvGrpSpPr/>
          <p:nvPr/>
        </p:nvGrpSpPr>
        <p:grpSpPr>
          <a:xfrm>
            <a:off x="6728513" y="2448651"/>
            <a:ext cx="4480314" cy="1606844"/>
            <a:chOff x="7202548" y="2360476"/>
            <a:chExt cx="4480314" cy="1606844"/>
          </a:xfrm>
        </p:grpSpPr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92C69863-ECCC-43C4-9BD4-2CF15389DC99}"/>
                </a:ext>
              </a:extLst>
            </p:cNvPr>
            <p:cNvSpPr txBox="1"/>
            <p:nvPr/>
          </p:nvSpPr>
          <p:spPr>
            <a:xfrm>
              <a:off x="8516611" y="2368164"/>
              <a:ext cx="3166251" cy="1599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= [0, 3, 6, 6, 8, 9, 10, 12, 13]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= [1, 2, 3, …]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= [a, b, c, d, e, f, g]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= [0, 2, 4, …]</a:t>
              </a: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505268A4-D87A-43BF-B276-F41D77F9EB65}"/>
                </a:ext>
              </a:extLst>
            </p:cNvPr>
            <p:cNvSpPr txBox="1"/>
            <p:nvPr/>
          </p:nvSpPr>
          <p:spPr>
            <a:xfrm>
              <a:off x="7202548" y="2360476"/>
              <a:ext cx="1367682" cy="1599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20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csrRowPtr</a:t>
              </a:r>
              <a:endPara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25000"/>
                </a:lnSpc>
              </a:pPr>
              <a:r>
                <a:rPr lang="en-US" altLang="zh-CN" sz="20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csrVal</a:t>
              </a:r>
              <a:endPara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25000"/>
                </a:lnSpc>
              </a:pPr>
              <a:r>
                <a:rPr lang="en-US" altLang="zh-CN" sz="20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x</a:t>
              </a:r>
            </a:p>
            <a:p>
              <a:pPr algn="r">
                <a:lnSpc>
                  <a:spcPct val="125000"/>
                </a:lnSpc>
              </a:pPr>
              <a:r>
                <a:rPr lang="en-US" altLang="zh-CN" sz="2000" dirty="0" err="1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csrColIdx</a:t>
              </a:r>
              <a:endParaRPr lang="en-US" altLang="zh-CN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" name="文本框 173">
            <a:extLst>
              <a:ext uri="{FF2B5EF4-FFF2-40B4-BE49-F238E27FC236}">
                <a16:creationId xmlns:a16="http://schemas.microsoft.com/office/drawing/2014/main" id="{9C4B9746-AD07-4E85-AC2F-04755A5DB634}"/>
              </a:ext>
            </a:extLst>
          </p:cNvPr>
          <p:cNvSpPr txBox="1"/>
          <p:nvPr/>
        </p:nvSpPr>
        <p:spPr>
          <a:xfrm>
            <a:off x="5448878" y="2539347"/>
            <a:ext cx="100968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1a</a:t>
            </a:r>
            <a:endParaRPr lang="zh-CN" altLang="en-US" sz="16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4849AD6B-8895-4190-B09C-515F34C0B465}"/>
              </a:ext>
            </a:extLst>
          </p:cNvPr>
          <p:cNvSpPr txBox="1"/>
          <p:nvPr/>
        </p:nvSpPr>
        <p:spPr>
          <a:xfrm>
            <a:off x="5448878" y="2527085"/>
            <a:ext cx="11837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1a+2c</a:t>
            </a:r>
            <a:endParaRPr lang="zh-CN" altLang="en-US" sz="16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-53991" y="764752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5</a:t>
            </a:fld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9A1329-DC10-4574-AADC-33929C8106A7}"/>
              </a:ext>
            </a:extLst>
          </p:cNvPr>
          <p:cNvSpPr txBox="1"/>
          <p:nvPr/>
        </p:nvSpPr>
        <p:spPr>
          <a:xfrm>
            <a:off x="771235" y="196836"/>
            <a:ext cx="80025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Background - Sparse Matrix-Vector Multiplication (</a:t>
            </a:r>
            <a:r>
              <a:rPr lang="en-US" altLang="zh-CN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A962A141-AE7C-4FBF-A890-474659722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1"/>
          <a:stretch/>
        </p:blipFill>
        <p:spPr>
          <a:xfrm>
            <a:off x="282551" y="258977"/>
            <a:ext cx="487529" cy="3736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sp>
        <p:nvSpPr>
          <p:cNvPr id="176" name="文本框 175">
            <a:extLst>
              <a:ext uri="{FF2B5EF4-FFF2-40B4-BE49-F238E27FC236}">
                <a16:creationId xmlns:a16="http://schemas.microsoft.com/office/drawing/2014/main" id="{C055BCA0-9609-49E3-8609-468F684EC3C4}"/>
              </a:ext>
            </a:extLst>
          </p:cNvPr>
          <p:cNvSpPr txBox="1"/>
          <p:nvPr/>
        </p:nvSpPr>
        <p:spPr>
          <a:xfrm>
            <a:off x="5448878" y="2539347"/>
            <a:ext cx="13180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1a+2c+3e</a:t>
            </a:r>
            <a:endParaRPr lang="zh-CN" altLang="en-US" sz="16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0594FE4C-7F7A-4BEE-8835-AAD2CA34774F}"/>
              </a:ext>
            </a:extLst>
          </p:cNvPr>
          <p:cNvSpPr txBox="1"/>
          <p:nvPr/>
        </p:nvSpPr>
        <p:spPr>
          <a:xfrm>
            <a:off x="5448878" y="2539347"/>
            <a:ext cx="11567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0</a:t>
            </a:r>
            <a:endParaRPr lang="zh-CN" altLang="en-US" sz="1600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8B98E145-6801-4F05-A637-CFF201FD72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9823"/>
          <a:stretch/>
        </p:blipFill>
        <p:spPr>
          <a:xfrm>
            <a:off x="770080" y="2527085"/>
            <a:ext cx="4909285" cy="3188744"/>
          </a:xfrm>
          <a:prstGeom prst="rect">
            <a:avLst/>
          </a:prstGeom>
        </p:spPr>
      </p:pic>
      <p:sp>
        <p:nvSpPr>
          <p:cNvPr id="120" name="矩形 119">
            <a:extLst>
              <a:ext uri="{FF2B5EF4-FFF2-40B4-BE49-F238E27FC236}">
                <a16:creationId xmlns:a16="http://schemas.microsoft.com/office/drawing/2014/main" id="{E4C258AC-5172-4A04-BEE1-28B79999ADA4}"/>
              </a:ext>
            </a:extLst>
          </p:cNvPr>
          <p:cNvSpPr/>
          <p:nvPr/>
        </p:nvSpPr>
        <p:spPr>
          <a:xfrm flipV="1">
            <a:off x="920968" y="2632143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5BDFCDA8-A4B9-4896-B318-AC6C7E590AB9}"/>
              </a:ext>
            </a:extLst>
          </p:cNvPr>
          <p:cNvSpPr/>
          <p:nvPr/>
        </p:nvSpPr>
        <p:spPr>
          <a:xfrm flipV="1">
            <a:off x="1582042" y="2632143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53366AF-9D73-4F28-9E20-5F77986303C3}"/>
              </a:ext>
            </a:extLst>
          </p:cNvPr>
          <p:cNvSpPr/>
          <p:nvPr/>
        </p:nvSpPr>
        <p:spPr>
          <a:xfrm flipV="1">
            <a:off x="2243115" y="2632143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AA1E5180-036A-4778-B7C5-CB22AEB1C7F3}"/>
              </a:ext>
            </a:extLst>
          </p:cNvPr>
          <p:cNvSpPr/>
          <p:nvPr/>
        </p:nvSpPr>
        <p:spPr>
          <a:xfrm rot="16200000" flipV="1">
            <a:off x="4080034" y="2699237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FB926F9C-A631-4B5C-AED9-605E48E73FDD}"/>
              </a:ext>
            </a:extLst>
          </p:cNvPr>
          <p:cNvSpPr/>
          <p:nvPr/>
        </p:nvSpPr>
        <p:spPr>
          <a:xfrm rot="16200000" flipV="1">
            <a:off x="4080034" y="3370176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60F296D9-4F2B-42BB-9351-D5844BED0C22}"/>
              </a:ext>
            </a:extLst>
          </p:cNvPr>
          <p:cNvSpPr/>
          <p:nvPr/>
        </p:nvSpPr>
        <p:spPr>
          <a:xfrm rot="16200000" flipV="1">
            <a:off x="4080034" y="4033222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FCFEE164-EC7A-4BFF-97C6-7F02290E6152}"/>
              </a:ext>
            </a:extLst>
          </p:cNvPr>
          <p:cNvSpPr/>
          <p:nvPr/>
        </p:nvSpPr>
        <p:spPr>
          <a:xfrm rot="16200000" flipV="1">
            <a:off x="4281316" y="2699237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17CDC5B6-6645-4646-B4BD-B7D20A437C82}"/>
              </a:ext>
            </a:extLst>
          </p:cNvPr>
          <p:cNvSpPr/>
          <p:nvPr/>
        </p:nvSpPr>
        <p:spPr>
          <a:xfrm rot="16200000" flipV="1">
            <a:off x="4281316" y="3370176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3901112F-4CE3-4095-95F1-1138C392B306}"/>
              </a:ext>
            </a:extLst>
          </p:cNvPr>
          <p:cNvSpPr/>
          <p:nvPr/>
        </p:nvSpPr>
        <p:spPr>
          <a:xfrm rot="16200000" flipV="1">
            <a:off x="4281316" y="4033222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cxnSp>
        <p:nvCxnSpPr>
          <p:cNvPr id="132" name="连接符: 曲线 131">
            <a:extLst>
              <a:ext uri="{FF2B5EF4-FFF2-40B4-BE49-F238E27FC236}">
                <a16:creationId xmlns:a16="http://schemas.microsoft.com/office/drawing/2014/main" id="{FD8AAE0B-2A2C-4725-97CA-B2289679E3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8381" y="1114572"/>
            <a:ext cx="95509" cy="3130650"/>
          </a:xfrm>
          <a:prstGeom prst="curvedConnector4">
            <a:avLst>
              <a:gd name="adj1" fmla="val -239349"/>
              <a:gd name="adj2" fmla="val 50454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矩形 156">
            <a:extLst>
              <a:ext uri="{FF2B5EF4-FFF2-40B4-BE49-F238E27FC236}">
                <a16:creationId xmlns:a16="http://schemas.microsoft.com/office/drawing/2014/main" id="{70D6D9B3-4256-43A0-81C4-4D1134000275}"/>
              </a:ext>
            </a:extLst>
          </p:cNvPr>
          <p:cNvSpPr/>
          <p:nvPr/>
        </p:nvSpPr>
        <p:spPr>
          <a:xfrm rot="16200000" flipV="1">
            <a:off x="5104453" y="2701453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158" name="连接符: 曲线 157">
            <a:extLst>
              <a:ext uri="{FF2B5EF4-FFF2-40B4-BE49-F238E27FC236}">
                <a16:creationId xmlns:a16="http://schemas.microsoft.com/office/drawing/2014/main" id="{EA5C2E3D-801F-4D6B-9F39-0C96CC9C5594}"/>
              </a:ext>
            </a:extLst>
          </p:cNvPr>
          <p:cNvCxnSpPr>
            <a:cxnSpLocks/>
          </p:cNvCxnSpPr>
          <p:nvPr/>
        </p:nvCxnSpPr>
        <p:spPr>
          <a:xfrm>
            <a:off x="4469575" y="2727653"/>
            <a:ext cx="766306" cy="2216"/>
          </a:xfrm>
          <a:prstGeom prst="curvedConnector3">
            <a:avLst>
              <a:gd name="adj1" fmla="val 50000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连接符: 曲线 162">
            <a:extLst>
              <a:ext uri="{FF2B5EF4-FFF2-40B4-BE49-F238E27FC236}">
                <a16:creationId xmlns:a16="http://schemas.microsoft.com/office/drawing/2014/main" id="{7FA7CC93-91C4-488A-9860-DF026F113249}"/>
              </a:ext>
            </a:extLst>
          </p:cNvPr>
          <p:cNvCxnSpPr>
            <a:cxnSpLocks/>
            <a:stCxn id="129" idx="0"/>
            <a:endCxn id="157" idx="2"/>
          </p:cNvCxnSpPr>
          <p:nvPr/>
        </p:nvCxnSpPr>
        <p:spPr>
          <a:xfrm flipV="1">
            <a:off x="4469573" y="2729868"/>
            <a:ext cx="766306" cy="668723"/>
          </a:xfrm>
          <a:prstGeom prst="curvedConnector3">
            <a:avLst>
              <a:gd name="adj1" fmla="val 50000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连接符: 曲线 165">
            <a:extLst>
              <a:ext uri="{FF2B5EF4-FFF2-40B4-BE49-F238E27FC236}">
                <a16:creationId xmlns:a16="http://schemas.microsoft.com/office/drawing/2014/main" id="{FA5F9C18-2080-4057-82E6-559F3CBABBAC}"/>
              </a:ext>
            </a:extLst>
          </p:cNvPr>
          <p:cNvCxnSpPr>
            <a:cxnSpLocks/>
            <a:stCxn id="130" idx="0"/>
            <a:endCxn id="157" idx="2"/>
          </p:cNvCxnSpPr>
          <p:nvPr/>
        </p:nvCxnSpPr>
        <p:spPr>
          <a:xfrm flipV="1">
            <a:off x="4469573" y="2729868"/>
            <a:ext cx="766306" cy="1331769"/>
          </a:xfrm>
          <a:prstGeom prst="curvedConnector3">
            <a:avLst>
              <a:gd name="adj1" fmla="val 50000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27F770AF-262E-430E-A092-7D498A601A67}"/>
              </a:ext>
            </a:extLst>
          </p:cNvPr>
          <p:cNvSpPr txBox="1"/>
          <p:nvPr/>
        </p:nvSpPr>
        <p:spPr>
          <a:xfrm>
            <a:off x="5135454" y="2554736"/>
            <a:ext cx="54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y[0]</a:t>
            </a:r>
            <a:endParaRPr lang="zh-CN" altLang="en-US" sz="14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66D0ABB7-EE49-442E-ADD4-94CCDDAEDCE9}"/>
              </a:ext>
            </a:extLst>
          </p:cNvPr>
          <p:cNvSpPr/>
          <p:nvPr/>
        </p:nvSpPr>
        <p:spPr>
          <a:xfrm>
            <a:off x="7248330" y="4599421"/>
            <a:ext cx="853152" cy="260240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DDD96A92-F084-40C5-AC4B-9EB9866273E1}"/>
              </a:ext>
            </a:extLst>
          </p:cNvPr>
          <p:cNvGrpSpPr/>
          <p:nvPr/>
        </p:nvGrpSpPr>
        <p:grpSpPr>
          <a:xfrm>
            <a:off x="7213403" y="2539347"/>
            <a:ext cx="3773269" cy="2502423"/>
            <a:chOff x="6263963" y="3173545"/>
            <a:chExt cx="3773269" cy="2502423"/>
          </a:xfrm>
        </p:grpSpPr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8DED85A8-2A3D-4477-9C6D-7AAAD91655CE}"/>
                </a:ext>
              </a:extLst>
            </p:cNvPr>
            <p:cNvSpPr/>
            <p:nvPr/>
          </p:nvSpPr>
          <p:spPr>
            <a:xfrm>
              <a:off x="7412750" y="3173545"/>
              <a:ext cx="453939" cy="329822"/>
            </a:xfrm>
            <a:prstGeom prst="ellipse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E2BA3973-E778-4CA7-ABC3-23E4F4A38755}"/>
                </a:ext>
              </a:extLst>
            </p:cNvPr>
            <p:cNvSpPr/>
            <p:nvPr/>
          </p:nvSpPr>
          <p:spPr>
            <a:xfrm>
              <a:off x="6263963" y="5445812"/>
              <a:ext cx="3773269" cy="230156"/>
            </a:xfrm>
            <a:prstGeom prst="ellipse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199" name="椭圆 198">
            <a:extLst>
              <a:ext uri="{FF2B5EF4-FFF2-40B4-BE49-F238E27FC236}">
                <a16:creationId xmlns:a16="http://schemas.microsoft.com/office/drawing/2014/main" id="{8379D968-BA1E-474C-BDF3-4D37B7ED86D1}"/>
              </a:ext>
            </a:extLst>
          </p:cNvPr>
          <p:cNvSpPr/>
          <p:nvPr/>
        </p:nvSpPr>
        <p:spPr>
          <a:xfrm>
            <a:off x="7464824" y="4960209"/>
            <a:ext cx="3556775" cy="295237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1246A0A-086B-4AE6-A615-21E0B6A9FAD3}"/>
              </a:ext>
            </a:extLst>
          </p:cNvPr>
          <p:cNvCxnSpPr>
            <a:cxnSpLocks/>
            <a:stCxn id="196" idx="0"/>
          </p:cNvCxnSpPr>
          <p:nvPr/>
        </p:nvCxnSpPr>
        <p:spPr>
          <a:xfrm flipH="1" flipV="1">
            <a:off x="5882328" y="2784735"/>
            <a:ext cx="1792578" cy="1814686"/>
          </a:xfrm>
          <a:prstGeom prst="straightConnector1">
            <a:avLst/>
          </a:prstGeom>
          <a:ln w="41275">
            <a:solidFill>
              <a:srgbClr val="FFC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94475F46-DBF7-4429-894C-3759BB1679B2}"/>
              </a:ext>
            </a:extLst>
          </p:cNvPr>
          <p:cNvCxnSpPr>
            <a:cxnSpLocks/>
            <a:stCxn id="197" idx="0"/>
            <a:endCxn id="185" idx="4"/>
          </p:cNvCxnSpPr>
          <p:nvPr/>
        </p:nvCxnSpPr>
        <p:spPr>
          <a:xfrm flipH="1" flipV="1">
            <a:off x="8589160" y="2869169"/>
            <a:ext cx="510878" cy="1942445"/>
          </a:xfrm>
          <a:prstGeom prst="straightConnector1">
            <a:avLst/>
          </a:prstGeom>
          <a:ln w="41275">
            <a:solidFill>
              <a:srgbClr val="FFC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272F47C-C277-47D9-A724-3CF94B9C9C5F}"/>
              </a:ext>
            </a:extLst>
          </p:cNvPr>
          <p:cNvCxnSpPr>
            <a:cxnSpLocks/>
          </p:cNvCxnSpPr>
          <p:nvPr/>
        </p:nvCxnSpPr>
        <p:spPr>
          <a:xfrm flipV="1">
            <a:off x="8474634" y="3523808"/>
            <a:ext cx="1" cy="201962"/>
          </a:xfrm>
          <a:prstGeom prst="straightConnector1">
            <a:avLst/>
          </a:prstGeom>
          <a:ln w="41275">
            <a:solidFill>
              <a:srgbClr val="FFC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C6ADFE4D-B3D1-4566-8E31-89B04FD11CE2}"/>
              </a:ext>
            </a:extLst>
          </p:cNvPr>
          <p:cNvCxnSpPr>
            <a:cxnSpLocks/>
          </p:cNvCxnSpPr>
          <p:nvPr/>
        </p:nvCxnSpPr>
        <p:spPr>
          <a:xfrm flipV="1">
            <a:off x="8713407" y="3543818"/>
            <a:ext cx="249101" cy="194130"/>
          </a:xfrm>
          <a:prstGeom prst="straightConnector1">
            <a:avLst/>
          </a:prstGeom>
          <a:ln w="41275">
            <a:solidFill>
              <a:srgbClr val="FFC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F5E7E4DF-AD54-4752-B840-84D1AAF7C4FA}"/>
              </a:ext>
            </a:extLst>
          </p:cNvPr>
          <p:cNvCxnSpPr>
            <a:cxnSpLocks/>
          </p:cNvCxnSpPr>
          <p:nvPr/>
        </p:nvCxnSpPr>
        <p:spPr>
          <a:xfrm flipV="1">
            <a:off x="8928960" y="3523808"/>
            <a:ext cx="558650" cy="236844"/>
          </a:xfrm>
          <a:prstGeom prst="straightConnector1">
            <a:avLst/>
          </a:prstGeom>
          <a:ln w="41275">
            <a:solidFill>
              <a:srgbClr val="FFC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7028CD8D-1587-4646-9442-1A109ECBE44D}"/>
              </a:ext>
            </a:extLst>
          </p:cNvPr>
          <p:cNvSpPr/>
          <p:nvPr/>
        </p:nvSpPr>
        <p:spPr>
          <a:xfrm>
            <a:off x="920968" y="2901258"/>
            <a:ext cx="2622327" cy="337491"/>
          </a:xfrm>
          <a:prstGeom prst="rect">
            <a:avLst/>
          </a:prstGeom>
          <a:gradFill>
            <a:gsLst>
              <a:gs pos="41000">
                <a:srgbClr val="FFF0A3">
                  <a:alpha val="48000"/>
                </a:srgbClr>
              </a:gs>
              <a:gs pos="88000">
                <a:srgbClr val="FFE757">
                  <a:alpha val="50000"/>
                </a:srgbClr>
              </a:gs>
              <a:gs pos="14000">
                <a:schemeClr val="bg1">
                  <a:alpha val="45000"/>
                </a:schemeClr>
              </a:gs>
            </a:gsLst>
            <a:lin ang="108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6D6E777-9172-4511-AA75-41FB503E80CC}"/>
              </a:ext>
            </a:extLst>
          </p:cNvPr>
          <p:cNvSpPr/>
          <p:nvPr/>
        </p:nvSpPr>
        <p:spPr>
          <a:xfrm>
            <a:off x="954979" y="3513104"/>
            <a:ext cx="2622327" cy="337491"/>
          </a:xfrm>
          <a:prstGeom prst="rect">
            <a:avLst/>
          </a:prstGeom>
          <a:gradFill>
            <a:gsLst>
              <a:gs pos="41000">
                <a:srgbClr val="FFF0A3">
                  <a:alpha val="48000"/>
                </a:srgbClr>
              </a:gs>
              <a:gs pos="88000">
                <a:srgbClr val="FFE757">
                  <a:alpha val="50000"/>
                </a:srgbClr>
              </a:gs>
              <a:gs pos="14000">
                <a:schemeClr val="bg1">
                  <a:alpha val="45000"/>
                </a:schemeClr>
              </a:gs>
            </a:gsLst>
            <a:lin ang="108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B51B161-58AB-40A9-BDFD-E388756D18DE}"/>
              </a:ext>
            </a:extLst>
          </p:cNvPr>
          <p:cNvSpPr/>
          <p:nvPr/>
        </p:nvSpPr>
        <p:spPr>
          <a:xfrm>
            <a:off x="950264" y="3852133"/>
            <a:ext cx="2622327" cy="337491"/>
          </a:xfrm>
          <a:prstGeom prst="rect">
            <a:avLst/>
          </a:prstGeom>
          <a:gradFill>
            <a:gsLst>
              <a:gs pos="41000">
                <a:srgbClr val="FFF0A3">
                  <a:alpha val="48000"/>
                </a:srgbClr>
              </a:gs>
              <a:gs pos="88000">
                <a:srgbClr val="FFE757">
                  <a:alpha val="50000"/>
                </a:srgbClr>
              </a:gs>
              <a:gs pos="14000">
                <a:schemeClr val="bg1">
                  <a:alpha val="45000"/>
                </a:schemeClr>
              </a:gs>
            </a:gsLst>
            <a:lin ang="108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0C6E7C9-9EA5-49A2-BAC0-6F1A0D4F6759}"/>
              </a:ext>
            </a:extLst>
          </p:cNvPr>
          <p:cNvSpPr/>
          <p:nvPr/>
        </p:nvSpPr>
        <p:spPr>
          <a:xfrm>
            <a:off x="943996" y="4191736"/>
            <a:ext cx="2622327" cy="337491"/>
          </a:xfrm>
          <a:prstGeom prst="rect">
            <a:avLst/>
          </a:prstGeom>
          <a:gradFill>
            <a:gsLst>
              <a:gs pos="41000">
                <a:srgbClr val="FFF0A3">
                  <a:alpha val="48000"/>
                </a:srgbClr>
              </a:gs>
              <a:gs pos="88000">
                <a:srgbClr val="FFE757">
                  <a:alpha val="50000"/>
                </a:srgbClr>
              </a:gs>
              <a:gs pos="14000">
                <a:schemeClr val="bg1">
                  <a:alpha val="45000"/>
                </a:schemeClr>
              </a:gs>
            </a:gsLst>
            <a:lin ang="108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A264FB3-B554-4DEA-8C35-8C8905C67218}"/>
              </a:ext>
            </a:extLst>
          </p:cNvPr>
          <p:cNvSpPr/>
          <p:nvPr/>
        </p:nvSpPr>
        <p:spPr>
          <a:xfrm>
            <a:off x="942934" y="4529227"/>
            <a:ext cx="2622327" cy="337491"/>
          </a:xfrm>
          <a:prstGeom prst="rect">
            <a:avLst/>
          </a:prstGeom>
          <a:gradFill>
            <a:gsLst>
              <a:gs pos="41000">
                <a:srgbClr val="FFF0A3">
                  <a:alpha val="48000"/>
                </a:srgbClr>
              </a:gs>
              <a:gs pos="88000">
                <a:srgbClr val="FFE757">
                  <a:alpha val="50000"/>
                </a:srgbClr>
              </a:gs>
              <a:gs pos="14000">
                <a:schemeClr val="bg1">
                  <a:alpha val="45000"/>
                </a:schemeClr>
              </a:gs>
            </a:gsLst>
            <a:lin ang="108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8253406-2FAE-4219-BD52-518CCCF4C72A}"/>
              </a:ext>
            </a:extLst>
          </p:cNvPr>
          <p:cNvSpPr/>
          <p:nvPr/>
        </p:nvSpPr>
        <p:spPr>
          <a:xfrm>
            <a:off x="942934" y="4866718"/>
            <a:ext cx="2622327" cy="337491"/>
          </a:xfrm>
          <a:prstGeom prst="rect">
            <a:avLst/>
          </a:prstGeom>
          <a:gradFill>
            <a:gsLst>
              <a:gs pos="41000">
                <a:srgbClr val="FFF0A3">
                  <a:alpha val="48000"/>
                </a:srgbClr>
              </a:gs>
              <a:gs pos="88000">
                <a:srgbClr val="FFE757">
                  <a:alpha val="50000"/>
                </a:srgbClr>
              </a:gs>
              <a:gs pos="14000">
                <a:schemeClr val="bg1">
                  <a:alpha val="45000"/>
                </a:schemeClr>
              </a:gs>
            </a:gsLst>
            <a:lin ang="108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cxnSp>
        <p:nvCxnSpPr>
          <p:cNvPr id="134" name="连接符: 曲线 133">
            <a:extLst>
              <a:ext uri="{FF2B5EF4-FFF2-40B4-BE49-F238E27FC236}">
                <a16:creationId xmlns:a16="http://schemas.microsoft.com/office/drawing/2014/main" id="{EBACF14D-545A-4682-A453-F73F9321C3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3449" y="1780579"/>
            <a:ext cx="766448" cy="2469576"/>
          </a:xfrm>
          <a:prstGeom prst="curvedConnector4">
            <a:avLst>
              <a:gd name="adj1" fmla="val -29826"/>
              <a:gd name="adj2" fmla="val 50575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连接符: 曲线 136">
            <a:extLst>
              <a:ext uri="{FF2B5EF4-FFF2-40B4-BE49-F238E27FC236}">
                <a16:creationId xmlns:a16="http://schemas.microsoft.com/office/drawing/2014/main" id="{A80F68BD-B424-46A9-AF77-1C24D5B45B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2463" y="2442640"/>
            <a:ext cx="1429494" cy="1808503"/>
          </a:xfrm>
          <a:prstGeom prst="curvedConnector4">
            <a:avLst>
              <a:gd name="adj1" fmla="val -15992"/>
              <a:gd name="adj2" fmla="val 50786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B1162CA-4C31-448C-A0C9-D0A8C3239E58}"/>
              </a:ext>
            </a:extLst>
          </p:cNvPr>
          <p:cNvSpPr/>
          <p:nvPr/>
        </p:nvSpPr>
        <p:spPr>
          <a:xfrm>
            <a:off x="950264" y="2952601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39EF3DE-637E-4C71-AF73-8CC337E4DB9F}"/>
              </a:ext>
            </a:extLst>
          </p:cNvPr>
          <p:cNvSpPr/>
          <p:nvPr/>
        </p:nvSpPr>
        <p:spPr>
          <a:xfrm>
            <a:off x="1262844" y="2952601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0566FFE3-8E87-46BC-BB2E-DB693CD2355D}"/>
              </a:ext>
            </a:extLst>
          </p:cNvPr>
          <p:cNvSpPr/>
          <p:nvPr/>
        </p:nvSpPr>
        <p:spPr>
          <a:xfrm>
            <a:off x="2253305" y="2952601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899EEE1-6EBB-43EA-B08E-4E5597321971}"/>
              </a:ext>
            </a:extLst>
          </p:cNvPr>
          <p:cNvSpPr/>
          <p:nvPr/>
        </p:nvSpPr>
        <p:spPr>
          <a:xfrm>
            <a:off x="2588563" y="3575956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4186F677-5841-463E-95A6-9E9A9C3E350F}"/>
              </a:ext>
            </a:extLst>
          </p:cNvPr>
          <p:cNvSpPr/>
          <p:nvPr/>
        </p:nvSpPr>
        <p:spPr>
          <a:xfrm>
            <a:off x="3269647" y="3572197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35187962-807A-4FAA-8245-2B492D28E231}"/>
              </a:ext>
            </a:extLst>
          </p:cNvPr>
          <p:cNvSpPr/>
          <p:nvPr/>
        </p:nvSpPr>
        <p:spPr>
          <a:xfrm>
            <a:off x="1588693" y="3913014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1DA19C62-A3A1-4E3C-8A74-0DD7DA0AA85D}"/>
              </a:ext>
            </a:extLst>
          </p:cNvPr>
          <p:cNvSpPr/>
          <p:nvPr/>
        </p:nvSpPr>
        <p:spPr>
          <a:xfrm>
            <a:off x="1588692" y="4586641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999CF38-2A37-450D-9E64-4331057E6FA6}"/>
              </a:ext>
            </a:extLst>
          </p:cNvPr>
          <p:cNvSpPr/>
          <p:nvPr/>
        </p:nvSpPr>
        <p:spPr>
          <a:xfrm>
            <a:off x="2588562" y="4247869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1A6EF61-79CE-438A-A075-A711E85601E1}"/>
              </a:ext>
            </a:extLst>
          </p:cNvPr>
          <p:cNvSpPr/>
          <p:nvPr/>
        </p:nvSpPr>
        <p:spPr>
          <a:xfrm>
            <a:off x="2919904" y="4581878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045FD4D-984F-4639-AD92-C05877543383}"/>
              </a:ext>
            </a:extLst>
          </p:cNvPr>
          <p:cNvSpPr/>
          <p:nvPr/>
        </p:nvSpPr>
        <p:spPr>
          <a:xfrm>
            <a:off x="1262843" y="4941897"/>
            <a:ext cx="290387" cy="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1C3E16F-FC83-48A0-82D3-3E9FF3462BDC}"/>
              </a:ext>
            </a:extLst>
          </p:cNvPr>
          <p:cNvSpPr/>
          <p:nvPr/>
        </p:nvSpPr>
        <p:spPr>
          <a:xfrm rot="16200000" flipV="1">
            <a:off x="4080034" y="3026812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98BFC46-3ED2-4CC4-BF13-8450689058E8}"/>
              </a:ext>
            </a:extLst>
          </p:cNvPr>
          <p:cNvSpPr/>
          <p:nvPr/>
        </p:nvSpPr>
        <p:spPr>
          <a:xfrm rot="16200000" flipV="1">
            <a:off x="4081225" y="4374533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B7B0B23F-E5B2-42E9-924F-A92375881CC9}"/>
              </a:ext>
            </a:extLst>
          </p:cNvPr>
          <p:cNvSpPr/>
          <p:nvPr/>
        </p:nvSpPr>
        <p:spPr>
          <a:xfrm rot="16200000" flipV="1">
            <a:off x="4081225" y="5045472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52862FEE-D6EA-4B43-A924-548B8890C831}"/>
              </a:ext>
            </a:extLst>
          </p:cNvPr>
          <p:cNvSpPr/>
          <p:nvPr/>
        </p:nvSpPr>
        <p:spPr>
          <a:xfrm rot="16200000" flipV="1">
            <a:off x="4081225" y="4702108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1A6A328-D4F1-40D5-A816-BECB02488ABF}"/>
              </a:ext>
            </a:extLst>
          </p:cNvPr>
          <p:cNvSpPr/>
          <p:nvPr/>
        </p:nvSpPr>
        <p:spPr>
          <a:xfrm rot="16200000" flipV="1">
            <a:off x="4077486" y="3692546"/>
            <a:ext cx="319683" cy="5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BC262F3-FED6-4C6A-BE33-773A454D3758}"/>
              </a:ext>
            </a:extLst>
          </p:cNvPr>
          <p:cNvGrpSpPr/>
          <p:nvPr/>
        </p:nvGrpSpPr>
        <p:grpSpPr>
          <a:xfrm>
            <a:off x="1095457" y="2720072"/>
            <a:ext cx="3132489" cy="2353815"/>
            <a:chOff x="1095457" y="2720072"/>
            <a:chExt cx="3132489" cy="2353815"/>
          </a:xfrm>
        </p:grpSpPr>
        <p:cxnSp>
          <p:nvCxnSpPr>
            <p:cNvPr id="88" name="连接符: 曲线 87">
              <a:extLst>
                <a:ext uri="{FF2B5EF4-FFF2-40B4-BE49-F238E27FC236}">
                  <a16:creationId xmlns:a16="http://schemas.microsoft.com/office/drawing/2014/main" id="{FE9D9404-69AB-4C25-8C0D-33AEFEC620E6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5400000" flipH="1" flipV="1">
              <a:off x="2530168" y="1285361"/>
              <a:ext cx="232530" cy="3101951"/>
            </a:xfrm>
            <a:prstGeom prst="curvedConnector2">
              <a:avLst/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连接符: 曲线 88">
              <a:extLst>
                <a:ext uri="{FF2B5EF4-FFF2-40B4-BE49-F238E27FC236}">
                  <a16:creationId xmlns:a16="http://schemas.microsoft.com/office/drawing/2014/main" id="{7678997A-4014-48F1-92E0-0D2C48EA79CC}"/>
                </a:ext>
              </a:extLst>
            </p:cNvPr>
            <p:cNvCxnSpPr>
              <a:cxnSpLocks/>
              <a:stCxn id="71" idx="0"/>
              <a:endCxn id="83" idx="2"/>
            </p:cNvCxnSpPr>
            <p:nvPr/>
          </p:nvCxnSpPr>
          <p:spPr>
            <a:xfrm rot="16200000" flipH="1">
              <a:off x="2758436" y="1602203"/>
              <a:ext cx="102626" cy="2803422"/>
            </a:xfrm>
            <a:prstGeom prst="curvedConnector4">
              <a:avLst>
                <a:gd name="adj1" fmla="val -222751"/>
                <a:gd name="adj2" fmla="val 50246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连接符: 曲线 91">
              <a:extLst>
                <a:ext uri="{FF2B5EF4-FFF2-40B4-BE49-F238E27FC236}">
                  <a16:creationId xmlns:a16="http://schemas.microsoft.com/office/drawing/2014/main" id="{2AFDE160-82FB-48E2-AD5F-AF47062607FC}"/>
                </a:ext>
              </a:extLst>
            </p:cNvPr>
            <p:cNvCxnSpPr>
              <a:cxnSpLocks/>
              <a:stCxn id="73" idx="0"/>
              <a:endCxn id="127" idx="2"/>
            </p:cNvCxnSpPr>
            <p:nvPr/>
          </p:nvCxnSpPr>
          <p:spPr>
            <a:xfrm rot="16200000" flipH="1">
              <a:off x="2750461" y="2600639"/>
              <a:ext cx="1109036" cy="1812961"/>
            </a:xfrm>
            <a:prstGeom prst="curvedConnector4">
              <a:avLst>
                <a:gd name="adj1" fmla="val -20612"/>
                <a:gd name="adj2" fmla="val 50380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连接符: 曲线 95">
              <a:extLst>
                <a:ext uri="{FF2B5EF4-FFF2-40B4-BE49-F238E27FC236}">
                  <a16:creationId xmlns:a16="http://schemas.microsoft.com/office/drawing/2014/main" id="{AB96B804-C91D-41F3-B2E2-2FC72B05EDB7}"/>
                </a:ext>
              </a:extLst>
            </p:cNvPr>
            <p:cNvCxnSpPr>
              <a:cxnSpLocks/>
              <a:stCxn id="74" idx="0"/>
              <a:endCxn id="84" idx="2"/>
            </p:cNvCxnSpPr>
            <p:nvPr/>
          </p:nvCxnSpPr>
          <p:spPr>
            <a:xfrm rot="16200000" flipH="1">
              <a:off x="3059708" y="3250005"/>
              <a:ext cx="826992" cy="1478894"/>
            </a:xfrm>
            <a:prstGeom prst="curvedConnector4">
              <a:avLst>
                <a:gd name="adj1" fmla="val -27642"/>
                <a:gd name="adj2" fmla="val 50465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连接符: 曲线 98">
              <a:extLst>
                <a:ext uri="{FF2B5EF4-FFF2-40B4-BE49-F238E27FC236}">
                  <a16:creationId xmlns:a16="http://schemas.microsoft.com/office/drawing/2014/main" id="{DDFD6205-98F4-416C-BE63-C58107466C7C}"/>
                </a:ext>
              </a:extLst>
            </p:cNvPr>
            <p:cNvCxnSpPr>
              <a:cxnSpLocks/>
              <a:stCxn id="76" idx="0"/>
              <a:endCxn id="85" idx="2"/>
            </p:cNvCxnSpPr>
            <p:nvPr/>
          </p:nvCxnSpPr>
          <p:spPr>
            <a:xfrm rot="16200000" flipH="1">
              <a:off x="3062901" y="3924137"/>
              <a:ext cx="1501690" cy="797810"/>
            </a:xfrm>
            <a:prstGeom prst="curvedConnector4">
              <a:avLst>
                <a:gd name="adj1" fmla="val -15223"/>
                <a:gd name="adj2" fmla="val 50863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连接符: 曲线 101">
              <a:extLst>
                <a:ext uri="{FF2B5EF4-FFF2-40B4-BE49-F238E27FC236}">
                  <a16:creationId xmlns:a16="http://schemas.microsoft.com/office/drawing/2014/main" id="{A2EDC216-59F7-4F82-8007-13BA3499F2F5}"/>
                </a:ext>
              </a:extLst>
            </p:cNvPr>
            <p:cNvCxnSpPr>
              <a:cxnSpLocks/>
              <a:stCxn id="77" idx="0"/>
            </p:cNvCxnSpPr>
            <p:nvPr/>
          </p:nvCxnSpPr>
          <p:spPr>
            <a:xfrm rot="5400000" flipH="1" flipV="1">
              <a:off x="2713980" y="2429583"/>
              <a:ext cx="503339" cy="2463524"/>
            </a:xfrm>
            <a:prstGeom prst="curvedConnector2">
              <a:avLst/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连接符: 曲线 104">
              <a:extLst>
                <a:ext uri="{FF2B5EF4-FFF2-40B4-BE49-F238E27FC236}">
                  <a16:creationId xmlns:a16="http://schemas.microsoft.com/office/drawing/2014/main" id="{696A027C-DCB4-465E-A46D-59B6389426CB}"/>
                </a:ext>
              </a:extLst>
            </p:cNvPr>
            <p:cNvCxnSpPr>
              <a:cxnSpLocks/>
              <a:stCxn id="80" idx="0"/>
              <a:endCxn id="84" idx="2"/>
            </p:cNvCxnSpPr>
            <p:nvPr/>
          </p:nvCxnSpPr>
          <p:spPr>
            <a:xfrm rot="16200000" flipH="1">
              <a:off x="3395663" y="3585961"/>
              <a:ext cx="155079" cy="1478895"/>
            </a:xfrm>
            <a:prstGeom prst="curvedConnector4">
              <a:avLst>
                <a:gd name="adj1" fmla="val -147409"/>
                <a:gd name="adj2" fmla="val 50465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连接符: 曲线 107">
              <a:extLst>
                <a:ext uri="{FF2B5EF4-FFF2-40B4-BE49-F238E27FC236}">
                  <a16:creationId xmlns:a16="http://schemas.microsoft.com/office/drawing/2014/main" id="{DB408936-2D38-43BE-BECD-4732FD4E417D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 rot="5400000" flipH="1" flipV="1">
              <a:off x="2357028" y="2772617"/>
              <a:ext cx="1190883" cy="2437166"/>
            </a:xfrm>
            <a:prstGeom prst="curvedConnector2">
              <a:avLst/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连接符: 曲线 110">
              <a:extLst>
                <a:ext uri="{FF2B5EF4-FFF2-40B4-BE49-F238E27FC236}">
                  <a16:creationId xmlns:a16="http://schemas.microsoft.com/office/drawing/2014/main" id="{03D2C335-AC3D-4CE7-B7C0-24CA730B2D03}"/>
                </a:ext>
              </a:extLst>
            </p:cNvPr>
            <p:cNvCxnSpPr>
              <a:cxnSpLocks/>
              <a:stCxn id="81" idx="0"/>
            </p:cNvCxnSpPr>
            <p:nvPr/>
          </p:nvCxnSpPr>
          <p:spPr>
            <a:xfrm rot="16200000" flipH="1">
              <a:off x="3556931" y="4090045"/>
              <a:ext cx="148644" cy="1132310"/>
            </a:xfrm>
            <a:prstGeom prst="curvedConnector4">
              <a:avLst>
                <a:gd name="adj1" fmla="val -153790"/>
                <a:gd name="adj2" fmla="val 56411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连接符: 曲线 113">
              <a:extLst>
                <a:ext uri="{FF2B5EF4-FFF2-40B4-BE49-F238E27FC236}">
                  <a16:creationId xmlns:a16="http://schemas.microsoft.com/office/drawing/2014/main" id="{3C5BF0B0-7D1E-48E3-86D8-C949123E775F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rot="5400000" flipH="1" flipV="1">
              <a:off x="1867310" y="2581262"/>
              <a:ext cx="1901363" cy="2819909"/>
            </a:xfrm>
            <a:prstGeom prst="curvedConnector2">
              <a:avLst/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F45DCE34-0889-4B05-AFAD-94B0D869D8F2}"/>
              </a:ext>
            </a:extLst>
          </p:cNvPr>
          <p:cNvSpPr txBox="1"/>
          <p:nvPr/>
        </p:nvSpPr>
        <p:spPr>
          <a:xfrm>
            <a:off x="6747670" y="1980868"/>
            <a:ext cx="396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 Example of Simple CSR </a:t>
            </a:r>
            <a:r>
              <a:rPr lang="en-US" altLang="zh-CN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endParaRPr lang="zh-CN" altLang="en-US" b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CD1CACFB-57D7-4398-AC35-B9A884B6ED7C}"/>
              </a:ext>
            </a:extLst>
          </p:cNvPr>
          <p:cNvSpPr/>
          <p:nvPr/>
        </p:nvSpPr>
        <p:spPr>
          <a:xfrm>
            <a:off x="6761811" y="2385427"/>
            <a:ext cx="4413718" cy="1766029"/>
          </a:xfrm>
          <a:prstGeom prst="rect">
            <a:avLst/>
          </a:prstGeom>
          <a:noFill/>
          <a:ln w="19050" cmpd="tri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029E71C-25C9-4662-8C23-C1403BB02265}"/>
              </a:ext>
            </a:extLst>
          </p:cNvPr>
          <p:cNvCxnSpPr>
            <a:cxnSpLocks/>
          </p:cNvCxnSpPr>
          <p:nvPr/>
        </p:nvCxnSpPr>
        <p:spPr>
          <a:xfrm flipV="1">
            <a:off x="321190" y="1765241"/>
            <a:ext cx="11229126" cy="600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文本框 140">
            <a:extLst>
              <a:ext uri="{FF2B5EF4-FFF2-40B4-BE49-F238E27FC236}">
                <a16:creationId xmlns:a16="http://schemas.microsoft.com/office/drawing/2014/main" id="{457318DF-0E05-481B-B63E-3105D7301124}"/>
              </a:ext>
            </a:extLst>
          </p:cNvPr>
          <p:cNvSpPr txBox="1"/>
          <p:nvPr/>
        </p:nvSpPr>
        <p:spPr>
          <a:xfrm>
            <a:off x="321189" y="958688"/>
            <a:ext cx="11536507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SpMV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is an operation to multiply a </a:t>
            </a:r>
            <a:r>
              <a:rPr lang="en-US" altLang="zh-CN" sz="2000" b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sparse matrix </a:t>
            </a:r>
            <a:r>
              <a:rPr lang="en-US" altLang="zh-CN" sz="2000" b="1" i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altLang="zh-CN" sz="2000" b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a </a:t>
            </a:r>
            <a:r>
              <a:rPr lang="en-US" altLang="zh-CN" sz="2000" b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dense vector </a:t>
            </a:r>
            <a:r>
              <a:rPr lang="en-US" altLang="zh-CN" sz="2000" b="1" i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altLang="zh-CN" sz="2000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to give a resulting </a:t>
            </a:r>
            <a:r>
              <a:rPr lang="en-US" altLang="zh-CN" sz="2000" b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dense vector </a:t>
            </a:r>
            <a:r>
              <a:rPr lang="en-US" altLang="zh-CN" sz="2000" b="1" i="1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W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idely studied on 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homogeneous parallel processors 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and 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long vector processors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87A5368-DF53-48BE-87F8-26291463D2D4}"/>
              </a:ext>
            </a:extLst>
          </p:cNvPr>
          <p:cNvSpPr txBox="1"/>
          <p:nvPr/>
        </p:nvSpPr>
        <p:spPr>
          <a:xfrm>
            <a:off x="7617160" y="5386509"/>
            <a:ext cx="46448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highlight>
                  <a:srgbClr val="FFE757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Move the pointer to find nonzero elements  </a:t>
            </a:r>
            <a:endParaRPr lang="zh-CN" altLang="en-US" b="1" dirty="0">
              <a:solidFill>
                <a:srgbClr val="FF0000"/>
              </a:solidFill>
              <a:highlight>
                <a:srgbClr val="FFE757"/>
              </a:highlight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0DBC50DF-C640-41D3-A95B-E3B2EBAF4A47}"/>
              </a:ext>
            </a:extLst>
          </p:cNvPr>
          <p:cNvSpPr txBox="1"/>
          <p:nvPr/>
        </p:nvSpPr>
        <p:spPr>
          <a:xfrm>
            <a:off x="4756575" y="3051899"/>
            <a:ext cx="16183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result of the accumulation exists in the array 'y'</a:t>
            </a:r>
            <a:endParaRPr lang="zh-CN" altLang="en-US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487C021E-9F23-477E-BE39-D5A5D0659375}"/>
              </a:ext>
            </a:extLst>
          </p:cNvPr>
          <p:cNvSpPr txBox="1"/>
          <p:nvPr/>
        </p:nvSpPr>
        <p:spPr>
          <a:xfrm>
            <a:off x="3166915" y="5853190"/>
            <a:ext cx="5739096" cy="892552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Using parallel operations may result in highly imbalanced workloads</a:t>
            </a:r>
            <a:endParaRPr lang="zh-CN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9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8" grpId="0" animBg="1"/>
      <p:bldP spid="174" grpId="0"/>
      <p:bldP spid="174" grpId="1"/>
      <p:bldP spid="175" grpId="0"/>
      <p:bldP spid="175" grpId="1"/>
      <p:bldP spid="176" grpId="0"/>
      <p:bldP spid="172" grpId="0"/>
      <p:bldP spid="172" grpId="1"/>
      <p:bldP spid="196" grpId="0" animBg="1"/>
      <p:bldP spid="196" grpId="1" animBg="1"/>
      <p:bldP spid="199" grpId="0" animBg="1"/>
      <p:bldP spid="199" grpId="1" animBg="1"/>
      <p:bldP spid="3" grpId="0" animBg="1"/>
      <p:bldP spid="62" grpId="0" animBg="1"/>
      <p:bldP spid="64" grpId="0" animBg="1"/>
      <p:bldP spid="65" grpId="0" animBg="1"/>
      <p:bldP spid="66" grpId="0" animBg="1"/>
      <p:bldP spid="68" grpId="0" animBg="1"/>
      <p:bldP spid="78" grpId="0"/>
      <p:bldP spid="78" grpId="1"/>
      <p:bldP spid="167" grpId="0"/>
      <p:bldP spid="167" grpId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8B96EC-93E4-4E88-97E1-6B5ADDA47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2"/>
          <a:stretch/>
        </p:blipFill>
        <p:spPr>
          <a:xfrm>
            <a:off x="282551" y="258977"/>
            <a:ext cx="487529" cy="33825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6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9A1329-DC10-4574-AADC-33929C8106A7}"/>
              </a:ext>
            </a:extLst>
          </p:cNvPr>
          <p:cNvSpPr txBox="1"/>
          <p:nvPr/>
        </p:nvSpPr>
        <p:spPr>
          <a:xfrm>
            <a:off x="771235" y="196836"/>
            <a:ext cx="751840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Background - Asymmetric Multicore Processor (AMP)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2EE54A4-30F9-4403-BDF5-588780F0D2D9}"/>
              </a:ext>
            </a:extLst>
          </p:cNvPr>
          <p:cNvSpPr txBox="1"/>
          <p:nvPr/>
        </p:nvSpPr>
        <p:spPr>
          <a:xfrm>
            <a:off x="543406" y="1141035"/>
            <a:ext cx="11465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rPr>
              <a:t>AMPs typically include at least two types of cores with different numbers of cores</a:t>
            </a:r>
            <a:r>
              <a:rPr lang="en-US" altLang="zh-CN" sz="2400" dirty="0">
                <a:latin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rPr>
              <a:t>frequencies, SIMD units</a:t>
            </a:r>
            <a:r>
              <a:rPr lang="en-US" altLang="zh-CN" sz="2400" dirty="0">
                <a:latin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Roboto" panose="02000000000000000000" pitchFamily="2" charset="0"/>
                <a:cs typeface="Times New Roman" panose="02020603050405020304" pitchFamily="18" charset="0"/>
              </a:rPr>
              <a:t> cache capacities and core-group settings</a:t>
            </a:r>
            <a:r>
              <a:rPr lang="en-US" altLang="zh-CN" sz="2400" dirty="0">
                <a:latin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AutoShape 8" descr="1円スタート Intel Corei9 プロセッサー 12900KF 3.2GHz 第12世代 - icaten.gob.mx">
            <a:extLst>
              <a:ext uri="{FF2B5EF4-FFF2-40B4-BE49-F238E27FC236}">
                <a16:creationId xmlns:a16="http://schemas.microsoft.com/office/drawing/2014/main" id="{C27C3983-A66C-4C88-B617-0A9BA975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7170" y="33480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7290DBF-2A91-4760-9C16-53CFC85DE1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490" t="6241" r="20846" b="3467"/>
          <a:stretch/>
        </p:blipFill>
        <p:spPr>
          <a:xfrm>
            <a:off x="9126086" y="2368468"/>
            <a:ext cx="2521279" cy="2447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A48A38A-B6F4-4F95-ADE6-E45EBB07804E}"/>
              </a:ext>
            </a:extLst>
          </p:cNvPr>
          <p:cNvSpPr txBox="1"/>
          <p:nvPr/>
        </p:nvSpPr>
        <p:spPr>
          <a:xfrm>
            <a:off x="9798668" y="2859335"/>
            <a:ext cx="699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3D V-Cache</a:t>
            </a:r>
            <a:endParaRPr lang="zh-CN" altLang="en-US" sz="1000" b="1" dirty="0">
              <a:solidFill>
                <a:schemeClr val="bg1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C67218-2F29-4B4E-9BC1-4EC8E7750F6A}"/>
              </a:ext>
            </a:extLst>
          </p:cNvPr>
          <p:cNvSpPr txBox="1"/>
          <p:nvPr/>
        </p:nvSpPr>
        <p:spPr>
          <a:xfrm>
            <a:off x="903563" y="4873344"/>
            <a:ext cx="245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Apple M2 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1F0BC33-A509-4A54-8D94-1F700325FFD0}"/>
              </a:ext>
            </a:extLst>
          </p:cNvPr>
          <p:cNvSpPr txBox="1"/>
          <p:nvPr/>
        </p:nvSpPr>
        <p:spPr>
          <a:xfrm>
            <a:off x="5283165" y="4841376"/>
            <a:ext cx="205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Intel i9-13900KF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F16ADE2-6978-40CD-86C9-82DE930FAAC1}"/>
              </a:ext>
            </a:extLst>
          </p:cNvPr>
          <p:cNvSpPr txBox="1"/>
          <p:nvPr/>
        </p:nvSpPr>
        <p:spPr>
          <a:xfrm>
            <a:off x="9360420" y="4873344"/>
            <a:ext cx="205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AMD R9 7950x3D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6614856-55F2-44F5-9D70-B00B7FEFEF26}"/>
              </a:ext>
            </a:extLst>
          </p:cNvPr>
          <p:cNvSpPr txBox="1"/>
          <p:nvPr/>
        </p:nvSpPr>
        <p:spPr>
          <a:xfrm>
            <a:off x="1995176" y="5466866"/>
            <a:ext cx="3984394" cy="400110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Performance and efficient cores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E1AFEB7-78AF-48BD-BA4C-8F55D5B7139D}"/>
              </a:ext>
            </a:extLst>
          </p:cNvPr>
          <p:cNvSpPr txBox="1"/>
          <p:nvPr/>
        </p:nvSpPr>
        <p:spPr>
          <a:xfrm>
            <a:off x="9002467" y="5312978"/>
            <a:ext cx="2768516" cy="707886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Cores with different cache structures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32A40E-26E9-4569-BDD5-353D45DC9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32" y="2336500"/>
            <a:ext cx="4235076" cy="2445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DF901B7-FFF4-4CD3-A9C5-9FB6777F5A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24" t="2166" r="40241"/>
          <a:stretch/>
        </p:blipFill>
        <p:spPr>
          <a:xfrm>
            <a:off x="690240" y="2259031"/>
            <a:ext cx="2884249" cy="26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8B96EC-93E4-4E88-97E1-6B5ADDA47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2"/>
          <a:stretch/>
        </p:blipFill>
        <p:spPr>
          <a:xfrm>
            <a:off x="282551" y="258977"/>
            <a:ext cx="487529" cy="33825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7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9A1329-DC10-4574-AADC-33929C8106A7}"/>
              </a:ext>
            </a:extLst>
          </p:cNvPr>
          <p:cNvSpPr txBox="1"/>
          <p:nvPr/>
        </p:nvSpPr>
        <p:spPr>
          <a:xfrm>
            <a:off x="771235" y="196836"/>
            <a:ext cx="751840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Background - Asymmetric Multicore Processor (AMP)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8719F2-2C45-402A-9F4C-A4C95D4B3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1" y="1791672"/>
            <a:ext cx="5499099" cy="4807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CF137BC-3198-4DDA-A3E7-70BDE1039D82}"/>
              </a:ext>
            </a:extLst>
          </p:cNvPr>
          <p:cNvSpPr txBox="1"/>
          <p:nvPr/>
        </p:nvSpPr>
        <p:spPr>
          <a:xfrm>
            <a:off x="401187" y="1179254"/>
            <a:ext cx="45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12121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opology of </a:t>
            </a:r>
            <a:r>
              <a:rPr lang="en-US" altLang="zh-CN" sz="24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hree AMPs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4">
            <a:extLst>
              <a:ext uri="{FF2B5EF4-FFF2-40B4-BE49-F238E27FC236}">
                <a16:creationId xmlns:a16="http://schemas.microsoft.com/office/drawing/2014/main" id="{6C1D52EE-2F9A-49C9-854C-9405E7676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45420"/>
              </p:ext>
            </p:extLst>
          </p:nvPr>
        </p:nvGraphicFramePr>
        <p:xfrm>
          <a:off x="7066861" y="2052889"/>
          <a:ext cx="4734049" cy="17402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8853">
                  <a:extLst>
                    <a:ext uri="{9D8B030D-6E8A-4147-A177-3AD203B41FA5}">
                      <a16:colId xmlns:a16="http://schemas.microsoft.com/office/drawing/2014/main" val="1755979492"/>
                    </a:ext>
                  </a:extLst>
                </a:gridCol>
                <a:gridCol w="1418684">
                  <a:extLst>
                    <a:ext uri="{9D8B030D-6E8A-4147-A177-3AD203B41FA5}">
                      <a16:colId xmlns:a16="http://schemas.microsoft.com/office/drawing/2014/main" val="1526030902"/>
                    </a:ext>
                  </a:extLst>
                </a:gridCol>
                <a:gridCol w="1456512">
                  <a:extLst>
                    <a:ext uri="{9D8B030D-6E8A-4147-A177-3AD203B41FA5}">
                      <a16:colId xmlns:a16="http://schemas.microsoft.com/office/drawing/2014/main" val="4120708606"/>
                    </a:ext>
                  </a:extLst>
                </a:gridCol>
              </a:tblGrid>
              <a:tr h="6429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Base, Max Frequency (GHz)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P-cores / CCD0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E-cores / CCD1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60506"/>
                  </a:ext>
                </a:extLst>
              </a:tr>
              <a:tr h="257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i9-12900KF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5.1,</a:t>
                      </a:r>
                      <a:r>
                        <a:rPr lang="zh-CN" altLang="en-US" dirty="0"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3.9,</a:t>
                      </a:r>
                      <a:r>
                        <a:rPr lang="zh-CN" altLang="en-US" dirty="0"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741449"/>
                  </a:ext>
                </a:extLst>
              </a:tr>
              <a:tr h="257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i9-13900KF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5.4,</a:t>
                      </a:r>
                      <a:r>
                        <a:rPr lang="zh-CN" altLang="en-US" dirty="0"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4.3, 2.2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764264"/>
                  </a:ext>
                </a:extLst>
              </a:tr>
              <a:tr h="257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AMD 7950X3D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5.7, 4.2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5.7,</a:t>
                      </a:r>
                      <a:r>
                        <a:rPr lang="zh-CN" altLang="en-US" dirty="0"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4.2</a:t>
                      </a:r>
                      <a:endParaRPr lang="zh-CN" altLang="en-US" dirty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74434"/>
                  </a:ext>
                </a:extLst>
              </a:tr>
            </a:tbl>
          </a:graphicData>
        </a:graphic>
      </p:graphicFrame>
      <p:grpSp>
        <p:nvGrpSpPr>
          <p:cNvPr id="37" name="组合 36">
            <a:extLst>
              <a:ext uri="{FF2B5EF4-FFF2-40B4-BE49-F238E27FC236}">
                <a16:creationId xmlns:a16="http://schemas.microsoft.com/office/drawing/2014/main" id="{C5C0EB8D-3EF3-44EB-A6BA-F5A20001AD4A}"/>
              </a:ext>
            </a:extLst>
          </p:cNvPr>
          <p:cNvGrpSpPr/>
          <p:nvPr/>
        </p:nvGrpSpPr>
        <p:grpSpPr>
          <a:xfrm>
            <a:off x="1056466" y="4617848"/>
            <a:ext cx="5886491" cy="676503"/>
            <a:chOff x="1056466" y="4617848"/>
            <a:chExt cx="5886491" cy="67650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C9EC671-5749-4377-B685-DF7F67284EB3}"/>
                </a:ext>
              </a:extLst>
            </p:cNvPr>
            <p:cNvSpPr/>
            <p:nvPr/>
          </p:nvSpPr>
          <p:spPr>
            <a:xfrm>
              <a:off x="3773161" y="4622998"/>
              <a:ext cx="924026" cy="2053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85D5FDD-19FC-465F-9585-D56CCF8F798C}"/>
                </a:ext>
              </a:extLst>
            </p:cNvPr>
            <p:cNvSpPr/>
            <p:nvPr/>
          </p:nvSpPr>
          <p:spPr>
            <a:xfrm>
              <a:off x="1056466" y="4617848"/>
              <a:ext cx="924026" cy="2053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B692209-5E31-4BF1-872D-E49575E3BE71}"/>
                </a:ext>
              </a:extLst>
            </p:cNvPr>
            <p:cNvSpPr txBox="1"/>
            <p:nvPr/>
          </p:nvSpPr>
          <p:spPr>
            <a:xfrm>
              <a:off x="4875922" y="4648020"/>
              <a:ext cx="2067035" cy="646331"/>
            </a:xfrm>
            <a:prstGeom prst="rect">
              <a:avLst/>
            </a:prstGeom>
            <a:solidFill>
              <a:srgbClr val="FFE757"/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Different Numbers of Cores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8C083D5B-5DFE-4902-8CB4-FCA29FE0FA2B}"/>
                </a:ext>
              </a:extLst>
            </p:cNvPr>
            <p:cNvCxnSpPr>
              <a:cxnSpLocks/>
              <a:stCxn id="13" idx="6"/>
              <a:endCxn id="16" idx="1"/>
            </p:cNvCxnSpPr>
            <p:nvPr/>
          </p:nvCxnSpPr>
          <p:spPr>
            <a:xfrm>
              <a:off x="4697187" y="4725669"/>
              <a:ext cx="178735" cy="24551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F0A3BFF-E0B3-4823-B7C8-A031433943D7}"/>
                </a:ext>
              </a:extLst>
            </p:cNvPr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1980492" y="4720519"/>
              <a:ext cx="2895430" cy="25066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7FB43A5-9B9A-4455-BB93-34727937B315}"/>
              </a:ext>
            </a:extLst>
          </p:cNvPr>
          <p:cNvGrpSpPr/>
          <p:nvPr/>
        </p:nvGrpSpPr>
        <p:grpSpPr>
          <a:xfrm>
            <a:off x="640267" y="5135173"/>
            <a:ext cx="6302690" cy="1459413"/>
            <a:chOff x="640267" y="5135173"/>
            <a:chExt cx="6302690" cy="1459413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C506474-D1B6-4F38-A11B-4E6F62DFA985}"/>
                </a:ext>
              </a:extLst>
            </p:cNvPr>
            <p:cNvSpPr/>
            <p:nvPr/>
          </p:nvSpPr>
          <p:spPr>
            <a:xfrm>
              <a:off x="640267" y="5135173"/>
              <a:ext cx="1669796" cy="46673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E07ACAB-A479-472B-94C2-FDC368AC1C97}"/>
                </a:ext>
              </a:extLst>
            </p:cNvPr>
            <p:cNvSpPr txBox="1"/>
            <p:nvPr/>
          </p:nvSpPr>
          <p:spPr>
            <a:xfrm>
              <a:off x="4875922" y="5948255"/>
              <a:ext cx="2067035" cy="646331"/>
            </a:xfrm>
            <a:prstGeom prst="rect">
              <a:avLst/>
            </a:prstGeom>
            <a:solidFill>
              <a:srgbClr val="FFE757"/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Different Cache Structures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D7F769EB-5410-4E20-8C2B-EA9E6191B73B}"/>
                </a:ext>
              </a:extLst>
            </p:cNvPr>
            <p:cNvCxnSpPr>
              <a:cxnSpLocks/>
              <a:stCxn id="33" idx="6"/>
              <a:endCxn id="35" idx="1"/>
            </p:cNvCxnSpPr>
            <p:nvPr/>
          </p:nvCxnSpPr>
          <p:spPr>
            <a:xfrm>
              <a:off x="2310063" y="5368538"/>
              <a:ext cx="2565859" cy="90288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0425F5D-BDE7-4B9E-BF20-105AD803EC20}"/>
              </a:ext>
            </a:extLst>
          </p:cNvPr>
          <p:cNvGrpSpPr/>
          <p:nvPr/>
        </p:nvGrpSpPr>
        <p:grpSpPr>
          <a:xfrm>
            <a:off x="7066861" y="2034567"/>
            <a:ext cx="4734050" cy="2304868"/>
            <a:chOff x="5960891" y="3055365"/>
            <a:chExt cx="4734050" cy="2304868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320F6EC-4F7B-411B-B2C1-58F9BBEF3419}"/>
                </a:ext>
              </a:extLst>
            </p:cNvPr>
            <p:cNvSpPr txBox="1"/>
            <p:nvPr/>
          </p:nvSpPr>
          <p:spPr>
            <a:xfrm>
              <a:off x="7128551" y="4990901"/>
              <a:ext cx="2483392" cy="369332"/>
            </a:xfrm>
            <a:prstGeom prst="rect">
              <a:avLst/>
            </a:prstGeom>
            <a:solidFill>
              <a:srgbClr val="FFE757"/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Different Frequencies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36D66FE-BE61-417E-BC7A-01AE69C5F7B1}"/>
                </a:ext>
              </a:extLst>
            </p:cNvPr>
            <p:cNvSpPr/>
            <p:nvPr/>
          </p:nvSpPr>
          <p:spPr>
            <a:xfrm>
              <a:off x="5960891" y="3055365"/>
              <a:ext cx="4734050" cy="18110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F9F75F9-774F-4A25-B221-FF8D908E901B}"/>
              </a:ext>
            </a:extLst>
          </p:cNvPr>
          <p:cNvGrpSpPr/>
          <p:nvPr/>
        </p:nvGrpSpPr>
        <p:grpSpPr>
          <a:xfrm>
            <a:off x="421140" y="2324469"/>
            <a:ext cx="6521817" cy="1308452"/>
            <a:chOff x="421140" y="2324469"/>
            <a:chExt cx="6521817" cy="130845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5FAF6A48-D3DA-41DA-A304-0DE991B3572B}"/>
                </a:ext>
              </a:extLst>
            </p:cNvPr>
            <p:cNvGrpSpPr/>
            <p:nvPr/>
          </p:nvGrpSpPr>
          <p:grpSpPr>
            <a:xfrm>
              <a:off x="1471480" y="2734564"/>
              <a:ext cx="5471477" cy="898357"/>
              <a:chOff x="1471480" y="2734564"/>
              <a:chExt cx="5471477" cy="898357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07C7A9C-D1B9-4702-94F4-0A0F54DB8635}"/>
                  </a:ext>
                </a:extLst>
              </p:cNvPr>
              <p:cNvSpPr txBox="1"/>
              <p:nvPr/>
            </p:nvSpPr>
            <p:spPr>
              <a:xfrm>
                <a:off x="4875923" y="2986590"/>
                <a:ext cx="2067034" cy="646331"/>
              </a:xfrm>
              <a:prstGeom prst="rect">
                <a:avLst/>
              </a:prstGeom>
              <a:solidFill>
                <a:srgbClr val="FFE757"/>
              </a:solidFill>
              <a:ln w="317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Different Cache Capacities</a:t>
                </a:r>
                <a:endPara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27004F07-F888-4BE7-9A4F-57E5897C76AB}"/>
                  </a:ext>
                </a:extLst>
              </p:cNvPr>
              <p:cNvCxnSpPr>
                <a:cxnSpLocks/>
                <a:stCxn id="51" idx="4"/>
                <a:endCxn id="42" idx="1"/>
              </p:cNvCxnSpPr>
              <p:nvPr/>
            </p:nvCxnSpPr>
            <p:spPr>
              <a:xfrm>
                <a:off x="4083030" y="2739714"/>
                <a:ext cx="792893" cy="57004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24D85C2B-EFDA-472B-93C8-81EAE6593240}"/>
                  </a:ext>
                </a:extLst>
              </p:cNvPr>
              <p:cNvCxnSpPr>
                <a:cxnSpLocks/>
                <a:stCxn id="52" idx="4"/>
                <a:endCxn id="42" idx="1"/>
              </p:cNvCxnSpPr>
              <p:nvPr/>
            </p:nvCxnSpPr>
            <p:spPr>
              <a:xfrm>
                <a:off x="1471480" y="2734564"/>
                <a:ext cx="3404443" cy="57519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D23AEF1-7E25-4CD8-9FDD-C2DBF1B2D5CE}"/>
                </a:ext>
              </a:extLst>
            </p:cNvPr>
            <p:cNvSpPr/>
            <p:nvPr/>
          </p:nvSpPr>
          <p:spPr>
            <a:xfrm>
              <a:off x="2660409" y="2329619"/>
              <a:ext cx="2845242" cy="4100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ADFD9BBC-FEE4-4956-8668-35D0C2EEC146}"/>
                </a:ext>
              </a:extLst>
            </p:cNvPr>
            <p:cNvSpPr/>
            <p:nvPr/>
          </p:nvSpPr>
          <p:spPr>
            <a:xfrm>
              <a:off x="421140" y="2324469"/>
              <a:ext cx="2100680" cy="4100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Roboto" panose="02000000000000000000" pitchFamily="2" charset="0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98C4AD22-3B12-4BD1-B6D3-A3EFA4A61DF2}"/>
              </a:ext>
            </a:extLst>
          </p:cNvPr>
          <p:cNvSpPr txBox="1"/>
          <p:nvPr/>
        </p:nvSpPr>
        <p:spPr>
          <a:xfrm>
            <a:off x="7489431" y="4501705"/>
            <a:ext cx="3888907" cy="2092881"/>
          </a:xfrm>
          <a:prstGeom prst="rect">
            <a:avLst/>
          </a:prstGeom>
          <a:solidFill>
            <a:srgbClr val="FFE7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Two different cores of modern AMPs will very likely lead to task assignment and load balancing problems</a:t>
            </a:r>
          </a:p>
        </p:txBody>
      </p:sp>
    </p:spTree>
    <p:extLst>
      <p:ext uri="{BB962C8B-B14F-4D97-AF65-F5344CB8AC3E}">
        <p14:creationId xmlns:p14="http://schemas.microsoft.com/office/powerpoint/2010/main" val="15010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8B96EC-93E4-4E88-97E1-6B5ADDA47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2"/>
          <a:stretch/>
        </p:blipFill>
        <p:spPr>
          <a:xfrm>
            <a:off x="282551" y="258977"/>
            <a:ext cx="487529" cy="33825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D3B9FF-5C0D-4801-A9DB-0C75D88F63E6}"/>
              </a:ext>
            </a:extLst>
          </p:cNvPr>
          <p:cNvSpPr/>
          <p:nvPr/>
        </p:nvSpPr>
        <p:spPr>
          <a:xfrm flipH="1" flipV="1">
            <a:off x="0" y="793990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DB610F8-6317-4DE0-BEE0-19F3FFD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3" y="6356350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8</a:t>
            </a:fld>
            <a:endParaRPr lang="zh-CN" altLang="en-US">
              <a:latin typeface="Roboto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9A1329-DC10-4574-AADC-33929C8106A7}"/>
              </a:ext>
            </a:extLst>
          </p:cNvPr>
          <p:cNvSpPr txBox="1"/>
          <p:nvPr/>
        </p:nvSpPr>
        <p:spPr>
          <a:xfrm>
            <a:off x="771235" y="196836"/>
            <a:ext cx="170110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Challenges</a:t>
            </a:r>
            <a:endParaRPr lang="zh-CN" altLang="en-US" sz="2400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65AF565-27EB-4FA5-AF9D-D01A5C62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17" y="76891"/>
            <a:ext cx="2597798" cy="652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0E605E-1734-4E34-8334-B89F5C790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20" t="-1073" r="40572" b="24191"/>
          <a:stretch/>
        </p:blipFill>
        <p:spPr>
          <a:xfrm>
            <a:off x="1438185" y="2199001"/>
            <a:ext cx="2834422" cy="2728655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D3020BC7-D2D1-4812-A4C3-054FFAAAF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25" y="2110404"/>
            <a:ext cx="3222638" cy="2817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184CF625-3C2F-4ABF-9C15-C6D49CA44331}"/>
              </a:ext>
            </a:extLst>
          </p:cNvPr>
          <p:cNvGrpSpPr/>
          <p:nvPr/>
        </p:nvGrpSpPr>
        <p:grpSpPr>
          <a:xfrm>
            <a:off x="921267" y="5171811"/>
            <a:ext cx="10050873" cy="992495"/>
            <a:chOff x="39330" y="4478183"/>
            <a:chExt cx="5583307" cy="827275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9857B09E-FEB3-4EB7-AF29-CAFD5F7930A4}"/>
                </a:ext>
              </a:extLst>
            </p:cNvPr>
            <p:cNvSpPr txBox="1"/>
            <p:nvPr/>
          </p:nvSpPr>
          <p:spPr>
            <a:xfrm>
              <a:off x="64654" y="4478183"/>
              <a:ext cx="5557983" cy="795278"/>
            </a:xfrm>
            <a:prstGeom prst="rect">
              <a:avLst/>
            </a:prstGeom>
            <a:solidFill>
              <a:srgbClr val="FFE7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3E635A47-FA34-4E08-9607-1532BF62CA40}"/>
                </a:ext>
              </a:extLst>
            </p:cNvPr>
            <p:cNvSpPr txBox="1"/>
            <p:nvPr/>
          </p:nvSpPr>
          <p:spPr>
            <a:xfrm>
              <a:off x="39330" y="4510180"/>
              <a:ext cx="5583307" cy="795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The irregularity from the two sides makes accelerating </a:t>
              </a:r>
              <a:r>
                <a:rPr lang="en-US" altLang="zh-CN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on AMPs more difficult than on homogeneous processors.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D42F3AC-7AA4-42B0-82A5-8CF46E1F8536}"/>
              </a:ext>
            </a:extLst>
          </p:cNvPr>
          <p:cNvSpPr txBox="1"/>
          <p:nvPr/>
        </p:nvSpPr>
        <p:spPr>
          <a:xfrm>
            <a:off x="872983" y="1510261"/>
            <a:ext cx="408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Irregularity on the matrix</a:t>
            </a:r>
            <a:endParaRPr lang="zh-CN" altLang="en-US" sz="2800" dirty="0">
              <a:solidFill>
                <a:srgbClr val="121212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CC332B-1DC1-4778-8AEC-063FDC8D33D7}"/>
              </a:ext>
            </a:extLst>
          </p:cNvPr>
          <p:cNvSpPr txBox="1"/>
          <p:nvPr/>
        </p:nvSpPr>
        <p:spPr>
          <a:xfrm>
            <a:off x="6781202" y="1510262"/>
            <a:ext cx="467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Irregularity on the processor</a:t>
            </a:r>
            <a:endParaRPr lang="zh-CN" altLang="en-US" sz="2800" dirty="0">
              <a:solidFill>
                <a:srgbClr val="121212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带形: 上凸 5">
            <a:extLst>
              <a:ext uri="{FF2B5EF4-FFF2-40B4-BE49-F238E27FC236}">
                <a16:creationId xmlns:a16="http://schemas.microsoft.com/office/drawing/2014/main" id="{15FB2546-1130-4A5C-AF6E-7B1CBD2269F9}"/>
              </a:ext>
            </a:extLst>
          </p:cNvPr>
          <p:cNvSpPr/>
          <p:nvPr/>
        </p:nvSpPr>
        <p:spPr>
          <a:xfrm>
            <a:off x="4383822" y="2836504"/>
            <a:ext cx="3013788" cy="839755"/>
          </a:xfrm>
          <a:prstGeom prst="ribbon2">
            <a:avLst>
              <a:gd name="adj1" fmla="val 27957"/>
              <a:gd name="adj2" fmla="val 66019"/>
            </a:avLst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Roboto" panose="02000000000000000000" pitchFamily="2" charset="0"/>
                <a:ea typeface="Roboto" panose="02000000000000000000" pitchFamily="2" charset="0"/>
              </a:rPr>
              <a:t>SpMV</a:t>
            </a:r>
            <a:endParaRPr lang="zh-CN" altLang="en-US" sz="2800" b="1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4D900B28-E30D-45D7-8A31-259DAACEF915}"/>
              </a:ext>
            </a:extLst>
          </p:cNvPr>
          <p:cNvSpPr txBox="1"/>
          <p:nvPr/>
        </p:nvSpPr>
        <p:spPr>
          <a:xfrm>
            <a:off x="-75283" y="998260"/>
            <a:ext cx="1234256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OUTLINE</a:t>
            </a:r>
            <a:endParaRPr lang="zh-CN" altLang="en-US" sz="4000" b="1" i="1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灯片编号占位符 14">
            <a:extLst>
              <a:ext uri="{FF2B5EF4-FFF2-40B4-BE49-F238E27FC236}">
                <a16:creationId xmlns:a16="http://schemas.microsoft.com/office/drawing/2014/main" id="{00926873-92B3-4A0D-A8AF-95B00817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498" y="6349358"/>
            <a:ext cx="2743200" cy="365125"/>
          </a:xfrm>
        </p:spPr>
        <p:txBody>
          <a:bodyPr/>
          <a:lstStyle/>
          <a:p>
            <a:fld id="{1896B268-BC60-4B67-8536-070E9529590C}" type="slidenum">
              <a:rPr lang="zh-CN" altLang="en-US" smtClean="0">
                <a:latin typeface="Roboto" panose="02000000000000000000" pitchFamily="2" charset="0"/>
              </a:rPr>
              <a:t>9</a:t>
            </a:fld>
            <a:endParaRPr lang="zh-CN" altLang="en-US" dirty="0">
              <a:latin typeface="Roboto" panose="02000000000000000000" pitchFamily="2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4D6A5E7-01D2-4EA2-ACA8-25D1639C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6"/>
            <a:ext cx="3041365" cy="764137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0819B872-CDB3-4EB4-B96D-1DCBEF3303AF}"/>
              </a:ext>
            </a:extLst>
          </p:cNvPr>
          <p:cNvSpPr/>
          <p:nvPr/>
        </p:nvSpPr>
        <p:spPr>
          <a:xfrm flipH="1" flipV="1">
            <a:off x="0" y="897897"/>
            <a:ext cx="12192000" cy="60045"/>
          </a:xfrm>
          <a:prstGeom prst="rect">
            <a:avLst/>
          </a:prstGeom>
          <a:gradFill flip="none" rotWithShape="1">
            <a:gsLst>
              <a:gs pos="32036">
                <a:srgbClr val="FFE080"/>
              </a:gs>
              <a:gs pos="0">
                <a:srgbClr val="C3193D"/>
              </a:gs>
              <a:gs pos="19000">
                <a:srgbClr val="FFC000"/>
              </a:gs>
              <a:gs pos="65000">
                <a:srgbClr val="D0DEEA"/>
              </a:gs>
              <a:gs pos="50000">
                <a:srgbClr val="FFFFFF"/>
              </a:gs>
              <a:gs pos="100000">
                <a:srgbClr val="004F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</a:endParaRPr>
          </a:p>
        </p:txBody>
      </p:sp>
      <p:pic>
        <p:nvPicPr>
          <p:cNvPr id="34" name="图片 33" descr="ssslab4x">
            <a:extLst>
              <a:ext uri="{FF2B5EF4-FFF2-40B4-BE49-F238E27FC236}">
                <a16:creationId xmlns:a16="http://schemas.microsoft.com/office/drawing/2014/main" id="{A928C6E1-DACC-42F4-80EA-C4498CF5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78" y="178287"/>
            <a:ext cx="1138341" cy="565465"/>
          </a:xfrm>
          <a:prstGeom prst="rect">
            <a:avLst/>
          </a:prstGeom>
          <a:effectLst/>
        </p:spPr>
      </p:pic>
      <p:pic>
        <p:nvPicPr>
          <p:cNvPr id="35" name="Picture 2" descr="中国石油大学（北京）国有资产管理处">
            <a:extLst>
              <a:ext uri="{FF2B5EF4-FFF2-40B4-BE49-F238E27FC236}">
                <a16:creationId xmlns:a16="http://schemas.microsoft.com/office/drawing/2014/main" id="{9120D788-86C7-4324-8906-CE6D28A3E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172124" y="179840"/>
            <a:ext cx="619247" cy="5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表格 3">
            <a:extLst>
              <a:ext uri="{FF2B5EF4-FFF2-40B4-BE49-F238E27FC236}">
                <a16:creationId xmlns:a16="http://schemas.microsoft.com/office/drawing/2014/main" id="{0FF83F9D-07CA-425B-859B-CBA45928FA6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50751975"/>
              </p:ext>
            </p:extLst>
          </p:nvPr>
        </p:nvGraphicFramePr>
        <p:xfrm>
          <a:off x="1919931" y="1850276"/>
          <a:ext cx="889170" cy="44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70">
                  <a:extLst>
                    <a:ext uri="{9D8B030D-6E8A-4147-A177-3AD203B41FA5}">
                      <a16:colId xmlns:a16="http://schemas.microsoft.com/office/drawing/2014/main" val="3651313658"/>
                    </a:ext>
                  </a:extLst>
                </a:gridCol>
              </a:tblGrid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9260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endParaRPr lang="zh-CN" altLang="en-US" sz="2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FE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9959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3582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Ⅳ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08486"/>
                  </a:ext>
                </a:extLst>
              </a:tr>
              <a:tr h="887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Ⅴ</a:t>
                      </a:r>
                      <a:endParaRPr lang="zh-CN" altLang="en-US" sz="2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750" marR="112750" marT="56373" marB="56373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0002"/>
                  </a:ext>
                </a:extLst>
              </a:tr>
            </a:tbl>
          </a:graphicData>
        </a:graphic>
      </p:graphicFrame>
      <p:grpSp>
        <p:nvGrpSpPr>
          <p:cNvPr id="40" name="组合 39">
            <a:extLst>
              <a:ext uri="{FF2B5EF4-FFF2-40B4-BE49-F238E27FC236}">
                <a16:creationId xmlns:a16="http://schemas.microsoft.com/office/drawing/2014/main" id="{6997C391-FBAE-4E22-8751-61B5D4F8B9A1}"/>
              </a:ext>
            </a:extLst>
          </p:cNvPr>
          <p:cNvGrpSpPr/>
          <p:nvPr/>
        </p:nvGrpSpPr>
        <p:grpSpPr>
          <a:xfrm>
            <a:off x="3359549" y="2069704"/>
            <a:ext cx="8029299" cy="4035996"/>
            <a:chOff x="2921820" y="2078241"/>
            <a:chExt cx="8029299" cy="4035996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AA436D39-F97B-46AA-BACE-E287EF19CB76}"/>
                </a:ext>
              </a:extLst>
            </p:cNvPr>
            <p:cNvSpPr txBox="1"/>
            <p:nvPr/>
          </p:nvSpPr>
          <p:spPr>
            <a:xfrm>
              <a:off x="2921820" y="2078241"/>
              <a:ext cx="76426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Background and Challenges: AMP &amp;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47068E2-A3C3-423E-B1A9-6BE1446C3CFA}"/>
                </a:ext>
              </a:extLst>
            </p:cNvPr>
            <p:cNvSpPr txBox="1"/>
            <p:nvPr/>
          </p:nvSpPr>
          <p:spPr>
            <a:xfrm>
              <a:off x="2921820" y="2958855"/>
              <a:ext cx="80292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Three Micro-Benchmarks and Motivations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F148F0B-668E-47F8-9D22-9A7C2BBE36B3}"/>
                </a:ext>
              </a:extLst>
            </p:cNvPr>
            <p:cNvSpPr txBox="1"/>
            <p:nvPr/>
          </p:nvSpPr>
          <p:spPr>
            <a:xfrm>
              <a:off x="2921820" y="3833285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Our Algorithm:</a:t>
              </a:r>
              <a:r>
                <a:rPr lang="zh-CN" altLang="en-US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HASpMV</a:t>
              </a:r>
              <a:endParaRPr lang="en-US" altLang="zh-CN" sz="2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CB8D615-6661-41D7-8130-ECB4D50149B9}"/>
                </a:ext>
              </a:extLst>
            </p:cNvPr>
            <p:cNvSpPr txBox="1"/>
            <p:nvPr/>
          </p:nvSpPr>
          <p:spPr>
            <a:xfrm>
              <a:off x="2921820" y="4712151"/>
              <a:ext cx="6569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Comparison with Other </a:t>
              </a:r>
              <a:r>
                <a:rPr lang="en-US" altLang="zh-CN" sz="2800" dirty="0" err="1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SpMV</a:t>
              </a:r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Methods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630697B-EDE2-4FCD-9B95-F19C0A8B0154}"/>
                </a:ext>
              </a:extLst>
            </p:cNvPr>
            <p:cNvSpPr txBox="1"/>
            <p:nvPr/>
          </p:nvSpPr>
          <p:spPr>
            <a:xfrm>
              <a:off x="2921820" y="5591017"/>
              <a:ext cx="5345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458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12918</TotalTime>
  <Words>1674</Words>
  <Application>Microsoft Office PowerPoint</Application>
  <PresentationFormat>宽屏</PresentationFormat>
  <Paragraphs>378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Söhne</vt:lpstr>
      <vt:lpstr>等线</vt:lpstr>
      <vt:lpstr>等线 Light</vt:lpstr>
      <vt:lpstr>Arial</vt:lpstr>
      <vt:lpstr>Roboto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文瑄</dc:creator>
  <cp:lastModifiedBy>李 文瑄</cp:lastModifiedBy>
  <cp:revision>282</cp:revision>
  <dcterms:created xsi:type="dcterms:W3CDTF">2023-10-17T08:52:44Z</dcterms:created>
  <dcterms:modified xsi:type="dcterms:W3CDTF">2023-11-02T04:16:58Z</dcterms:modified>
</cp:coreProperties>
</file>