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vml" ContentType="application/vnd.openxmlformats-officedocument.vmlDrawing"/>
  <Default Extension="vsdx" ContentType="application/vnd.ms-visio.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0" r:id="rId4"/>
  </p:sldMasterIdLst>
  <p:notesMasterIdLst>
    <p:notesMasterId r:id="rId32"/>
  </p:notesMasterIdLst>
  <p:handoutMasterIdLst>
    <p:handoutMasterId r:id="rId33"/>
  </p:handoutMasterIdLst>
  <p:sldIdLst>
    <p:sldId id="265" r:id="rId5"/>
    <p:sldId id="268" r:id="rId6"/>
    <p:sldId id="273" r:id="rId7"/>
    <p:sldId id="269" r:id="rId8"/>
    <p:sldId id="272" r:id="rId9"/>
    <p:sldId id="280" r:id="rId10"/>
    <p:sldId id="278" r:id="rId11"/>
    <p:sldId id="274" r:id="rId12"/>
    <p:sldId id="279" r:id="rId13"/>
    <p:sldId id="282" r:id="rId14"/>
    <p:sldId id="286" r:id="rId15"/>
    <p:sldId id="284" r:id="rId16"/>
    <p:sldId id="285" r:id="rId17"/>
    <p:sldId id="288" r:id="rId18"/>
    <p:sldId id="275" r:id="rId19"/>
    <p:sldId id="287" r:id="rId20"/>
    <p:sldId id="289" r:id="rId21"/>
    <p:sldId id="292" r:id="rId22"/>
    <p:sldId id="276" r:id="rId23"/>
    <p:sldId id="290" r:id="rId24"/>
    <p:sldId id="294" r:id="rId25"/>
    <p:sldId id="295" r:id="rId26"/>
    <p:sldId id="293" r:id="rId27"/>
    <p:sldId id="296" r:id="rId28"/>
    <p:sldId id="291" r:id="rId29"/>
    <p:sldId id="267" r:id="rId30"/>
    <p:sldId id="270" r:id="rId31"/>
  </p:sldIdLst>
  <p:sldSz cx="9144000" cy="5143500" type="screen16x9"/>
  <p:notesSz cx="6858000" cy="9144000"/>
  <p:embeddedFontLst>
    <p:embeddedFont>
      <p:font typeface="等线" panose="02010600030101010101" pitchFamily="2" charset="-122"/>
      <p:regular r:id="rId34"/>
      <p:bold r:id="rId35"/>
    </p:embeddedFont>
    <p:embeddedFont>
      <p:font typeface="Calibri" panose="020F0502020204030204" pitchFamily="34" charset="0"/>
      <p:regular r:id="rId36"/>
      <p:bold r:id="rId37"/>
      <p:italic r:id="rId38"/>
      <p:boldItalic r:id="rId39"/>
    </p:embeddedFont>
    <p:embeddedFont>
      <p:font typeface="Cambria Math" panose="02040503050406030204" pitchFamily="18" charset="0"/>
      <p:regular r:id="rId4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50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6" autoAdjust="0"/>
    <p:restoredTop sz="78912" autoAdjust="0"/>
  </p:normalViewPr>
  <p:slideViewPr>
    <p:cSldViewPr snapToGrid="0">
      <p:cViewPr varScale="1">
        <p:scale>
          <a:sx n="133" d="100"/>
          <a:sy n="133" d="100"/>
        </p:scale>
        <p:origin x="1000" y="184"/>
      </p:cViewPr>
      <p:guideLst/>
    </p:cSldViewPr>
  </p:slideViewPr>
  <p:notesTextViewPr>
    <p:cViewPr>
      <p:scale>
        <a:sx n="1" d="1"/>
        <a:sy n="1" d="1"/>
      </p:scale>
      <p:origin x="0" y="0"/>
    </p:cViewPr>
  </p:notesTextViewPr>
  <p:notesViewPr>
    <p:cSldViewPr snapToGrid="0">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font" Target="fonts/font5.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51CD1E-9300-41DC-A37A-4937316C0E1B}" type="datetimeFigureOut">
              <a:rPr lang="en-US" smtClean="0"/>
              <a:t>3/14/24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F937E8-37B0-431A-9258-A33D6755D072}" type="slidenum">
              <a:rPr lang="en-US" smtClean="0"/>
              <a:t>‹#›</a:t>
            </a:fld>
            <a:endParaRPr lang="en-US"/>
          </a:p>
        </p:txBody>
      </p:sp>
    </p:spTree>
    <p:extLst>
      <p:ext uri="{BB962C8B-B14F-4D97-AF65-F5344CB8AC3E}">
        <p14:creationId xmlns:p14="http://schemas.microsoft.com/office/powerpoint/2010/main" val="19794122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3F08C0-1787-46AE-829B-5F4B6EB439E8}" type="datetimeFigureOut">
              <a:rPr lang="en-US" smtClean="0"/>
              <a:t>3/14/24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ABD932-4BD1-4C53-820D-24D32831AB97}" type="slidenum">
              <a:rPr lang="en-US" smtClean="0"/>
              <a:t>‹#›</a:t>
            </a:fld>
            <a:endParaRPr lang="en-US"/>
          </a:p>
        </p:txBody>
      </p:sp>
    </p:spTree>
    <p:extLst>
      <p:ext uri="{BB962C8B-B14F-4D97-AF65-F5344CB8AC3E}">
        <p14:creationId xmlns:p14="http://schemas.microsoft.com/office/powerpoint/2010/main" val="952351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Hello everyone,</a:t>
            </a:r>
            <a:r>
              <a:rPr lang="zh-CN" altLang="en-US" dirty="0"/>
              <a:t> </a:t>
            </a:r>
            <a:r>
              <a:rPr lang="en-US" altLang="zh-CN" dirty="0"/>
              <a:t>my name is</a:t>
            </a:r>
            <a:r>
              <a:rPr lang="zh-CN" altLang="en-US" dirty="0"/>
              <a:t> </a:t>
            </a:r>
            <a:r>
              <a:rPr lang="en-US" altLang="zh-CN" dirty="0" err="1"/>
              <a:t>Pengju</a:t>
            </a:r>
            <a:r>
              <a:rPr lang="zh-CN" altLang="en-US" dirty="0"/>
              <a:t> </a:t>
            </a:r>
            <a:r>
              <a:rPr lang="en-US" altLang="zh-CN" dirty="0"/>
              <a:t>Chen, I am an undergraduate student</a:t>
            </a:r>
            <a:r>
              <a:rPr lang="zh-CN" altLang="en-US" dirty="0"/>
              <a:t> </a:t>
            </a:r>
            <a:r>
              <a:rPr lang="en-US" altLang="zh-CN" dirty="0"/>
              <a:t>from the School of Automation in Southeast University. I am pleased to present our work “TSA-TICER:  A Two-Stage TICER Acceleration Framework for Model Order Reduction” . </a:t>
            </a:r>
            <a:endParaRPr lang="zh-CN" altLang="en-US" dirty="0"/>
          </a:p>
        </p:txBody>
      </p:sp>
      <p:sp>
        <p:nvSpPr>
          <p:cNvPr id="4" name="灯片编号占位符 3"/>
          <p:cNvSpPr>
            <a:spLocks noGrp="1"/>
          </p:cNvSpPr>
          <p:nvPr>
            <p:ph type="sldNum" sz="quarter" idx="5"/>
          </p:nvPr>
        </p:nvSpPr>
        <p:spPr/>
        <p:txBody>
          <a:bodyPr/>
          <a:lstStyle/>
          <a:p>
            <a:fld id="{59ABD932-4BD1-4C53-820D-24D32831AB97}" type="slidenum">
              <a:rPr lang="en-US" smtClean="0"/>
              <a:t>1</a:t>
            </a:fld>
            <a:endParaRPr lang="en-US"/>
          </a:p>
        </p:txBody>
      </p:sp>
    </p:spTree>
    <p:extLst>
      <p:ext uri="{BB962C8B-B14F-4D97-AF65-F5344CB8AC3E}">
        <p14:creationId xmlns:p14="http://schemas.microsoft.com/office/powerpoint/2010/main" val="2765400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A9508-E367-817E-B9AD-A3328CDCA25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677596A-E1CD-73CE-3E10-4EB5E9513FE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DDF4DC6-B1BD-A147-9D60-2BC5C7400289}"/>
              </a:ext>
            </a:extLst>
          </p:cNvPr>
          <p:cNvSpPr>
            <a:spLocks noGrp="1"/>
          </p:cNvSpPr>
          <p:nvPr>
            <p:ph type="body" idx="1"/>
          </p:nvPr>
        </p:nvSpPr>
        <p:spPr/>
        <p:txBody>
          <a:bodyPr/>
          <a:lstStyle/>
          <a:p>
            <a:r>
              <a:rPr lang="en-US" altLang="zh-CN" dirty="0"/>
              <a:t>And the node classification stage is shown in the red dotted box. In this stage, an improved graph attention network (named </a:t>
            </a:r>
            <a:r>
              <a:rPr lang="en-US" altLang="zh-CN" dirty="0" err="1"/>
              <a:t>BCTu</a:t>
            </a:r>
            <a:r>
              <a:rPr lang="en-US" altLang="zh-CN" dirty="0"/>
              <a:t>-GAT) equipped with betweenness centrality metric (BCM) based sample selection strategy and bi-level aggregation based topology updating scheme (</a:t>
            </a:r>
            <a:r>
              <a:rPr lang="en-US" altLang="zh-CN" dirty="0" err="1"/>
              <a:t>BiTu</a:t>
            </a:r>
            <a:r>
              <a:rPr lang="en-US" altLang="zh-CN" dirty="0"/>
              <a:t>) is proposed to quickly and accurately determine all the eliminated nodes one time in TICER. </a:t>
            </a:r>
            <a:endParaRPr lang="zh-CN" altLang="en-US" dirty="0"/>
          </a:p>
        </p:txBody>
      </p:sp>
      <p:sp>
        <p:nvSpPr>
          <p:cNvPr id="4" name="灯片编号占位符 3">
            <a:extLst>
              <a:ext uri="{FF2B5EF4-FFF2-40B4-BE49-F238E27FC236}">
                <a16:creationId xmlns:a16="http://schemas.microsoft.com/office/drawing/2014/main" id="{0DD36431-E4C7-7D1D-F3F3-0B24EE035761}"/>
              </a:ext>
            </a:extLst>
          </p:cNvPr>
          <p:cNvSpPr>
            <a:spLocks noGrp="1"/>
          </p:cNvSpPr>
          <p:nvPr>
            <p:ph type="sldNum" sz="quarter" idx="5"/>
          </p:nvPr>
        </p:nvSpPr>
        <p:spPr/>
        <p:txBody>
          <a:bodyPr/>
          <a:lstStyle/>
          <a:p>
            <a:fld id="{59ABD932-4BD1-4C53-820D-24D32831AB97}" type="slidenum">
              <a:rPr lang="en-US" smtClean="0"/>
              <a:t>11</a:t>
            </a:fld>
            <a:endParaRPr lang="en-US"/>
          </a:p>
        </p:txBody>
      </p:sp>
    </p:spTree>
    <p:extLst>
      <p:ext uri="{BB962C8B-B14F-4D97-AF65-F5344CB8AC3E}">
        <p14:creationId xmlns:p14="http://schemas.microsoft.com/office/powerpoint/2010/main" val="1004266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58BAF-664E-CB0E-57D9-6A646D2434B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41D0136-51B1-E3CF-F0DC-AA6247EEE08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52EF6B4-D5C0-20A4-BE2E-BFE207797AB6}"/>
              </a:ext>
            </a:extLst>
          </p:cNvPr>
          <p:cNvSpPr>
            <a:spLocks noGrp="1"/>
          </p:cNvSpPr>
          <p:nvPr>
            <p:ph type="body" idx="1"/>
          </p:nvPr>
        </p:nvSpPr>
        <p:spPr/>
        <p:txBody>
          <a:bodyPr/>
          <a:lstStyle/>
          <a:p>
            <a:r>
              <a:rPr lang="en-US" altLang="zh-CN" dirty="0"/>
              <a:t>In this eliminated-nodes classification task for model order reduction of parasitic RC networks, the different number of eliminated-labeled nodes and uneliminated-labeled nodes will lead to unbalanced training samples, which usually influences the training speed and convergence of graph neural network.</a:t>
            </a:r>
          </a:p>
          <a:p>
            <a:r>
              <a:rPr lang="en-US" altLang="zh-CN" dirty="0"/>
              <a:t>Betweenness Centrality Metric (BCM) is widely used to identify the important nodes of the network based on their structural positions. In this work, BC metric instead of the random sampling selection is designed to select important training nodes for GAT</a:t>
            </a:r>
          </a:p>
          <a:p>
            <a:r>
              <a:rPr lang="en-US" altLang="zh-CN" dirty="0"/>
              <a:t>The betweenness centrality metric BCM(x) of a node x is defined as the equation. Because the BCM only executes only once in pre-training stage, it isn’t expensive to compute in the whole </a:t>
            </a:r>
            <a:r>
              <a:rPr lang="en-US" altLang="zh-CN" dirty="0" err="1"/>
              <a:t>progess</a:t>
            </a:r>
            <a:r>
              <a:rPr lang="en-US" altLang="zh-CN" dirty="0"/>
              <a:t>.</a:t>
            </a:r>
          </a:p>
          <a:p>
            <a:endParaRPr lang="en-US" altLang="zh-CN" dirty="0"/>
          </a:p>
          <a:p>
            <a:r>
              <a:rPr lang="en-US" altLang="zh-CN" dirty="0"/>
              <a:t>where </a:t>
            </a:r>
            <a:r>
              <a:rPr lang="en-US" altLang="zh-CN" dirty="0" err="1"/>
              <a:t>σpq</a:t>
            </a:r>
            <a:r>
              <a:rPr lang="en-US" altLang="zh-CN" dirty="0"/>
              <a:t> is the number of shortest paths from p to q while </a:t>
            </a:r>
            <a:r>
              <a:rPr lang="en-US" altLang="zh-CN" dirty="0" err="1"/>
              <a:t>σpq</a:t>
            </a:r>
            <a:r>
              <a:rPr lang="en-US" altLang="zh-CN" dirty="0"/>
              <a:t>(x) stands for the number of these paths passing through x, </a:t>
            </a:r>
          </a:p>
        </p:txBody>
      </p:sp>
      <p:sp>
        <p:nvSpPr>
          <p:cNvPr id="4" name="灯片编号占位符 3">
            <a:extLst>
              <a:ext uri="{FF2B5EF4-FFF2-40B4-BE49-F238E27FC236}">
                <a16:creationId xmlns:a16="http://schemas.microsoft.com/office/drawing/2014/main" id="{E35EC582-CB28-62BC-0292-FC7BDB9B26B0}"/>
              </a:ext>
            </a:extLst>
          </p:cNvPr>
          <p:cNvSpPr>
            <a:spLocks noGrp="1"/>
          </p:cNvSpPr>
          <p:nvPr>
            <p:ph type="sldNum" sz="quarter" idx="5"/>
          </p:nvPr>
        </p:nvSpPr>
        <p:spPr/>
        <p:txBody>
          <a:bodyPr/>
          <a:lstStyle/>
          <a:p>
            <a:fld id="{59ABD932-4BD1-4C53-820D-24D32831AB97}" type="slidenum">
              <a:rPr lang="en-US" smtClean="0"/>
              <a:t>12</a:t>
            </a:fld>
            <a:endParaRPr lang="en-US"/>
          </a:p>
        </p:txBody>
      </p:sp>
    </p:spTree>
    <p:extLst>
      <p:ext uri="{BB962C8B-B14F-4D97-AF65-F5344CB8AC3E}">
        <p14:creationId xmlns:p14="http://schemas.microsoft.com/office/powerpoint/2010/main" val="2516677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CE599-7B89-33A2-3451-DB7C7D3B969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1AFF640-3E44-79BB-C2A3-45ADD0ECD68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CEFF43F-D62A-DB43-DE41-2781F9CD01D5}"/>
              </a:ext>
            </a:extLst>
          </p:cNvPr>
          <p:cNvSpPr>
            <a:spLocks noGrp="1"/>
          </p:cNvSpPr>
          <p:nvPr>
            <p:ph type="body" idx="1"/>
          </p:nvPr>
        </p:nvSpPr>
        <p:spPr/>
        <p:txBody>
          <a:bodyPr/>
          <a:lstStyle/>
          <a:p>
            <a:r>
              <a:rPr lang="en-US" altLang="zh-CN" dirty="0"/>
              <a:t>In the eliminated-node and uneliminated-node classification of parasitic RC networks, the different types of nodes are usually mixed up. Moreover, another problem in the node classification task is that the same type nodes might widely distribute in the topology of RC parasitic networks. In order to improve the connectivity of nodes of the same type, we propose the bi-level aggregation-based topology updating scheme (</a:t>
            </a:r>
            <a:r>
              <a:rPr lang="en-US" altLang="zh-CN" dirty="0" err="1"/>
              <a:t>BiTu</a:t>
            </a:r>
            <a:r>
              <a:rPr lang="en-US" altLang="zh-CN" dirty="0"/>
              <a:t>), as shown in this picture.</a:t>
            </a:r>
          </a:p>
          <a:p>
            <a:r>
              <a:rPr lang="en-US" altLang="zh-CN" dirty="0"/>
              <a:t>We define the local neighborhood as an area composed of nodes that are closely connected to the target node and are related to each other in the feature space. Apart from the local neighborhood, we also define the non-local neighborhood as the area containing nodes of the same type, and these nodes are not confined to local areas.</a:t>
            </a:r>
            <a:endParaRPr lang="zh-CN" altLang="en-US" dirty="0"/>
          </a:p>
        </p:txBody>
      </p:sp>
      <p:sp>
        <p:nvSpPr>
          <p:cNvPr id="4" name="灯片编号占位符 3">
            <a:extLst>
              <a:ext uri="{FF2B5EF4-FFF2-40B4-BE49-F238E27FC236}">
                <a16:creationId xmlns:a16="http://schemas.microsoft.com/office/drawing/2014/main" id="{DA8248E5-51AB-27EB-7DCA-87DBBE986286}"/>
              </a:ext>
            </a:extLst>
          </p:cNvPr>
          <p:cNvSpPr>
            <a:spLocks noGrp="1"/>
          </p:cNvSpPr>
          <p:nvPr>
            <p:ph type="sldNum" sz="quarter" idx="5"/>
          </p:nvPr>
        </p:nvSpPr>
        <p:spPr/>
        <p:txBody>
          <a:bodyPr/>
          <a:lstStyle/>
          <a:p>
            <a:fld id="{59ABD932-4BD1-4C53-820D-24D32831AB97}" type="slidenum">
              <a:rPr lang="en-US" smtClean="0"/>
              <a:t>13</a:t>
            </a:fld>
            <a:endParaRPr lang="en-US"/>
          </a:p>
        </p:txBody>
      </p:sp>
    </p:spTree>
    <p:extLst>
      <p:ext uri="{BB962C8B-B14F-4D97-AF65-F5344CB8AC3E}">
        <p14:creationId xmlns:p14="http://schemas.microsoft.com/office/powerpoint/2010/main" val="695700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714EB-E85D-9CA1-FF8E-48ECD391F61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668EFEA-DCE6-9C95-4876-664633FE769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DB2F095-0020-35BC-8E40-1F693761814B}"/>
              </a:ext>
            </a:extLst>
          </p:cNvPr>
          <p:cNvSpPr>
            <a:spLocks noGrp="1"/>
          </p:cNvSpPr>
          <p:nvPr>
            <p:ph type="body" idx="1"/>
          </p:nvPr>
        </p:nvSpPr>
        <p:spPr/>
        <p:txBody>
          <a:bodyPr/>
          <a:lstStyle/>
          <a:p>
            <a:r>
              <a:rPr lang="en-US" altLang="zh-CN" dirty="0"/>
              <a:t>In order to improve the connectivity of nodes of the same type, we propose the bi-level aggregation-based topology updating scheme (</a:t>
            </a:r>
            <a:r>
              <a:rPr lang="en-US" altLang="zh-CN" dirty="0" err="1"/>
              <a:t>BiTu</a:t>
            </a:r>
            <a:r>
              <a:rPr lang="en-US" altLang="zh-CN" dirty="0"/>
              <a:t>), as shown in Fig. 2. The proposed </a:t>
            </a:r>
            <a:r>
              <a:rPr lang="en-US" altLang="zh-CN" dirty="0" err="1"/>
              <a:t>BiTu</a:t>
            </a:r>
            <a:r>
              <a:rPr lang="en-US" altLang="zh-CN" dirty="0"/>
              <a:t> combines the local aggregation and non-local aggregation, and considers the graph topology and feature-based correlations between nodes to update the RC network topology.</a:t>
            </a:r>
            <a:endParaRPr lang="zh-CN" altLang="en-US" dirty="0"/>
          </a:p>
        </p:txBody>
      </p:sp>
      <p:sp>
        <p:nvSpPr>
          <p:cNvPr id="4" name="灯片编号占位符 3">
            <a:extLst>
              <a:ext uri="{FF2B5EF4-FFF2-40B4-BE49-F238E27FC236}">
                <a16:creationId xmlns:a16="http://schemas.microsoft.com/office/drawing/2014/main" id="{A8732006-5982-AE06-06B0-6F6B525AB40B}"/>
              </a:ext>
            </a:extLst>
          </p:cNvPr>
          <p:cNvSpPr>
            <a:spLocks noGrp="1"/>
          </p:cNvSpPr>
          <p:nvPr>
            <p:ph type="sldNum" sz="quarter" idx="5"/>
          </p:nvPr>
        </p:nvSpPr>
        <p:spPr/>
        <p:txBody>
          <a:bodyPr/>
          <a:lstStyle/>
          <a:p>
            <a:fld id="{59ABD932-4BD1-4C53-820D-24D32831AB97}" type="slidenum">
              <a:rPr lang="en-US" smtClean="0"/>
              <a:t>14</a:t>
            </a:fld>
            <a:endParaRPr lang="en-US"/>
          </a:p>
        </p:txBody>
      </p:sp>
    </p:spTree>
    <p:extLst>
      <p:ext uri="{BB962C8B-B14F-4D97-AF65-F5344CB8AC3E}">
        <p14:creationId xmlns:p14="http://schemas.microsoft.com/office/powerpoint/2010/main" val="1449987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After the eliminated nodes are determined by the abovementioned </a:t>
            </a:r>
            <a:r>
              <a:rPr lang="en-US" altLang="zh-CN" dirty="0" err="1"/>
              <a:t>BCTu</a:t>
            </a:r>
            <a:r>
              <a:rPr lang="en-US" altLang="zh-CN" dirty="0"/>
              <a:t>-GAT based node classification algorithm, node elimination and insertion of new resistors and capacitors between former neighbors of N will be conducted according to the TICER rules to maintain an approximate circuit-level equivalence</a:t>
            </a:r>
            <a:endParaRPr lang="zh-CN" altLang="en-US" dirty="0"/>
          </a:p>
        </p:txBody>
      </p:sp>
      <p:sp>
        <p:nvSpPr>
          <p:cNvPr id="4" name="灯片编号占位符 3"/>
          <p:cNvSpPr>
            <a:spLocks noGrp="1"/>
          </p:cNvSpPr>
          <p:nvPr>
            <p:ph type="sldNum" sz="quarter" idx="5"/>
          </p:nvPr>
        </p:nvSpPr>
        <p:spPr/>
        <p:txBody>
          <a:bodyPr/>
          <a:lstStyle/>
          <a:p>
            <a:fld id="{59ABD932-4BD1-4C53-820D-24D32831AB97}" type="slidenum">
              <a:rPr lang="en-US" smtClean="0"/>
              <a:t>15</a:t>
            </a:fld>
            <a:endParaRPr lang="en-US"/>
          </a:p>
        </p:txBody>
      </p:sp>
    </p:spTree>
    <p:extLst>
      <p:ext uri="{BB962C8B-B14F-4D97-AF65-F5344CB8AC3E}">
        <p14:creationId xmlns:p14="http://schemas.microsoft.com/office/powerpoint/2010/main" val="696104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6651A-485A-C827-EDBF-EC487CFC0F1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80EE67D-3D7B-B27D-45F1-6E9B06EF8F1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163B967-071B-07AE-A198-F873D1783294}"/>
              </a:ext>
            </a:extLst>
          </p:cNvPr>
          <p:cNvSpPr>
            <a:spLocks noGrp="1"/>
          </p:cNvSpPr>
          <p:nvPr>
            <p:ph type="body" idx="1"/>
          </p:nvPr>
        </p:nvSpPr>
        <p:spPr/>
        <p:txBody>
          <a:bodyPr/>
          <a:lstStyle/>
          <a:p>
            <a:r>
              <a:rPr lang="en-US" altLang="zh-CN" dirty="0"/>
              <a:t>The value of new inserted conductor </a:t>
            </a:r>
            <a:r>
              <a:rPr lang="en-US" altLang="zh-CN" dirty="0" err="1"/>
              <a:t>cij</a:t>
            </a:r>
            <a:r>
              <a:rPr lang="en-US" altLang="zh-CN" dirty="0"/>
              <a:t> and capacitor </a:t>
            </a:r>
            <a:r>
              <a:rPr lang="en-US" altLang="zh-CN" dirty="0" err="1"/>
              <a:t>cij</a:t>
            </a:r>
            <a:r>
              <a:rPr lang="en-US" altLang="zh-CN" dirty="0"/>
              <a:t> can be calculated as the equation. </a:t>
            </a:r>
          </a:p>
          <a:p>
            <a:endParaRPr lang="en-US" altLang="zh-CN" dirty="0"/>
          </a:p>
          <a:p>
            <a:endParaRPr lang="en-US" altLang="zh-CN" dirty="0"/>
          </a:p>
          <a:p>
            <a:r>
              <a:rPr lang="en-US" altLang="zh-CN" dirty="0"/>
              <a:t>The large number of </a:t>
            </a:r>
            <a:r>
              <a:rPr lang="en-GB" altLang="zh-CN" dirty="0"/>
              <a:t>fill-in small capacitors</a:t>
            </a:r>
            <a:r>
              <a:rPr lang="en-US" altLang="zh-CN" dirty="0"/>
              <a:t> usually have a relatively slight impact on the simulation accuracy, but have a serious impact on the amount of successive fill-ins (the creation of new resistors and capacitors when a node is eliminated) and further influence the reduction efficiency.</a:t>
            </a:r>
          </a:p>
          <a:p>
            <a:endParaRPr lang="en-US" altLang="zh-CN" dirty="0"/>
          </a:p>
          <a:p>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where </a:t>
            </a:r>
            <a:r>
              <a:rPr lang="en-US" altLang="zh-CN" dirty="0" err="1"/>
              <a:t>giN</a:t>
            </a:r>
            <a:r>
              <a:rPr lang="en-US" altLang="zh-CN" dirty="0"/>
              <a:t> and </a:t>
            </a:r>
            <a:r>
              <a:rPr lang="en-US" altLang="zh-CN" dirty="0" err="1"/>
              <a:t>gjN</a:t>
            </a:r>
            <a:r>
              <a:rPr lang="en-US" altLang="zh-CN" dirty="0"/>
              <a:t> represent the conductance of node </a:t>
            </a:r>
            <a:r>
              <a:rPr lang="en-US" altLang="zh-CN" dirty="0" err="1"/>
              <a:t>i</a:t>
            </a:r>
            <a:r>
              <a:rPr lang="en-US" altLang="zh-CN" dirty="0"/>
              <a:t> and node j connected to the node N, respectively. The </a:t>
            </a:r>
            <a:r>
              <a:rPr lang="en-US" altLang="zh-CN" dirty="0" err="1"/>
              <a:t>ciN</a:t>
            </a:r>
            <a:r>
              <a:rPr lang="en-US" altLang="zh-CN" dirty="0"/>
              <a:t> and </a:t>
            </a:r>
            <a:r>
              <a:rPr lang="en-US" altLang="zh-CN" dirty="0" err="1"/>
              <a:t>cjN</a:t>
            </a:r>
            <a:r>
              <a:rPr lang="en-US" altLang="zh-CN" dirty="0"/>
              <a:t> represent the capacitor of node </a:t>
            </a:r>
            <a:r>
              <a:rPr lang="en-US" altLang="zh-CN" dirty="0" err="1"/>
              <a:t>i</a:t>
            </a:r>
            <a:r>
              <a:rPr lang="en-US" altLang="zh-CN" dirty="0"/>
              <a:t> and node j connected to the node N, respectively.</a:t>
            </a:r>
          </a:p>
          <a:p>
            <a:endParaRPr lang="zh-CN" altLang="en-US" dirty="0"/>
          </a:p>
        </p:txBody>
      </p:sp>
      <p:sp>
        <p:nvSpPr>
          <p:cNvPr id="4" name="灯片编号占位符 3">
            <a:extLst>
              <a:ext uri="{FF2B5EF4-FFF2-40B4-BE49-F238E27FC236}">
                <a16:creationId xmlns:a16="http://schemas.microsoft.com/office/drawing/2014/main" id="{3AC7637A-8E34-4125-AEB7-4C1F36E70441}"/>
              </a:ext>
            </a:extLst>
          </p:cNvPr>
          <p:cNvSpPr>
            <a:spLocks noGrp="1"/>
          </p:cNvSpPr>
          <p:nvPr>
            <p:ph type="sldNum" sz="quarter" idx="5"/>
          </p:nvPr>
        </p:nvSpPr>
        <p:spPr/>
        <p:txBody>
          <a:bodyPr/>
          <a:lstStyle/>
          <a:p>
            <a:fld id="{59ABD932-4BD1-4C53-820D-24D32831AB97}" type="slidenum">
              <a:rPr lang="en-US" smtClean="0"/>
              <a:t>16</a:t>
            </a:fld>
            <a:endParaRPr lang="en-US"/>
          </a:p>
        </p:txBody>
      </p:sp>
    </p:spTree>
    <p:extLst>
      <p:ext uri="{BB962C8B-B14F-4D97-AF65-F5344CB8AC3E}">
        <p14:creationId xmlns:p14="http://schemas.microsoft.com/office/powerpoint/2010/main" val="845686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92BEC-CCC0-F7AB-E4DD-D19F2905405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945F4C4-25C3-BD89-E894-EB7A850EB5C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18F0609-7484-7A21-90F2-F282B8667D6D}"/>
              </a:ext>
            </a:extLst>
          </p:cNvPr>
          <p:cNvSpPr>
            <a:spLocks noGrp="1"/>
          </p:cNvSpPr>
          <p:nvPr>
            <p:ph type="body" idx="1"/>
          </p:nvPr>
        </p:nvSpPr>
        <p:spPr/>
        <p:txBody>
          <a:bodyPr/>
          <a:lstStyle/>
          <a:p>
            <a:r>
              <a:rPr lang="en-US" altLang="zh-CN" dirty="0"/>
              <a:t>In this case, merging some new small capacitors will effectively reduce the fill-ins and enhance the insertion efficiency. In this work, the capacitor threshold </a:t>
            </a:r>
            <a:r>
              <a:rPr lang="en-US" altLang="zh-CN" dirty="0" err="1"/>
              <a:t>Cmin</a:t>
            </a:r>
            <a:r>
              <a:rPr lang="en-US" altLang="zh-CN" dirty="0"/>
              <a:t> is adaptively determined as follows. We compute the new fill-in capacitors for all eliminated nodes obtained from the above </a:t>
            </a:r>
            <a:r>
              <a:rPr lang="en-US" altLang="zh-CN" dirty="0" err="1"/>
              <a:t>BCTu</a:t>
            </a:r>
            <a:r>
              <a:rPr lang="en-US" altLang="zh-CN" dirty="0"/>
              <a:t>-GAT classification method and randomly select the k new capacitors in each remaining Net, and then arrange the </a:t>
            </a:r>
            <a:r>
              <a:rPr lang="en-US" altLang="zh-CN" dirty="0" err="1"/>
              <a:t>k∗m</a:t>
            </a:r>
            <a:r>
              <a:rPr lang="en-US" altLang="zh-CN" dirty="0"/>
              <a:t> new capacitors in descending order. The m is the number of remaining Net. The threshold </a:t>
            </a:r>
            <a:r>
              <a:rPr lang="en-US" altLang="zh-CN" dirty="0" err="1"/>
              <a:t>Cmin</a:t>
            </a:r>
            <a:r>
              <a:rPr lang="en-US" altLang="zh-CN" dirty="0"/>
              <a:t> can be adaptively determined by selecting at a set position of this descending order.</a:t>
            </a:r>
          </a:p>
          <a:p>
            <a:r>
              <a:rPr lang="en-US" altLang="zh-CN" dirty="0"/>
              <a:t>Next the new fill-in capacitors which smaller than the threshold </a:t>
            </a:r>
            <a:r>
              <a:rPr lang="en-US" altLang="zh-CN" dirty="0" err="1"/>
              <a:t>Cmin</a:t>
            </a:r>
            <a:r>
              <a:rPr lang="en-US" altLang="zh-CN" dirty="0"/>
              <a:t> will be merged. The detailed merging strategy is shown in Algorithm 1.</a:t>
            </a:r>
            <a:endParaRPr lang="zh-CN" altLang="en-US" dirty="0"/>
          </a:p>
        </p:txBody>
      </p:sp>
      <p:sp>
        <p:nvSpPr>
          <p:cNvPr id="4" name="灯片编号占位符 3">
            <a:extLst>
              <a:ext uri="{FF2B5EF4-FFF2-40B4-BE49-F238E27FC236}">
                <a16:creationId xmlns:a16="http://schemas.microsoft.com/office/drawing/2014/main" id="{9B8940EF-1E3E-BDFB-369E-9C6C04C2BABE}"/>
              </a:ext>
            </a:extLst>
          </p:cNvPr>
          <p:cNvSpPr>
            <a:spLocks noGrp="1"/>
          </p:cNvSpPr>
          <p:nvPr>
            <p:ph type="sldNum" sz="quarter" idx="5"/>
          </p:nvPr>
        </p:nvSpPr>
        <p:spPr/>
        <p:txBody>
          <a:bodyPr/>
          <a:lstStyle/>
          <a:p>
            <a:fld id="{59ABD932-4BD1-4C53-820D-24D32831AB97}" type="slidenum">
              <a:rPr lang="en-US" smtClean="0"/>
              <a:t>17</a:t>
            </a:fld>
            <a:endParaRPr lang="en-US"/>
          </a:p>
        </p:txBody>
      </p:sp>
    </p:spTree>
    <p:extLst>
      <p:ext uri="{BB962C8B-B14F-4D97-AF65-F5344CB8AC3E}">
        <p14:creationId xmlns:p14="http://schemas.microsoft.com/office/powerpoint/2010/main" val="2175253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1B59B-02AB-2C43-7A8E-F395C52661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8165486-F230-9D59-81F5-E5BD316B1BE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9DC550D-42C1-9E5F-CED3-D899F51EE1BD}"/>
              </a:ext>
            </a:extLst>
          </p:cNvPr>
          <p:cNvSpPr>
            <a:spLocks noGrp="1"/>
          </p:cNvSpPr>
          <p:nvPr>
            <p:ph type="body" idx="1"/>
          </p:nvPr>
        </p:nvSpPr>
        <p:spPr/>
        <p:txBody>
          <a:bodyPr/>
          <a:lstStyle/>
          <a:p>
            <a:r>
              <a:rPr lang="en-US" altLang="zh-CN" dirty="0"/>
              <a:t>In all, by employing the proposed </a:t>
            </a:r>
            <a:r>
              <a:rPr lang="en-US" altLang="zh-CN" dirty="0" err="1"/>
              <a:t>BCTu</a:t>
            </a:r>
            <a:r>
              <a:rPr lang="en-US" altLang="zh-CN" dirty="0"/>
              <a:t>-GAT to quickly determine all the eliminated nodes one time in the node classification stage and the adaptive merging strategy (AMS) for new small capacitors in the insertion (fill-in) stage, the proposed two-stage acceleration framework (TSA-TICER) will significantly improve the reduction efficiency of the TICER for parasitic RC networks while keeping high reduction accuracy.</a:t>
            </a:r>
            <a:endParaRPr lang="zh-CN" altLang="en-US" dirty="0"/>
          </a:p>
        </p:txBody>
      </p:sp>
      <p:sp>
        <p:nvSpPr>
          <p:cNvPr id="4" name="灯片编号占位符 3">
            <a:extLst>
              <a:ext uri="{FF2B5EF4-FFF2-40B4-BE49-F238E27FC236}">
                <a16:creationId xmlns:a16="http://schemas.microsoft.com/office/drawing/2014/main" id="{A2A8E9FA-8708-2317-7A40-69BD657B49D2}"/>
              </a:ext>
            </a:extLst>
          </p:cNvPr>
          <p:cNvSpPr>
            <a:spLocks noGrp="1"/>
          </p:cNvSpPr>
          <p:nvPr>
            <p:ph type="sldNum" sz="quarter" idx="5"/>
          </p:nvPr>
        </p:nvSpPr>
        <p:spPr/>
        <p:txBody>
          <a:bodyPr/>
          <a:lstStyle/>
          <a:p>
            <a:fld id="{59ABD932-4BD1-4C53-820D-24D32831AB97}" type="slidenum">
              <a:rPr lang="en-US" smtClean="0"/>
              <a:t>18</a:t>
            </a:fld>
            <a:endParaRPr lang="en-US"/>
          </a:p>
        </p:txBody>
      </p:sp>
    </p:spTree>
    <p:extLst>
      <p:ext uri="{BB962C8B-B14F-4D97-AF65-F5344CB8AC3E}">
        <p14:creationId xmlns:p14="http://schemas.microsoft.com/office/powerpoint/2010/main" val="1637389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this work, to fully evaluate the computation efficiency and accuracy of MOR, the proposed TSA-TICER and the TICER method are tested on the parasitic RC networks with different orders.</a:t>
            </a:r>
            <a:endParaRPr lang="zh-CN" altLang="en-US" dirty="0"/>
          </a:p>
        </p:txBody>
      </p:sp>
      <p:sp>
        <p:nvSpPr>
          <p:cNvPr id="4" name="灯片编号占位符 3"/>
          <p:cNvSpPr>
            <a:spLocks noGrp="1"/>
          </p:cNvSpPr>
          <p:nvPr>
            <p:ph type="sldNum" sz="quarter" idx="5"/>
          </p:nvPr>
        </p:nvSpPr>
        <p:spPr/>
        <p:txBody>
          <a:bodyPr/>
          <a:lstStyle/>
          <a:p>
            <a:fld id="{59ABD932-4BD1-4C53-820D-24D32831AB97}" type="slidenum">
              <a:rPr lang="en-US" smtClean="0"/>
              <a:t>19</a:t>
            </a:fld>
            <a:endParaRPr lang="en-US"/>
          </a:p>
        </p:txBody>
      </p:sp>
    </p:spTree>
    <p:extLst>
      <p:ext uri="{BB962C8B-B14F-4D97-AF65-F5344CB8AC3E}">
        <p14:creationId xmlns:p14="http://schemas.microsoft.com/office/powerpoint/2010/main" val="585430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DFAD6-9461-F0CB-0FD1-24134ACB2E6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B54198D-0AAD-1E14-2D65-938378D4BF5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EE210E8-3A3C-3497-7BD0-4540B8B81798}"/>
              </a:ext>
            </a:extLst>
          </p:cNvPr>
          <p:cNvSpPr>
            <a:spLocks noGrp="1"/>
          </p:cNvSpPr>
          <p:nvPr>
            <p:ph type="body" idx="1"/>
          </p:nvPr>
        </p:nvSpPr>
        <p:spPr/>
        <p:txBody>
          <a:bodyPr/>
          <a:lstStyle/>
          <a:p>
            <a:r>
              <a:rPr lang="en-US" altLang="zh-CN" dirty="0"/>
              <a:t>First, the running time for MOR is computed to verify the reduction efficiency. Moreover, the TICER with GCN-based classification and adaptive merging strategy (named </a:t>
            </a:r>
            <a:r>
              <a:rPr lang="en-US" altLang="zh-CN" dirty="0" err="1"/>
              <a:t>GCNbased</a:t>
            </a:r>
            <a:r>
              <a:rPr lang="en-US" altLang="zh-CN" dirty="0"/>
              <a:t> TICER) is also achieved. For comparison, the TICER, GCN-based TICER as well as the proposed TSA-TICER are tested on the different sizes of parasitic RC networks from 2k to 2 million nodes. The test results are shown in Table I.</a:t>
            </a:r>
          </a:p>
          <a:p>
            <a:endParaRPr lang="en-US" altLang="zh-CN" dirty="0"/>
          </a:p>
          <a:p>
            <a:r>
              <a:rPr lang="en-US" altLang="zh-CN" dirty="0"/>
              <a:t>In addition, multiple ports are set up in each benchmark to verify the output signal. In order to ensure the fairness, we use the priority queue implementation to update the τ in the TICER. </a:t>
            </a:r>
            <a:endParaRPr lang="zh-CN" altLang="en-US" dirty="0"/>
          </a:p>
        </p:txBody>
      </p:sp>
      <p:sp>
        <p:nvSpPr>
          <p:cNvPr id="4" name="灯片编号占位符 3">
            <a:extLst>
              <a:ext uri="{FF2B5EF4-FFF2-40B4-BE49-F238E27FC236}">
                <a16:creationId xmlns:a16="http://schemas.microsoft.com/office/drawing/2014/main" id="{CC90E7E7-4143-051A-726B-9ADE1555AE53}"/>
              </a:ext>
            </a:extLst>
          </p:cNvPr>
          <p:cNvSpPr>
            <a:spLocks noGrp="1"/>
          </p:cNvSpPr>
          <p:nvPr>
            <p:ph type="sldNum" sz="quarter" idx="5"/>
          </p:nvPr>
        </p:nvSpPr>
        <p:spPr/>
        <p:txBody>
          <a:bodyPr/>
          <a:lstStyle/>
          <a:p>
            <a:fld id="{59ABD932-4BD1-4C53-820D-24D32831AB97}" type="slidenum">
              <a:rPr lang="en-US" smtClean="0"/>
              <a:t>20</a:t>
            </a:fld>
            <a:endParaRPr lang="en-US"/>
          </a:p>
        </p:txBody>
      </p:sp>
    </p:spTree>
    <p:extLst>
      <p:ext uri="{BB962C8B-B14F-4D97-AF65-F5344CB8AC3E}">
        <p14:creationId xmlns:p14="http://schemas.microsoft.com/office/powerpoint/2010/main" val="760804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Let us started with the background and motivation!</a:t>
            </a:r>
            <a:endParaRPr lang="zh-CN" altLang="en-US" dirty="0"/>
          </a:p>
        </p:txBody>
      </p:sp>
      <p:sp>
        <p:nvSpPr>
          <p:cNvPr id="4" name="灯片编号占位符 3"/>
          <p:cNvSpPr>
            <a:spLocks noGrp="1"/>
          </p:cNvSpPr>
          <p:nvPr>
            <p:ph type="sldNum" sz="quarter" idx="5"/>
          </p:nvPr>
        </p:nvSpPr>
        <p:spPr/>
        <p:txBody>
          <a:bodyPr/>
          <a:lstStyle/>
          <a:p>
            <a:fld id="{59ABD932-4BD1-4C53-820D-24D32831AB97}" type="slidenum">
              <a:rPr lang="en-US" smtClean="0"/>
              <a:t>2</a:t>
            </a:fld>
            <a:endParaRPr lang="en-US"/>
          </a:p>
        </p:txBody>
      </p:sp>
    </p:spTree>
    <p:extLst>
      <p:ext uri="{BB962C8B-B14F-4D97-AF65-F5344CB8AC3E}">
        <p14:creationId xmlns:p14="http://schemas.microsoft.com/office/powerpoint/2010/main" val="1817381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27350-C267-5AA3-B0CD-85FC2F85AD9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A2A4A22-8D39-B397-4304-1E13E051E9E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759ED1D-98DE-2B78-E152-CDB01390D642}"/>
              </a:ext>
            </a:extLst>
          </p:cNvPr>
          <p:cNvSpPr>
            <a:spLocks noGrp="1"/>
          </p:cNvSpPr>
          <p:nvPr>
            <p:ph type="body" idx="1"/>
          </p:nvPr>
        </p:nvSpPr>
        <p:spPr/>
        <p:txBody>
          <a:bodyPr/>
          <a:lstStyle/>
          <a:p>
            <a:r>
              <a:rPr lang="en-US" altLang="zh-CN" dirty="0"/>
              <a:t>From this table, it is clear that both the GCN-based TICER and proposed TSA-TICER can significantly decrease the run time for MOR compared with the TICER, due to the removal of the time-consuming calculation for time constant τ and adaptive merging strategy for small fill-in capacitors. Note that, the speed-up ratio will sharply increase as the scale of RC networks increases and can reach nearly 800X in maximum.</a:t>
            </a:r>
            <a:endParaRPr lang="zh-CN" altLang="en-US" dirty="0"/>
          </a:p>
        </p:txBody>
      </p:sp>
      <p:sp>
        <p:nvSpPr>
          <p:cNvPr id="4" name="灯片编号占位符 3">
            <a:extLst>
              <a:ext uri="{FF2B5EF4-FFF2-40B4-BE49-F238E27FC236}">
                <a16:creationId xmlns:a16="http://schemas.microsoft.com/office/drawing/2014/main" id="{1B923247-3C70-DC3D-EC75-C966541DCCA0}"/>
              </a:ext>
            </a:extLst>
          </p:cNvPr>
          <p:cNvSpPr>
            <a:spLocks noGrp="1"/>
          </p:cNvSpPr>
          <p:nvPr>
            <p:ph type="sldNum" sz="quarter" idx="5"/>
          </p:nvPr>
        </p:nvSpPr>
        <p:spPr/>
        <p:txBody>
          <a:bodyPr/>
          <a:lstStyle/>
          <a:p>
            <a:fld id="{59ABD932-4BD1-4C53-820D-24D32831AB97}" type="slidenum">
              <a:rPr lang="en-US" smtClean="0"/>
              <a:t>21</a:t>
            </a:fld>
            <a:endParaRPr lang="en-US"/>
          </a:p>
        </p:txBody>
      </p:sp>
    </p:spTree>
    <p:extLst>
      <p:ext uri="{BB962C8B-B14F-4D97-AF65-F5344CB8AC3E}">
        <p14:creationId xmlns:p14="http://schemas.microsoft.com/office/powerpoint/2010/main" val="1386859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EBB96-4041-43AB-8089-2660F7C9932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3460C9F-C40C-6852-81D2-8E445BDB1C7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EBAEE97-4335-190F-A05A-E1F6FE894FE8}"/>
              </a:ext>
            </a:extLst>
          </p:cNvPr>
          <p:cNvSpPr>
            <a:spLocks noGrp="1"/>
          </p:cNvSpPr>
          <p:nvPr>
            <p:ph type="body" idx="1"/>
          </p:nvPr>
        </p:nvSpPr>
        <p:spPr/>
        <p:txBody>
          <a:bodyPr/>
          <a:lstStyle/>
          <a:p>
            <a:r>
              <a:rPr lang="en-US" altLang="zh-CN" dirty="0"/>
              <a:t>In addition, ablation experiment is conducted to verify the fill-in acceleration performance of the adaptive merging strategy (AMS), which is shown in Table II. By comparing the insertion time of TICER and TICER with AMS, it is obvious that the proposed AMS can effectively reduce the number of fill-in capacitors and shorten the insertion time, and as the scale of RC network increases, the proposed AMS can achieve higher insertion acceleration.</a:t>
            </a:r>
            <a:endParaRPr lang="zh-CN" altLang="en-US" dirty="0"/>
          </a:p>
        </p:txBody>
      </p:sp>
      <p:sp>
        <p:nvSpPr>
          <p:cNvPr id="4" name="灯片编号占位符 3">
            <a:extLst>
              <a:ext uri="{FF2B5EF4-FFF2-40B4-BE49-F238E27FC236}">
                <a16:creationId xmlns:a16="http://schemas.microsoft.com/office/drawing/2014/main" id="{5F213340-BF3E-3FA3-E1BC-DE880BCA0011}"/>
              </a:ext>
            </a:extLst>
          </p:cNvPr>
          <p:cNvSpPr>
            <a:spLocks noGrp="1"/>
          </p:cNvSpPr>
          <p:nvPr>
            <p:ph type="sldNum" sz="quarter" idx="5"/>
          </p:nvPr>
        </p:nvSpPr>
        <p:spPr/>
        <p:txBody>
          <a:bodyPr/>
          <a:lstStyle/>
          <a:p>
            <a:fld id="{59ABD932-4BD1-4C53-820D-24D32831AB97}" type="slidenum">
              <a:rPr lang="en-US" smtClean="0"/>
              <a:t>22</a:t>
            </a:fld>
            <a:endParaRPr lang="en-US"/>
          </a:p>
        </p:txBody>
      </p:sp>
    </p:spTree>
    <p:extLst>
      <p:ext uri="{BB962C8B-B14F-4D97-AF65-F5344CB8AC3E}">
        <p14:creationId xmlns:p14="http://schemas.microsoft.com/office/powerpoint/2010/main" val="731223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CBEAC-16CF-18DA-38B9-331D45F290E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0CD61D2-F2AE-DF5D-E79C-EA5241CF69C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323DE78-1275-D3E4-2C75-2EF7FA3B8A19}"/>
              </a:ext>
            </a:extLst>
          </p:cNvPr>
          <p:cNvSpPr>
            <a:spLocks noGrp="1"/>
          </p:cNvSpPr>
          <p:nvPr>
            <p:ph type="body" idx="1"/>
          </p:nvPr>
        </p:nvSpPr>
        <p:spPr/>
        <p:txBody>
          <a:bodyPr/>
          <a:lstStyle/>
          <a:p>
            <a:r>
              <a:rPr lang="en-US" altLang="zh-CN" dirty="0"/>
              <a:t>Next, to verify the reduction accuracy, we conduct the transient analysis (TA) using the </a:t>
            </a:r>
            <a:r>
              <a:rPr lang="en-US" altLang="zh-CN" dirty="0" err="1"/>
              <a:t>Ngspice</a:t>
            </a:r>
            <a:r>
              <a:rPr lang="en-US" altLang="zh-CN" dirty="0"/>
              <a:t> for the reduced RC networks, which are obtained by the TICER, GCN-based TICER and the proposed TSA-TICER. Moreover, in order to test the effectiveness of the GAT, the BCM, the </a:t>
            </a:r>
            <a:r>
              <a:rPr lang="en-US" altLang="zh-CN" dirty="0" err="1"/>
              <a:t>BiTu</a:t>
            </a:r>
            <a:r>
              <a:rPr lang="en-US" altLang="zh-CN" dirty="0"/>
              <a:t> and the AMS for the MOR accuracy, the ablation experiments are added. And the maximum relative errors in transient analysis using above-mentioned MOR methods are presented in Table III.</a:t>
            </a:r>
            <a:endParaRPr lang="zh-CN" altLang="en-US" dirty="0"/>
          </a:p>
        </p:txBody>
      </p:sp>
      <p:sp>
        <p:nvSpPr>
          <p:cNvPr id="4" name="灯片编号占位符 3">
            <a:extLst>
              <a:ext uri="{FF2B5EF4-FFF2-40B4-BE49-F238E27FC236}">
                <a16:creationId xmlns:a16="http://schemas.microsoft.com/office/drawing/2014/main" id="{AB411BAD-8584-7D15-71D7-A298104D63AE}"/>
              </a:ext>
            </a:extLst>
          </p:cNvPr>
          <p:cNvSpPr>
            <a:spLocks noGrp="1"/>
          </p:cNvSpPr>
          <p:nvPr>
            <p:ph type="sldNum" sz="quarter" idx="5"/>
          </p:nvPr>
        </p:nvSpPr>
        <p:spPr/>
        <p:txBody>
          <a:bodyPr/>
          <a:lstStyle/>
          <a:p>
            <a:fld id="{59ABD932-4BD1-4C53-820D-24D32831AB97}" type="slidenum">
              <a:rPr lang="en-US" smtClean="0"/>
              <a:t>23</a:t>
            </a:fld>
            <a:endParaRPr lang="en-US"/>
          </a:p>
        </p:txBody>
      </p:sp>
    </p:spTree>
    <p:extLst>
      <p:ext uri="{BB962C8B-B14F-4D97-AF65-F5344CB8AC3E}">
        <p14:creationId xmlns:p14="http://schemas.microsoft.com/office/powerpoint/2010/main" val="77484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DC4D9-CEA3-6849-70E0-7121610CE0C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262D7D5-E26C-5D68-F562-C381259B9CD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62C8683-A116-1C0D-1CFD-7E0EA27E05C9}"/>
              </a:ext>
            </a:extLst>
          </p:cNvPr>
          <p:cNvSpPr>
            <a:spLocks noGrp="1"/>
          </p:cNvSpPr>
          <p:nvPr>
            <p:ph type="body" idx="1"/>
          </p:nvPr>
        </p:nvSpPr>
        <p:spPr/>
        <p:txBody>
          <a:bodyPr/>
          <a:lstStyle/>
          <a:p>
            <a:r>
              <a:rPr lang="en-GB" altLang="zh-CN" dirty="0"/>
              <a:t>From this table,</a:t>
            </a:r>
            <a:r>
              <a:rPr lang="en-US" altLang="zh-CN" dirty="0"/>
              <a:t> the maximum relative errors of those GNN based TICER are higher than that of the TICER, but our TSA-TICER transient analysis error are much lower than the GCN-</a:t>
            </a:r>
            <a:r>
              <a:rPr lang="en-US" altLang="zh-CN" dirty="0" err="1"/>
              <a:t>baded</a:t>
            </a:r>
            <a:r>
              <a:rPr lang="en-US" altLang="zh-CN" dirty="0"/>
              <a:t> TICER.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Moreover, by comparing the results among </a:t>
            </a:r>
            <a:r>
              <a:rPr lang="en-GB" altLang="zh-CN" sz="1200" dirty="0"/>
              <a:t>Ablation experiments, </a:t>
            </a:r>
            <a:r>
              <a:rPr lang="en-GB" altLang="zh-CN" sz="1200" dirty="0" err="1"/>
              <a:t>i</a:t>
            </a:r>
            <a:r>
              <a:rPr lang="en-US" altLang="zh-CN" dirty="0"/>
              <a:t>t is clear that both the BCM-based sample selection strategy, attention mechanism and the bi-level aggregation based topology updating scheme can enhance the node classification accuracy and further the order reduction accuracy. And AMS can largely increase the fill-in efficiency, but with just slight accuracy loss.</a:t>
            </a:r>
            <a:endParaRPr lang="en-US" altLang="zh-CN" sz="1200" dirty="0"/>
          </a:p>
          <a:p>
            <a:endParaRPr lang="zh-CN" altLang="en-US" dirty="0"/>
          </a:p>
        </p:txBody>
      </p:sp>
      <p:sp>
        <p:nvSpPr>
          <p:cNvPr id="4" name="灯片编号占位符 3">
            <a:extLst>
              <a:ext uri="{FF2B5EF4-FFF2-40B4-BE49-F238E27FC236}">
                <a16:creationId xmlns:a16="http://schemas.microsoft.com/office/drawing/2014/main" id="{70ED9E7F-736A-C5D8-EBF3-8C83F8308B93}"/>
              </a:ext>
            </a:extLst>
          </p:cNvPr>
          <p:cNvSpPr>
            <a:spLocks noGrp="1"/>
          </p:cNvSpPr>
          <p:nvPr>
            <p:ph type="sldNum" sz="quarter" idx="5"/>
          </p:nvPr>
        </p:nvSpPr>
        <p:spPr/>
        <p:txBody>
          <a:bodyPr/>
          <a:lstStyle/>
          <a:p>
            <a:fld id="{59ABD932-4BD1-4C53-820D-24D32831AB97}" type="slidenum">
              <a:rPr lang="en-US" smtClean="0"/>
              <a:t>24</a:t>
            </a:fld>
            <a:endParaRPr lang="en-US"/>
          </a:p>
        </p:txBody>
      </p:sp>
    </p:spTree>
    <p:extLst>
      <p:ext uri="{BB962C8B-B14F-4D97-AF65-F5344CB8AC3E}">
        <p14:creationId xmlns:p14="http://schemas.microsoft.com/office/powerpoint/2010/main" val="40387857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32120-8D63-0485-6E81-2A34D772343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EE86781-6124-8C40-624E-F030B7899FC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0F7A0B4-4207-5DF9-79F7-44F992296AD5}"/>
              </a:ext>
            </a:extLst>
          </p:cNvPr>
          <p:cNvSpPr>
            <a:spLocks noGrp="1"/>
          </p:cNvSpPr>
          <p:nvPr>
            <p:ph type="body" idx="1"/>
          </p:nvPr>
        </p:nvSpPr>
        <p:spPr/>
        <p:txBody>
          <a:bodyPr/>
          <a:lstStyle/>
          <a:p>
            <a:r>
              <a:rPr lang="en-US" altLang="zh-CN" dirty="0"/>
              <a:t>Finally, a transient solution curve of example node in circuit5 is shown in Fig. 3.</a:t>
            </a:r>
          </a:p>
          <a:p>
            <a:endParaRPr lang="en-US" altLang="zh-CN" dirty="0"/>
          </a:p>
          <a:p>
            <a:r>
              <a:rPr lang="en-US" altLang="zh-CN" dirty="0"/>
              <a:t>In conclusion, we propose a two-stage TICER acceleration framework (TSA-TICER). First, an improved graph attention network named </a:t>
            </a:r>
            <a:r>
              <a:rPr lang="en-US" altLang="zh-CN" dirty="0" err="1"/>
              <a:t>BCTu</a:t>
            </a:r>
            <a:r>
              <a:rPr lang="en-US" altLang="zh-CN" dirty="0"/>
              <a:t>-GAT equipped with betweenness centrality metric (BC)-based sample selection strategy and bilevel aggregation-based topology updating (</a:t>
            </a:r>
            <a:r>
              <a:rPr lang="en-US" altLang="zh-CN" dirty="0" err="1"/>
              <a:t>BiTu</a:t>
            </a:r>
            <a:r>
              <a:rPr lang="en-US" altLang="zh-CN" dirty="0"/>
              <a:t>) scheme is proposed to speed up the eliminated-node classification stage in TICER. </a:t>
            </a:r>
          </a:p>
          <a:p>
            <a:r>
              <a:rPr lang="en-US" altLang="zh-CN" dirty="0"/>
              <a:t>Moreover, an adaptive merging strategy for small new capacitor is designed to decrease the fill-in amount and further improve the insertion efficiency. Test results demonstrate that the proposed TSA-TICER can significantly enhance the order reduction efficiency (up to 796.21X) while keeping high simulation accuracy.</a:t>
            </a:r>
          </a:p>
          <a:p>
            <a:endParaRPr lang="en-US" altLang="zh-CN" dirty="0"/>
          </a:p>
          <a:p>
            <a:r>
              <a:rPr lang="en-US" altLang="zh-CN" dirty="0"/>
              <a:t>If you have any questions regarding to the details of TSA-TICER, please refer to our paper or directly reach us, we are more than happy to discuss.</a:t>
            </a:r>
            <a:endParaRPr lang="zh-CN" altLang="en-US" dirty="0"/>
          </a:p>
        </p:txBody>
      </p:sp>
      <p:sp>
        <p:nvSpPr>
          <p:cNvPr id="4" name="灯片编号占位符 3">
            <a:extLst>
              <a:ext uri="{FF2B5EF4-FFF2-40B4-BE49-F238E27FC236}">
                <a16:creationId xmlns:a16="http://schemas.microsoft.com/office/drawing/2014/main" id="{BDCC7BC2-C27F-5981-0F1B-43BEC12065DB}"/>
              </a:ext>
            </a:extLst>
          </p:cNvPr>
          <p:cNvSpPr>
            <a:spLocks noGrp="1"/>
          </p:cNvSpPr>
          <p:nvPr>
            <p:ph type="sldNum" sz="quarter" idx="5"/>
          </p:nvPr>
        </p:nvSpPr>
        <p:spPr/>
        <p:txBody>
          <a:bodyPr/>
          <a:lstStyle/>
          <a:p>
            <a:fld id="{59ABD932-4BD1-4C53-820D-24D32831AB97}" type="slidenum">
              <a:rPr lang="en-US" smtClean="0"/>
              <a:t>25</a:t>
            </a:fld>
            <a:endParaRPr lang="en-US"/>
          </a:p>
        </p:txBody>
      </p:sp>
    </p:spTree>
    <p:extLst>
      <p:ext uri="{BB962C8B-B14F-4D97-AF65-F5344CB8AC3E}">
        <p14:creationId xmlns:p14="http://schemas.microsoft.com/office/powerpoint/2010/main" val="99114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TSA-TICER aims to perform faster and more efficient model order reduction of large parasitic RC networks in the post-simulation. It overcomes the common challenges of time-consuming calculation of time constant /tau and too much fill-in capacitors in the TICER algorithm.  With transforming the calculation of /tau into the node classification based improved graph attention network (GAT) and adaptive small fill-in capacitors merging strategy, the TSA-TICER achieves 186.434 times average speedup over TICER with lower than 0.574% maximum relative error.</a:t>
            </a:r>
          </a:p>
          <a:p>
            <a:r>
              <a:rPr lang="en-US" altLang="zh-CN" dirty="0"/>
              <a:t>In the following presentation, I will walk through the preliminaries of model order reduction problem and illustrate the core idea of our improve GAT based node classification strategy and the adaptive small fill-in capacitors merging design.</a:t>
            </a:r>
            <a:endParaRPr lang="zh-CN" altLang="en-US" dirty="0"/>
          </a:p>
        </p:txBody>
      </p:sp>
      <p:sp>
        <p:nvSpPr>
          <p:cNvPr id="4" name="灯片编号占位符 3"/>
          <p:cNvSpPr>
            <a:spLocks noGrp="1"/>
          </p:cNvSpPr>
          <p:nvPr>
            <p:ph type="sldNum" sz="quarter" idx="5"/>
          </p:nvPr>
        </p:nvSpPr>
        <p:spPr/>
        <p:txBody>
          <a:bodyPr/>
          <a:lstStyle/>
          <a:p>
            <a:fld id="{59ABD932-4BD1-4C53-820D-24D32831AB97}" type="slidenum">
              <a:rPr lang="en-US" smtClean="0"/>
              <a:t>26</a:t>
            </a:fld>
            <a:endParaRPr lang="en-US"/>
          </a:p>
        </p:txBody>
      </p:sp>
    </p:spTree>
    <p:extLst>
      <p:ext uri="{BB962C8B-B14F-4D97-AF65-F5344CB8AC3E}">
        <p14:creationId xmlns:p14="http://schemas.microsoft.com/office/powerpoint/2010/main" val="24355954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Thanks for listening, wish you a good day.</a:t>
            </a:r>
            <a:endParaRPr lang="zh-CN" altLang="en-US" dirty="0"/>
          </a:p>
        </p:txBody>
      </p:sp>
      <p:sp>
        <p:nvSpPr>
          <p:cNvPr id="4" name="灯片编号占位符 3"/>
          <p:cNvSpPr>
            <a:spLocks noGrp="1"/>
          </p:cNvSpPr>
          <p:nvPr>
            <p:ph type="sldNum" sz="quarter" idx="5"/>
          </p:nvPr>
        </p:nvSpPr>
        <p:spPr/>
        <p:txBody>
          <a:bodyPr/>
          <a:lstStyle/>
          <a:p>
            <a:fld id="{59ABD932-4BD1-4C53-820D-24D32831AB97}" type="slidenum">
              <a:rPr lang="en-US" smtClean="0"/>
              <a:t>27</a:t>
            </a:fld>
            <a:endParaRPr lang="en-US"/>
          </a:p>
        </p:txBody>
      </p:sp>
    </p:spTree>
    <p:extLst>
      <p:ext uri="{BB962C8B-B14F-4D97-AF65-F5344CB8AC3E}">
        <p14:creationId xmlns:p14="http://schemas.microsoft.com/office/powerpoint/2010/main" val="1131481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First, I’d like to introduce the background. Model order reduction (MOR) is one of the most efficient way to enhance the calculation efficiency and reduce the memory footprint in the post-simulation by replacing the original network with a fewer nodes one, and this picture shows the order reduction progress in a coupled RC mesh network.</a:t>
            </a:r>
          </a:p>
          <a:p>
            <a:r>
              <a:rPr lang="en-US" altLang="zh-CN" dirty="0"/>
              <a:t>Recently, various MOR methods can be divided into three categories: Krylov-subspace based MOR via moment matching, multigrid-like or node aggregation-based methods and node elimination-based methods such as famous TICER.</a:t>
            </a:r>
            <a:endParaRPr lang="zh-CN" altLang="en-US" dirty="0"/>
          </a:p>
        </p:txBody>
      </p:sp>
      <p:sp>
        <p:nvSpPr>
          <p:cNvPr id="4" name="灯片编号占位符 3"/>
          <p:cNvSpPr>
            <a:spLocks noGrp="1"/>
          </p:cNvSpPr>
          <p:nvPr>
            <p:ph type="sldNum" sz="quarter" idx="5"/>
          </p:nvPr>
        </p:nvSpPr>
        <p:spPr/>
        <p:txBody>
          <a:bodyPr/>
          <a:lstStyle/>
          <a:p>
            <a:fld id="{59ABD932-4BD1-4C53-820D-24D32831AB97}" type="slidenum">
              <a:rPr lang="en-US" smtClean="0"/>
              <a:t>4</a:t>
            </a:fld>
            <a:endParaRPr lang="en-US"/>
          </a:p>
        </p:txBody>
      </p:sp>
    </p:spTree>
    <p:extLst>
      <p:ext uri="{BB962C8B-B14F-4D97-AF65-F5344CB8AC3E}">
        <p14:creationId xmlns:p14="http://schemas.microsoft.com/office/powerpoint/2010/main" val="2956812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TICER </a:t>
            </a:r>
            <a:r>
              <a:rPr lang="en-GB" altLang="zh-CN" dirty="0"/>
              <a:t>(Time-Constant Equilibration Reduction) algorithm is a efficient topological RC method, which directly works on the network topology and is more suitable for multiple-port passive networks. It achieves the reduction of RC networks by selectively preserving nodes within a specific frequency range while eliminating the nodes with few neighbours and small nodal time constants /tau. Consider  an N-terminal star network, and the N terminals are labelled 0 to N-1. The time constant of centre node N can be calculated as the equation.</a:t>
            </a:r>
          </a:p>
          <a:p>
            <a:r>
              <a:rPr lang="en-GB" altLang="zh-CN" dirty="0"/>
              <a:t>However, due to that the connection of topology and RC information of the adjacent nodes will be varied after one node is eliminated, for a large-scale parasitic RC network , the calculation of /tau for all nodes is quite time-consuming. </a:t>
            </a:r>
            <a:endParaRPr lang="zh-CN" altLang="en-US" dirty="0"/>
          </a:p>
        </p:txBody>
      </p:sp>
      <p:sp>
        <p:nvSpPr>
          <p:cNvPr id="4" name="灯片编号占位符 3"/>
          <p:cNvSpPr>
            <a:spLocks noGrp="1"/>
          </p:cNvSpPr>
          <p:nvPr>
            <p:ph type="sldNum" sz="quarter" idx="5"/>
          </p:nvPr>
        </p:nvSpPr>
        <p:spPr/>
        <p:txBody>
          <a:bodyPr/>
          <a:lstStyle/>
          <a:p>
            <a:fld id="{59ABD932-4BD1-4C53-820D-24D32831AB97}" type="slidenum">
              <a:rPr lang="en-US" smtClean="0"/>
              <a:t>5</a:t>
            </a:fld>
            <a:endParaRPr lang="en-US"/>
          </a:p>
        </p:txBody>
      </p:sp>
    </p:spTree>
    <p:extLst>
      <p:ext uri="{BB962C8B-B14F-4D97-AF65-F5344CB8AC3E}">
        <p14:creationId xmlns:p14="http://schemas.microsoft.com/office/powerpoint/2010/main" val="1708810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D03C6-DE14-EE05-EA7D-51FF7028451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35F485F-2EA1-17B9-903A-0B4537202AB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3D67D7A-1201-3D81-FCE7-F520CEDD18A0}"/>
              </a:ext>
            </a:extLst>
          </p:cNvPr>
          <p:cNvSpPr>
            <a:spLocks noGrp="1"/>
          </p:cNvSpPr>
          <p:nvPr>
            <p:ph type="body" idx="1"/>
          </p:nvPr>
        </p:nvSpPr>
        <p:spPr/>
        <p:txBody>
          <a:bodyPr/>
          <a:lstStyle/>
          <a:p>
            <a:r>
              <a:rPr lang="en-US" altLang="zh-CN" dirty="0"/>
              <a:t>In addition, in order to maintain the simulation of the RC networks after the node elimination, new resistors and capacitors will be inserted between the former neighbors of eliminated node N. The insertion process also takes too much time and increase the density of the network especially when a large number of new capacitors/resisters are generated and added.</a:t>
            </a:r>
            <a:endParaRPr lang="zh-CN" altLang="en-US" dirty="0"/>
          </a:p>
        </p:txBody>
      </p:sp>
      <p:sp>
        <p:nvSpPr>
          <p:cNvPr id="4" name="灯片编号占位符 3">
            <a:extLst>
              <a:ext uri="{FF2B5EF4-FFF2-40B4-BE49-F238E27FC236}">
                <a16:creationId xmlns:a16="http://schemas.microsoft.com/office/drawing/2014/main" id="{D59F56F5-DFE7-E765-10B7-9AFA1341205C}"/>
              </a:ext>
            </a:extLst>
          </p:cNvPr>
          <p:cNvSpPr>
            <a:spLocks noGrp="1"/>
          </p:cNvSpPr>
          <p:nvPr>
            <p:ph type="sldNum" sz="quarter" idx="5"/>
          </p:nvPr>
        </p:nvSpPr>
        <p:spPr/>
        <p:txBody>
          <a:bodyPr/>
          <a:lstStyle/>
          <a:p>
            <a:fld id="{59ABD932-4BD1-4C53-820D-24D32831AB97}" type="slidenum">
              <a:rPr lang="en-US" smtClean="0"/>
              <a:t>6</a:t>
            </a:fld>
            <a:endParaRPr lang="en-US"/>
          </a:p>
        </p:txBody>
      </p:sp>
    </p:spTree>
    <p:extLst>
      <p:ext uri="{BB962C8B-B14F-4D97-AF65-F5344CB8AC3E}">
        <p14:creationId xmlns:p14="http://schemas.microsoft.com/office/powerpoint/2010/main" val="1252628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6DA80-4126-53BB-FA5E-4B74FFC1509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C920F44-6014-2CB2-AB05-CD1E215ADBE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5899DAC-783D-B764-27A9-22FC5B09E092}"/>
              </a:ext>
            </a:extLst>
          </p:cNvPr>
          <p:cNvSpPr>
            <a:spLocks noGrp="1"/>
          </p:cNvSpPr>
          <p:nvPr>
            <p:ph type="body" idx="1"/>
          </p:nvPr>
        </p:nvSpPr>
        <p:spPr/>
        <p:txBody>
          <a:bodyPr/>
          <a:lstStyle/>
          <a:p>
            <a:r>
              <a:rPr lang="en-US" altLang="zh-CN" dirty="0"/>
              <a:t>To overcome such challenges,  we propose the TSA-TICER. We design improved GAT based node classification framework (named </a:t>
            </a:r>
            <a:r>
              <a:rPr lang="en-US" altLang="zh-CN" dirty="0" err="1"/>
              <a:t>BCTu</a:t>
            </a:r>
            <a:r>
              <a:rPr lang="en-US" altLang="zh-CN" dirty="0"/>
              <a:t>-GAT), which equipped with betweenness centrality metric (BC)-based sample selection strategy and bi-level aggregation scheme based topology updating (</a:t>
            </a:r>
            <a:r>
              <a:rPr lang="en-US" altLang="zh-CN" dirty="0" err="1"/>
              <a:t>BiTu</a:t>
            </a:r>
            <a:r>
              <a:rPr lang="en-US" altLang="zh-CN" dirty="0"/>
              <a:t>) method. It determines all eliminated nodes one time and completely removes the time-consuming time constant calculations and achieves 186.434 times average speedup over TICER.</a:t>
            </a:r>
          </a:p>
          <a:p>
            <a:r>
              <a:rPr lang="en-US" altLang="zh-CN" dirty="0"/>
              <a:t>And in the insertion stage, we design an adaptive merging strategy (named AMS) to deal with the new small capacitors by adaptive threshold to decrease the amount of fill-ins, which achieves 10.46 times maximum insertion speedup over TICER but with just slight accuracy loss.</a:t>
            </a:r>
            <a:endParaRPr lang="zh-CN" altLang="en-US" dirty="0"/>
          </a:p>
        </p:txBody>
      </p:sp>
      <p:sp>
        <p:nvSpPr>
          <p:cNvPr id="4" name="灯片编号占位符 3">
            <a:extLst>
              <a:ext uri="{FF2B5EF4-FFF2-40B4-BE49-F238E27FC236}">
                <a16:creationId xmlns:a16="http://schemas.microsoft.com/office/drawing/2014/main" id="{5B0AC1BA-0FB6-200C-4DE9-E291B21F5D14}"/>
              </a:ext>
            </a:extLst>
          </p:cNvPr>
          <p:cNvSpPr>
            <a:spLocks noGrp="1"/>
          </p:cNvSpPr>
          <p:nvPr>
            <p:ph type="sldNum" sz="quarter" idx="5"/>
          </p:nvPr>
        </p:nvSpPr>
        <p:spPr/>
        <p:txBody>
          <a:bodyPr/>
          <a:lstStyle/>
          <a:p>
            <a:fld id="{59ABD932-4BD1-4C53-820D-24D32831AB97}" type="slidenum">
              <a:rPr lang="en-US" smtClean="0"/>
              <a:t>7</a:t>
            </a:fld>
            <a:endParaRPr lang="en-US"/>
          </a:p>
        </p:txBody>
      </p:sp>
    </p:spTree>
    <p:extLst>
      <p:ext uri="{BB962C8B-B14F-4D97-AF65-F5344CB8AC3E}">
        <p14:creationId xmlns:p14="http://schemas.microsoft.com/office/powerpoint/2010/main" val="3972615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better understand  TSA-TICER, I’d like to introduce our </a:t>
            </a:r>
            <a:r>
              <a:rPr lang="en-US" altLang="zh-CN" dirty="0" err="1"/>
              <a:t>BCTu</a:t>
            </a:r>
            <a:r>
              <a:rPr lang="en-US" altLang="zh-CN" dirty="0"/>
              <a:t>-GAT based Node Classification framework.</a:t>
            </a:r>
            <a:endParaRPr lang="zh-CN" altLang="en-US" dirty="0"/>
          </a:p>
        </p:txBody>
      </p:sp>
      <p:sp>
        <p:nvSpPr>
          <p:cNvPr id="4" name="灯片编号占位符 3"/>
          <p:cNvSpPr>
            <a:spLocks noGrp="1"/>
          </p:cNvSpPr>
          <p:nvPr>
            <p:ph type="sldNum" sz="quarter" idx="5"/>
          </p:nvPr>
        </p:nvSpPr>
        <p:spPr/>
        <p:txBody>
          <a:bodyPr/>
          <a:lstStyle/>
          <a:p>
            <a:fld id="{59ABD932-4BD1-4C53-820D-24D32831AB97}" type="slidenum">
              <a:rPr lang="en-US" smtClean="0"/>
              <a:t>8</a:t>
            </a:fld>
            <a:endParaRPr lang="en-US"/>
          </a:p>
        </p:txBody>
      </p:sp>
    </p:spTree>
    <p:extLst>
      <p:ext uri="{BB962C8B-B14F-4D97-AF65-F5344CB8AC3E}">
        <p14:creationId xmlns:p14="http://schemas.microsoft.com/office/powerpoint/2010/main" val="1556925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Firstly, what is GAT? Graph Attention Network (GAT) is a presentive class of GNNs that introduce attention mechanism in feature aggregation. Recently, GAT has been affectively used  as feature extractor in EDA since it can capture the structural dependencies of circuit topology.</a:t>
            </a:r>
          </a:p>
          <a:p>
            <a:r>
              <a:rPr lang="en-US" altLang="zh-CN" dirty="0"/>
              <a:t>In GAT, each node embedding is computed with all the neighbors by the self-attention mechanism. The node embedding process can be mathematically represented by the following equation</a:t>
            </a:r>
          </a:p>
          <a:p>
            <a:endParaRPr lang="en-US" altLang="zh-CN" dirty="0"/>
          </a:p>
          <a:p>
            <a:endParaRPr lang="en-US" altLang="zh-CN" dirty="0"/>
          </a:p>
          <a:p>
            <a:r>
              <a:rPr lang="en-US" altLang="zh-CN" dirty="0"/>
              <a:t>:</a:t>
            </a:r>
          </a:p>
          <a:p>
            <a:r>
              <a:rPr lang="en-US" altLang="zh-CN" dirty="0"/>
              <a:t>where h(l+1) m represents (l + 1)-</a:t>
            </a:r>
            <a:r>
              <a:rPr lang="en-US" altLang="zh-CN" dirty="0" err="1"/>
              <a:t>th</a:t>
            </a:r>
            <a:r>
              <a:rPr lang="en-US" altLang="zh-CN" dirty="0"/>
              <a:t> layer embedding of node m, φ is the non-linear activation function, α(l) (</a:t>
            </a:r>
            <a:r>
              <a:rPr lang="en-US" altLang="zh-CN" dirty="0" err="1"/>
              <a:t>m,n</a:t>
            </a:r>
            <a:r>
              <a:rPr lang="en-US" altLang="zh-CN" dirty="0"/>
              <a:t>) denotes the normalized attention score of the node n to m that is obtained using the l-</a:t>
            </a:r>
            <a:r>
              <a:rPr lang="en-US" altLang="zh-CN" dirty="0" err="1"/>
              <a:t>th</a:t>
            </a:r>
            <a:r>
              <a:rPr lang="en-US" altLang="zh-CN" dirty="0"/>
              <a:t> attention mechanism, and W(l) represents the trainable </a:t>
            </a:r>
            <a:r>
              <a:rPr lang="en-US" altLang="zh-CN" dirty="0" err="1"/>
              <a:t>matrice</a:t>
            </a:r>
            <a:r>
              <a:rPr lang="en-US" altLang="zh-CN" dirty="0"/>
              <a:t> that learns features of the neighbors.</a:t>
            </a:r>
            <a:endParaRPr lang="zh-CN" altLang="en-US" dirty="0"/>
          </a:p>
        </p:txBody>
      </p:sp>
      <p:sp>
        <p:nvSpPr>
          <p:cNvPr id="4" name="灯片编号占位符 3"/>
          <p:cNvSpPr>
            <a:spLocks noGrp="1"/>
          </p:cNvSpPr>
          <p:nvPr>
            <p:ph type="sldNum" sz="quarter" idx="5"/>
          </p:nvPr>
        </p:nvSpPr>
        <p:spPr/>
        <p:txBody>
          <a:bodyPr/>
          <a:lstStyle/>
          <a:p>
            <a:fld id="{59ABD932-4BD1-4C53-820D-24D32831AB97}" type="slidenum">
              <a:rPr lang="en-US" smtClean="0"/>
              <a:t>9</a:t>
            </a:fld>
            <a:endParaRPr lang="en-US"/>
          </a:p>
        </p:txBody>
      </p:sp>
    </p:spTree>
    <p:extLst>
      <p:ext uri="{BB962C8B-B14F-4D97-AF65-F5344CB8AC3E}">
        <p14:creationId xmlns:p14="http://schemas.microsoft.com/office/powerpoint/2010/main" val="1014830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5EF58-D3AF-CCBF-5239-82531146AB5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C122DC8-7E7E-7060-157A-BF41BE5D8FC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F3A979F-8528-8813-E7E2-D22C3AFCD066}"/>
              </a:ext>
            </a:extLst>
          </p:cNvPr>
          <p:cNvSpPr>
            <a:spLocks noGrp="1"/>
          </p:cNvSpPr>
          <p:nvPr>
            <p:ph type="body" idx="1"/>
          </p:nvPr>
        </p:nvSpPr>
        <p:spPr/>
        <p:txBody>
          <a:bodyPr/>
          <a:lstStyle/>
          <a:p>
            <a:r>
              <a:rPr lang="en-US" altLang="zh-CN" dirty="0"/>
              <a:t>The two-stage acceleration framework TSA-TICER for order reduction of parasitic RC networks is shown in this picture.</a:t>
            </a:r>
            <a:endParaRPr lang="zh-CN" altLang="en-US" dirty="0"/>
          </a:p>
        </p:txBody>
      </p:sp>
      <p:sp>
        <p:nvSpPr>
          <p:cNvPr id="4" name="灯片编号占位符 3">
            <a:extLst>
              <a:ext uri="{FF2B5EF4-FFF2-40B4-BE49-F238E27FC236}">
                <a16:creationId xmlns:a16="http://schemas.microsoft.com/office/drawing/2014/main" id="{D91F87BA-C6B1-987C-7118-DF8485E04E26}"/>
              </a:ext>
            </a:extLst>
          </p:cNvPr>
          <p:cNvSpPr>
            <a:spLocks noGrp="1"/>
          </p:cNvSpPr>
          <p:nvPr>
            <p:ph type="sldNum" sz="quarter" idx="5"/>
          </p:nvPr>
        </p:nvSpPr>
        <p:spPr/>
        <p:txBody>
          <a:bodyPr/>
          <a:lstStyle/>
          <a:p>
            <a:fld id="{59ABD932-4BD1-4C53-820D-24D32831AB97}" type="slidenum">
              <a:rPr lang="en-US" smtClean="0"/>
              <a:t>10</a:t>
            </a:fld>
            <a:endParaRPr lang="en-US"/>
          </a:p>
        </p:txBody>
      </p:sp>
    </p:spTree>
    <p:extLst>
      <p:ext uri="{BB962C8B-B14F-4D97-AF65-F5344CB8AC3E}">
        <p14:creationId xmlns:p14="http://schemas.microsoft.com/office/powerpoint/2010/main" val="13058231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4505933"/>
            <a:ext cx="9144000" cy="430502"/>
          </a:xfrm>
          <a:prstGeom prst="rect">
            <a:avLst/>
          </a:prstGeom>
        </p:spPr>
        <p:txBody>
          <a:bodyPr>
            <a:normAutofit/>
          </a:bodyPr>
          <a:lstStyle>
            <a:lvl1pPr marL="0" indent="0" algn="ctr">
              <a:buNone/>
              <a:defRPr sz="2000" b="1" i="1">
                <a:solidFill>
                  <a:srgbClr val="FF0000"/>
                </a:solidFill>
                <a:latin typeface="+mn-lt"/>
              </a:defRPr>
            </a:lvl1pPr>
          </a:lstStyle>
          <a:p>
            <a:pPr lvl="0"/>
            <a:r>
              <a:rPr lang="en-US" noProof="0" dirty="0"/>
              <a:t>Logos are allowed on this page only!</a:t>
            </a:r>
          </a:p>
        </p:txBody>
      </p:sp>
      <p:sp>
        <p:nvSpPr>
          <p:cNvPr id="15" name="Text Placeholder 14"/>
          <p:cNvSpPr>
            <a:spLocks noGrp="1"/>
          </p:cNvSpPr>
          <p:nvPr>
            <p:ph type="body" sz="quarter" idx="12" hasCustomPrompt="1"/>
          </p:nvPr>
        </p:nvSpPr>
        <p:spPr>
          <a:xfrm>
            <a:off x="1" y="3181592"/>
            <a:ext cx="9144000" cy="1192627"/>
          </a:xfrm>
          <a:prstGeom prst="rect">
            <a:avLst/>
          </a:prstGeom>
        </p:spPr>
        <p:txBody>
          <a:bodyPr>
            <a:normAutofit/>
          </a:bodyPr>
          <a:lstStyle>
            <a:lvl1pPr marL="0" indent="0" algn="ctr">
              <a:buNone/>
              <a:defRPr sz="2000" b="1" baseline="0">
                <a:latin typeface="Arial" panose="020B0604020202020204" pitchFamily="34" charset="0"/>
                <a:cs typeface="Arial" panose="020B0604020202020204" pitchFamily="34" charset="0"/>
              </a:defRPr>
            </a:lvl1pPr>
          </a:lstStyle>
          <a:p>
            <a:pPr lvl="0"/>
            <a:r>
              <a:rPr lang="en-US" noProof="0" dirty="0"/>
              <a:t>Name(s) and Affiliation(s)</a:t>
            </a:r>
          </a:p>
        </p:txBody>
      </p:sp>
      <p:sp>
        <p:nvSpPr>
          <p:cNvPr id="17" name="Title 16"/>
          <p:cNvSpPr>
            <a:spLocks noGrp="1"/>
          </p:cNvSpPr>
          <p:nvPr>
            <p:ph type="title" hasCustomPrompt="1"/>
          </p:nvPr>
        </p:nvSpPr>
        <p:spPr>
          <a:xfrm>
            <a:off x="1" y="1784483"/>
            <a:ext cx="9143999" cy="1344031"/>
          </a:xfrm>
          <a:prstGeom prst="rect">
            <a:avLst/>
          </a:prstGeom>
        </p:spPr>
        <p:txBody>
          <a:bodyPr>
            <a:normAutofit/>
          </a:bodyPr>
          <a:lstStyle>
            <a:lvl1pPr algn="ctr">
              <a:defRPr sz="4000" b="1" baseline="0">
                <a:solidFill>
                  <a:schemeClr val="tx1"/>
                </a:solidFill>
                <a:latin typeface="Arial" panose="020B0604020202020204" pitchFamily="34" charset="0"/>
                <a:cs typeface="Arial" panose="020B0604020202020204" pitchFamily="34" charset="0"/>
              </a:defRPr>
            </a:lvl1pPr>
          </a:lstStyle>
          <a:p>
            <a:pPr lvl="0"/>
            <a:r>
              <a:rPr lang="en-US" noProof="0" dirty="0"/>
              <a:t>Presentation Title</a:t>
            </a:r>
          </a:p>
        </p:txBody>
      </p:sp>
      <p:pic>
        <p:nvPicPr>
          <p:cNvPr id="3" name="Grafik 2">
            <a:extLst>
              <a:ext uri="{FF2B5EF4-FFF2-40B4-BE49-F238E27FC236}">
                <a16:creationId xmlns:a16="http://schemas.microsoft.com/office/drawing/2014/main" id="{EDF34BA3-4CB6-4893-829B-95CE6D3A051F}"/>
              </a:ext>
            </a:extLst>
          </p:cNvPr>
          <p:cNvPicPr>
            <a:picLocks noChangeAspect="1"/>
          </p:cNvPicPr>
          <p:nvPr userDrawn="1"/>
        </p:nvPicPr>
        <p:blipFill>
          <a:blip r:embed="rId2">
            <a:extLst>
              <a:ext uri="{28A0092B-C50C-407E-A947-70E740481C1C}">
                <a14:useLocalDpi xmlns:a14="http://schemas.microsoft.com/office/drawing/2010/main" val="0"/>
              </a:ext>
            </a:extLst>
          </a:blip>
          <a:srcRect l="180" r="180"/>
          <a:stretch/>
        </p:blipFill>
        <p:spPr>
          <a:xfrm>
            <a:off x="0" y="-6485"/>
            <a:ext cx="6169016" cy="1236836"/>
          </a:xfrm>
          <a:prstGeom prst="rect">
            <a:avLst/>
          </a:prstGeom>
        </p:spPr>
      </p:pic>
    </p:spTree>
    <p:extLst>
      <p:ext uri="{BB962C8B-B14F-4D97-AF65-F5344CB8AC3E}">
        <p14:creationId xmlns:p14="http://schemas.microsoft.com/office/powerpoint/2010/main" val="3655114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36499" y="1016813"/>
            <a:ext cx="8471002" cy="3615910"/>
          </a:xfrm>
          <a:prstGeom prst="rect">
            <a:avLst/>
          </a:prstGeom>
        </p:spPr>
        <p:txBody>
          <a:bodyPr wrap="square">
            <a:normAutofit/>
          </a:bodyPr>
          <a:lstStyle>
            <a:lvl1pPr>
              <a:defRPr sz="2400" b="1">
                <a:latin typeface="Arial" panose="020B0604020202020204" pitchFamily="34" charset="0"/>
                <a:cs typeface="Arial" panose="020B0604020202020204" pitchFamily="34" charset="0"/>
              </a:defRPr>
            </a:lvl1pPr>
            <a:lvl2pPr>
              <a:defRPr sz="2000" b="1">
                <a:latin typeface="Arial" panose="020B0604020202020204" pitchFamily="34" charset="0"/>
                <a:cs typeface="Arial" panose="020B0604020202020204" pitchFamily="34" charset="0"/>
              </a:defRPr>
            </a:lvl2pPr>
            <a:lvl3pPr>
              <a:defRPr sz="2000" b="1">
                <a:latin typeface="Arial" panose="020B0604020202020204" pitchFamily="34" charset="0"/>
                <a:cs typeface="Arial" panose="020B0604020202020204" pitchFamily="34" charset="0"/>
              </a:defRPr>
            </a:lvl3pPr>
            <a:lvl4pPr>
              <a:defRPr sz="2000" b="1">
                <a:latin typeface="Arial" panose="020B0604020202020204" pitchFamily="34" charset="0"/>
                <a:cs typeface="Arial" panose="020B0604020202020204" pitchFamily="34" charset="0"/>
              </a:defRPr>
            </a:lvl4pPr>
            <a:lvl5pPr>
              <a:defRPr sz="2000" b="1">
                <a:latin typeface="Arial" panose="020B0604020202020204" pitchFamily="34" charset="0"/>
                <a:cs typeface="Arial" panose="020B0604020202020204" pitchFamily="34" charset="0"/>
              </a:defRPr>
            </a:lvl5pPr>
            <a:lvl6pPr marL="18859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000" b="1">
                <a:latin typeface="Arial" panose="020B0604020202020204" pitchFamily="34" charset="0"/>
                <a:cs typeface="Arial" panose="020B0604020202020204" pitchFamily="34" charset="0"/>
              </a:defRPr>
            </a:lvl6pPr>
            <a:lvl7pPr>
              <a:defRPr sz="2000" b="1">
                <a:latin typeface="Arial" panose="020B0604020202020204" pitchFamily="34" charset="0"/>
                <a:cs typeface="Arial" panose="020B0604020202020204" pitchFamily="34" charset="0"/>
              </a:defRPr>
            </a:lvl7pPr>
            <a:lvl8pPr>
              <a:defRPr sz="2000" b="1">
                <a:latin typeface="Arial" panose="020B0604020202020204" pitchFamily="34" charset="0"/>
                <a:cs typeface="Arial" panose="020B0604020202020204" pitchFamily="34" charset="0"/>
              </a:defRPr>
            </a:lvl8pPr>
            <a:lvl9pPr>
              <a:defRPr sz="2000" b="1">
                <a:latin typeface="Arial" panose="020B0604020202020204" pitchFamily="34" charset="0"/>
                <a:cs typeface="Arial" panose="020B0604020202020204" pitchFamily="34" charset="0"/>
              </a:defRPr>
            </a:lvl9pPr>
          </a:lstStyle>
          <a:p>
            <a:pPr lvl="0"/>
            <a:r>
              <a:rPr lang="en-US" noProof="0" dirty="0"/>
              <a:t>First Level Content</a:t>
            </a:r>
          </a:p>
          <a:p>
            <a:pPr lvl="1"/>
            <a:r>
              <a:rPr lang="en-US" noProof="0" dirty="0"/>
              <a:t>Second Level Content</a:t>
            </a:r>
          </a:p>
          <a:p>
            <a:pPr lvl="2"/>
            <a:r>
              <a:rPr lang="en-US" noProof="0" dirty="0"/>
              <a:t>Third Level Content</a:t>
            </a:r>
          </a:p>
          <a:p>
            <a:pPr lvl="3"/>
            <a:r>
              <a:rPr lang="en-US" noProof="0" dirty="0"/>
              <a:t>Fourth Level Content</a:t>
            </a:r>
          </a:p>
          <a:p>
            <a:pPr lvl="4"/>
            <a:r>
              <a:rPr lang="en-US" noProof="0" dirty="0"/>
              <a:t>Fifth Level Content</a:t>
            </a:r>
          </a:p>
          <a:p>
            <a:pPr marL="1885950" marR="0" lvl="5"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lang="en-US" noProof="0" dirty="0"/>
              <a:t>Sixth Level Content</a:t>
            </a:r>
          </a:p>
          <a:p>
            <a:pPr lvl="6"/>
            <a:r>
              <a:rPr lang="en-US" noProof="0" dirty="0"/>
              <a:t>Seventh Level Content</a:t>
            </a:r>
          </a:p>
          <a:p>
            <a:pPr lvl="7"/>
            <a:r>
              <a:rPr lang="en-US" noProof="0" dirty="0"/>
              <a:t>Eight Level Content</a:t>
            </a:r>
          </a:p>
          <a:p>
            <a:pPr lvl="8"/>
            <a:r>
              <a:rPr lang="en-US" noProof="0" dirty="0"/>
              <a:t>Ninth Level Content</a:t>
            </a:r>
          </a:p>
        </p:txBody>
      </p:sp>
      <p:sp>
        <p:nvSpPr>
          <p:cNvPr id="25" name="Title 24"/>
          <p:cNvSpPr>
            <a:spLocks noGrp="1"/>
          </p:cNvSpPr>
          <p:nvPr>
            <p:ph type="title" hasCustomPrompt="1"/>
          </p:nvPr>
        </p:nvSpPr>
        <p:spPr>
          <a:xfrm>
            <a:off x="136187" y="95094"/>
            <a:ext cx="8871626" cy="577902"/>
          </a:xfrm>
          <a:prstGeom prst="rect">
            <a:avLst/>
          </a:prstGeom>
        </p:spPr>
        <p:txBody>
          <a:bodyPr wrap="none" anchor="ctr" anchorCtr="0">
            <a:noAutofit/>
          </a:bodyPr>
          <a:lstStyle>
            <a:lvl1pPr>
              <a:defRPr b="1">
                <a:latin typeface="Arial" panose="020B0604020202020204" pitchFamily="34" charset="0"/>
                <a:cs typeface="Arial" panose="020B0604020202020204" pitchFamily="34" charset="0"/>
              </a:defRPr>
            </a:lvl1pPr>
          </a:lstStyle>
          <a:p>
            <a:r>
              <a:rPr lang="en-US" noProof="0" dirty="0"/>
              <a:t>Slide Title</a:t>
            </a:r>
          </a:p>
        </p:txBody>
      </p:sp>
      <p:sp>
        <p:nvSpPr>
          <p:cNvPr id="33" name="Footer Placeholder 32"/>
          <p:cNvSpPr>
            <a:spLocks noGrp="1"/>
          </p:cNvSpPr>
          <p:nvPr>
            <p:ph type="ftr" sz="quarter" idx="11"/>
          </p:nvPr>
        </p:nvSpPr>
        <p:spPr>
          <a:xfrm>
            <a:off x="3028950" y="4767263"/>
            <a:ext cx="3086100" cy="273844"/>
          </a:xfrm>
          <a:prstGeom prst="rect">
            <a:avLst/>
          </a:prstGeom>
        </p:spPr>
        <p:txBody>
          <a:bodyPr anchor="b"/>
          <a:lstStyle>
            <a:lvl1pPr algn="ctr">
              <a:defRPr sz="1200">
                <a:latin typeface="Arial" panose="020B0604020202020204" pitchFamily="34" charset="0"/>
                <a:cs typeface="Arial" panose="020B0604020202020204" pitchFamily="34" charset="0"/>
              </a:defRPr>
            </a:lvl1pPr>
          </a:lstStyle>
          <a:p>
            <a:r>
              <a:rPr lang="en-US" noProof="1"/>
              <a:t>your name / affiliation here</a:t>
            </a:r>
          </a:p>
        </p:txBody>
      </p:sp>
      <p:sp>
        <p:nvSpPr>
          <p:cNvPr id="34" name="Slide Number Placeholder 33"/>
          <p:cNvSpPr>
            <a:spLocks noGrp="1"/>
          </p:cNvSpPr>
          <p:nvPr>
            <p:ph type="sldNum" sz="quarter" idx="12"/>
          </p:nvPr>
        </p:nvSpPr>
        <p:spPr>
          <a:xfrm>
            <a:off x="6457949" y="4767263"/>
            <a:ext cx="2349551" cy="273844"/>
          </a:xfrm>
          <a:prstGeom prst="rect">
            <a:avLst/>
          </a:prstGeom>
        </p:spPr>
        <p:txBody>
          <a:bodyPr anchor="b"/>
          <a:lstStyle>
            <a:lvl1pPr algn="r">
              <a:defRPr sz="1200">
                <a:latin typeface="Arial" panose="020B0604020202020204" pitchFamily="34" charset="0"/>
                <a:cs typeface="Arial" panose="020B0604020202020204" pitchFamily="34" charset="0"/>
              </a:defRPr>
            </a:lvl1pPr>
          </a:lstStyle>
          <a:p>
            <a:fld id="{22DECF6A-13F7-418C-BBFC-95033FFCD5F1}" type="slidenum">
              <a:rPr lang="en-US" noProof="1" smtClean="0"/>
              <a:pPr/>
              <a:t>‹#›</a:t>
            </a:fld>
            <a:endParaRPr lang="en-US" noProof="1"/>
          </a:p>
        </p:txBody>
      </p:sp>
      <p:sp>
        <p:nvSpPr>
          <p:cNvPr id="2" name="Date Placeholder 14">
            <a:extLst>
              <a:ext uri="{FF2B5EF4-FFF2-40B4-BE49-F238E27FC236}">
                <a16:creationId xmlns:a16="http://schemas.microsoft.com/office/drawing/2014/main" id="{FF64369C-A00C-FE1E-9C1E-326B36488B67}"/>
              </a:ext>
            </a:extLst>
          </p:cNvPr>
          <p:cNvSpPr>
            <a:spLocks noGrp="1"/>
          </p:cNvSpPr>
          <p:nvPr>
            <p:ph type="dt" sz="half" idx="10"/>
          </p:nvPr>
        </p:nvSpPr>
        <p:spPr>
          <a:xfrm>
            <a:off x="336499" y="4767263"/>
            <a:ext cx="2349551" cy="273844"/>
          </a:xfrm>
          <a:prstGeom prst="rect">
            <a:avLst/>
          </a:prstGeom>
        </p:spPr>
        <p:txBody>
          <a:bodyPr anchor="b"/>
          <a:lstStyle>
            <a:lvl1pPr>
              <a:defRPr sz="1200"/>
            </a:lvl1pPr>
          </a:lstStyle>
          <a:p>
            <a:fld id="{1484590A-F24F-4CD4-9207-3ABC2A5D20C4}" type="datetime4">
              <a:rPr lang="en-GB" noProof="1" smtClean="0"/>
              <a:pPr/>
              <a:t>14 March 2024</a:t>
            </a:fld>
            <a:endParaRPr lang="en-US" noProof="1"/>
          </a:p>
        </p:txBody>
      </p:sp>
    </p:spTree>
    <p:extLst>
      <p:ext uri="{BB962C8B-B14F-4D97-AF65-F5344CB8AC3E}">
        <p14:creationId xmlns:p14="http://schemas.microsoft.com/office/powerpoint/2010/main" val="3401943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5" name="Date Placeholder 14"/>
          <p:cNvSpPr>
            <a:spLocks noGrp="1"/>
          </p:cNvSpPr>
          <p:nvPr>
            <p:ph type="dt" sz="half" idx="10"/>
          </p:nvPr>
        </p:nvSpPr>
        <p:spPr>
          <a:xfrm>
            <a:off x="336499" y="4767263"/>
            <a:ext cx="2349551" cy="273844"/>
          </a:xfrm>
          <a:prstGeom prst="rect">
            <a:avLst/>
          </a:prstGeom>
        </p:spPr>
        <p:txBody>
          <a:bodyPr anchor="b"/>
          <a:lstStyle>
            <a:lvl1pPr>
              <a:defRPr sz="1200"/>
            </a:lvl1pPr>
          </a:lstStyle>
          <a:p>
            <a:fld id="{1484590A-F24F-4CD4-9207-3ABC2A5D20C4}" type="datetime4">
              <a:rPr lang="en-GB" noProof="1" smtClean="0"/>
              <a:pPr/>
              <a:t>14 March 2024</a:t>
            </a:fld>
            <a:endParaRPr lang="en-US" noProof="1"/>
          </a:p>
        </p:txBody>
      </p:sp>
      <p:sp>
        <p:nvSpPr>
          <p:cNvPr id="16" name="Footer Placeholder 15"/>
          <p:cNvSpPr>
            <a:spLocks noGrp="1"/>
          </p:cNvSpPr>
          <p:nvPr>
            <p:ph type="ftr" sz="quarter" idx="11"/>
          </p:nvPr>
        </p:nvSpPr>
        <p:spPr>
          <a:xfrm>
            <a:off x="3028950" y="4767263"/>
            <a:ext cx="3086100" cy="273844"/>
          </a:xfrm>
          <a:prstGeom prst="rect">
            <a:avLst/>
          </a:prstGeom>
        </p:spPr>
        <p:txBody>
          <a:bodyPr anchor="b"/>
          <a:lstStyle>
            <a:lvl1pPr algn="ctr">
              <a:defRPr sz="1200"/>
            </a:lvl1pPr>
          </a:lstStyle>
          <a:p>
            <a:r>
              <a:rPr lang="en-US" noProof="1"/>
              <a:t>your name / affiliation here</a:t>
            </a:r>
          </a:p>
        </p:txBody>
      </p:sp>
      <p:sp>
        <p:nvSpPr>
          <p:cNvPr id="17" name="Slide Number Placeholder 16"/>
          <p:cNvSpPr>
            <a:spLocks noGrp="1"/>
          </p:cNvSpPr>
          <p:nvPr>
            <p:ph type="sldNum" sz="quarter" idx="12"/>
          </p:nvPr>
        </p:nvSpPr>
        <p:spPr>
          <a:xfrm>
            <a:off x="6457949" y="4767263"/>
            <a:ext cx="2349551" cy="273844"/>
          </a:xfrm>
          <a:prstGeom prst="rect">
            <a:avLst/>
          </a:prstGeom>
        </p:spPr>
        <p:txBody>
          <a:bodyPr anchor="b"/>
          <a:lstStyle>
            <a:lvl1pPr algn="r">
              <a:defRPr sz="1200"/>
            </a:lvl1pPr>
          </a:lstStyle>
          <a:p>
            <a:fld id="{22DECF6A-13F7-418C-BBFC-95033FFCD5F1}" type="slidenum">
              <a:rPr lang="en-US" noProof="1" smtClean="0"/>
              <a:pPr/>
              <a:t>‹#›</a:t>
            </a:fld>
            <a:endParaRPr lang="en-US" noProof="1"/>
          </a:p>
        </p:txBody>
      </p:sp>
      <p:sp>
        <p:nvSpPr>
          <p:cNvPr id="2" name="Title 1"/>
          <p:cNvSpPr>
            <a:spLocks noGrp="1"/>
          </p:cNvSpPr>
          <p:nvPr>
            <p:ph type="title" hasCustomPrompt="1"/>
          </p:nvPr>
        </p:nvSpPr>
        <p:spPr>
          <a:xfrm>
            <a:off x="136187" y="95094"/>
            <a:ext cx="8871626" cy="577902"/>
          </a:xfrm>
          <a:prstGeom prst="rect">
            <a:avLst/>
          </a:prstGeom>
        </p:spPr>
        <p:txBody>
          <a:bodyPr wrap="none">
            <a:noAutofit/>
          </a:bodyPr>
          <a:lstStyle>
            <a:lvl1pPr>
              <a:defRPr>
                <a:latin typeface="Arial" panose="020B0604020202020204" pitchFamily="34" charset="0"/>
                <a:cs typeface="Arial" panose="020B0604020202020204" pitchFamily="34" charset="0"/>
              </a:defRPr>
            </a:lvl1pPr>
          </a:lstStyle>
          <a:p>
            <a:r>
              <a:rPr lang="en-US" dirty="0"/>
              <a:t>Slide Title</a:t>
            </a:r>
          </a:p>
        </p:txBody>
      </p:sp>
    </p:spTree>
    <p:extLst>
      <p:ext uri="{BB962C8B-B14F-4D97-AF65-F5344CB8AC3E}">
        <p14:creationId xmlns:p14="http://schemas.microsoft.com/office/powerpoint/2010/main" val="31315260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0"/>
            <a:ext cx="9144000" cy="731520"/>
          </a:xfrm>
          <a:prstGeom prst="rect">
            <a:avLst/>
          </a:prstGeom>
          <a:solidFill>
            <a:srgbClr val="25507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en-US" noProof="0" dirty="0"/>
          </a:p>
        </p:txBody>
      </p:sp>
    </p:spTree>
    <p:extLst>
      <p:ext uri="{BB962C8B-B14F-4D97-AF65-F5344CB8AC3E}">
        <p14:creationId xmlns:p14="http://schemas.microsoft.com/office/powerpoint/2010/main" val="38124708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Lst>
  <p:hf hdr="0"/>
  <p:txStyles>
    <p:titleStyle>
      <a:lvl1pPr algn="l" defTabSz="685800" rtl="0" eaLnBrk="1" latinLnBrk="0" hangingPunct="1">
        <a:lnSpc>
          <a:spcPct val="90000"/>
        </a:lnSpc>
        <a:spcBef>
          <a:spcPct val="0"/>
        </a:spcBef>
        <a:buNone/>
        <a:defRPr sz="3600" b="1" kern="1200">
          <a:solidFill>
            <a:schemeClr val="bg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emf"/><Relationship Id="rId5" Type="http://schemas.openxmlformats.org/officeDocument/2006/relationships/package" Target="../embeddings/Microsoft_Visio_Drawing.vsdx"/><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0.emf"/><Relationship Id="rId5" Type="http://schemas.openxmlformats.org/officeDocument/2006/relationships/package" Target="../embeddings/Microsoft_Visio_Drawing1.vsdx"/><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0" y="4348163"/>
            <a:ext cx="9144000" cy="677748"/>
          </a:xfrm>
        </p:spPr>
        <p:txBody>
          <a:bodyPr>
            <a:normAutofit fontScale="55000" lnSpcReduction="20000"/>
          </a:bodyPr>
          <a:lstStyle/>
          <a:p>
            <a:pPr>
              <a:lnSpc>
                <a:spcPct val="100000"/>
              </a:lnSpc>
              <a:spcBef>
                <a:spcPts val="1800"/>
              </a:spcBef>
            </a:pPr>
            <a:r>
              <a:rPr lang="en-US" altLang="zh-CN" sz="3100" b="0" baseline="30000" dirty="0">
                <a:solidFill>
                  <a:schemeClr val="tx1"/>
                </a:solidFill>
                <a:latin typeface="Times New Roman" panose="02020603050405020304" pitchFamily="18" charset="0"/>
                <a:cs typeface="Times New Roman" panose="02020603050405020304" pitchFamily="18" charset="0"/>
              </a:rPr>
              <a:t>a. School of Automation, Southeast University, Nanjing, China.</a:t>
            </a:r>
          </a:p>
          <a:p>
            <a:pPr>
              <a:lnSpc>
                <a:spcPct val="100000"/>
              </a:lnSpc>
              <a:spcBef>
                <a:spcPts val="0"/>
              </a:spcBef>
            </a:pPr>
            <a:r>
              <a:rPr lang="en-US" altLang="zh-CN" sz="3100" b="0" baseline="30000" dirty="0">
                <a:solidFill>
                  <a:schemeClr val="tx1"/>
                </a:solidFill>
                <a:latin typeface="Times New Roman" panose="02020603050405020304" pitchFamily="18" charset="0"/>
                <a:cs typeface="Times New Roman" panose="02020603050405020304" pitchFamily="18" charset="0"/>
              </a:rPr>
              <a:t>b. School of Information Science and Engineering, China University of Petroleum-Beijing, Beijing, China.</a:t>
            </a:r>
          </a:p>
          <a:p>
            <a:pPr>
              <a:lnSpc>
                <a:spcPct val="100000"/>
              </a:lnSpc>
              <a:spcBef>
                <a:spcPts val="0"/>
              </a:spcBef>
            </a:pPr>
            <a:r>
              <a:rPr lang="en-US" altLang="zh-CN" sz="3100" b="0" baseline="30000" dirty="0">
                <a:solidFill>
                  <a:schemeClr val="tx1"/>
                </a:solidFill>
                <a:latin typeface="Times New Roman" panose="02020603050405020304" pitchFamily="18" charset="0"/>
                <a:cs typeface="Times New Roman" panose="02020603050405020304" pitchFamily="18" charset="0"/>
              </a:rPr>
              <a:t>c. School of Artificial Intelligence, Anhui University, Hefei, China.</a:t>
            </a:r>
          </a:p>
          <a:p>
            <a:pPr>
              <a:lnSpc>
                <a:spcPct val="100000"/>
              </a:lnSpc>
              <a:spcBef>
                <a:spcPts val="0"/>
              </a:spcBef>
            </a:pPr>
            <a:r>
              <a:rPr lang="en-US" altLang="zh-CN" sz="3100" b="0" baseline="30000" dirty="0">
                <a:solidFill>
                  <a:schemeClr val="tx1"/>
                </a:solidFill>
                <a:latin typeface="Times New Roman" panose="02020603050405020304" pitchFamily="18" charset="0"/>
                <a:cs typeface="Times New Roman" panose="02020603050405020304" pitchFamily="18" charset="0"/>
              </a:rPr>
              <a:t>d. School of Integrated Circuits, Southeast University, Nanjing, China.</a:t>
            </a:r>
          </a:p>
          <a:p>
            <a:endParaRPr lang="en-US" dirty="0"/>
          </a:p>
        </p:txBody>
      </p:sp>
      <p:sp>
        <p:nvSpPr>
          <p:cNvPr id="11" name="Text Placeholder 10"/>
          <p:cNvSpPr>
            <a:spLocks noGrp="1"/>
          </p:cNvSpPr>
          <p:nvPr>
            <p:ph type="body" sz="quarter" idx="12"/>
          </p:nvPr>
        </p:nvSpPr>
        <p:spPr>
          <a:xfrm>
            <a:off x="0" y="3257792"/>
            <a:ext cx="9144000" cy="1090371"/>
          </a:xfrm>
        </p:spPr>
        <p:txBody>
          <a:bodyPr>
            <a:normAutofit/>
          </a:bodyPr>
          <a:lstStyle/>
          <a:p>
            <a:r>
              <a:rPr lang="en-US" altLang="zh-CN" dirty="0" err="1"/>
              <a:t>Pengju</a:t>
            </a:r>
            <a:r>
              <a:rPr lang="en-US" altLang="zh-CN" dirty="0"/>
              <a:t> Chen</a:t>
            </a:r>
            <a:r>
              <a:rPr lang="en-US" altLang="zh-CN" baseline="30000" dirty="0"/>
              <a:t>a</a:t>
            </a:r>
            <a:r>
              <a:rPr lang="en-US" altLang="zh-CN" dirty="0"/>
              <a:t>, Dan </a:t>
            </a:r>
            <a:r>
              <a:rPr lang="en-US" altLang="zh-CN" dirty="0" err="1"/>
              <a:t>Niu</a:t>
            </a:r>
            <a:r>
              <a:rPr lang="en-US" altLang="zh-CN" baseline="30000" dirty="0" err="1"/>
              <a:t>a</a:t>
            </a:r>
            <a:r>
              <a:rPr lang="en-US" altLang="zh-CN" dirty="0"/>
              <a:t>, Zhou </a:t>
            </a:r>
            <a:r>
              <a:rPr lang="en-US" altLang="zh-CN" dirty="0" err="1"/>
              <a:t>Jin</a:t>
            </a:r>
            <a:r>
              <a:rPr lang="en-US" altLang="zh-CN" baseline="30000" dirty="0" err="1"/>
              <a:t>b</a:t>
            </a:r>
            <a:r>
              <a:rPr lang="en-US" altLang="zh-CN" dirty="0"/>
              <a:t>, </a:t>
            </a:r>
            <a:r>
              <a:rPr lang="en-US" altLang="zh-CN" dirty="0" err="1"/>
              <a:t>Changyin</a:t>
            </a:r>
            <a:r>
              <a:rPr lang="en-US" altLang="zh-CN" dirty="0"/>
              <a:t> </a:t>
            </a:r>
            <a:r>
              <a:rPr lang="en-US" altLang="zh-CN" dirty="0" err="1"/>
              <a:t>Sun</a:t>
            </a:r>
            <a:r>
              <a:rPr lang="en-US" altLang="zh-CN" baseline="30000" dirty="0" err="1"/>
              <a:t>c</a:t>
            </a:r>
            <a:r>
              <a:rPr lang="en-US" altLang="zh-CN" dirty="0"/>
              <a:t>, Qi Li</a:t>
            </a:r>
            <a:r>
              <a:rPr lang="en-US" altLang="zh-CN" baseline="30000" dirty="0"/>
              <a:t>a</a:t>
            </a:r>
            <a:r>
              <a:rPr lang="en-US" altLang="zh-CN" dirty="0"/>
              <a:t> and Hao </a:t>
            </a:r>
            <a:r>
              <a:rPr lang="en-US" altLang="zh-CN" dirty="0" err="1"/>
              <a:t>Yan</a:t>
            </a:r>
            <a:r>
              <a:rPr lang="en-US" altLang="zh-CN" baseline="30000" dirty="0" err="1"/>
              <a:t>d</a:t>
            </a:r>
            <a:r>
              <a:rPr lang="en-US" dirty="0"/>
              <a:t> </a:t>
            </a:r>
            <a:endParaRPr lang="en-US" baseline="30000" dirty="0"/>
          </a:p>
          <a:p>
            <a:endParaRPr lang="en-US" baseline="30000" dirty="0"/>
          </a:p>
        </p:txBody>
      </p:sp>
      <p:sp>
        <p:nvSpPr>
          <p:cNvPr id="7" name="Title 6"/>
          <p:cNvSpPr>
            <a:spLocks noGrp="1"/>
          </p:cNvSpPr>
          <p:nvPr>
            <p:ph type="title"/>
          </p:nvPr>
        </p:nvSpPr>
        <p:spPr>
          <a:xfrm>
            <a:off x="1" y="1507777"/>
            <a:ext cx="9143999" cy="1344031"/>
          </a:xfrm>
        </p:spPr>
        <p:txBody>
          <a:bodyPr>
            <a:normAutofit fontScale="90000"/>
          </a:bodyPr>
          <a:lstStyle/>
          <a:p>
            <a:r>
              <a:rPr lang="en-US" dirty="0"/>
              <a:t>TSA-TICER:A Two-Stage TICER Acceleration Framework for Model  Order Reduction</a:t>
            </a:r>
          </a:p>
        </p:txBody>
      </p:sp>
      <p:pic>
        <p:nvPicPr>
          <p:cNvPr id="3" name="图片 2">
            <a:extLst>
              <a:ext uri="{FF2B5EF4-FFF2-40B4-BE49-F238E27FC236}">
                <a16:creationId xmlns:a16="http://schemas.microsoft.com/office/drawing/2014/main" id="{ECFF9ABC-C133-BFF7-54D3-70782B8EA2F2}"/>
              </a:ext>
            </a:extLst>
          </p:cNvPr>
          <p:cNvPicPr>
            <a:picLocks noChangeAspect="1"/>
          </p:cNvPicPr>
          <p:nvPr/>
        </p:nvPicPr>
        <p:blipFill rotWithShape="1">
          <a:blip r:embed="rId3"/>
          <a:srcRect l="12336" t="12724" r="13608" b="12960"/>
          <a:stretch/>
        </p:blipFill>
        <p:spPr>
          <a:xfrm>
            <a:off x="6550660" y="15240"/>
            <a:ext cx="1094740" cy="1098578"/>
          </a:xfrm>
          <a:prstGeom prst="rect">
            <a:avLst/>
          </a:prstGeom>
        </p:spPr>
      </p:pic>
      <p:pic>
        <p:nvPicPr>
          <p:cNvPr id="1026" name="Picture 2" descr="中国石油大学北京校徽图案图片素材|png - 设计盒子">
            <a:extLst>
              <a:ext uri="{FF2B5EF4-FFF2-40B4-BE49-F238E27FC236}">
                <a16:creationId xmlns:a16="http://schemas.microsoft.com/office/drawing/2014/main" id="{840FD35C-62D1-C4B2-6E6E-ACD40FB37E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5128" y="33528"/>
            <a:ext cx="1101630" cy="1098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403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F4653-F370-0912-8F31-021BD27A4785}"/>
            </a:ext>
          </a:extLst>
        </p:cNvPr>
        <p:cNvGrpSpPr/>
        <p:nvPr/>
      </p:nvGrpSpPr>
      <p:grpSpPr>
        <a:xfrm>
          <a:off x="0" y="0"/>
          <a:ext cx="0" cy="0"/>
          <a:chOff x="0" y="0"/>
          <a:chExt cx="0" cy="0"/>
        </a:xfrm>
      </p:grpSpPr>
      <p:sp>
        <p:nvSpPr>
          <p:cNvPr id="2" name="内容占位符 1">
            <a:extLst>
              <a:ext uri="{FF2B5EF4-FFF2-40B4-BE49-F238E27FC236}">
                <a16:creationId xmlns:a16="http://schemas.microsoft.com/office/drawing/2014/main" id="{8644AC86-A722-8D9A-C29D-7F1DC1731F05}"/>
              </a:ext>
            </a:extLst>
          </p:cNvPr>
          <p:cNvSpPr>
            <a:spLocks noGrp="1"/>
          </p:cNvSpPr>
          <p:nvPr>
            <p:ph idx="1"/>
          </p:nvPr>
        </p:nvSpPr>
        <p:spPr/>
        <p:txBody>
          <a:bodyPr>
            <a:normAutofit/>
          </a:bodyPr>
          <a:lstStyle/>
          <a:p>
            <a:pPr marL="172800"/>
            <a:r>
              <a:rPr lang="en-US" altLang="zh-CN" dirty="0"/>
              <a:t>Framework</a:t>
            </a:r>
            <a:endParaRPr lang="zh-CN" altLang="en-US" dirty="0"/>
          </a:p>
        </p:txBody>
      </p:sp>
      <p:sp>
        <p:nvSpPr>
          <p:cNvPr id="3" name="标题 2">
            <a:extLst>
              <a:ext uri="{FF2B5EF4-FFF2-40B4-BE49-F238E27FC236}">
                <a16:creationId xmlns:a16="http://schemas.microsoft.com/office/drawing/2014/main" id="{9CDF3E52-0291-DCD7-8426-387717772AA3}"/>
              </a:ext>
            </a:extLst>
          </p:cNvPr>
          <p:cNvSpPr>
            <a:spLocks noGrp="1"/>
          </p:cNvSpPr>
          <p:nvPr>
            <p:ph type="title"/>
          </p:nvPr>
        </p:nvSpPr>
        <p:spPr/>
        <p:txBody>
          <a:bodyPr/>
          <a:lstStyle/>
          <a:p>
            <a:r>
              <a:rPr lang="en-US" altLang="zh-CN" dirty="0" err="1"/>
              <a:t>BCTu</a:t>
            </a:r>
            <a:r>
              <a:rPr lang="en-US" altLang="zh-CN" dirty="0"/>
              <a:t>-GAT based Node Classification</a:t>
            </a:r>
            <a:endParaRPr lang="zh-CN" altLang="en-US" dirty="0"/>
          </a:p>
        </p:txBody>
      </p:sp>
      <p:sp>
        <p:nvSpPr>
          <p:cNvPr id="5" name="灯片编号占位符 4">
            <a:extLst>
              <a:ext uri="{FF2B5EF4-FFF2-40B4-BE49-F238E27FC236}">
                <a16:creationId xmlns:a16="http://schemas.microsoft.com/office/drawing/2014/main" id="{51436ED7-92E3-96CF-CB94-1E7FB6068452}"/>
              </a:ext>
            </a:extLst>
          </p:cNvPr>
          <p:cNvSpPr>
            <a:spLocks noGrp="1"/>
          </p:cNvSpPr>
          <p:nvPr>
            <p:ph type="sldNum" sz="quarter" idx="12"/>
          </p:nvPr>
        </p:nvSpPr>
        <p:spPr/>
        <p:txBody>
          <a:bodyPr/>
          <a:lstStyle/>
          <a:p>
            <a:fld id="{22DECF6A-13F7-418C-BBFC-95033FFCD5F1}" type="slidenum">
              <a:rPr lang="en-US" noProof="1" smtClean="0"/>
              <a:pPr/>
              <a:t>10</a:t>
            </a:fld>
            <a:endParaRPr lang="en-US" noProof="1"/>
          </a:p>
        </p:txBody>
      </p:sp>
      <p:sp>
        <p:nvSpPr>
          <p:cNvPr id="6" name="日期占位符 5">
            <a:extLst>
              <a:ext uri="{FF2B5EF4-FFF2-40B4-BE49-F238E27FC236}">
                <a16:creationId xmlns:a16="http://schemas.microsoft.com/office/drawing/2014/main" id="{8CDF8AC5-B39C-556E-4797-E10D0CDD7AB9}"/>
              </a:ext>
            </a:extLst>
          </p:cNvPr>
          <p:cNvSpPr>
            <a:spLocks noGrp="1"/>
          </p:cNvSpPr>
          <p:nvPr>
            <p:ph type="dt" sz="half" idx="10"/>
          </p:nvPr>
        </p:nvSpPr>
        <p:spPr/>
        <p:txBody>
          <a:bodyPr/>
          <a:lstStyle/>
          <a:p>
            <a:fld id="{1484590A-F24F-4CD4-9207-3ABC2A5D20C4}" type="datetime4">
              <a:rPr lang="en-GB" noProof="1" smtClean="0"/>
              <a:pPr/>
              <a:t>14 March 2024</a:t>
            </a:fld>
            <a:endParaRPr lang="en-US" noProof="1"/>
          </a:p>
        </p:txBody>
      </p:sp>
      <p:pic>
        <p:nvPicPr>
          <p:cNvPr id="8" name="图片 7">
            <a:extLst>
              <a:ext uri="{FF2B5EF4-FFF2-40B4-BE49-F238E27FC236}">
                <a16:creationId xmlns:a16="http://schemas.microsoft.com/office/drawing/2014/main" id="{417A3DDC-D6C9-20AF-1A9F-D87C1F794E2D}"/>
              </a:ext>
            </a:extLst>
          </p:cNvPr>
          <p:cNvPicPr>
            <a:picLocks noChangeAspect="1"/>
          </p:cNvPicPr>
          <p:nvPr/>
        </p:nvPicPr>
        <p:blipFill rotWithShape="1">
          <a:blip r:embed="rId3"/>
          <a:srcRect t="2780" b="-1"/>
          <a:stretch/>
        </p:blipFill>
        <p:spPr>
          <a:xfrm>
            <a:off x="1539873" y="1387402"/>
            <a:ext cx="6064254" cy="2902657"/>
          </a:xfrm>
          <a:prstGeom prst="rect">
            <a:avLst/>
          </a:prstGeom>
        </p:spPr>
      </p:pic>
    </p:spTree>
    <p:extLst>
      <p:ext uri="{BB962C8B-B14F-4D97-AF65-F5344CB8AC3E}">
        <p14:creationId xmlns:p14="http://schemas.microsoft.com/office/powerpoint/2010/main" val="3216504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13795-A0F5-C4FD-3D30-CF0A70BF81DF}"/>
            </a:ext>
          </a:extLst>
        </p:cNvPr>
        <p:cNvGrpSpPr/>
        <p:nvPr/>
      </p:nvGrpSpPr>
      <p:grpSpPr>
        <a:xfrm>
          <a:off x="0" y="0"/>
          <a:ext cx="0" cy="0"/>
          <a:chOff x="0" y="0"/>
          <a:chExt cx="0" cy="0"/>
        </a:xfrm>
      </p:grpSpPr>
      <p:sp>
        <p:nvSpPr>
          <p:cNvPr id="2" name="内容占位符 1">
            <a:extLst>
              <a:ext uri="{FF2B5EF4-FFF2-40B4-BE49-F238E27FC236}">
                <a16:creationId xmlns:a16="http://schemas.microsoft.com/office/drawing/2014/main" id="{E69A2E4C-0819-526E-890C-4EF1AF399960}"/>
              </a:ext>
            </a:extLst>
          </p:cNvPr>
          <p:cNvSpPr>
            <a:spLocks noGrp="1"/>
          </p:cNvSpPr>
          <p:nvPr>
            <p:ph idx="1"/>
          </p:nvPr>
        </p:nvSpPr>
        <p:spPr/>
        <p:txBody>
          <a:bodyPr>
            <a:normAutofit/>
          </a:bodyPr>
          <a:lstStyle/>
          <a:p>
            <a:pPr marL="172800"/>
            <a:r>
              <a:rPr lang="en-US" altLang="zh-CN" dirty="0"/>
              <a:t>Framework</a:t>
            </a:r>
            <a:endParaRPr lang="zh-CN" altLang="en-US" dirty="0"/>
          </a:p>
        </p:txBody>
      </p:sp>
      <p:sp>
        <p:nvSpPr>
          <p:cNvPr id="3" name="标题 2">
            <a:extLst>
              <a:ext uri="{FF2B5EF4-FFF2-40B4-BE49-F238E27FC236}">
                <a16:creationId xmlns:a16="http://schemas.microsoft.com/office/drawing/2014/main" id="{3ACF2C7A-94EC-10EE-DE86-1CA47C10F706}"/>
              </a:ext>
            </a:extLst>
          </p:cNvPr>
          <p:cNvSpPr>
            <a:spLocks noGrp="1"/>
          </p:cNvSpPr>
          <p:nvPr>
            <p:ph type="title"/>
          </p:nvPr>
        </p:nvSpPr>
        <p:spPr/>
        <p:txBody>
          <a:bodyPr/>
          <a:lstStyle/>
          <a:p>
            <a:r>
              <a:rPr lang="en-US" altLang="zh-CN" dirty="0" err="1"/>
              <a:t>BCTu</a:t>
            </a:r>
            <a:r>
              <a:rPr lang="en-US" altLang="zh-CN" dirty="0"/>
              <a:t>-GAT based Node Classification</a:t>
            </a:r>
            <a:endParaRPr lang="zh-CN" altLang="en-US" dirty="0"/>
          </a:p>
        </p:txBody>
      </p:sp>
      <p:sp>
        <p:nvSpPr>
          <p:cNvPr id="5" name="灯片编号占位符 4">
            <a:extLst>
              <a:ext uri="{FF2B5EF4-FFF2-40B4-BE49-F238E27FC236}">
                <a16:creationId xmlns:a16="http://schemas.microsoft.com/office/drawing/2014/main" id="{BF583749-D0C2-CD94-49B2-471734C50692}"/>
              </a:ext>
            </a:extLst>
          </p:cNvPr>
          <p:cNvSpPr>
            <a:spLocks noGrp="1"/>
          </p:cNvSpPr>
          <p:nvPr>
            <p:ph type="sldNum" sz="quarter" idx="12"/>
          </p:nvPr>
        </p:nvSpPr>
        <p:spPr/>
        <p:txBody>
          <a:bodyPr/>
          <a:lstStyle/>
          <a:p>
            <a:fld id="{22DECF6A-13F7-418C-BBFC-95033FFCD5F1}" type="slidenum">
              <a:rPr lang="en-US" noProof="1" smtClean="0"/>
              <a:pPr/>
              <a:t>11</a:t>
            </a:fld>
            <a:endParaRPr lang="en-US" noProof="1"/>
          </a:p>
        </p:txBody>
      </p:sp>
      <p:sp>
        <p:nvSpPr>
          <p:cNvPr id="6" name="日期占位符 5">
            <a:extLst>
              <a:ext uri="{FF2B5EF4-FFF2-40B4-BE49-F238E27FC236}">
                <a16:creationId xmlns:a16="http://schemas.microsoft.com/office/drawing/2014/main" id="{0D1D1EA3-F5F1-6435-703A-674D6687D77A}"/>
              </a:ext>
            </a:extLst>
          </p:cNvPr>
          <p:cNvSpPr>
            <a:spLocks noGrp="1"/>
          </p:cNvSpPr>
          <p:nvPr>
            <p:ph type="dt" sz="half" idx="10"/>
          </p:nvPr>
        </p:nvSpPr>
        <p:spPr/>
        <p:txBody>
          <a:bodyPr/>
          <a:lstStyle/>
          <a:p>
            <a:fld id="{1484590A-F24F-4CD4-9207-3ABC2A5D20C4}" type="datetime4">
              <a:rPr lang="en-GB" noProof="1" smtClean="0"/>
              <a:pPr/>
              <a:t>14 March 2024</a:t>
            </a:fld>
            <a:endParaRPr lang="en-US" noProof="1"/>
          </a:p>
        </p:txBody>
      </p:sp>
      <p:pic>
        <p:nvPicPr>
          <p:cNvPr id="8" name="图片 7">
            <a:extLst>
              <a:ext uri="{FF2B5EF4-FFF2-40B4-BE49-F238E27FC236}">
                <a16:creationId xmlns:a16="http://schemas.microsoft.com/office/drawing/2014/main" id="{9314965B-D170-8FA4-C6DD-FD0B2F4B0707}"/>
              </a:ext>
            </a:extLst>
          </p:cNvPr>
          <p:cNvPicPr>
            <a:picLocks noChangeAspect="1"/>
          </p:cNvPicPr>
          <p:nvPr/>
        </p:nvPicPr>
        <p:blipFill rotWithShape="1">
          <a:blip r:embed="rId3"/>
          <a:srcRect t="2780" b="-1"/>
          <a:stretch/>
        </p:blipFill>
        <p:spPr>
          <a:xfrm>
            <a:off x="1539873" y="1387402"/>
            <a:ext cx="6064254" cy="2902657"/>
          </a:xfrm>
          <a:prstGeom prst="rect">
            <a:avLst/>
          </a:prstGeom>
        </p:spPr>
      </p:pic>
      <p:cxnSp>
        <p:nvCxnSpPr>
          <p:cNvPr id="10" name="直接连接符 9">
            <a:extLst>
              <a:ext uri="{FF2B5EF4-FFF2-40B4-BE49-F238E27FC236}">
                <a16:creationId xmlns:a16="http://schemas.microsoft.com/office/drawing/2014/main" id="{D99501DA-393D-D68C-9A66-A86AECE3F015}"/>
              </a:ext>
            </a:extLst>
          </p:cNvPr>
          <p:cNvCxnSpPr/>
          <p:nvPr/>
        </p:nvCxnSpPr>
        <p:spPr>
          <a:xfrm>
            <a:off x="1623060" y="1387402"/>
            <a:ext cx="5905500" cy="0"/>
          </a:xfrm>
          <a:prstGeom prst="line">
            <a:avLst/>
          </a:prstGeom>
          <a:ln w="19050">
            <a:solidFill>
              <a:srgbClr val="C00000"/>
            </a:solidFill>
            <a:prstDash val="dashDot"/>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874E89AA-3236-82AA-9257-99AF2DBE7DA1}"/>
              </a:ext>
            </a:extLst>
          </p:cNvPr>
          <p:cNvCxnSpPr>
            <a:cxnSpLocks/>
          </p:cNvCxnSpPr>
          <p:nvPr/>
        </p:nvCxnSpPr>
        <p:spPr>
          <a:xfrm>
            <a:off x="7528560" y="1387402"/>
            <a:ext cx="0" cy="2867892"/>
          </a:xfrm>
          <a:prstGeom prst="line">
            <a:avLst/>
          </a:prstGeom>
          <a:ln w="19050">
            <a:solidFill>
              <a:srgbClr val="C00000"/>
            </a:solidFill>
            <a:prstDash val="dashDot"/>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FF956830-D2D4-99C7-6C35-206222AEB3BA}"/>
              </a:ext>
            </a:extLst>
          </p:cNvPr>
          <p:cNvCxnSpPr>
            <a:cxnSpLocks/>
          </p:cNvCxnSpPr>
          <p:nvPr/>
        </p:nvCxnSpPr>
        <p:spPr>
          <a:xfrm flipH="1">
            <a:off x="4711700" y="4255294"/>
            <a:ext cx="2816860" cy="0"/>
          </a:xfrm>
          <a:prstGeom prst="line">
            <a:avLst/>
          </a:prstGeom>
          <a:ln w="19050">
            <a:solidFill>
              <a:srgbClr val="C00000"/>
            </a:solidFill>
            <a:prstDash val="dashDot"/>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77F60EEA-ED65-D644-1795-B9C1651B24E8}"/>
              </a:ext>
            </a:extLst>
          </p:cNvPr>
          <p:cNvCxnSpPr>
            <a:cxnSpLocks/>
          </p:cNvCxnSpPr>
          <p:nvPr/>
        </p:nvCxnSpPr>
        <p:spPr>
          <a:xfrm>
            <a:off x="4711700" y="3440906"/>
            <a:ext cx="0" cy="814388"/>
          </a:xfrm>
          <a:prstGeom prst="line">
            <a:avLst/>
          </a:prstGeom>
          <a:ln w="19050">
            <a:solidFill>
              <a:srgbClr val="C00000"/>
            </a:solidFill>
            <a:prstDash val="dashDot"/>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7F73D2DA-71FC-D22C-450F-2DFF1A8EFC13}"/>
              </a:ext>
            </a:extLst>
          </p:cNvPr>
          <p:cNvCxnSpPr>
            <a:cxnSpLocks/>
          </p:cNvCxnSpPr>
          <p:nvPr/>
        </p:nvCxnSpPr>
        <p:spPr>
          <a:xfrm>
            <a:off x="1623060" y="3440906"/>
            <a:ext cx="3088640" cy="0"/>
          </a:xfrm>
          <a:prstGeom prst="line">
            <a:avLst/>
          </a:prstGeom>
          <a:ln w="19050">
            <a:solidFill>
              <a:srgbClr val="C00000"/>
            </a:solidFill>
            <a:prstDash val="dashDot"/>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6F59A9CC-04A6-BB15-2C8F-2BEC81BEB2BE}"/>
              </a:ext>
            </a:extLst>
          </p:cNvPr>
          <p:cNvCxnSpPr>
            <a:cxnSpLocks/>
          </p:cNvCxnSpPr>
          <p:nvPr/>
        </p:nvCxnSpPr>
        <p:spPr>
          <a:xfrm flipV="1">
            <a:off x="1623060" y="1387402"/>
            <a:ext cx="0" cy="2053504"/>
          </a:xfrm>
          <a:prstGeom prst="line">
            <a:avLst/>
          </a:prstGeom>
          <a:ln w="19050">
            <a:solidFill>
              <a:srgbClr val="C00000"/>
            </a:solidFill>
            <a:prstDash val="dashDot"/>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7F110C07-F4B6-9A04-2FAD-2581FFA7919F}"/>
              </a:ext>
            </a:extLst>
          </p:cNvPr>
          <p:cNvSpPr txBox="1"/>
          <p:nvPr/>
        </p:nvSpPr>
        <p:spPr>
          <a:xfrm>
            <a:off x="6513590" y="4255294"/>
            <a:ext cx="1930399" cy="338554"/>
          </a:xfrm>
          <a:prstGeom prst="rect">
            <a:avLst/>
          </a:prstGeom>
          <a:noFill/>
        </p:spPr>
        <p:txBody>
          <a:bodyPr wrap="square">
            <a:spAutoFit/>
          </a:bodyPr>
          <a:lstStyle/>
          <a:p>
            <a:r>
              <a:rPr lang="en-US" altLang="zh-CN" sz="1600" b="1" dirty="0">
                <a:solidFill>
                  <a:srgbClr val="C00000"/>
                </a:solidFill>
              </a:rPr>
              <a:t>Node classification</a:t>
            </a:r>
            <a:endParaRPr lang="zh-CN" altLang="en-US" sz="1600" b="1" dirty="0"/>
          </a:p>
        </p:txBody>
      </p:sp>
    </p:spTree>
    <p:extLst>
      <p:ext uri="{BB962C8B-B14F-4D97-AF65-F5344CB8AC3E}">
        <p14:creationId xmlns:p14="http://schemas.microsoft.com/office/powerpoint/2010/main" val="784663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AD42C-3489-84FA-D3EF-65CD6FFDFF20}"/>
            </a:ext>
          </a:extLst>
        </p:cNvPr>
        <p:cNvGrpSpPr/>
        <p:nvPr/>
      </p:nvGrpSpPr>
      <p:grpSpPr>
        <a:xfrm>
          <a:off x="0" y="0"/>
          <a:ext cx="0" cy="0"/>
          <a:chOff x="0" y="0"/>
          <a:chExt cx="0" cy="0"/>
        </a:xfrm>
      </p:grpSpPr>
      <p:sp>
        <p:nvSpPr>
          <p:cNvPr id="2" name="内容占位符 1">
            <a:extLst>
              <a:ext uri="{FF2B5EF4-FFF2-40B4-BE49-F238E27FC236}">
                <a16:creationId xmlns:a16="http://schemas.microsoft.com/office/drawing/2014/main" id="{89D91C97-62A9-A741-5AB6-C75C2768CE95}"/>
              </a:ext>
            </a:extLst>
          </p:cNvPr>
          <p:cNvSpPr>
            <a:spLocks noGrp="1"/>
          </p:cNvSpPr>
          <p:nvPr>
            <p:ph idx="1"/>
          </p:nvPr>
        </p:nvSpPr>
        <p:spPr/>
        <p:txBody>
          <a:bodyPr>
            <a:normAutofit/>
          </a:bodyPr>
          <a:lstStyle/>
          <a:p>
            <a:pPr marL="172800"/>
            <a:r>
              <a:rPr lang="en-US" altLang="zh-CN" dirty="0"/>
              <a:t>BCM-based Training Sample Selection</a:t>
            </a:r>
          </a:p>
          <a:p>
            <a:pPr marL="288000"/>
            <a:r>
              <a:rPr lang="en-US" altLang="zh-CN" sz="1800" dirty="0">
                <a:solidFill>
                  <a:srgbClr val="C00000"/>
                </a:solidFill>
              </a:rPr>
              <a:t>Unbalanced</a:t>
            </a:r>
            <a:r>
              <a:rPr lang="en-US" altLang="zh-CN" sz="1800" b="0" dirty="0"/>
              <a:t> training samples between two kinds of nodes</a:t>
            </a:r>
          </a:p>
          <a:p>
            <a:pPr marL="288000"/>
            <a:r>
              <a:rPr lang="en-GB" altLang="zh-CN" sz="1800" b="0" dirty="0"/>
              <a:t>Random sampling selection           </a:t>
            </a:r>
            <a:r>
              <a:rPr lang="en-US" altLang="zh-CN" sz="1800" dirty="0">
                <a:solidFill>
                  <a:srgbClr val="C00000"/>
                </a:solidFill>
              </a:rPr>
              <a:t>BCM</a:t>
            </a:r>
            <a:r>
              <a:rPr lang="en-US" altLang="zh-CN" sz="1800" b="0" dirty="0"/>
              <a:t> (Betweenness Centrality Metric )</a:t>
            </a:r>
          </a:p>
          <a:p>
            <a:pPr marL="1350" indent="0">
              <a:buNone/>
            </a:pPr>
            <a:r>
              <a:rPr lang="en-US" altLang="zh-CN" dirty="0"/>
              <a:t>  </a:t>
            </a:r>
          </a:p>
          <a:p>
            <a:pPr marL="1350" indent="0">
              <a:buNone/>
            </a:pPr>
            <a:endParaRPr lang="en-US" altLang="zh-CN" dirty="0"/>
          </a:p>
          <a:p>
            <a:pPr marL="1350" indent="0">
              <a:buNone/>
            </a:pPr>
            <a:endParaRPr lang="en-US" altLang="zh-CN" dirty="0"/>
          </a:p>
          <a:p>
            <a:pPr marL="288000" indent="-172800"/>
            <a:endParaRPr lang="en-GB" altLang="zh-CN" sz="1800" b="0" dirty="0"/>
          </a:p>
          <a:p>
            <a:pPr marL="288000" indent="-172800"/>
            <a:r>
              <a:rPr lang="en-GB" altLang="zh-CN" sz="1800" b="0" dirty="0"/>
              <a:t>executes </a:t>
            </a:r>
            <a:r>
              <a:rPr lang="en-GB" altLang="zh-CN" sz="1800" dirty="0">
                <a:solidFill>
                  <a:srgbClr val="C00000"/>
                </a:solidFill>
              </a:rPr>
              <a:t>only once</a:t>
            </a:r>
            <a:endParaRPr lang="zh-CN" altLang="en-US" sz="1800" dirty="0">
              <a:solidFill>
                <a:srgbClr val="C00000"/>
              </a:solidFill>
            </a:endParaRPr>
          </a:p>
        </p:txBody>
      </p:sp>
      <p:sp>
        <p:nvSpPr>
          <p:cNvPr id="3" name="标题 2">
            <a:extLst>
              <a:ext uri="{FF2B5EF4-FFF2-40B4-BE49-F238E27FC236}">
                <a16:creationId xmlns:a16="http://schemas.microsoft.com/office/drawing/2014/main" id="{333E3208-6E4C-09C8-255A-456471B8EEAC}"/>
              </a:ext>
            </a:extLst>
          </p:cNvPr>
          <p:cNvSpPr>
            <a:spLocks noGrp="1"/>
          </p:cNvSpPr>
          <p:nvPr>
            <p:ph type="title"/>
          </p:nvPr>
        </p:nvSpPr>
        <p:spPr/>
        <p:txBody>
          <a:bodyPr/>
          <a:lstStyle/>
          <a:p>
            <a:r>
              <a:rPr lang="en-US" altLang="zh-CN" dirty="0" err="1"/>
              <a:t>BCTu</a:t>
            </a:r>
            <a:r>
              <a:rPr lang="en-US" altLang="zh-CN" dirty="0"/>
              <a:t>-GAT based Node Classification</a:t>
            </a:r>
            <a:endParaRPr lang="zh-CN" altLang="en-US" dirty="0"/>
          </a:p>
        </p:txBody>
      </p:sp>
      <p:sp>
        <p:nvSpPr>
          <p:cNvPr id="5" name="灯片编号占位符 4">
            <a:extLst>
              <a:ext uri="{FF2B5EF4-FFF2-40B4-BE49-F238E27FC236}">
                <a16:creationId xmlns:a16="http://schemas.microsoft.com/office/drawing/2014/main" id="{7A44DA81-7CC1-9220-D0B7-2A87EF973510}"/>
              </a:ext>
            </a:extLst>
          </p:cNvPr>
          <p:cNvSpPr>
            <a:spLocks noGrp="1"/>
          </p:cNvSpPr>
          <p:nvPr>
            <p:ph type="sldNum" sz="quarter" idx="12"/>
          </p:nvPr>
        </p:nvSpPr>
        <p:spPr/>
        <p:txBody>
          <a:bodyPr/>
          <a:lstStyle/>
          <a:p>
            <a:fld id="{22DECF6A-13F7-418C-BBFC-95033FFCD5F1}" type="slidenum">
              <a:rPr lang="en-US" noProof="1" smtClean="0"/>
              <a:pPr/>
              <a:t>12</a:t>
            </a:fld>
            <a:endParaRPr lang="en-US" noProof="1"/>
          </a:p>
        </p:txBody>
      </p:sp>
      <p:sp>
        <p:nvSpPr>
          <p:cNvPr id="6" name="日期占位符 5">
            <a:extLst>
              <a:ext uri="{FF2B5EF4-FFF2-40B4-BE49-F238E27FC236}">
                <a16:creationId xmlns:a16="http://schemas.microsoft.com/office/drawing/2014/main" id="{80C732D8-6501-F1FB-4218-54099FEA5817}"/>
              </a:ext>
            </a:extLst>
          </p:cNvPr>
          <p:cNvSpPr>
            <a:spLocks noGrp="1"/>
          </p:cNvSpPr>
          <p:nvPr>
            <p:ph type="dt" sz="half" idx="10"/>
          </p:nvPr>
        </p:nvSpPr>
        <p:spPr/>
        <p:txBody>
          <a:bodyPr/>
          <a:lstStyle/>
          <a:p>
            <a:fld id="{1484590A-F24F-4CD4-9207-3ABC2A5D20C4}" type="datetime4">
              <a:rPr lang="en-GB" noProof="1" smtClean="0"/>
              <a:pPr/>
              <a:t>14 March 2024</a:t>
            </a:fld>
            <a:endParaRPr lang="en-US" noProof="1"/>
          </a:p>
        </p:txBody>
      </p:sp>
      <p:sp>
        <p:nvSpPr>
          <p:cNvPr id="9" name="文本框 8">
            <a:extLst>
              <a:ext uri="{FF2B5EF4-FFF2-40B4-BE49-F238E27FC236}">
                <a16:creationId xmlns:a16="http://schemas.microsoft.com/office/drawing/2014/main" id="{80869CAB-9EBB-5754-B53E-116739A416AA}"/>
              </a:ext>
            </a:extLst>
          </p:cNvPr>
          <p:cNvSpPr txBox="1"/>
          <p:nvPr/>
        </p:nvSpPr>
        <p:spPr>
          <a:xfrm>
            <a:off x="0" y="4525001"/>
            <a:ext cx="9144000" cy="215444"/>
          </a:xfrm>
          <a:prstGeom prst="rect">
            <a:avLst/>
          </a:prstGeom>
          <a:noFill/>
        </p:spPr>
        <p:txBody>
          <a:bodyPr wrap="square">
            <a:spAutoFit/>
          </a:bodyPr>
          <a:lstStyle/>
          <a:p>
            <a:pPr>
              <a:spcBef>
                <a:spcPts val="100"/>
              </a:spcBef>
            </a:pPr>
            <a:r>
              <a:rPr lang="en-US" altLang="zh-CN" sz="800" b="1" dirty="0"/>
              <a:t>[1] M. Barthelemy, “Betweenness centrality in large complex networks,” The European Physical Journal B - Condensed Matter, vol. 38, pp. 163–168, 2004</a:t>
            </a:r>
          </a:p>
        </p:txBody>
      </p:sp>
      <p:cxnSp>
        <p:nvCxnSpPr>
          <p:cNvPr id="11" name="直接连接符 10">
            <a:extLst>
              <a:ext uri="{FF2B5EF4-FFF2-40B4-BE49-F238E27FC236}">
                <a16:creationId xmlns:a16="http://schemas.microsoft.com/office/drawing/2014/main" id="{D3095630-9D68-E1D8-639E-F36A802C6875}"/>
              </a:ext>
            </a:extLst>
          </p:cNvPr>
          <p:cNvCxnSpPr>
            <a:cxnSpLocks/>
          </p:cNvCxnSpPr>
          <p:nvPr/>
        </p:nvCxnSpPr>
        <p:spPr>
          <a:xfrm>
            <a:off x="3641479" y="1962886"/>
            <a:ext cx="515132" cy="0"/>
          </a:xfrm>
          <a:prstGeom prst="line">
            <a:avLst/>
          </a:prstGeom>
          <a:ln w="38100">
            <a:solidFill>
              <a:schemeClr val="tx1"/>
            </a:solidFill>
            <a:headEnd type="non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3" name="组合 12">
            <a:extLst>
              <a:ext uri="{FF2B5EF4-FFF2-40B4-BE49-F238E27FC236}">
                <a16:creationId xmlns:a16="http://schemas.microsoft.com/office/drawing/2014/main" id="{04F0F909-536D-AD52-B924-86EC4B337B44}"/>
              </a:ext>
            </a:extLst>
          </p:cNvPr>
          <p:cNvGrpSpPr/>
          <p:nvPr/>
        </p:nvGrpSpPr>
        <p:grpSpPr>
          <a:xfrm>
            <a:off x="2958579" y="2487242"/>
            <a:ext cx="3226842" cy="843436"/>
            <a:chOff x="336499" y="2556625"/>
            <a:chExt cx="3226842" cy="843436"/>
          </a:xfrm>
        </p:grpSpPr>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22230339-3CA7-D741-AF5A-A4469F4856B9}"/>
                    </a:ext>
                  </a:extLst>
                </p:cNvPr>
                <p:cNvSpPr txBox="1"/>
                <p:nvPr/>
              </p:nvSpPr>
              <p:spPr>
                <a:xfrm>
                  <a:off x="336499" y="2664347"/>
                  <a:ext cx="2890343" cy="7357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𝐵𝐶𝑀</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𝑥</m:t>
                            </m:r>
                          </m:e>
                        </m:d>
                        <m:r>
                          <a:rPr lang="en-US" altLang="zh-CN" b="0" i="1" smtClean="0">
                            <a:latin typeface="Cambria Math" panose="02040503050406030204" pitchFamily="18" charset="0"/>
                          </a:rPr>
                          <m:t>=</m:t>
                        </m:r>
                        <m:nary>
                          <m:naryPr>
                            <m:chr m:val="∑"/>
                            <m:supHide m:val="on"/>
                            <m:ctrlPr>
                              <a:rPr lang="en-US" altLang="zh-CN" b="0" i="1" smtClean="0">
                                <a:latin typeface="Cambria Math" panose="02040503050406030204" pitchFamily="18" charset="0"/>
                              </a:rPr>
                            </m:ctrlPr>
                          </m:naryPr>
                          <m:sub>
                            <m:r>
                              <m:rPr>
                                <m:brk m:alnAt="7"/>
                              </m:rPr>
                              <a:rPr lang="en-US" altLang="zh-CN" b="0" i="1" smtClean="0">
                                <a:latin typeface="Cambria Math" panose="02040503050406030204" pitchFamily="18" charset="0"/>
                              </a:rPr>
                              <m:t>𝑝</m:t>
                            </m:r>
                            <m:r>
                              <a:rPr lang="en-US" altLang="zh-CN" b="0" i="1" smtClean="0">
                                <a:latin typeface="Cambria Math" panose="02040503050406030204" pitchFamily="18" charset="0"/>
                              </a:rPr>
                              <m:t>,</m:t>
                            </m:r>
                            <m:r>
                              <a:rPr lang="en-US" altLang="zh-CN" b="0" i="1" smtClean="0">
                                <a:latin typeface="Cambria Math" panose="02040503050406030204" pitchFamily="18" charset="0"/>
                              </a:rPr>
                              <m:t>𝑞</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𝑥</m:t>
                            </m:r>
                            <m:r>
                              <a:rPr lang="en-US" altLang="zh-CN" b="0" i="1" smtClean="0">
                                <a:latin typeface="Cambria Math" panose="02040503050406030204" pitchFamily="18" charset="0"/>
                                <a:ea typeface="Cambria Math" panose="02040503050406030204" pitchFamily="18" charset="0"/>
                              </a:rPr>
                              <m:t>,</m:t>
                            </m:r>
                            <m:sSub>
                              <m:sSubPr>
                                <m:ctrlPr>
                                  <a:rPr lang="en-US" altLang="zh-CN" b="0" i="1" smtClean="0">
                                    <a:latin typeface="Cambria Math" panose="02040503050406030204" pitchFamily="18" charset="0"/>
                                    <a:ea typeface="Cambria Math" panose="02040503050406030204" pitchFamily="18" charset="0"/>
                                  </a:rPr>
                                </m:ctrlPr>
                              </m:sSubPr>
                              <m:e>
                                <m:r>
                                  <a:rPr lang="zh-CN" altLang="en-US" b="0" i="1" smtClean="0">
                                    <a:latin typeface="Cambria Math" panose="02040503050406030204" pitchFamily="18" charset="0"/>
                                    <a:ea typeface="Cambria Math" panose="02040503050406030204" pitchFamily="18" charset="0"/>
                                  </a:rPr>
                                  <m:t>𝜎</m:t>
                                </m:r>
                              </m:e>
                              <m:sub>
                                <m:r>
                                  <a:rPr lang="en-US" altLang="zh-CN" b="0" i="1" smtClean="0">
                                    <a:latin typeface="Cambria Math" panose="02040503050406030204" pitchFamily="18" charset="0"/>
                                    <a:ea typeface="Cambria Math" panose="02040503050406030204" pitchFamily="18" charset="0"/>
                                  </a:rPr>
                                  <m:t>𝑝𝑞</m:t>
                                </m:r>
                              </m:sub>
                            </m:sSub>
                            <m:r>
                              <m:rPr>
                                <m:brk m:alnAt="7"/>
                              </m:rP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0</m:t>
                            </m:r>
                          </m:sub>
                          <m:sup/>
                          <m:e>
                            <m:f>
                              <m:fPr>
                                <m:ctrlPr>
                                  <a:rPr lang="en-US" altLang="zh-CN" b="0" i="1" smtClean="0">
                                    <a:latin typeface="Cambria Math" panose="02040503050406030204" pitchFamily="18" charset="0"/>
                                  </a:rPr>
                                </m:ctrlPr>
                              </m:fPr>
                              <m:num>
                                <m:sSub>
                                  <m:sSubPr>
                                    <m:ctrlPr>
                                      <a:rPr lang="en-US" altLang="zh-CN" i="1">
                                        <a:latin typeface="Cambria Math" panose="02040503050406030204" pitchFamily="18" charset="0"/>
                                        <a:ea typeface="Cambria Math" panose="02040503050406030204" pitchFamily="18" charset="0"/>
                                      </a:rPr>
                                    </m:ctrlPr>
                                  </m:sSubPr>
                                  <m:e>
                                    <m:r>
                                      <a:rPr lang="zh-CN" altLang="en-US" i="1">
                                        <a:latin typeface="Cambria Math" panose="02040503050406030204" pitchFamily="18" charset="0"/>
                                        <a:ea typeface="Cambria Math" panose="02040503050406030204" pitchFamily="18" charset="0"/>
                                      </a:rPr>
                                      <m:t>𝜎</m:t>
                                    </m:r>
                                  </m:e>
                                  <m:sub>
                                    <m:r>
                                      <a:rPr lang="en-US" altLang="zh-CN" i="1">
                                        <a:latin typeface="Cambria Math" panose="02040503050406030204" pitchFamily="18" charset="0"/>
                                        <a:ea typeface="Cambria Math" panose="02040503050406030204" pitchFamily="18" charset="0"/>
                                      </a:rPr>
                                      <m:t>𝑝𝑞</m:t>
                                    </m:r>
                                  </m:sub>
                                </m:sSub>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𝑥</m:t>
                                </m:r>
                                <m:r>
                                  <a:rPr lang="en-US" altLang="zh-CN" b="0" i="1" smtClean="0">
                                    <a:latin typeface="Cambria Math" panose="02040503050406030204" pitchFamily="18" charset="0"/>
                                    <a:ea typeface="Cambria Math" panose="02040503050406030204" pitchFamily="18" charset="0"/>
                                  </a:rPr>
                                  <m:t>)</m:t>
                                </m:r>
                              </m:num>
                              <m:den>
                                <m:sSub>
                                  <m:sSubPr>
                                    <m:ctrlPr>
                                      <a:rPr lang="en-US" altLang="zh-CN" i="1">
                                        <a:latin typeface="Cambria Math" panose="02040503050406030204" pitchFamily="18" charset="0"/>
                                        <a:ea typeface="Cambria Math" panose="02040503050406030204" pitchFamily="18" charset="0"/>
                                      </a:rPr>
                                    </m:ctrlPr>
                                  </m:sSubPr>
                                  <m:e>
                                    <m:r>
                                      <a:rPr lang="zh-CN" altLang="en-US" i="1">
                                        <a:latin typeface="Cambria Math" panose="02040503050406030204" pitchFamily="18" charset="0"/>
                                        <a:ea typeface="Cambria Math" panose="02040503050406030204" pitchFamily="18" charset="0"/>
                                      </a:rPr>
                                      <m:t>𝜎</m:t>
                                    </m:r>
                                  </m:e>
                                  <m:sub>
                                    <m:r>
                                      <a:rPr lang="en-US" altLang="zh-CN" i="1">
                                        <a:latin typeface="Cambria Math" panose="02040503050406030204" pitchFamily="18" charset="0"/>
                                        <a:ea typeface="Cambria Math" panose="02040503050406030204" pitchFamily="18" charset="0"/>
                                      </a:rPr>
                                      <m:t>𝑝𝑞</m:t>
                                    </m:r>
                                  </m:sub>
                                </m:sSub>
                              </m:den>
                            </m:f>
                          </m:e>
                        </m:nary>
                      </m:oMath>
                    </m:oMathPara>
                  </a14:m>
                  <a:endParaRPr lang="zh-CN" altLang="en-US" dirty="0"/>
                </a:p>
              </p:txBody>
            </p:sp>
          </mc:Choice>
          <mc:Fallback xmlns="">
            <p:sp>
              <p:nvSpPr>
                <p:cNvPr id="10" name="文本框 9">
                  <a:extLst>
                    <a:ext uri="{FF2B5EF4-FFF2-40B4-BE49-F238E27FC236}">
                      <a16:creationId xmlns:a16="http://schemas.microsoft.com/office/drawing/2014/main" id="{22230339-3CA7-D741-AF5A-A4469F4856B9}"/>
                    </a:ext>
                  </a:extLst>
                </p:cNvPr>
                <p:cNvSpPr txBox="1">
                  <a:spLocks noRot="1" noChangeAspect="1" noMove="1" noResize="1" noEditPoints="1" noAdjustHandles="1" noChangeArrowheads="1" noChangeShapeType="1" noTextEdit="1"/>
                </p:cNvSpPr>
                <p:nvPr/>
              </p:nvSpPr>
              <p:spPr>
                <a:xfrm>
                  <a:off x="336499" y="2664347"/>
                  <a:ext cx="2890343" cy="735714"/>
                </a:xfrm>
                <a:prstGeom prst="rect">
                  <a:avLst/>
                </a:prstGeom>
                <a:blipFill>
                  <a:blip r:embed="rId3"/>
                  <a:stretch>
                    <a:fillRect/>
                  </a:stretch>
                </a:blipFill>
              </p:spPr>
              <p:txBody>
                <a:bodyPr/>
                <a:lstStyle/>
                <a:p>
                  <a:r>
                    <a:rPr lang="zh-CN" altLang="en-US">
                      <a:noFill/>
                    </a:rPr>
                    <a:t> </a:t>
                  </a:r>
                </a:p>
              </p:txBody>
            </p:sp>
          </mc:Fallback>
        </mc:AlternateContent>
        <p:sp>
          <p:nvSpPr>
            <p:cNvPr id="12" name="文本框 11">
              <a:extLst>
                <a:ext uri="{FF2B5EF4-FFF2-40B4-BE49-F238E27FC236}">
                  <a16:creationId xmlns:a16="http://schemas.microsoft.com/office/drawing/2014/main" id="{D4CBBE58-1CD2-AEF9-4821-99697C2C1CA6}"/>
                </a:ext>
              </a:extLst>
            </p:cNvPr>
            <p:cNvSpPr txBox="1"/>
            <p:nvPr/>
          </p:nvSpPr>
          <p:spPr>
            <a:xfrm>
              <a:off x="3120591" y="2556625"/>
              <a:ext cx="442750" cy="369332"/>
            </a:xfrm>
            <a:prstGeom prst="rect">
              <a:avLst/>
            </a:prstGeom>
            <a:noFill/>
          </p:spPr>
          <p:txBody>
            <a:bodyPr wrap="none" rtlCol="0">
              <a:spAutoFit/>
            </a:bodyPr>
            <a:lstStyle/>
            <a:p>
              <a:r>
                <a:rPr lang="en-US" altLang="zh-CN" dirty="0"/>
                <a:t>[1]</a:t>
              </a:r>
              <a:endParaRPr lang="zh-CN" altLang="en-US" dirty="0"/>
            </a:p>
          </p:txBody>
        </p:sp>
      </p:grpSp>
    </p:spTree>
    <p:extLst>
      <p:ext uri="{BB962C8B-B14F-4D97-AF65-F5344CB8AC3E}">
        <p14:creationId xmlns:p14="http://schemas.microsoft.com/office/powerpoint/2010/main" val="1256680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D4477-C895-1585-35ED-8F30BC731BC9}"/>
            </a:ext>
          </a:extLst>
        </p:cNvPr>
        <p:cNvGrpSpPr/>
        <p:nvPr/>
      </p:nvGrpSpPr>
      <p:grpSpPr>
        <a:xfrm>
          <a:off x="0" y="0"/>
          <a:ext cx="0" cy="0"/>
          <a:chOff x="0" y="0"/>
          <a:chExt cx="0" cy="0"/>
        </a:xfrm>
      </p:grpSpPr>
      <p:sp>
        <p:nvSpPr>
          <p:cNvPr id="2" name="内容占位符 1">
            <a:extLst>
              <a:ext uri="{FF2B5EF4-FFF2-40B4-BE49-F238E27FC236}">
                <a16:creationId xmlns:a16="http://schemas.microsoft.com/office/drawing/2014/main" id="{479F3283-4FAA-46BF-145D-2A9F909BD8F9}"/>
              </a:ext>
            </a:extLst>
          </p:cNvPr>
          <p:cNvSpPr>
            <a:spLocks noGrp="1"/>
          </p:cNvSpPr>
          <p:nvPr>
            <p:ph idx="1"/>
          </p:nvPr>
        </p:nvSpPr>
        <p:spPr/>
        <p:txBody>
          <a:bodyPr>
            <a:normAutofit/>
          </a:bodyPr>
          <a:lstStyle/>
          <a:p>
            <a:pPr marL="172800"/>
            <a:r>
              <a:rPr lang="en-US" altLang="zh-CN" dirty="0"/>
              <a:t>Bi-level Aggregation-based Topology Updating</a:t>
            </a:r>
          </a:p>
          <a:p>
            <a:pPr marL="288000"/>
            <a:r>
              <a:rPr lang="en-US" altLang="zh-CN" sz="1800" b="0" dirty="0"/>
              <a:t>different types of nodes are usually </a:t>
            </a:r>
            <a:r>
              <a:rPr lang="en-US" altLang="zh-CN" sz="1800" dirty="0">
                <a:solidFill>
                  <a:srgbClr val="C00000"/>
                </a:solidFill>
              </a:rPr>
              <a:t>mixed up</a:t>
            </a:r>
          </a:p>
          <a:p>
            <a:pPr marL="172800">
              <a:spcBef>
                <a:spcPts val="2400"/>
              </a:spcBef>
            </a:pPr>
            <a:r>
              <a:rPr lang="en-US" altLang="zh-CN" dirty="0"/>
              <a:t>Local neighborhood</a:t>
            </a:r>
          </a:p>
          <a:p>
            <a:pPr marL="288000"/>
            <a:r>
              <a:rPr lang="en-US" altLang="zh-CN" sz="1800" dirty="0">
                <a:solidFill>
                  <a:srgbClr val="C00000"/>
                </a:solidFill>
              </a:rPr>
              <a:t>closely</a:t>
            </a:r>
            <a:r>
              <a:rPr lang="en-US" altLang="zh-CN" sz="1800" b="0" dirty="0"/>
              <a:t> connected to the target node</a:t>
            </a:r>
          </a:p>
          <a:p>
            <a:pPr marL="288000"/>
            <a:r>
              <a:rPr lang="en-US" altLang="zh-CN" sz="1800" b="0" dirty="0"/>
              <a:t>related to each other in the feature space</a:t>
            </a:r>
          </a:p>
          <a:p>
            <a:pPr marL="172800"/>
            <a:r>
              <a:rPr lang="en-US" altLang="zh-CN" dirty="0"/>
              <a:t>Non-local neighborhood</a:t>
            </a:r>
          </a:p>
          <a:p>
            <a:pPr marL="288000"/>
            <a:r>
              <a:rPr lang="en-US" altLang="zh-CN" sz="1800" b="0" dirty="0"/>
              <a:t>the area containing nodes of the </a:t>
            </a:r>
            <a:r>
              <a:rPr lang="en-US" altLang="zh-CN" sz="1800" dirty="0">
                <a:solidFill>
                  <a:srgbClr val="C00000"/>
                </a:solidFill>
              </a:rPr>
              <a:t>same type</a:t>
            </a:r>
          </a:p>
          <a:p>
            <a:pPr marL="288000"/>
            <a:r>
              <a:rPr lang="en-US" altLang="zh-CN" sz="1800" b="0" dirty="0"/>
              <a:t>not confined to local areas</a:t>
            </a:r>
          </a:p>
          <a:p>
            <a:pPr marL="172800"/>
            <a:endParaRPr lang="en-US" altLang="zh-CN" dirty="0"/>
          </a:p>
          <a:p>
            <a:pPr marL="172800"/>
            <a:endParaRPr lang="en-US" altLang="zh-CN" dirty="0"/>
          </a:p>
          <a:p>
            <a:pPr marL="172800"/>
            <a:endParaRPr lang="zh-CN" altLang="en-US" dirty="0"/>
          </a:p>
        </p:txBody>
      </p:sp>
      <p:sp>
        <p:nvSpPr>
          <p:cNvPr id="3" name="标题 2">
            <a:extLst>
              <a:ext uri="{FF2B5EF4-FFF2-40B4-BE49-F238E27FC236}">
                <a16:creationId xmlns:a16="http://schemas.microsoft.com/office/drawing/2014/main" id="{F5DDFD63-D9A8-DBA4-035C-399FAE955133}"/>
              </a:ext>
            </a:extLst>
          </p:cNvPr>
          <p:cNvSpPr>
            <a:spLocks noGrp="1"/>
          </p:cNvSpPr>
          <p:nvPr>
            <p:ph type="title"/>
          </p:nvPr>
        </p:nvSpPr>
        <p:spPr/>
        <p:txBody>
          <a:bodyPr/>
          <a:lstStyle/>
          <a:p>
            <a:r>
              <a:rPr lang="en-US" altLang="zh-CN" dirty="0" err="1"/>
              <a:t>BCTu</a:t>
            </a:r>
            <a:r>
              <a:rPr lang="en-US" altLang="zh-CN" dirty="0"/>
              <a:t>-GAT based Node Classification</a:t>
            </a:r>
            <a:endParaRPr lang="zh-CN" altLang="en-US" dirty="0"/>
          </a:p>
        </p:txBody>
      </p:sp>
      <p:sp>
        <p:nvSpPr>
          <p:cNvPr id="5" name="灯片编号占位符 4">
            <a:extLst>
              <a:ext uri="{FF2B5EF4-FFF2-40B4-BE49-F238E27FC236}">
                <a16:creationId xmlns:a16="http://schemas.microsoft.com/office/drawing/2014/main" id="{80E79512-8269-EBBF-BD22-52715D349145}"/>
              </a:ext>
            </a:extLst>
          </p:cNvPr>
          <p:cNvSpPr>
            <a:spLocks noGrp="1"/>
          </p:cNvSpPr>
          <p:nvPr>
            <p:ph type="sldNum" sz="quarter" idx="12"/>
          </p:nvPr>
        </p:nvSpPr>
        <p:spPr/>
        <p:txBody>
          <a:bodyPr/>
          <a:lstStyle/>
          <a:p>
            <a:fld id="{22DECF6A-13F7-418C-BBFC-95033FFCD5F1}" type="slidenum">
              <a:rPr lang="en-US" noProof="1" smtClean="0"/>
              <a:pPr/>
              <a:t>13</a:t>
            </a:fld>
            <a:endParaRPr lang="en-US" noProof="1"/>
          </a:p>
        </p:txBody>
      </p:sp>
      <p:sp>
        <p:nvSpPr>
          <p:cNvPr id="6" name="日期占位符 5">
            <a:extLst>
              <a:ext uri="{FF2B5EF4-FFF2-40B4-BE49-F238E27FC236}">
                <a16:creationId xmlns:a16="http://schemas.microsoft.com/office/drawing/2014/main" id="{0BE78B8B-C94D-DC02-547E-AE36C4AB56AC}"/>
              </a:ext>
            </a:extLst>
          </p:cNvPr>
          <p:cNvSpPr>
            <a:spLocks noGrp="1"/>
          </p:cNvSpPr>
          <p:nvPr>
            <p:ph type="dt" sz="half" idx="10"/>
          </p:nvPr>
        </p:nvSpPr>
        <p:spPr/>
        <p:txBody>
          <a:bodyPr/>
          <a:lstStyle/>
          <a:p>
            <a:fld id="{1484590A-F24F-4CD4-9207-3ABC2A5D20C4}" type="datetime4">
              <a:rPr lang="en-GB" noProof="1" smtClean="0"/>
              <a:pPr/>
              <a:t>14 March 2024</a:t>
            </a:fld>
            <a:endParaRPr lang="en-US" noProof="1"/>
          </a:p>
        </p:txBody>
      </p:sp>
      <p:grpSp>
        <p:nvGrpSpPr>
          <p:cNvPr id="10" name="组合 9">
            <a:extLst>
              <a:ext uri="{FF2B5EF4-FFF2-40B4-BE49-F238E27FC236}">
                <a16:creationId xmlns:a16="http://schemas.microsoft.com/office/drawing/2014/main" id="{1DD48F62-FB4D-3186-9B4D-72BC4F2B2053}"/>
              </a:ext>
            </a:extLst>
          </p:cNvPr>
          <p:cNvGrpSpPr/>
          <p:nvPr/>
        </p:nvGrpSpPr>
        <p:grpSpPr>
          <a:xfrm>
            <a:off x="5945241" y="1684421"/>
            <a:ext cx="2759857" cy="2878279"/>
            <a:chOff x="5937220" y="1604211"/>
            <a:chExt cx="2759857" cy="2878279"/>
          </a:xfrm>
          <a:effectLst>
            <a:outerShdw blurRad="50800" dist="38100" dir="2700000" algn="tl" rotWithShape="0">
              <a:prstClr val="black">
                <a:alpha val="40000"/>
              </a:prstClr>
            </a:outerShdw>
          </a:effectLst>
        </p:grpSpPr>
        <p:pic>
          <p:nvPicPr>
            <p:cNvPr id="8" name="图片 7">
              <a:extLst>
                <a:ext uri="{FF2B5EF4-FFF2-40B4-BE49-F238E27FC236}">
                  <a16:creationId xmlns:a16="http://schemas.microsoft.com/office/drawing/2014/main" id="{DFB58C20-6F97-ADDE-08F1-64A2F1143975}"/>
                </a:ext>
              </a:extLst>
            </p:cNvPr>
            <p:cNvPicPr>
              <a:picLocks noChangeAspect="1"/>
            </p:cNvPicPr>
            <p:nvPr/>
          </p:nvPicPr>
          <p:blipFill>
            <a:blip r:embed="rId3"/>
            <a:stretch>
              <a:fillRect/>
            </a:stretch>
          </p:blipFill>
          <p:spPr>
            <a:xfrm>
              <a:off x="5937220" y="1604211"/>
              <a:ext cx="2759857" cy="2416614"/>
            </a:xfrm>
            <a:prstGeom prst="rect">
              <a:avLst/>
            </a:prstGeom>
          </p:spPr>
        </p:pic>
        <p:sp>
          <p:nvSpPr>
            <p:cNvPr id="9" name="文本框 8">
              <a:extLst>
                <a:ext uri="{FF2B5EF4-FFF2-40B4-BE49-F238E27FC236}">
                  <a16:creationId xmlns:a16="http://schemas.microsoft.com/office/drawing/2014/main" id="{EE9338B1-A812-BBB1-726F-F98B578751A5}"/>
                </a:ext>
              </a:extLst>
            </p:cNvPr>
            <p:cNvSpPr txBox="1"/>
            <p:nvPr/>
          </p:nvSpPr>
          <p:spPr>
            <a:xfrm>
              <a:off x="6115050" y="4020825"/>
              <a:ext cx="2494223" cy="461665"/>
            </a:xfrm>
            <a:prstGeom prst="rect">
              <a:avLst/>
            </a:prstGeom>
            <a:noFill/>
          </p:spPr>
          <p:txBody>
            <a:bodyPr wrap="square">
              <a:spAutoFit/>
            </a:bodyPr>
            <a:lstStyle/>
            <a:p>
              <a:pPr algn="ctr"/>
              <a:r>
                <a:rPr lang="en-US" altLang="zh-CN" sz="1200" b="1" dirty="0"/>
                <a:t>Bi-level aggregation-based topology updating</a:t>
              </a:r>
              <a:endParaRPr lang="zh-CN" altLang="en-US" sz="1200" b="1" dirty="0"/>
            </a:p>
          </p:txBody>
        </p:sp>
      </p:grpSp>
    </p:spTree>
    <p:extLst>
      <p:ext uri="{BB962C8B-B14F-4D97-AF65-F5344CB8AC3E}">
        <p14:creationId xmlns:p14="http://schemas.microsoft.com/office/powerpoint/2010/main" val="3478641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C35CC-EC04-F686-64F1-F1D41B81EDBE}"/>
            </a:ext>
          </a:extLst>
        </p:cNvPr>
        <p:cNvGrpSpPr/>
        <p:nvPr/>
      </p:nvGrpSpPr>
      <p:grpSpPr>
        <a:xfrm>
          <a:off x="0" y="0"/>
          <a:ext cx="0" cy="0"/>
          <a:chOff x="0" y="0"/>
          <a:chExt cx="0" cy="0"/>
        </a:xfrm>
      </p:grpSpPr>
      <p:sp>
        <p:nvSpPr>
          <p:cNvPr id="2" name="内容占位符 1">
            <a:extLst>
              <a:ext uri="{FF2B5EF4-FFF2-40B4-BE49-F238E27FC236}">
                <a16:creationId xmlns:a16="http://schemas.microsoft.com/office/drawing/2014/main" id="{331489FF-CF9F-3E9B-0A76-D188F2DFA600}"/>
              </a:ext>
            </a:extLst>
          </p:cNvPr>
          <p:cNvSpPr>
            <a:spLocks noGrp="1"/>
          </p:cNvSpPr>
          <p:nvPr>
            <p:ph idx="1"/>
          </p:nvPr>
        </p:nvSpPr>
        <p:spPr/>
        <p:txBody>
          <a:bodyPr>
            <a:normAutofit/>
          </a:bodyPr>
          <a:lstStyle/>
          <a:p>
            <a:pPr marL="172800"/>
            <a:r>
              <a:rPr lang="en-US" altLang="zh-CN" dirty="0"/>
              <a:t>Bi-level Aggregation-based Topology Updating</a:t>
            </a:r>
          </a:p>
          <a:p>
            <a:pPr marL="288000"/>
            <a:r>
              <a:rPr lang="en-US" altLang="zh-CN" sz="1800" b="0" dirty="0"/>
              <a:t>different types of nodes are usually </a:t>
            </a:r>
            <a:r>
              <a:rPr lang="en-US" altLang="zh-CN" sz="1800" dirty="0">
                <a:solidFill>
                  <a:srgbClr val="C00000"/>
                </a:solidFill>
              </a:rPr>
              <a:t>mixed up</a:t>
            </a:r>
          </a:p>
          <a:p>
            <a:pPr marL="172800">
              <a:spcBef>
                <a:spcPts val="2400"/>
              </a:spcBef>
            </a:pPr>
            <a:r>
              <a:rPr lang="en-US" altLang="zh-CN" dirty="0"/>
              <a:t>Local neighborhood</a:t>
            </a:r>
          </a:p>
          <a:p>
            <a:pPr marL="288000"/>
            <a:r>
              <a:rPr lang="en-US" altLang="zh-CN" sz="1800" dirty="0">
                <a:solidFill>
                  <a:srgbClr val="C00000"/>
                </a:solidFill>
              </a:rPr>
              <a:t>closely</a:t>
            </a:r>
            <a:r>
              <a:rPr lang="en-US" altLang="zh-CN" sz="1800" b="0" dirty="0"/>
              <a:t> connected to the target node</a:t>
            </a:r>
          </a:p>
          <a:p>
            <a:pPr marL="288000"/>
            <a:r>
              <a:rPr lang="en-US" altLang="zh-CN" sz="1800" b="0" dirty="0"/>
              <a:t>related to each other in the feature space</a:t>
            </a:r>
          </a:p>
          <a:p>
            <a:pPr marL="172800"/>
            <a:r>
              <a:rPr lang="en-US" altLang="zh-CN" dirty="0"/>
              <a:t>Non-local neighborhood</a:t>
            </a:r>
          </a:p>
          <a:p>
            <a:pPr marL="288000"/>
            <a:r>
              <a:rPr lang="en-US" altLang="zh-CN" sz="1800" b="0" dirty="0"/>
              <a:t>the area containing nodes of the </a:t>
            </a:r>
            <a:r>
              <a:rPr lang="en-US" altLang="zh-CN" sz="1800" dirty="0">
                <a:solidFill>
                  <a:srgbClr val="C00000"/>
                </a:solidFill>
              </a:rPr>
              <a:t>same type</a:t>
            </a:r>
          </a:p>
          <a:p>
            <a:pPr marL="288000"/>
            <a:r>
              <a:rPr lang="en-US" altLang="zh-CN" sz="1800" b="0" dirty="0"/>
              <a:t>not confined to local areas</a:t>
            </a:r>
          </a:p>
          <a:p>
            <a:pPr marL="172800"/>
            <a:endParaRPr lang="en-US" altLang="zh-CN" dirty="0"/>
          </a:p>
          <a:p>
            <a:pPr marL="172800"/>
            <a:endParaRPr lang="en-US" altLang="zh-CN" dirty="0"/>
          </a:p>
          <a:p>
            <a:pPr marL="172800"/>
            <a:endParaRPr lang="zh-CN" altLang="en-US" dirty="0"/>
          </a:p>
        </p:txBody>
      </p:sp>
      <p:sp>
        <p:nvSpPr>
          <p:cNvPr id="3" name="标题 2">
            <a:extLst>
              <a:ext uri="{FF2B5EF4-FFF2-40B4-BE49-F238E27FC236}">
                <a16:creationId xmlns:a16="http://schemas.microsoft.com/office/drawing/2014/main" id="{E0A1E986-A0C0-257F-C57F-8F10F869BEBE}"/>
              </a:ext>
            </a:extLst>
          </p:cNvPr>
          <p:cNvSpPr>
            <a:spLocks noGrp="1"/>
          </p:cNvSpPr>
          <p:nvPr>
            <p:ph type="title"/>
          </p:nvPr>
        </p:nvSpPr>
        <p:spPr/>
        <p:txBody>
          <a:bodyPr/>
          <a:lstStyle/>
          <a:p>
            <a:r>
              <a:rPr lang="en-US" altLang="zh-CN" dirty="0" err="1"/>
              <a:t>BCTu</a:t>
            </a:r>
            <a:r>
              <a:rPr lang="en-US" altLang="zh-CN" dirty="0"/>
              <a:t>-GAT based Node Classification</a:t>
            </a:r>
            <a:endParaRPr lang="zh-CN" altLang="en-US" dirty="0"/>
          </a:p>
        </p:txBody>
      </p:sp>
      <p:sp>
        <p:nvSpPr>
          <p:cNvPr id="5" name="灯片编号占位符 4">
            <a:extLst>
              <a:ext uri="{FF2B5EF4-FFF2-40B4-BE49-F238E27FC236}">
                <a16:creationId xmlns:a16="http://schemas.microsoft.com/office/drawing/2014/main" id="{3A36C729-A795-881B-CCBE-1B212951C627}"/>
              </a:ext>
            </a:extLst>
          </p:cNvPr>
          <p:cNvSpPr>
            <a:spLocks noGrp="1"/>
          </p:cNvSpPr>
          <p:nvPr>
            <p:ph type="sldNum" sz="quarter" idx="12"/>
          </p:nvPr>
        </p:nvSpPr>
        <p:spPr/>
        <p:txBody>
          <a:bodyPr/>
          <a:lstStyle/>
          <a:p>
            <a:fld id="{22DECF6A-13F7-418C-BBFC-95033FFCD5F1}" type="slidenum">
              <a:rPr lang="en-US" noProof="1" smtClean="0"/>
              <a:pPr/>
              <a:t>14</a:t>
            </a:fld>
            <a:endParaRPr lang="en-US" noProof="1"/>
          </a:p>
        </p:txBody>
      </p:sp>
      <p:sp>
        <p:nvSpPr>
          <p:cNvPr id="6" name="日期占位符 5">
            <a:extLst>
              <a:ext uri="{FF2B5EF4-FFF2-40B4-BE49-F238E27FC236}">
                <a16:creationId xmlns:a16="http://schemas.microsoft.com/office/drawing/2014/main" id="{C087EF3D-B288-D405-85D1-B375DDE11DE0}"/>
              </a:ext>
            </a:extLst>
          </p:cNvPr>
          <p:cNvSpPr>
            <a:spLocks noGrp="1"/>
          </p:cNvSpPr>
          <p:nvPr>
            <p:ph type="dt" sz="half" idx="10"/>
          </p:nvPr>
        </p:nvSpPr>
        <p:spPr/>
        <p:txBody>
          <a:bodyPr/>
          <a:lstStyle/>
          <a:p>
            <a:fld id="{1484590A-F24F-4CD4-9207-3ABC2A5D20C4}" type="datetime4">
              <a:rPr lang="en-GB" noProof="1" smtClean="0"/>
              <a:pPr/>
              <a:t>14 March 2024</a:t>
            </a:fld>
            <a:endParaRPr lang="en-US" noProof="1"/>
          </a:p>
        </p:txBody>
      </p:sp>
      <p:grpSp>
        <p:nvGrpSpPr>
          <p:cNvPr id="10" name="组合 9">
            <a:extLst>
              <a:ext uri="{FF2B5EF4-FFF2-40B4-BE49-F238E27FC236}">
                <a16:creationId xmlns:a16="http://schemas.microsoft.com/office/drawing/2014/main" id="{D4D27F73-C24B-D403-45FB-D79A1433C342}"/>
              </a:ext>
            </a:extLst>
          </p:cNvPr>
          <p:cNvGrpSpPr/>
          <p:nvPr/>
        </p:nvGrpSpPr>
        <p:grpSpPr>
          <a:xfrm>
            <a:off x="5945241" y="1684421"/>
            <a:ext cx="2759857" cy="2878279"/>
            <a:chOff x="5937220" y="1604211"/>
            <a:chExt cx="2759857" cy="2878279"/>
          </a:xfrm>
          <a:effectLst>
            <a:outerShdw blurRad="50800" dist="38100" dir="2700000" algn="tl" rotWithShape="0">
              <a:prstClr val="black">
                <a:alpha val="40000"/>
              </a:prstClr>
            </a:outerShdw>
          </a:effectLst>
        </p:grpSpPr>
        <p:pic>
          <p:nvPicPr>
            <p:cNvPr id="8" name="图片 7">
              <a:extLst>
                <a:ext uri="{FF2B5EF4-FFF2-40B4-BE49-F238E27FC236}">
                  <a16:creationId xmlns:a16="http://schemas.microsoft.com/office/drawing/2014/main" id="{AD810BF1-A1F4-C7F4-FB56-4507CAB403E5}"/>
                </a:ext>
              </a:extLst>
            </p:cNvPr>
            <p:cNvPicPr>
              <a:picLocks noChangeAspect="1"/>
            </p:cNvPicPr>
            <p:nvPr/>
          </p:nvPicPr>
          <p:blipFill>
            <a:blip r:embed="rId3"/>
            <a:stretch>
              <a:fillRect/>
            </a:stretch>
          </p:blipFill>
          <p:spPr>
            <a:xfrm>
              <a:off x="5937220" y="1604211"/>
              <a:ext cx="2759857" cy="2416614"/>
            </a:xfrm>
            <a:prstGeom prst="rect">
              <a:avLst/>
            </a:prstGeom>
          </p:spPr>
        </p:pic>
        <p:sp>
          <p:nvSpPr>
            <p:cNvPr id="9" name="文本框 8">
              <a:extLst>
                <a:ext uri="{FF2B5EF4-FFF2-40B4-BE49-F238E27FC236}">
                  <a16:creationId xmlns:a16="http://schemas.microsoft.com/office/drawing/2014/main" id="{A45B0D1B-DD33-25E6-B955-B99514F97EC4}"/>
                </a:ext>
              </a:extLst>
            </p:cNvPr>
            <p:cNvSpPr txBox="1"/>
            <p:nvPr/>
          </p:nvSpPr>
          <p:spPr>
            <a:xfrm>
              <a:off x="6115050" y="4020825"/>
              <a:ext cx="2494223" cy="461665"/>
            </a:xfrm>
            <a:prstGeom prst="rect">
              <a:avLst/>
            </a:prstGeom>
            <a:noFill/>
          </p:spPr>
          <p:txBody>
            <a:bodyPr wrap="square">
              <a:spAutoFit/>
            </a:bodyPr>
            <a:lstStyle/>
            <a:p>
              <a:pPr algn="ctr"/>
              <a:r>
                <a:rPr lang="en-US" altLang="zh-CN" sz="1200" b="1" dirty="0"/>
                <a:t>Bi-level aggregation-based topology updating</a:t>
              </a:r>
              <a:endParaRPr lang="zh-CN" altLang="en-US" sz="1200" b="1" dirty="0"/>
            </a:p>
          </p:txBody>
        </p:sp>
      </p:grpSp>
    </p:spTree>
    <p:extLst>
      <p:ext uri="{BB962C8B-B14F-4D97-AF65-F5344CB8AC3E}">
        <p14:creationId xmlns:p14="http://schemas.microsoft.com/office/powerpoint/2010/main" val="1169718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6D727B9-60A0-8828-C05D-F0EFDC3293DC}"/>
              </a:ext>
            </a:extLst>
          </p:cNvPr>
          <p:cNvSpPr>
            <a:spLocks noGrp="1"/>
          </p:cNvSpPr>
          <p:nvPr>
            <p:ph idx="1"/>
          </p:nvPr>
        </p:nvSpPr>
        <p:spPr/>
        <p:txBody>
          <a:bodyPr>
            <a:normAutofit/>
          </a:bodyPr>
          <a:lstStyle/>
          <a:p>
            <a:pPr marL="288000">
              <a:lnSpc>
                <a:spcPct val="220000"/>
              </a:lnSpc>
              <a:spcBef>
                <a:spcPts val="0"/>
              </a:spcBef>
            </a:pPr>
            <a:r>
              <a:rPr lang="en-US" altLang="zh-CN" dirty="0">
                <a:solidFill>
                  <a:schemeClr val="bg1">
                    <a:lumMod val="65000"/>
                  </a:schemeClr>
                </a:solidFill>
              </a:rPr>
              <a:t>Background and Motivation</a:t>
            </a:r>
          </a:p>
          <a:p>
            <a:pPr marL="288000">
              <a:lnSpc>
                <a:spcPct val="220000"/>
              </a:lnSpc>
              <a:spcBef>
                <a:spcPts val="0"/>
              </a:spcBef>
            </a:pPr>
            <a:r>
              <a:rPr lang="en-US" altLang="zh-CN" dirty="0" err="1">
                <a:solidFill>
                  <a:schemeClr val="bg1">
                    <a:lumMod val="65000"/>
                  </a:schemeClr>
                </a:solidFill>
              </a:rPr>
              <a:t>BCTu</a:t>
            </a:r>
            <a:r>
              <a:rPr lang="en-US" altLang="zh-CN" dirty="0">
                <a:solidFill>
                  <a:schemeClr val="bg1">
                    <a:lumMod val="65000"/>
                  </a:schemeClr>
                </a:solidFill>
              </a:rPr>
              <a:t>-GAT based Node Classification</a:t>
            </a:r>
          </a:p>
          <a:p>
            <a:pPr marL="288000">
              <a:lnSpc>
                <a:spcPct val="220000"/>
              </a:lnSpc>
              <a:spcBef>
                <a:spcPts val="0"/>
              </a:spcBef>
            </a:pPr>
            <a:r>
              <a:rPr lang="en-US" altLang="zh-CN" dirty="0"/>
              <a:t>Adaptive Merging Strategy for Fill-in Capacitors</a:t>
            </a:r>
          </a:p>
          <a:p>
            <a:pPr marL="288000">
              <a:lnSpc>
                <a:spcPct val="220000"/>
              </a:lnSpc>
              <a:spcBef>
                <a:spcPts val="0"/>
              </a:spcBef>
            </a:pPr>
            <a:r>
              <a:rPr lang="en-US" altLang="zh-CN" dirty="0">
                <a:solidFill>
                  <a:schemeClr val="bg1">
                    <a:lumMod val="65000"/>
                  </a:schemeClr>
                </a:solidFill>
              </a:rPr>
              <a:t>Experiments and Conclusion</a:t>
            </a:r>
            <a:endParaRPr lang="zh-CN" altLang="en-US" dirty="0">
              <a:solidFill>
                <a:schemeClr val="bg1">
                  <a:lumMod val="65000"/>
                </a:schemeClr>
              </a:solidFill>
            </a:endParaRPr>
          </a:p>
        </p:txBody>
      </p:sp>
      <p:sp>
        <p:nvSpPr>
          <p:cNvPr id="3" name="标题 2">
            <a:extLst>
              <a:ext uri="{FF2B5EF4-FFF2-40B4-BE49-F238E27FC236}">
                <a16:creationId xmlns:a16="http://schemas.microsoft.com/office/drawing/2014/main" id="{D7C816ED-B11F-2A58-86C6-AAC07CEA0DE2}"/>
              </a:ext>
            </a:extLst>
          </p:cNvPr>
          <p:cNvSpPr>
            <a:spLocks noGrp="1"/>
          </p:cNvSpPr>
          <p:nvPr>
            <p:ph type="title"/>
          </p:nvPr>
        </p:nvSpPr>
        <p:spPr/>
        <p:txBody>
          <a:bodyPr/>
          <a:lstStyle/>
          <a:p>
            <a:r>
              <a:rPr lang="en-US" altLang="zh-CN" dirty="0"/>
              <a:t>Contents</a:t>
            </a:r>
            <a:endParaRPr lang="zh-CN" altLang="en-US" dirty="0"/>
          </a:p>
        </p:txBody>
      </p:sp>
      <p:sp>
        <p:nvSpPr>
          <p:cNvPr id="5" name="灯片编号占位符 4">
            <a:extLst>
              <a:ext uri="{FF2B5EF4-FFF2-40B4-BE49-F238E27FC236}">
                <a16:creationId xmlns:a16="http://schemas.microsoft.com/office/drawing/2014/main" id="{5E46AFCC-3BEA-F0B4-F05B-8EE64CEFCCC8}"/>
              </a:ext>
            </a:extLst>
          </p:cNvPr>
          <p:cNvSpPr>
            <a:spLocks noGrp="1"/>
          </p:cNvSpPr>
          <p:nvPr>
            <p:ph type="sldNum" sz="quarter" idx="12"/>
          </p:nvPr>
        </p:nvSpPr>
        <p:spPr/>
        <p:txBody>
          <a:bodyPr/>
          <a:lstStyle/>
          <a:p>
            <a:fld id="{22DECF6A-13F7-418C-BBFC-95033FFCD5F1}" type="slidenum">
              <a:rPr lang="en-US" noProof="1" smtClean="0"/>
              <a:pPr/>
              <a:t>15</a:t>
            </a:fld>
            <a:endParaRPr lang="en-US" noProof="1"/>
          </a:p>
        </p:txBody>
      </p:sp>
      <p:sp>
        <p:nvSpPr>
          <p:cNvPr id="6" name="日期占位符 5">
            <a:extLst>
              <a:ext uri="{FF2B5EF4-FFF2-40B4-BE49-F238E27FC236}">
                <a16:creationId xmlns:a16="http://schemas.microsoft.com/office/drawing/2014/main" id="{FCE6A492-E587-6CA1-E343-E4A9817946EE}"/>
              </a:ext>
            </a:extLst>
          </p:cNvPr>
          <p:cNvSpPr>
            <a:spLocks noGrp="1"/>
          </p:cNvSpPr>
          <p:nvPr>
            <p:ph type="dt" sz="half" idx="10"/>
          </p:nvPr>
        </p:nvSpPr>
        <p:spPr/>
        <p:txBody>
          <a:bodyPr/>
          <a:lstStyle/>
          <a:p>
            <a:fld id="{1484590A-F24F-4CD4-9207-3ABC2A5D20C4}" type="datetime4">
              <a:rPr lang="en-GB" noProof="1" smtClean="0"/>
              <a:pPr/>
              <a:t>14 March 2024</a:t>
            </a:fld>
            <a:endParaRPr lang="en-US" noProof="1"/>
          </a:p>
        </p:txBody>
      </p:sp>
    </p:spTree>
    <p:extLst>
      <p:ext uri="{BB962C8B-B14F-4D97-AF65-F5344CB8AC3E}">
        <p14:creationId xmlns:p14="http://schemas.microsoft.com/office/powerpoint/2010/main" val="3948705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24D93-9793-22F3-EBE0-91A4ABD77EA6}"/>
            </a:ext>
          </a:extLst>
        </p:cNvPr>
        <p:cNvGrpSpPr/>
        <p:nvPr/>
      </p:nvGrpSpPr>
      <p:grpSpPr>
        <a:xfrm>
          <a:off x="0" y="0"/>
          <a:ext cx="0" cy="0"/>
          <a:chOff x="0" y="0"/>
          <a:chExt cx="0" cy="0"/>
        </a:xfrm>
      </p:grpSpPr>
      <p:sp>
        <p:nvSpPr>
          <p:cNvPr id="2" name="内容占位符 1">
            <a:extLst>
              <a:ext uri="{FF2B5EF4-FFF2-40B4-BE49-F238E27FC236}">
                <a16:creationId xmlns:a16="http://schemas.microsoft.com/office/drawing/2014/main" id="{DC0FEE68-D9A5-009B-4D45-1494CBABBD04}"/>
              </a:ext>
            </a:extLst>
          </p:cNvPr>
          <p:cNvSpPr>
            <a:spLocks noGrp="1"/>
          </p:cNvSpPr>
          <p:nvPr>
            <p:ph idx="1"/>
          </p:nvPr>
        </p:nvSpPr>
        <p:spPr>
          <a:xfrm>
            <a:off x="336499" y="1016813"/>
            <a:ext cx="8471002" cy="451460"/>
          </a:xfrm>
        </p:spPr>
        <p:txBody>
          <a:bodyPr>
            <a:normAutofit/>
          </a:bodyPr>
          <a:lstStyle/>
          <a:p>
            <a:pPr marL="172800"/>
            <a:r>
              <a:rPr lang="en-US" altLang="zh-CN" dirty="0"/>
              <a:t>Inserted resistor and capacitor</a:t>
            </a:r>
          </a:p>
          <a:p>
            <a:pPr marL="172800"/>
            <a:endParaRPr lang="en-US" altLang="zh-CN" dirty="0"/>
          </a:p>
          <a:p>
            <a:pPr marL="172800"/>
            <a:endParaRPr lang="en-US" altLang="zh-CN" dirty="0"/>
          </a:p>
          <a:p>
            <a:pPr marL="172800"/>
            <a:endParaRPr lang="zh-CN" altLang="en-US" dirty="0"/>
          </a:p>
        </p:txBody>
      </p:sp>
      <p:sp>
        <p:nvSpPr>
          <p:cNvPr id="3" name="标题 2">
            <a:extLst>
              <a:ext uri="{FF2B5EF4-FFF2-40B4-BE49-F238E27FC236}">
                <a16:creationId xmlns:a16="http://schemas.microsoft.com/office/drawing/2014/main" id="{5B6552AD-435E-AA90-F7B9-7B393D609DB5}"/>
              </a:ext>
            </a:extLst>
          </p:cNvPr>
          <p:cNvSpPr>
            <a:spLocks noGrp="1"/>
          </p:cNvSpPr>
          <p:nvPr>
            <p:ph type="title"/>
          </p:nvPr>
        </p:nvSpPr>
        <p:spPr/>
        <p:txBody>
          <a:bodyPr/>
          <a:lstStyle/>
          <a:p>
            <a:r>
              <a:rPr lang="en-US" altLang="zh-CN" dirty="0"/>
              <a:t>AMS</a:t>
            </a:r>
            <a:endParaRPr lang="zh-CN" altLang="en-US" dirty="0"/>
          </a:p>
        </p:txBody>
      </p:sp>
      <p:sp>
        <p:nvSpPr>
          <p:cNvPr id="5" name="灯片编号占位符 4">
            <a:extLst>
              <a:ext uri="{FF2B5EF4-FFF2-40B4-BE49-F238E27FC236}">
                <a16:creationId xmlns:a16="http://schemas.microsoft.com/office/drawing/2014/main" id="{FC45FBC9-98B5-78C6-2636-3B7243218B08}"/>
              </a:ext>
            </a:extLst>
          </p:cNvPr>
          <p:cNvSpPr>
            <a:spLocks noGrp="1"/>
          </p:cNvSpPr>
          <p:nvPr>
            <p:ph type="sldNum" sz="quarter" idx="12"/>
          </p:nvPr>
        </p:nvSpPr>
        <p:spPr/>
        <p:txBody>
          <a:bodyPr/>
          <a:lstStyle/>
          <a:p>
            <a:fld id="{22DECF6A-13F7-418C-BBFC-95033FFCD5F1}" type="slidenum">
              <a:rPr lang="en-US" noProof="1" smtClean="0"/>
              <a:pPr/>
              <a:t>16</a:t>
            </a:fld>
            <a:endParaRPr lang="en-US" noProof="1"/>
          </a:p>
        </p:txBody>
      </p:sp>
      <p:sp>
        <p:nvSpPr>
          <p:cNvPr id="6" name="日期占位符 5">
            <a:extLst>
              <a:ext uri="{FF2B5EF4-FFF2-40B4-BE49-F238E27FC236}">
                <a16:creationId xmlns:a16="http://schemas.microsoft.com/office/drawing/2014/main" id="{511BC768-6088-EE06-0BD3-1098578B704F}"/>
              </a:ext>
            </a:extLst>
          </p:cNvPr>
          <p:cNvSpPr>
            <a:spLocks noGrp="1"/>
          </p:cNvSpPr>
          <p:nvPr>
            <p:ph type="dt" sz="half" idx="10"/>
          </p:nvPr>
        </p:nvSpPr>
        <p:spPr/>
        <p:txBody>
          <a:bodyPr/>
          <a:lstStyle/>
          <a:p>
            <a:fld id="{1484590A-F24F-4CD4-9207-3ABC2A5D20C4}" type="datetime4">
              <a:rPr lang="en-GB" noProof="1" smtClean="0"/>
              <a:pPr/>
              <a:t>14 March 2024</a:t>
            </a:fld>
            <a:endParaRPr lang="en-US" noProof="1"/>
          </a:p>
        </p:txBody>
      </p:sp>
      <p:sp>
        <p:nvSpPr>
          <p:cNvPr id="11" name="文本框 10">
            <a:extLst>
              <a:ext uri="{FF2B5EF4-FFF2-40B4-BE49-F238E27FC236}">
                <a16:creationId xmlns:a16="http://schemas.microsoft.com/office/drawing/2014/main" id="{A9270B04-902D-F4E0-976B-2B8BFAA7FC53}"/>
              </a:ext>
            </a:extLst>
          </p:cNvPr>
          <p:cNvSpPr txBox="1"/>
          <p:nvPr/>
        </p:nvSpPr>
        <p:spPr>
          <a:xfrm>
            <a:off x="1" y="4561995"/>
            <a:ext cx="9143999" cy="215444"/>
          </a:xfrm>
          <a:prstGeom prst="rect">
            <a:avLst/>
          </a:prstGeom>
          <a:noFill/>
        </p:spPr>
        <p:txBody>
          <a:bodyPr wrap="square">
            <a:spAutoFit/>
          </a:bodyPr>
          <a:lstStyle/>
          <a:p>
            <a:pPr>
              <a:spcBef>
                <a:spcPts val="100"/>
              </a:spcBef>
            </a:pPr>
            <a:r>
              <a:rPr lang="en-US" altLang="zh-CN" sz="800" b="1" dirty="0"/>
              <a:t>[1] B. N. Sheehan, “TICER: realizable reduction of extracted RC circuits,” in 1999 IEEE/ACM International Conference on Computer-Aided Design(ICCAD), pp. 200-203, 1999.</a:t>
            </a:r>
          </a:p>
        </p:txBody>
      </p:sp>
      <p:grpSp>
        <p:nvGrpSpPr>
          <p:cNvPr id="17" name="组合 16">
            <a:extLst>
              <a:ext uri="{FF2B5EF4-FFF2-40B4-BE49-F238E27FC236}">
                <a16:creationId xmlns:a16="http://schemas.microsoft.com/office/drawing/2014/main" id="{470F98C4-9763-C535-93C4-E4C8B61B907A}"/>
              </a:ext>
            </a:extLst>
          </p:cNvPr>
          <p:cNvGrpSpPr/>
          <p:nvPr/>
        </p:nvGrpSpPr>
        <p:grpSpPr>
          <a:xfrm>
            <a:off x="2341897" y="1658758"/>
            <a:ext cx="4460203" cy="639158"/>
            <a:chOff x="4090737" y="2004004"/>
            <a:chExt cx="4460203" cy="639158"/>
          </a:xfrm>
        </p:grpSpPr>
        <p:grpSp>
          <p:nvGrpSpPr>
            <p:cNvPr id="13" name="组合 12">
              <a:extLst>
                <a:ext uri="{FF2B5EF4-FFF2-40B4-BE49-F238E27FC236}">
                  <a16:creationId xmlns:a16="http://schemas.microsoft.com/office/drawing/2014/main" id="{651F70A7-94C9-FA46-FD02-647B103B5E81}"/>
                </a:ext>
              </a:extLst>
            </p:cNvPr>
            <p:cNvGrpSpPr/>
            <p:nvPr/>
          </p:nvGrpSpPr>
          <p:grpSpPr>
            <a:xfrm>
              <a:off x="4090737" y="2004004"/>
              <a:ext cx="4460203" cy="639158"/>
              <a:chOff x="4090737" y="2004004"/>
              <a:chExt cx="4460203" cy="639158"/>
            </a:xfrm>
          </p:grpSpPr>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9CA07F09-5AB1-B171-B069-CD4E754DFC10}"/>
                      </a:ext>
                    </a:extLst>
                  </p:cNvPr>
                  <p:cNvSpPr txBox="1"/>
                  <p:nvPr/>
                </p:nvSpPr>
                <p:spPr>
                  <a:xfrm>
                    <a:off x="4090737" y="2089484"/>
                    <a:ext cx="1568699" cy="5536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𝑔</m:t>
                              </m:r>
                            </m:e>
                            <m:sub>
                              <m:r>
                                <a:rPr lang="en-US" altLang="zh-CN" b="0" i="1" smtClean="0">
                                  <a:latin typeface="Cambria Math" panose="02040503050406030204" pitchFamily="18" charset="0"/>
                                </a:rPr>
                                <m:t>𝑖𝑗</m:t>
                              </m:r>
                            </m:sub>
                          </m:sSub>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𝑔</m:t>
                                  </m:r>
                                </m:e>
                                <m:sub>
                                  <m:r>
                                    <a:rPr lang="en-US" altLang="zh-CN" b="0" i="1" smtClean="0">
                                      <a:latin typeface="Cambria Math" panose="02040503050406030204" pitchFamily="18" charset="0"/>
                                    </a:rPr>
                                    <m:t>𝑖𝑁</m:t>
                                  </m:r>
                                </m:sub>
                              </m:sSub>
                              <m:sSub>
                                <m:sSubPr>
                                  <m:ctrlPr>
                                    <a:rPr lang="en-US" altLang="zh-CN" i="1">
                                      <a:latin typeface="Cambria Math" panose="02040503050406030204" pitchFamily="18" charset="0"/>
                                    </a:rPr>
                                  </m:ctrlPr>
                                </m:sSubPr>
                                <m:e>
                                  <m:r>
                                    <a:rPr lang="en-US" altLang="zh-CN" i="1">
                                      <a:latin typeface="Cambria Math" panose="02040503050406030204" pitchFamily="18" charset="0"/>
                                    </a:rPr>
                                    <m:t>𝑔</m:t>
                                  </m:r>
                                </m:e>
                                <m:sub>
                                  <m:r>
                                    <a:rPr lang="en-US" altLang="zh-CN" b="0" i="1" smtClean="0">
                                      <a:latin typeface="Cambria Math" panose="02040503050406030204" pitchFamily="18" charset="0"/>
                                    </a:rPr>
                                    <m:t>𝑗</m:t>
                                  </m:r>
                                  <m:r>
                                    <a:rPr lang="en-US" altLang="zh-CN" i="1">
                                      <a:latin typeface="Cambria Math" panose="02040503050406030204" pitchFamily="18" charset="0"/>
                                    </a:rPr>
                                    <m:t>𝑁</m:t>
                                  </m:r>
                                </m:sub>
                              </m:sSub>
                            </m:num>
                            <m:den>
                              <m:nary>
                                <m:naryPr>
                                  <m:chr m:val="∑"/>
                                  <m:limLoc m:val="subSup"/>
                                  <m:ctrlPr>
                                    <a:rPr lang="en-US" altLang="zh-CN" b="0" i="1" smtClean="0">
                                      <a:latin typeface="Cambria Math" panose="02040503050406030204" pitchFamily="18" charset="0"/>
                                    </a:rPr>
                                  </m:ctrlPr>
                                </m:naryPr>
                                <m:sub>
                                  <m:r>
                                    <m:rPr>
                                      <m:brk m:alnAt="25"/>
                                    </m:rPr>
                                    <a:rPr lang="en-US" altLang="zh-CN" b="0" i="1" smtClean="0">
                                      <a:latin typeface="Cambria Math" panose="02040503050406030204" pitchFamily="18" charset="0"/>
                                    </a:rPr>
                                    <m:t>𝑘</m:t>
                                  </m:r>
                                  <m:r>
                                    <a:rPr lang="en-US" altLang="zh-CN" b="0" i="1" smtClean="0">
                                      <a:latin typeface="Cambria Math" panose="02040503050406030204" pitchFamily="18" charset="0"/>
                                    </a:rPr>
                                    <m:t>=0</m:t>
                                  </m:r>
                                </m:sub>
                                <m:sup>
                                  <m:r>
                                    <a:rPr lang="en-US" altLang="zh-CN" b="0" i="1" smtClean="0">
                                      <a:latin typeface="Cambria Math" panose="02040503050406030204" pitchFamily="18" charset="0"/>
                                    </a:rPr>
                                    <m:t>𝑁</m:t>
                                  </m:r>
                                  <m:r>
                                    <a:rPr lang="en-US" altLang="zh-CN" b="0" i="1" smtClean="0">
                                      <a:latin typeface="Cambria Math" panose="02040503050406030204" pitchFamily="18" charset="0"/>
                                    </a:rPr>
                                    <m:t>−1</m:t>
                                  </m:r>
                                </m:sup>
                                <m:e>
                                  <m:sSub>
                                    <m:sSubPr>
                                      <m:ctrlPr>
                                        <a:rPr lang="en-US" altLang="zh-CN" i="1">
                                          <a:latin typeface="Cambria Math" panose="02040503050406030204" pitchFamily="18" charset="0"/>
                                        </a:rPr>
                                      </m:ctrlPr>
                                    </m:sSubPr>
                                    <m:e>
                                      <m:r>
                                        <a:rPr lang="en-US" altLang="zh-CN" i="1">
                                          <a:latin typeface="Cambria Math" panose="02040503050406030204" pitchFamily="18" charset="0"/>
                                        </a:rPr>
                                        <m:t>𝑔</m:t>
                                      </m:r>
                                    </m:e>
                                    <m:sub>
                                      <m:r>
                                        <a:rPr lang="en-US" altLang="zh-CN" b="0" i="1" smtClean="0">
                                          <a:latin typeface="Cambria Math" panose="02040503050406030204" pitchFamily="18" charset="0"/>
                                        </a:rPr>
                                        <m:t>𝑘</m:t>
                                      </m:r>
                                      <m:r>
                                        <a:rPr lang="en-US" altLang="zh-CN" i="1">
                                          <a:latin typeface="Cambria Math" panose="02040503050406030204" pitchFamily="18" charset="0"/>
                                        </a:rPr>
                                        <m:t>𝑁</m:t>
                                      </m:r>
                                    </m:sub>
                                  </m:sSub>
                                </m:e>
                              </m:nary>
                            </m:den>
                          </m:f>
                        </m:oMath>
                      </m:oMathPara>
                    </a14:m>
                    <a:endParaRPr lang="zh-CN" altLang="en-US" dirty="0"/>
                  </a:p>
                </p:txBody>
              </p:sp>
            </mc:Choice>
            <mc:Fallback xmlns="">
              <p:sp>
                <p:nvSpPr>
                  <p:cNvPr id="7" name="文本框 6">
                    <a:extLst>
                      <a:ext uri="{FF2B5EF4-FFF2-40B4-BE49-F238E27FC236}">
                        <a16:creationId xmlns:a16="http://schemas.microsoft.com/office/drawing/2014/main" id="{9CA07F09-5AB1-B171-B069-CD4E754DFC10}"/>
                      </a:ext>
                    </a:extLst>
                  </p:cNvPr>
                  <p:cNvSpPr txBox="1">
                    <a:spLocks noRot="1" noChangeAspect="1" noMove="1" noResize="1" noEditPoints="1" noAdjustHandles="1" noChangeArrowheads="1" noChangeShapeType="1" noTextEdit="1"/>
                  </p:cNvSpPr>
                  <p:nvPr/>
                </p:nvSpPr>
                <p:spPr>
                  <a:xfrm>
                    <a:off x="4090737" y="2089484"/>
                    <a:ext cx="1568699" cy="553678"/>
                  </a:xfrm>
                  <a:prstGeom prst="rect">
                    <a:avLst/>
                  </a:prstGeom>
                  <a:blipFill>
                    <a:blip r:embed="rId3"/>
                    <a:stretch>
                      <a:fillRect/>
                    </a:stretch>
                  </a:blipFill>
                </p:spPr>
                <p:txBody>
                  <a:bodyPr/>
                  <a:lstStyle/>
                  <a:p>
                    <a:r>
                      <a:rPr lang="zh-CN" altLang="en-US">
                        <a:noFill/>
                      </a:rPr>
                      <a:t> </a:t>
                    </a:r>
                  </a:p>
                </p:txBody>
              </p:sp>
            </mc:Fallback>
          </mc:AlternateContent>
          <p:sp>
            <p:nvSpPr>
              <p:cNvPr id="12" name="文本框 11">
                <a:extLst>
                  <a:ext uri="{FF2B5EF4-FFF2-40B4-BE49-F238E27FC236}">
                    <a16:creationId xmlns:a16="http://schemas.microsoft.com/office/drawing/2014/main" id="{A14D752E-9C4C-0385-0D0F-348E8EE8908B}"/>
                  </a:ext>
                </a:extLst>
              </p:cNvPr>
              <p:cNvSpPr txBox="1"/>
              <p:nvPr/>
            </p:nvSpPr>
            <p:spPr>
              <a:xfrm>
                <a:off x="8108190" y="2004004"/>
                <a:ext cx="442750" cy="307777"/>
              </a:xfrm>
              <a:prstGeom prst="rect">
                <a:avLst/>
              </a:prstGeom>
              <a:noFill/>
            </p:spPr>
            <p:txBody>
              <a:bodyPr wrap="square" rtlCol="0">
                <a:spAutoFit/>
              </a:bodyPr>
              <a:lstStyle/>
              <a:p>
                <a:r>
                  <a:rPr lang="en-US" altLang="zh-CN" sz="1400" dirty="0"/>
                  <a:t>[1]</a:t>
                </a:r>
                <a:endParaRPr lang="zh-CN" altLang="en-US" sz="1400" dirty="0"/>
              </a:p>
            </p:txBody>
          </p:sp>
        </p:grpSp>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4A168799-DE12-C060-8F70-BF69E1E63C0E}"/>
                    </a:ext>
                  </a:extLst>
                </p:cNvPr>
                <p:cNvSpPr txBox="1"/>
                <p:nvPr/>
              </p:nvSpPr>
              <p:spPr>
                <a:xfrm>
                  <a:off x="5942597" y="2055822"/>
                  <a:ext cx="2165593" cy="5824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𝑐</m:t>
                            </m:r>
                          </m:e>
                          <m:sub>
                            <m:r>
                              <a:rPr lang="en-US" altLang="zh-CN" b="0" i="1" smtClean="0">
                                <a:latin typeface="Cambria Math" panose="02040503050406030204" pitchFamily="18" charset="0"/>
                              </a:rPr>
                              <m:t>𝑖𝑗</m:t>
                            </m:r>
                          </m:sub>
                        </m:sSub>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𝑐</m:t>
                                </m:r>
                              </m:e>
                              <m:sub>
                                <m:r>
                                  <a:rPr lang="en-US" altLang="zh-CN" b="0" i="1" smtClean="0">
                                    <a:latin typeface="Cambria Math" panose="02040503050406030204" pitchFamily="18" charset="0"/>
                                  </a:rPr>
                                  <m:t>𝑖𝑁</m:t>
                                </m:r>
                              </m:sub>
                            </m:sSub>
                            <m:sSub>
                              <m:sSubPr>
                                <m:ctrlPr>
                                  <a:rPr lang="en-US" altLang="zh-CN" i="1">
                                    <a:latin typeface="Cambria Math" panose="02040503050406030204" pitchFamily="18" charset="0"/>
                                  </a:rPr>
                                </m:ctrlPr>
                              </m:sSubPr>
                              <m:e>
                                <m:r>
                                  <a:rPr lang="en-US" altLang="zh-CN" i="1">
                                    <a:latin typeface="Cambria Math" panose="02040503050406030204" pitchFamily="18" charset="0"/>
                                  </a:rPr>
                                  <m:t>𝑔</m:t>
                                </m:r>
                              </m:e>
                              <m:sub>
                                <m:r>
                                  <a:rPr lang="en-US" altLang="zh-CN" b="0" i="1" smtClean="0">
                                    <a:latin typeface="Cambria Math" panose="02040503050406030204" pitchFamily="18" charset="0"/>
                                  </a:rPr>
                                  <m:t>𝑗</m:t>
                                </m:r>
                                <m:r>
                                  <a:rPr lang="en-US" altLang="zh-CN" i="1">
                                    <a:latin typeface="Cambria Math" panose="02040503050406030204" pitchFamily="18" charset="0"/>
                                  </a:rPr>
                                  <m:t>𝑁</m:t>
                                </m:r>
                              </m:sub>
                            </m:sSub>
                            <m:r>
                              <a:rPr lang="en-US" altLang="zh-CN" b="0" i="1" smtClean="0">
                                <a:latin typeface="Cambria Math" panose="02040503050406030204" pitchFamily="18" charset="0"/>
                              </a:rPr>
                              <m:t>+</m:t>
                            </m:r>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𝑔</m:t>
                                </m:r>
                              </m:e>
                              <m:sub>
                                <m:r>
                                  <a:rPr lang="en-US" altLang="zh-CN" i="1">
                                    <a:latin typeface="Cambria Math" panose="02040503050406030204" pitchFamily="18" charset="0"/>
                                  </a:rPr>
                                  <m:t>𝑖𝑁</m:t>
                                </m:r>
                              </m:sub>
                            </m:sSub>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𝑐</m:t>
                                </m:r>
                              </m:e>
                              <m:sub>
                                <m:r>
                                  <a:rPr lang="en-US" altLang="zh-CN" i="1">
                                    <a:latin typeface="Cambria Math" panose="02040503050406030204" pitchFamily="18" charset="0"/>
                                  </a:rPr>
                                  <m:t>𝑗𝑁</m:t>
                                </m:r>
                              </m:sub>
                            </m:sSub>
                          </m:num>
                          <m:den>
                            <m:nary>
                              <m:naryPr>
                                <m:chr m:val="∑"/>
                                <m:limLoc m:val="subSup"/>
                                <m:ctrlPr>
                                  <a:rPr lang="en-US" altLang="zh-CN" b="0" i="1" smtClean="0">
                                    <a:latin typeface="Cambria Math" panose="02040503050406030204" pitchFamily="18" charset="0"/>
                                  </a:rPr>
                                </m:ctrlPr>
                              </m:naryPr>
                              <m:sub>
                                <m:r>
                                  <m:rPr>
                                    <m:brk m:alnAt="25"/>
                                  </m:rPr>
                                  <a:rPr lang="en-US" altLang="zh-CN" b="0" i="1" smtClean="0">
                                    <a:latin typeface="Cambria Math" panose="02040503050406030204" pitchFamily="18" charset="0"/>
                                  </a:rPr>
                                  <m:t>𝑘</m:t>
                                </m:r>
                                <m:r>
                                  <a:rPr lang="en-US" altLang="zh-CN" b="0" i="1" smtClean="0">
                                    <a:latin typeface="Cambria Math" panose="02040503050406030204" pitchFamily="18" charset="0"/>
                                  </a:rPr>
                                  <m:t>=0</m:t>
                                </m:r>
                              </m:sub>
                              <m:sup>
                                <m:r>
                                  <a:rPr lang="en-US" altLang="zh-CN" b="0" i="1" smtClean="0">
                                    <a:latin typeface="Cambria Math" panose="02040503050406030204" pitchFamily="18" charset="0"/>
                                  </a:rPr>
                                  <m:t>𝑁</m:t>
                                </m:r>
                                <m:r>
                                  <a:rPr lang="en-US" altLang="zh-CN" b="0" i="1" smtClean="0">
                                    <a:latin typeface="Cambria Math" panose="02040503050406030204" pitchFamily="18" charset="0"/>
                                  </a:rPr>
                                  <m:t>−1</m:t>
                                </m:r>
                              </m:sup>
                              <m:e>
                                <m:sSub>
                                  <m:sSubPr>
                                    <m:ctrlPr>
                                      <a:rPr lang="en-US" altLang="zh-CN" i="1">
                                        <a:latin typeface="Cambria Math" panose="02040503050406030204" pitchFamily="18" charset="0"/>
                                      </a:rPr>
                                    </m:ctrlPr>
                                  </m:sSubPr>
                                  <m:e>
                                    <m:r>
                                      <a:rPr lang="en-US" altLang="zh-CN" i="1">
                                        <a:latin typeface="Cambria Math" panose="02040503050406030204" pitchFamily="18" charset="0"/>
                                      </a:rPr>
                                      <m:t>𝑔</m:t>
                                    </m:r>
                                  </m:e>
                                  <m:sub>
                                    <m:r>
                                      <a:rPr lang="en-US" altLang="zh-CN" b="0" i="1" smtClean="0">
                                        <a:latin typeface="Cambria Math" panose="02040503050406030204" pitchFamily="18" charset="0"/>
                                      </a:rPr>
                                      <m:t>𝑘</m:t>
                                    </m:r>
                                    <m:r>
                                      <a:rPr lang="en-US" altLang="zh-CN" i="1">
                                        <a:latin typeface="Cambria Math" panose="02040503050406030204" pitchFamily="18" charset="0"/>
                                      </a:rPr>
                                      <m:t>𝑁</m:t>
                                    </m:r>
                                  </m:sub>
                                </m:sSub>
                              </m:e>
                            </m:nary>
                          </m:den>
                        </m:f>
                      </m:oMath>
                    </m:oMathPara>
                  </a14:m>
                  <a:endParaRPr lang="zh-CN" altLang="en-US" dirty="0"/>
                </a:p>
              </p:txBody>
            </p:sp>
          </mc:Choice>
          <mc:Fallback xmlns="">
            <p:sp>
              <p:nvSpPr>
                <p:cNvPr id="15" name="文本框 14">
                  <a:extLst>
                    <a:ext uri="{FF2B5EF4-FFF2-40B4-BE49-F238E27FC236}">
                      <a16:creationId xmlns:a16="http://schemas.microsoft.com/office/drawing/2014/main" id="{4A168799-DE12-C060-8F70-BF69E1E63C0E}"/>
                    </a:ext>
                  </a:extLst>
                </p:cNvPr>
                <p:cNvSpPr txBox="1">
                  <a:spLocks noRot="1" noChangeAspect="1" noMove="1" noResize="1" noEditPoints="1" noAdjustHandles="1" noChangeArrowheads="1" noChangeShapeType="1" noTextEdit="1"/>
                </p:cNvSpPr>
                <p:nvPr/>
              </p:nvSpPr>
              <p:spPr>
                <a:xfrm>
                  <a:off x="5942597" y="2055822"/>
                  <a:ext cx="2165593" cy="582467"/>
                </a:xfrm>
                <a:prstGeom prst="rect">
                  <a:avLst/>
                </a:prstGeom>
                <a:blipFill>
                  <a:blip r:embed="rId4"/>
                  <a:stretch>
                    <a:fillRect/>
                  </a:stretch>
                </a:blipFill>
              </p:spPr>
              <p:txBody>
                <a:bodyPr/>
                <a:lstStyle/>
                <a:p>
                  <a:r>
                    <a:rPr lang="zh-CN" altLang="en-US">
                      <a:noFill/>
                    </a:rPr>
                    <a:t> </a:t>
                  </a:r>
                </a:p>
              </p:txBody>
            </p:sp>
          </mc:Fallback>
        </mc:AlternateContent>
      </p:grpSp>
      <p:sp>
        <p:nvSpPr>
          <p:cNvPr id="18" name="内容占位符 1">
            <a:extLst>
              <a:ext uri="{FF2B5EF4-FFF2-40B4-BE49-F238E27FC236}">
                <a16:creationId xmlns:a16="http://schemas.microsoft.com/office/drawing/2014/main" id="{E349123D-796A-3B50-B96A-F06F96EB2E02}"/>
              </a:ext>
            </a:extLst>
          </p:cNvPr>
          <p:cNvSpPr txBox="1">
            <a:spLocks/>
          </p:cNvSpPr>
          <p:nvPr/>
        </p:nvSpPr>
        <p:spPr>
          <a:xfrm>
            <a:off x="336498" y="2649976"/>
            <a:ext cx="8471002" cy="1506198"/>
          </a:xfrm>
          <a:prstGeom prst="rect">
            <a:avLst/>
          </a:prstGeom>
        </p:spPr>
        <p:txBody>
          <a:bodyPr wrap="square">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b="1"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5pPr>
            <a:lvl6pPr marL="18859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000" b="1" kern="1200">
                <a:solidFill>
                  <a:schemeClr val="tx1"/>
                </a:solidFill>
                <a:latin typeface="Arial" panose="020B0604020202020204" pitchFamily="34" charset="0"/>
                <a:ea typeface="+mn-ea"/>
                <a:cs typeface="Arial" panose="020B0604020202020204" pitchFamily="34" charset="0"/>
              </a:defRPr>
            </a:lvl6pPr>
            <a:lvl7pPr marL="22288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7pPr>
            <a:lvl8pPr marL="25717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8pPr>
            <a:lvl9pPr marL="29146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9pPr>
          </a:lstStyle>
          <a:p>
            <a:pPr marL="172800"/>
            <a:r>
              <a:rPr lang="en-US" altLang="zh-CN" dirty="0"/>
              <a:t>Large number of </a:t>
            </a:r>
            <a:r>
              <a:rPr lang="en-GB" altLang="zh-CN" dirty="0"/>
              <a:t>fill-in small capacitors</a:t>
            </a:r>
          </a:p>
          <a:p>
            <a:pPr marL="288000"/>
            <a:r>
              <a:rPr lang="en-US" altLang="zh-CN" sz="1800" dirty="0">
                <a:solidFill>
                  <a:srgbClr val="C00000"/>
                </a:solidFill>
              </a:rPr>
              <a:t>slight</a:t>
            </a:r>
            <a:r>
              <a:rPr lang="en-US" altLang="zh-CN" sz="1800" b="0" dirty="0"/>
              <a:t> impact on the </a:t>
            </a:r>
            <a:r>
              <a:rPr lang="en-US" altLang="zh-CN" sz="1800" b="0" dirty="0" err="1"/>
              <a:t>simula</a:t>
            </a:r>
            <a:r>
              <a:rPr lang="en-GB" altLang="zh-CN" sz="1800" b="0" dirty="0" err="1"/>
              <a:t>tion</a:t>
            </a:r>
            <a:r>
              <a:rPr lang="en-GB" altLang="zh-CN" sz="1800" b="0" dirty="0"/>
              <a:t> accuracy</a:t>
            </a:r>
          </a:p>
          <a:p>
            <a:pPr marL="288000"/>
            <a:r>
              <a:rPr lang="en-US" altLang="zh-CN" sz="1800" dirty="0">
                <a:solidFill>
                  <a:srgbClr val="C00000"/>
                </a:solidFill>
              </a:rPr>
              <a:t>serious</a:t>
            </a:r>
            <a:r>
              <a:rPr lang="en-US" altLang="zh-CN" sz="1800" b="0" dirty="0"/>
              <a:t> impact on the amount of </a:t>
            </a:r>
            <a:r>
              <a:rPr lang="en-GB" altLang="zh-CN" sz="1800" b="0" dirty="0"/>
              <a:t>successive fill-ins</a:t>
            </a:r>
          </a:p>
          <a:p>
            <a:pPr marL="288000"/>
            <a:r>
              <a:rPr lang="en-US" altLang="zh-CN" sz="1800" b="0" dirty="0"/>
              <a:t>further influence the </a:t>
            </a:r>
            <a:r>
              <a:rPr lang="en-US" altLang="zh-CN" sz="1800" dirty="0">
                <a:solidFill>
                  <a:srgbClr val="C00000"/>
                </a:solidFill>
              </a:rPr>
              <a:t>reduction efficiency</a:t>
            </a:r>
          </a:p>
          <a:p>
            <a:pPr marL="172800"/>
            <a:endParaRPr lang="en-US" altLang="zh-CN" dirty="0"/>
          </a:p>
          <a:p>
            <a:pPr marL="172800"/>
            <a:endParaRPr lang="en-US" altLang="zh-CN" dirty="0"/>
          </a:p>
          <a:p>
            <a:pPr marL="172800"/>
            <a:endParaRPr lang="zh-CN" altLang="en-US" dirty="0"/>
          </a:p>
        </p:txBody>
      </p:sp>
    </p:spTree>
    <p:extLst>
      <p:ext uri="{BB962C8B-B14F-4D97-AF65-F5344CB8AC3E}">
        <p14:creationId xmlns:p14="http://schemas.microsoft.com/office/powerpoint/2010/main" val="3297354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5125B-719E-D5FD-6E47-DDDD5E9876C8}"/>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内容占位符 1">
                <a:extLst>
                  <a:ext uri="{FF2B5EF4-FFF2-40B4-BE49-F238E27FC236}">
                    <a16:creationId xmlns:a16="http://schemas.microsoft.com/office/drawing/2014/main" id="{201CC301-6A77-F933-B674-02271C6FD276}"/>
                  </a:ext>
                </a:extLst>
              </p:cNvPr>
              <p:cNvSpPr>
                <a:spLocks noGrp="1"/>
              </p:cNvSpPr>
              <p:nvPr>
                <p:ph idx="1"/>
              </p:nvPr>
            </p:nvSpPr>
            <p:spPr>
              <a:xfrm>
                <a:off x="336499" y="1016813"/>
                <a:ext cx="8471002" cy="3563942"/>
              </a:xfrm>
            </p:spPr>
            <p:txBody>
              <a:bodyPr>
                <a:normAutofit/>
              </a:bodyPr>
              <a:lstStyle/>
              <a:p>
                <a:pPr marL="172800"/>
                <a:r>
                  <a:rPr lang="en-US" altLang="zh-CN" dirty="0"/>
                  <a:t>Merging of small new capacitors</a:t>
                </a:r>
              </a:p>
              <a:p>
                <a:pPr marL="288000"/>
                <a:r>
                  <a:rPr lang="en-US" altLang="zh-CN" sz="2000" dirty="0"/>
                  <a:t>Determine the threshold </a:t>
                </a:r>
                <a14:m>
                  <m:oMath xmlns:m="http://schemas.openxmlformats.org/officeDocument/2006/math">
                    <m:sSub>
                      <m:sSubPr>
                        <m:ctrlPr>
                          <a:rPr lang="en-US" altLang="zh-CN" sz="2000" i="1" smtClean="0">
                            <a:solidFill>
                              <a:srgbClr val="C00000"/>
                            </a:solidFill>
                            <a:latin typeface="Cambria Math" panose="02040503050406030204" pitchFamily="18" charset="0"/>
                          </a:rPr>
                        </m:ctrlPr>
                      </m:sSubPr>
                      <m:e>
                        <m:r>
                          <a:rPr lang="en-US" altLang="zh-CN" sz="2000" b="1" i="1" smtClean="0">
                            <a:solidFill>
                              <a:srgbClr val="C00000"/>
                            </a:solidFill>
                            <a:latin typeface="Cambria Math" panose="02040503050406030204" pitchFamily="18" charset="0"/>
                          </a:rPr>
                          <m:t>𝑪</m:t>
                        </m:r>
                      </m:e>
                      <m:sub>
                        <m:r>
                          <a:rPr lang="en-US" altLang="zh-CN" sz="2000" b="1" i="1" smtClean="0">
                            <a:solidFill>
                              <a:srgbClr val="C00000"/>
                            </a:solidFill>
                            <a:latin typeface="Cambria Math" panose="02040503050406030204" pitchFamily="18" charset="0"/>
                          </a:rPr>
                          <m:t>𝒎𝒊𝒏</m:t>
                        </m:r>
                      </m:sub>
                    </m:sSub>
                  </m:oMath>
                </a14:m>
                <a:endParaRPr lang="en-US" altLang="zh-CN" dirty="0"/>
              </a:p>
              <a:p>
                <a:pPr marL="432000"/>
                <a:r>
                  <a:rPr lang="en-US" altLang="zh-CN" sz="1800" b="0" dirty="0"/>
                  <a:t>Calculate the new fill-in capacitors for </a:t>
                </a:r>
              </a:p>
              <a:p>
                <a:pPr marL="260550" indent="0">
                  <a:spcBef>
                    <a:spcPts val="300"/>
                  </a:spcBef>
                  <a:buNone/>
                </a:pPr>
                <a:r>
                  <a:rPr lang="en-US" altLang="zh-CN" sz="1800" b="0" dirty="0"/>
                  <a:t>   </a:t>
                </a:r>
                <a:r>
                  <a:rPr lang="en-US" altLang="zh-CN" sz="1800" dirty="0">
                    <a:solidFill>
                      <a:srgbClr val="C00000"/>
                    </a:solidFill>
                  </a:rPr>
                  <a:t>all</a:t>
                </a:r>
                <a:r>
                  <a:rPr lang="en-US" altLang="zh-CN" sz="1800" b="0" dirty="0"/>
                  <a:t> eliminated nodes</a:t>
                </a:r>
              </a:p>
              <a:p>
                <a:pPr marL="432000"/>
                <a:r>
                  <a:rPr lang="en-US" altLang="zh-CN" sz="1800" b="0" dirty="0"/>
                  <a:t>Randomly select </a:t>
                </a:r>
                <a14:m>
                  <m:oMath xmlns:m="http://schemas.openxmlformats.org/officeDocument/2006/math">
                    <m:r>
                      <a:rPr lang="en-US" altLang="zh-CN" sz="1800" b="1" i="1" smtClean="0">
                        <a:solidFill>
                          <a:srgbClr val="C00000"/>
                        </a:solidFill>
                        <a:latin typeface="Cambria Math" panose="02040503050406030204" pitchFamily="18" charset="0"/>
                      </a:rPr>
                      <m:t>𝒌</m:t>
                    </m:r>
                  </m:oMath>
                </a14:m>
                <a:r>
                  <a:rPr lang="en-US" altLang="zh-CN" sz="1800" b="0" dirty="0"/>
                  <a:t> new capacitors in </a:t>
                </a:r>
              </a:p>
              <a:p>
                <a:pPr marL="260550" indent="0">
                  <a:spcBef>
                    <a:spcPts val="300"/>
                  </a:spcBef>
                  <a:buNone/>
                </a:pPr>
                <a:r>
                  <a:rPr lang="en-US" altLang="zh-CN" sz="1800" b="0" dirty="0"/>
                  <a:t>   each remaining Net</a:t>
                </a:r>
              </a:p>
              <a:p>
                <a:pPr marL="432000"/>
                <a:r>
                  <a:rPr lang="en-US" altLang="zh-CN" sz="1800" b="0" dirty="0"/>
                  <a:t>Arrange all the capacitors in descending </a:t>
                </a:r>
              </a:p>
              <a:p>
                <a:pPr marL="260550" indent="0">
                  <a:spcBef>
                    <a:spcPts val="300"/>
                  </a:spcBef>
                  <a:buNone/>
                </a:pPr>
                <a:r>
                  <a:rPr lang="en-US" altLang="zh-CN" sz="1800" b="0" dirty="0"/>
                  <a:t>   order</a:t>
                </a:r>
              </a:p>
              <a:p>
                <a:pPr marL="432000"/>
                <a:r>
                  <a:rPr lang="en-US" altLang="zh-CN" sz="1800" b="0" dirty="0"/>
                  <a:t>Select </a:t>
                </a:r>
                <a:r>
                  <a:rPr lang="en-US" altLang="zh-CN" sz="1800" dirty="0">
                    <a:solidFill>
                      <a:srgbClr val="C00000"/>
                    </a:solidFill>
                  </a:rPr>
                  <a:t>a set position </a:t>
                </a:r>
                <a:r>
                  <a:rPr lang="en-US" altLang="zh-CN" sz="1800" b="0" dirty="0"/>
                  <a:t>of the order</a:t>
                </a:r>
              </a:p>
              <a:p>
                <a:pPr marL="288000">
                  <a:spcBef>
                    <a:spcPts val="1200"/>
                  </a:spcBef>
                </a:pPr>
                <a:r>
                  <a:rPr lang="en-US" altLang="zh-CN" sz="2000" dirty="0"/>
                  <a:t>Merging capacitors by </a:t>
                </a:r>
                <a14:m>
                  <m:oMath xmlns:m="http://schemas.openxmlformats.org/officeDocument/2006/math">
                    <m:r>
                      <a:rPr lang="en-US" altLang="zh-CN" sz="2000" b="1" i="1" smtClean="0">
                        <a:solidFill>
                          <a:srgbClr val="C00000"/>
                        </a:solidFill>
                        <a:latin typeface="Cambria Math" panose="02040503050406030204" pitchFamily="18" charset="0"/>
                      </a:rPr>
                      <m:t>𝑨𝒍𝒈𝒐𝒓𝒊𝒕𝒉𝒎</m:t>
                    </m:r>
                    <m:r>
                      <a:rPr lang="en-US" altLang="zh-CN" sz="2000" b="1" i="1" smtClean="0">
                        <a:solidFill>
                          <a:srgbClr val="C00000"/>
                        </a:solidFill>
                        <a:latin typeface="Cambria Math" panose="02040503050406030204" pitchFamily="18" charset="0"/>
                      </a:rPr>
                      <m:t> </m:t>
                    </m:r>
                    <m:r>
                      <a:rPr lang="en-US" altLang="zh-CN" sz="2000" b="1" i="1" smtClean="0">
                        <a:solidFill>
                          <a:srgbClr val="C00000"/>
                        </a:solidFill>
                        <a:latin typeface="Cambria Math" panose="02040503050406030204" pitchFamily="18" charset="0"/>
                      </a:rPr>
                      <m:t>𝟏</m:t>
                    </m:r>
                  </m:oMath>
                </a14:m>
                <a:endParaRPr lang="en-US" altLang="zh-CN" sz="2000" dirty="0"/>
              </a:p>
              <a:p>
                <a:pPr marL="1350" indent="0">
                  <a:buNone/>
                </a:pPr>
                <a:endParaRPr lang="en-US" altLang="zh-CN" dirty="0"/>
              </a:p>
              <a:p>
                <a:pPr marL="172800"/>
                <a:endParaRPr lang="zh-CN" altLang="en-US" dirty="0"/>
              </a:p>
            </p:txBody>
          </p:sp>
        </mc:Choice>
        <mc:Fallback xmlns="">
          <p:sp>
            <p:nvSpPr>
              <p:cNvPr id="2" name="内容占位符 1">
                <a:extLst>
                  <a:ext uri="{FF2B5EF4-FFF2-40B4-BE49-F238E27FC236}">
                    <a16:creationId xmlns:a16="http://schemas.microsoft.com/office/drawing/2014/main" id="{201CC301-6A77-F933-B674-02271C6FD276}"/>
                  </a:ext>
                </a:extLst>
              </p:cNvPr>
              <p:cNvSpPr>
                <a:spLocks noGrp="1" noRot="1" noChangeAspect="1" noMove="1" noResize="1" noEditPoints="1" noAdjustHandles="1" noChangeArrowheads="1" noChangeShapeType="1" noTextEdit="1"/>
              </p:cNvSpPr>
              <p:nvPr>
                <p:ph idx="1"/>
              </p:nvPr>
            </p:nvSpPr>
            <p:spPr>
              <a:xfrm>
                <a:off x="336499" y="1016813"/>
                <a:ext cx="8471002" cy="3563942"/>
              </a:xfrm>
              <a:blipFill>
                <a:blip r:embed="rId3"/>
                <a:stretch>
                  <a:fillRect l="-935" t="-2226" b="-685"/>
                </a:stretch>
              </a:blipFill>
            </p:spPr>
            <p:txBody>
              <a:bodyPr/>
              <a:lstStyle/>
              <a:p>
                <a:r>
                  <a:rPr lang="zh-CN" altLang="en-US">
                    <a:noFill/>
                  </a:rPr>
                  <a:t> </a:t>
                </a:r>
              </a:p>
            </p:txBody>
          </p:sp>
        </mc:Fallback>
      </mc:AlternateContent>
      <p:sp>
        <p:nvSpPr>
          <p:cNvPr id="3" name="标题 2">
            <a:extLst>
              <a:ext uri="{FF2B5EF4-FFF2-40B4-BE49-F238E27FC236}">
                <a16:creationId xmlns:a16="http://schemas.microsoft.com/office/drawing/2014/main" id="{C4EEE737-44B8-FBFB-2252-A1A8996D421D}"/>
              </a:ext>
            </a:extLst>
          </p:cNvPr>
          <p:cNvSpPr>
            <a:spLocks noGrp="1"/>
          </p:cNvSpPr>
          <p:nvPr>
            <p:ph type="title"/>
          </p:nvPr>
        </p:nvSpPr>
        <p:spPr/>
        <p:txBody>
          <a:bodyPr/>
          <a:lstStyle/>
          <a:p>
            <a:r>
              <a:rPr lang="en-US" altLang="zh-CN" dirty="0"/>
              <a:t>AMS</a:t>
            </a:r>
            <a:endParaRPr lang="zh-CN" altLang="en-US" dirty="0"/>
          </a:p>
        </p:txBody>
      </p:sp>
      <p:sp>
        <p:nvSpPr>
          <p:cNvPr id="5" name="灯片编号占位符 4">
            <a:extLst>
              <a:ext uri="{FF2B5EF4-FFF2-40B4-BE49-F238E27FC236}">
                <a16:creationId xmlns:a16="http://schemas.microsoft.com/office/drawing/2014/main" id="{6DFC0CA9-4DDA-F62F-CED1-778668307A86}"/>
              </a:ext>
            </a:extLst>
          </p:cNvPr>
          <p:cNvSpPr>
            <a:spLocks noGrp="1"/>
          </p:cNvSpPr>
          <p:nvPr>
            <p:ph type="sldNum" sz="quarter" idx="12"/>
          </p:nvPr>
        </p:nvSpPr>
        <p:spPr/>
        <p:txBody>
          <a:bodyPr/>
          <a:lstStyle/>
          <a:p>
            <a:fld id="{22DECF6A-13F7-418C-BBFC-95033FFCD5F1}" type="slidenum">
              <a:rPr lang="en-US" noProof="1" smtClean="0"/>
              <a:pPr/>
              <a:t>17</a:t>
            </a:fld>
            <a:endParaRPr lang="en-US" noProof="1"/>
          </a:p>
        </p:txBody>
      </p:sp>
      <p:sp>
        <p:nvSpPr>
          <p:cNvPr id="6" name="日期占位符 5">
            <a:extLst>
              <a:ext uri="{FF2B5EF4-FFF2-40B4-BE49-F238E27FC236}">
                <a16:creationId xmlns:a16="http://schemas.microsoft.com/office/drawing/2014/main" id="{A0943C69-6195-6B73-792E-A9B235B95C53}"/>
              </a:ext>
            </a:extLst>
          </p:cNvPr>
          <p:cNvSpPr>
            <a:spLocks noGrp="1"/>
          </p:cNvSpPr>
          <p:nvPr>
            <p:ph type="dt" sz="half" idx="10"/>
          </p:nvPr>
        </p:nvSpPr>
        <p:spPr/>
        <p:txBody>
          <a:bodyPr/>
          <a:lstStyle/>
          <a:p>
            <a:fld id="{1484590A-F24F-4CD4-9207-3ABC2A5D20C4}" type="datetime4">
              <a:rPr lang="en-GB" noProof="1" smtClean="0"/>
              <a:pPr/>
              <a:t>14 March 2024</a:t>
            </a:fld>
            <a:endParaRPr lang="en-US" noProof="1"/>
          </a:p>
        </p:txBody>
      </p:sp>
      <p:pic>
        <p:nvPicPr>
          <p:cNvPr id="9" name="图片 8">
            <a:extLst>
              <a:ext uri="{FF2B5EF4-FFF2-40B4-BE49-F238E27FC236}">
                <a16:creationId xmlns:a16="http://schemas.microsoft.com/office/drawing/2014/main" id="{85B9AC3F-E596-5DBA-A91B-74AD4A70C25B}"/>
              </a:ext>
            </a:extLst>
          </p:cNvPr>
          <p:cNvPicPr>
            <a:picLocks noChangeAspect="1"/>
          </p:cNvPicPr>
          <p:nvPr/>
        </p:nvPicPr>
        <p:blipFill>
          <a:blip r:embed="rId4"/>
          <a:stretch>
            <a:fillRect/>
          </a:stretch>
        </p:blipFill>
        <p:spPr>
          <a:xfrm>
            <a:off x="5374274" y="1365487"/>
            <a:ext cx="3086100" cy="3308522"/>
          </a:xfrm>
          <a:prstGeom prst="rect">
            <a:avLst/>
          </a:prstGeom>
        </p:spPr>
      </p:pic>
    </p:spTree>
    <p:extLst>
      <p:ext uri="{BB962C8B-B14F-4D97-AF65-F5344CB8AC3E}">
        <p14:creationId xmlns:p14="http://schemas.microsoft.com/office/powerpoint/2010/main" val="1086698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8E129-1E55-EF40-3858-D1AE18505019}"/>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内容占位符 1">
                <a:extLst>
                  <a:ext uri="{FF2B5EF4-FFF2-40B4-BE49-F238E27FC236}">
                    <a16:creationId xmlns:a16="http://schemas.microsoft.com/office/drawing/2014/main" id="{8FF39876-8E69-E958-8737-FA9EA8ED8D0E}"/>
                  </a:ext>
                </a:extLst>
              </p:cNvPr>
              <p:cNvSpPr>
                <a:spLocks noGrp="1"/>
              </p:cNvSpPr>
              <p:nvPr>
                <p:ph idx="1"/>
              </p:nvPr>
            </p:nvSpPr>
            <p:spPr>
              <a:xfrm>
                <a:off x="336499" y="1016813"/>
                <a:ext cx="8471002" cy="3563942"/>
              </a:xfrm>
            </p:spPr>
            <p:txBody>
              <a:bodyPr>
                <a:normAutofit/>
              </a:bodyPr>
              <a:lstStyle/>
              <a:p>
                <a:pPr marL="172800"/>
                <a:r>
                  <a:rPr lang="en-US" altLang="zh-CN" dirty="0"/>
                  <a:t>Merging of small new capacitors</a:t>
                </a:r>
              </a:p>
              <a:p>
                <a:pPr marL="288000"/>
                <a:r>
                  <a:rPr lang="en-US" altLang="zh-CN" sz="2000" dirty="0"/>
                  <a:t>Determine the threshold </a:t>
                </a:r>
                <a14:m>
                  <m:oMath xmlns:m="http://schemas.openxmlformats.org/officeDocument/2006/math">
                    <m:sSub>
                      <m:sSubPr>
                        <m:ctrlPr>
                          <a:rPr lang="en-US" altLang="zh-CN" sz="2000" i="1" smtClean="0">
                            <a:solidFill>
                              <a:srgbClr val="C00000"/>
                            </a:solidFill>
                            <a:latin typeface="Cambria Math" panose="02040503050406030204" pitchFamily="18" charset="0"/>
                          </a:rPr>
                        </m:ctrlPr>
                      </m:sSubPr>
                      <m:e>
                        <m:r>
                          <a:rPr lang="en-US" altLang="zh-CN" sz="2000" b="1" i="1" smtClean="0">
                            <a:solidFill>
                              <a:srgbClr val="C00000"/>
                            </a:solidFill>
                            <a:latin typeface="Cambria Math" panose="02040503050406030204" pitchFamily="18" charset="0"/>
                          </a:rPr>
                          <m:t>𝑪</m:t>
                        </m:r>
                      </m:e>
                      <m:sub>
                        <m:r>
                          <a:rPr lang="en-US" altLang="zh-CN" sz="2000" b="1" i="1" smtClean="0">
                            <a:solidFill>
                              <a:srgbClr val="C00000"/>
                            </a:solidFill>
                            <a:latin typeface="Cambria Math" panose="02040503050406030204" pitchFamily="18" charset="0"/>
                          </a:rPr>
                          <m:t>𝒎𝒊𝒏</m:t>
                        </m:r>
                      </m:sub>
                    </m:sSub>
                  </m:oMath>
                </a14:m>
                <a:endParaRPr lang="en-US" altLang="zh-CN" dirty="0"/>
              </a:p>
              <a:p>
                <a:pPr marL="432000"/>
                <a:r>
                  <a:rPr lang="en-US" altLang="zh-CN" sz="1800" b="0" dirty="0"/>
                  <a:t>Calculate the new fill-in capacitors for </a:t>
                </a:r>
              </a:p>
              <a:p>
                <a:pPr marL="260550" indent="0">
                  <a:spcBef>
                    <a:spcPts val="300"/>
                  </a:spcBef>
                  <a:buNone/>
                </a:pPr>
                <a:r>
                  <a:rPr lang="en-US" altLang="zh-CN" sz="1800" b="0" dirty="0"/>
                  <a:t>   </a:t>
                </a:r>
                <a:r>
                  <a:rPr lang="en-US" altLang="zh-CN" sz="1800" dirty="0">
                    <a:solidFill>
                      <a:srgbClr val="C00000"/>
                    </a:solidFill>
                  </a:rPr>
                  <a:t>all</a:t>
                </a:r>
                <a:r>
                  <a:rPr lang="en-US" altLang="zh-CN" sz="1800" b="0" dirty="0"/>
                  <a:t> eliminated nodes</a:t>
                </a:r>
              </a:p>
              <a:p>
                <a:pPr marL="432000"/>
                <a:r>
                  <a:rPr lang="en-US" altLang="zh-CN" sz="1800" b="0" dirty="0"/>
                  <a:t>Randomly select </a:t>
                </a:r>
                <a14:m>
                  <m:oMath xmlns:m="http://schemas.openxmlformats.org/officeDocument/2006/math">
                    <m:r>
                      <a:rPr lang="en-US" altLang="zh-CN" sz="1800" b="1" i="1" smtClean="0">
                        <a:solidFill>
                          <a:srgbClr val="C00000"/>
                        </a:solidFill>
                        <a:latin typeface="Cambria Math" panose="02040503050406030204" pitchFamily="18" charset="0"/>
                      </a:rPr>
                      <m:t>𝒌</m:t>
                    </m:r>
                  </m:oMath>
                </a14:m>
                <a:r>
                  <a:rPr lang="en-US" altLang="zh-CN" sz="1800" b="0" dirty="0"/>
                  <a:t> new capacitors in </a:t>
                </a:r>
              </a:p>
              <a:p>
                <a:pPr marL="260550" indent="0">
                  <a:spcBef>
                    <a:spcPts val="300"/>
                  </a:spcBef>
                  <a:buNone/>
                </a:pPr>
                <a:r>
                  <a:rPr lang="en-US" altLang="zh-CN" sz="1800" b="0" dirty="0"/>
                  <a:t>   each remaining Net</a:t>
                </a:r>
              </a:p>
              <a:p>
                <a:pPr marL="432000"/>
                <a:r>
                  <a:rPr lang="en-US" altLang="zh-CN" sz="1800" b="0" dirty="0"/>
                  <a:t>Arrange all the capacitors in descending </a:t>
                </a:r>
              </a:p>
              <a:p>
                <a:pPr marL="260550" indent="0">
                  <a:spcBef>
                    <a:spcPts val="300"/>
                  </a:spcBef>
                  <a:buNone/>
                </a:pPr>
                <a:r>
                  <a:rPr lang="en-US" altLang="zh-CN" sz="1800" b="0" dirty="0"/>
                  <a:t>   order</a:t>
                </a:r>
              </a:p>
              <a:p>
                <a:pPr marL="432000"/>
                <a:r>
                  <a:rPr lang="en-US" altLang="zh-CN" sz="1800" b="0" dirty="0"/>
                  <a:t>Select </a:t>
                </a:r>
                <a:r>
                  <a:rPr lang="en-US" altLang="zh-CN" sz="1800" dirty="0">
                    <a:solidFill>
                      <a:srgbClr val="C00000"/>
                    </a:solidFill>
                  </a:rPr>
                  <a:t>a set position </a:t>
                </a:r>
                <a:r>
                  <a:rPr lang="en-US" altLang="zh-CN" sz="1800" b="0" dirty="0"/>
                  <a:t>of the order</a:t>
                </a:r>
              </a:p>
              <a:p>
                <a:pPr marL="288000">
                  <a:spcBef>
                    <a:spcPts val="1200"/>
                  </a:spcBef>
                </a:pPr>
                <a:r>
                  <a:rPr lang="en-US" altLang="zh-CN" sz="2000" dirty="0"/>
                  <a:t>Merging capacitors by </a:t>
                </a:r>
                <a14:m>
                  <m:oMath xmlns:m="http://schemas.openxmlformats.org/officeDocument/2006/math">
                    <m:r>
                      <a:rPr lang="en-US" altLang="zh-CN" sz="2000" b="1" i="1" smtClean="0">
                        <a:solidFill>
                          <a:srgbClr val="C00000"/>
                        </a:solidFill>
                        <a:latin typeface="Cambria Math" panose="02040503050406030204" pitchFamily="18" charset="0"/>
                      </a:rPr>
                      <m:t>𝑨𝒍𝒈𝒐𝒓𝒊𝒕𝒉𝒎</m:t>
                    </m:r>
                    <m:r>
                      <a:rPr lang="en-US" altLang="zh-CN" sz="2000" b="1" i="1" smtClean="0">
                        <a:solidFill>
                          <a:srgbClr val="C00000"/>
                        </a:solidFill>
                        <a:latin typeface="Cambria Math" panose="02040503050406030204" pitchFamily="18" charset="0"/>
                      </a:rPr>
                      <m:t> </m:t>
                    </m:r>
                    <m:r>
                      <a:rPr lang="en-US" altLang="zh-CN" sz="2000" b="1" i="1" smtClean="0">
                        <a:solidFill>
                          <a:srgbClr val="C00000"/>
                        </a:solidFill>
                        <a:latin typeface="Cambria Math" panose="02040503050406030204" pitchFamily="18" charset="0"/>
                      </a:rPr>
                      <m:t>𝟏</m:t>
                    </m:r>
                  </m:oMath>
                </a14:m>
                <a:endParaRPr lang="en-US" altLang="zh-CN" sz="2000" dirty="0"/>
              </a:p>
              <a:p>
                <a:pPr marL="1350" indent="0">
                  <a:buNone/>
                </a:pPr>
                <a:endParaRPr lang="en-US" altLang="zh-CN" dirty="0"/>
              </a:p>
              <a:p>
                <a:pPr marL="172800"/>
                <a:endParaRPr lang="zh-CN" altLang="en-US" dirty="0"/>
              </a:p>
            </p:txBody>
          </p:sp>
        </mc:Choice>
        <mc:Fallback xmlns="">
          <p:sp>
            <p:nvSpPr>
              <p:cNvPr id="2" name="内容占位符 1">
                <a:extLst>
                  <a:ext uri="{FF2B5EF4-FFF2-40B4-BE49-F238E27FC236}">
                    <a16:creationId xmlns:a16="http://schemas.microsoft.com/office/drawing/2014/main" id="{8FF39876-8E69-E958-8737-FA9EA8ED8D0E}"/>
                  </a:ext>
                </a:extLst>
              </p:cNvPr>
              <p:cNvSpPr>
                <a:spLocks noGrp="1" noRot="1" noChangeAspect="1" noMove="1" noResize="1" noEditPoints="1" noAdjustHandles="1" noChangeArrowheads="1" noChangeShapeType="1" noTextEdit="1"/>
              </p:cNvSpPr>
              <p:nvPr>
                <p:ph idx="1"/>
              </p:nvPr>
            </p:nvSpPr>
            <p:spPr>
              <a:xfrm>
                <a:off x="336499" y="1016813"/>
                <a:ext cx="8471002" cy="3563942"/>
              </a:xfrm>
              <a:blipFill>
                <a:blip r:embed="rId3"/>
                <a:stretch>
                  <a:fillRect l="-935" t="-2226" b="-685"/>
                </a:stretch>
              </a:blipFill>
            </p:spPr>
            <p:txBody>
              <a:bodyPr/>
              <a:lstStyle/>
              <a:p>
                <a:r>
                  <a:rPr lang="zh-CN" altLang="en-US">
                    <a:noFill/>
                  </a:rPr>
                  <a:t> </a:t>
                </a:r>
              </a:p>
            </p:txBody>
          </p:sp>
        </mc:Fallback>
      </mc:AlternateContent>
      <p:sp>
        <p:nvSpPr>
          <p:cNvPr id="3" name="标题 2">
            <a:extLst>
              <a:ext uri="{FF2B5EF4-FFF2-40B4-BE49-F238E27FC236}">
                <a16:creationId xmlns:a16="http://schemas.microsoft.com/office/drawing/2014/main" id="{98EBEB18-C72D-EAC9-6C4B-6130BB9EB9FB}"/>
              </a:ext>
            </a:extLst>
          </p:cNvPr>
          <p:cNvSpPr>
            <a:spLocks noGrp="1"/>
          </p:cNvSpPr>
          <p:nvPr>
            <p:ph type="title"/>
          </p:nvPr>
        </p:nvSpPr>
        <p:spPr/>
        <p:txBody>
          <a:bodyPr/>
          <a:lstStyle/>
          <a:p>
            <a:r>
              <a:rPr lang="en-US" altLang="zh-CN" dirty="0"/>
              <a:t>AMS</a:t>
            </a:r>
            <a:endParaRPr lang="zh-CN" altLang="en-US" dirty="0"/>
          </a:p>
        </p:txBody>
      </p:sp>
      <p:sp>
        <p:nvSpPr>
          <p:cNvPr id="5" name="灯片编号占位符 4">
            <a:extLst>
              <a:ext uri="{FF2B5EF4-FFF2-40B4-BE49-F238E27FC236}">
                <a16:creationId xmlns:a16="http://schemas.microsoft.com/office/drawing/2014/main" id="{F7286FE7-75DD-28D8-93FC-F464D028F7A9}"/>
              </a:ext>
            </a:extLst>
          </p:cNvPr>
          <p:cNvSpPr>
            <a:spLocks noGrp="1"/>
          </p:cNvSpPr>
          <p:nvPr>
            <p:ph type="sldNum" sz="quarter" idx="12"/>
          </p:nvPr>
        </p:nvSpPr>
        <p:spPr/>
        <p:txBody>
          <a:bodyPr/>
          <a:lstStyle/>
          <a:p>
            <a:fld id="{22DECF6A-13F7-418C-BBFC-95033FFCD5F1}" type="slidenum">
              <a:rPr lang="en-US" noProof="1" smtClean="0"/>
              <a:pPr/>
              <a:t>18</a:t>
            </a:fld>
            <a:endParaRPr lang="en-US" noProof="1"/>
          </a:p>
        </p:txBody>
      </p:sp>
      <p:sp>
        <p:nvSpPr>
          <p:cNvPr id="6" name="日期占位符 5">
            <a:extLst>
              <a:ext uri="{FF2B5EF4-FFF2-40B4-BE49-F238E27FC236}">
                <a16:creationId xmlns:a16="http://schemas.microsoft.com/office/drawing/2014/main" id="{55E5FFA8-F730-16C4-8575-704D77059B33}"/>
              </a:ext>
            </a:extLst>
          </p:cNvPr>
          <p:cNvSpPr>
            <a:spLocks noGrp="1"/>
          </p:cNvSpPr>
          <p:nvPr>
            <p:ph type="dt" sz="half" idx="10"/>
          </p:nvPr>
        </p:nvSpPr>
        <p:spPr/>
        <p:txBody>
          <a:bodyPr/>
          <a:lstStyle/>
          <a:p>
            <a:fld id="{1484590A-F24F-4CD4-9207-3ABC2A5D20C4}" type="datetime4">
              <a:rPr lang="en-GB" noProof="1" smtClean="0"/>
              <a:pPr/>
              <a:t>14 March 2024</a:t>
            </a:fld>
            <a:endParaRPr lang="en-US" noProof="1"/>
          </a:p>
        </p:txBody>
      </p:sp>
      <p:pic>
        <p:nvPicPr>
          <p:cNvPr id="9" name="图片 8">
            <a:extLst>
              <a:ext uri="{FF2B5EF4-FFF2-40B4-BE49-F238E27FC236}">
                <a16:creationId xmlns:a16="http://schemas.microsoft.com/office/drawing/2014/main" id="{E4D474E0-02E3-9464-3DB2-F737C86F1D6E}"/>
              </a:ext>
            </a:extLst>
          </p:cNvPr>
          <p:cNvPicPr>
            <a:picLocks noChangeAspect="1"/>
          </p:cNvPicPr>
          <p:nvPr/>
        </p:nvPicPr>
        <p:blipFill>
          <a:blip r:embed="rId4"/>
          <a:stretch>
            <a:fillRect/>
          </a:stretch>
        </p:blipFill>
        <p:spPr>
          <a:xfrm>
            <a:off x="5374274" y="1365487"/>
            <a:ext cx="3086100" cy="3308522"/>
          </a:xfrm>
          <a:prstGeom prst="rect">
            <a:avLst/>
          </a:prstGeom>
        </p:spPr>
      </p:pic>
    </p:spTree>
    <p:extLst>
      <p:ext uri="{BB962C8B-B14F-4D97-AF65-F5344CB8AC3E}">
        <p14:creationId xmlns:p14="http://schemas.microsoft.com/office/powerpoint/2010/main" val="3108941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6D727B9-60A0-8828-C05D-F0EFDC3293DC}"/>
              </a:ext>
            </a:extLst>
          </p:cNvPr>
          <p:cNvSpPr>
            <a:spLocks noGrp="1"/>
          </p:cNvSpPr>
          <p:nvPr>
            <p:ph idx="1"/>
          </p:nvPr>
        </p:nvSpPr>
        <p:spPr/>
        <p:txBody>
          <a:bodyPr>
            <a:normAutofit/>
          </a:bodyPr>
          <a:lstStyle/>
          <a:p>
            <a:pPr marL="288000">
              <a:lnSpc>
                <a:spcPct val="220000"/>
              </a:lnSpc>
              <a:spcBef>
                <a:spcPts val="0"/>
              </a:spcBef>
            </a:pPr>
            <a:r>
              <a:rPr lang="en-US" altLang="zh-CN" dirty="0">
                <a:solidFill>
                  <a:schemeClr val="bg1">
                    <a:lumMod val="65000"/>
                  </a:schemeClr>
                </a:solidFill>
              </a:rPr>
              <a:t>Background and Motivation</a:t>
            </a:r>
          </a:p>
          <a:p>
            <a:pPr marL="288000">
              <a:lnSpc>
                <a:spcPct val="220000"/>
              </a:lnSpc>
              <a:spcBef>
                <a:spcPts val="0"/>
              </a:spcBef>
            </a:pPr>
            <a:r>
              <a:rPr lang="en-US" altLang="zh-CN" dirty="0" err="1">
                <a:solidFill>
                  <a:schemeClr val="bg1">
                    <a:lumMod val="65000"/>
                  </a:schemeClr>
                </a:solidFill>
              </a:rPr>
              <a:t>BCTu</a:t>
            </a:r>
            <a:r>
              <a:rPr lang="en-US" altLang="zh-CN" dirty="0">
                <a:solidFill>
                  <a:schemeClr val="bg1">
                    <a:lumMod val="65000"/>
                  </a:schemeClr>
                </a:solidFill>
              </a:rPr>
              <a:t>-GAT based Node Classification</a:t>
            </a:r>
          </a:p>
          <a:p>
            <a:pPr marL="288000">
              <a:lnSpc>
                <a:spcPct val="220000"/>
              </a:lnSpc>
              <a:spcBef>
                <a:spcPts val="0"/>
              </a:spcBef>
            </a:pPr>
            <a:r>
              <a:rPr lang="en-US" altLang="zh-CN" dirty="0">
                <a:solidFill>
                  <a:schemeClr val="bg1">
                    <a:lumMod val="65000"/>
                  </a:schemeClr>
                </a:solidFill>
              </a:rPr>
              <a:t>Adaptive Merging Strategy for Fill-in Capacitors</a:t>
            </a:r>
          </a:p>
          <a:p>
            <a:pPr marL="288000">
              <a:lnSpc>
                <a:spcPct val="220000"/>
              </a:lnSpc>
              <a:spcBef>
                <a:spcPts val="0"/>
              </a:spcBef>
            </a:pPr>
            <a:r>
              <a:rPr lang="en-US" altLang="zh-CN" dirty="0"/>
              <a:t>Experiments and Conclusion</a:t>
            </a:r>
            <a:endParaRPr lang="zh-CN" altLang="en-US" dirty="0"/>
          </a:p>
        </p:txBody>
      </p:sp>
      <p:sp>
        <p:nvSpPr>
          <p:cNvPr id="3" name="标题 2">
            <a:extLst>
              <a:ext uri="{FF2B5EF4-FFF2-40B4-BE49-F238E27FC236}">
                <a16:creationId xmlns:a16="http://schemas.microsoft.com/office/drawing/2014/main" id="{D7C816ED-B11F-2A58-86C6-AAC07CEA0DE2}"/>
              </a:ext>
            </a:extLst>
          </p:cNvPr>
          <p:cNvSpPr>
            <a:spLocks noGrp="1"/>
          </p:cNvSpPr>
          <p:nvPr>
            <p:ph type="title"/>
          </p:nvPr>
        </p:nvSpPr>
        <p:spPr/>
        <p:txBody>
          <a:bodyPr/>
          <a:lstStyle/>
          <a:p>
            <a:r>
              <a:rPr lang="en-US" altLang="zh-CN" dirty="0"/>
              <a:t>Contents</a:t>
            </a:r>
            <a:endParaRPr lang="zh-CN" altLang="en-US" dirty="0"/>
          </a:p>
        </p:txBody>
      </p:sp>
      <p:sp>
        <p:nvSpPr>
          <p:cNvPr id="5" name="灯片编号占位符 4">
            <a:extLst>
              <a:ext uri="{FF2B5EF4-FFF2-40B4-BE49-F238E27FC236}">
                <a16:creationId xmlns:a16="http://schemas.microsoft.com/office/drawing/2014/main" id="{5E46AFCC-3BEA-F0B4-F05B-8EE64CEFCCC8}"/>
              </a:ext>
            </a:extLst>
          </p:cNvPr>
          <p:cNvSpPr>
            <a:spLocks noGrp="1"/>
          </p:cNvSpPr>
          <p:nvPr>
            <p:ph type="sldNum" sz="quarter" idx="12"/>
          </p:nvPr>
        </p:nvSpPr>
        <p:spPr/>
        <p:txBody>
          <a:bodyPr/>
          <a:lstStyle/>
          <a:p>
            <a:fld id="{22DECF6A-13F7-418C-BBFC-95033FFCD5F1}" type="slidenum">
              <a:rPr lang="en-US" noProof="1" smtClean="0"/>
              <a:pPr/>
              <a:t>19</a:t>
            </a:fld>
            <a:endParaRPr lang="en-US" noProof="1"/>
          </a:p>
        </p:txBody>
      </p:sp>
      <p:sp>
        <p:nvSpPr>
          <p:cNvPr id="6" name="日期占位符 5">
            <a:extLst>
              <a:ext uri="{FF2B5EF4-FFF2-40B4-BE49-F238E27FC236}">
                <a16:creationId xmlns:a16="http://schemas.microsoft.com/office/drawing/2014/main" id="{FCE6A492-E587-6CA1-E343-E4A9817946EE}"/>
              </a:ext>
            </a:extLst>
          </p:cNvPr>
          <p:cNvSpPr>
            <a:spLocks noGrp="1"/>
          </p:cNvSpPr>
          <p:nvPr>
            <p:ph type="dt" sz="half" idx="10"/>
          </p:nvPr>
        </p:nvSpPr>
        <p:spPr/>
        <p:txBody>
          <a:bodyPr/>
          <a:lstStyle/>
          <a:p>
            <a:fld id="{1484590A-F24F-4CD4-9207-3ABC2A5D20C4}" type="datetime4">
              <a:rPr lang="en-GB" noProof="1" smtClean="0"/>
              <a:pPr/>
              <a:t>14 March 2024</a:t>
            </a:fld>
            <a:endParaRPr lang="en-US" noProof="1"/>
          </a:p>
        </p:txBody>
      </p:sp>
    </p:spTree>
    <p:extLst>
      <p:ext uri="{BB962C8B-B14F-4D97-AF65-F5344CB8AC3E}">
        <p14:creationId xmlns:p14="http://schemas.microsoft.com/office/powerpoint/2010/main" val="1911635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6D727B9-60A0-8828-C05D-F0EFDC3293DC}"/>
              </a:ext>
            </a:extLst>
          </p:cNvPr>
          <p:cNvSpPr>
            <a:spLocks noGrp="1"/>
          </p:cNvSpPr>
          <p:nvPr>
            <p:ph idx="1"/>
          </p:nvPr>
        </p:nvSpPr>
        <p:spPr/>
        <p:txBody>
          <a:bodyPr>
            <a:normAutofit/>
          </a:bodyPr>
          <a:lstStyle/>
          <a:p>
            <a:pPr marL="288000">
              <a:lnSpc>
                <a:spcPct val="220000"/>
              </a:lnSpc>
              <a:spcBef>
                <a:spcPts val="0"/>
              </a:spcBef>
            </a:pPr>
            <a:r>
              <a:rPr lang="en-US" altLang="zh-CN" dirty="0"/>
              <a:t>Background and Motivation</a:t>
            </a:r>
          </a:p>
          <a:p>
            <a:pPr marL="288000">
              <a:lnSpc>
                <a:spcPct val="220000"/>
              </a:lnSpc>
              <a:spcBef>
                <a:spcPts val="0"/>
              </a:spcBef>
            </a:pPr>
            <a:r>
              <a:rPr lang="en-US" altLang="zh-CN" dirty="0" err="1"/>
              <a:t>BCTu</a:t>
            </a:r>
            <a:r>
              <a:rPr lang="en-US" altLang="zh-CN" dirty="0"/>
              <a:t>-GAT based Node Classification</a:t>
            </a:r>
          </a:p>
          <a:p>
            <a:pPr marL="288000">
              <a:lnSpc>
                <a:spcPct val="220000"/>
              </a:lnSpc>
              <a:spcBef>
                <a:spcPts val="0"/>
              </a:spcBef>
            </a:pPr>
            <a:r>
              <a:rPr lang="en-US" altLang="zh-CN" dirty="0"/>
              <a:t>Adaptive Merging Strategy for Fill-in Capacitors</a:t>
            </a:r>
          </a:p>
          <a:p>
            <a:pPr marL="288000">
              <a:lnSpc>
                <a:spcPct val="220000"/>
              </a:lnSpc>
              <a:spcBef>
                <a:spcPts val="0"/>
              </a:spcBef>
            </a:pPr>
            <a:r>
              <a:rPr lang="en-US" altLang="zh-CN" dirty="0"/>
              <a:t>Experiments and Conclusion</a:t>
            </a:r>
            <a:endParaRPr lang="zh-CN" altLang="en-US" dirty="0"/>
          </a:p>
        </p:txBody>
      </p:sp>
      <p:sp>
        <p:nvSpPr>
          <p:cNvPr id="3" name="标题 2">
            <a:extLst>
              <a:ext uri="{FF2B5EF4-FFF2-40B4-BE49-F238E27FC236}">
                <a16:creationId xmlns:a16="http://schemas.microsoft.com/office/drawing/2014/main" id="{D7C816ED-B11F-2A58-86C6-AAC07CEA0DE2}"/>
              </a:ext>
            </a:extLst>
          </p:cNvPr>
          <p:cNvSpPr>
            <a:spLocks noGrp="1"/>
          </p:cNvSpPr>
          <p:nvPr>
            <p:ph type="title"/>
          </p:nvPr>
        </p:nvSpPr>
        <p:spPr/>
        <p:txBody>
          <a:bodyPr/>
          <a:lstStyle/>
          <a:p>
            <a:r>
              <a:rPr lang="en-US" altLang="zh-CN" dirty="0"/>
              <a:t>Contents</a:t>
            </a:r>
            <a:endParaRPr lang="zh-CN" altLang="en-US" dirty="0"/>
          </a:p>
        </p:txBody>
      </p:sp>
      <p:sp>
        <p:nvSpPr>
          <p:cNvPr id="5" name="灯片编号占位符 4">
            <a:extLst>
              <a:ext uri="{FF2B5EF4-FFF2-40B4-BE49-F238E27FC236}">
                <a16:creationId xmlns:a16="http://schemas.microsoft.com/office/drawing/2014/main" id="{5E46AFCC-3BEA-F0B4-F05B-8EE64CEFCCC8}"/>
              </a:ext>
            </a:extLst>
          </p:cNvPr>
          <p:cNvSpPr>
            <a:spLocks noGrp="1"/>
          </p:cNvSpPr>
          <p:nvPr>
            <p:ph type="sldNum" sz="quarter" idx="12"/>
          </p:nvPr>
        </p:nvSpPr>
        <p:spPr/>
        <p:txBody>
          <a:bodyPr/>
          <a:lstStyle/>
          <a:p>
            <a:fld id="{22DECF6A-13F7-418C-BBFC-95033FFCD5F1}" type="slidenum">
              <a:rPr lang="en-US" noProof="1" smtClean="0"/>
              <a:pPr/>
              <a:t>2</a:t>
            </a:fld>
            <a:endParaRPr lang="en-US" noProof="1"/>
          </a:p>
        </p:txBody>
      </p:sp>
      <p:sp>
        <p:nvSpPr>
          <p:cNvPr id="6" name="日期占位符 5">
            <a:extLst>
              <a:ext uri="{FF2B5EF4-FFF2-40B4-BE49-F238E27FC236}">
                <a16:creationId xmlns:a16="http://schemas.microsoft.com/office/drawing/2014/main" id="{FCE6A492-E587-6CA1-E343-E4A9817946EE}"/>
              </a:ext>
            </a:extLst>
          </p:cNvPr>
          <p:cNvSpPr>
            <a:spLocks noGrp="1"/>
          </p:cNvSpPr>
          <p:nvPr>
            <p:ph type="dt" sz="half" idx="10"/>
          </p:nvPr>
        </p:nvSpPr>
        <p:spPr/>
        <p:txBody>
          <a:bodyPr/>
          <a:lstStyle/>
          <a:p>
            <a:fld id="{1484590A-F24F-4CD4-9207-3ABC2A5D20C4}" type="datetime4">
              <a:rPr lang="en-GB" noProof="1" smtClean="0"/>
              <a:pPr/>
              <a:t>14 March 2024</a:t>
            </a:fld>
            <a:endParaRPr lang="en-US" noProof="1"/>
          </a:p>
        </p:txBody>
      </p:sp>
    </p:spTree>
    <p:extLst>
      <p:ext uri="{BB962C8B-B14F-4D97-AF65-F5344CB8AC3E}">
        <p14:creationId xmlns:p14="http://schemas.microsoft.com/office/powerpoint/2010/main" val="3479730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B8D10-E866-57D9-4028-F465E9EF7DBB}"/>
            </a:ext>
          </a:extLst>
        </p:cNvPr>
        <p:cNvGrpSpPr/>
        <p:nvPr/>
      </p:nvGrpSpPr>
      <p:grpSpPr>
        <a:xfrm>
          <a:off x="0" y="0"/>
          <a:ext cx="0" cy="0"/>
          <a:chOff x="0" y="0"/>
          <a:chExt cx="0" cy="0"/>
        </a:xfrm>
      </p:grpSpPr>
      <p:sp>
        <p:nvSpPr>
          <p:cNvPr id="2" name="内容占位符 1">
            <a:extLst>
              <a:ext uri="{FF2B5EF4-FFF2-40B4-BE49-F238E27FC236}">
                <a16:creationId xmlns:a16="http://schemas.microsoft.com/office/drawing/2014/main" id="{A14F5665-65AF-77F4-48A0-2C46E358F2FF}"/>
              </a:ext>
            </a:extLst>
          </p:cNvPr>
          <p:cNvSpPr>
            <a:spLocks noGrp="1"/>
          </p:cNvSpPr>
          <p:nvPr>
            <p:ph idx="1"/>
          </p:nvPr>
        </p:nvSpPr>
        <p:spPr>
          <a:xfrm>
            <a:off x="336499" y="1016813"/>
            <a:ext cx="8471002" cy="1554937"/>
          </a:xfrm>
        </p:spPr>
        <p:txBody>
          <a:bodyPr>
            <a:normAutofit/>
          </a:bodyPr>
          <a:lstStyle/>
          <a:p>
            <a:pPr marL="172800"/>
            <a:r>
              <a:rPr lang="en-US" altLang="zh-CN" dirty="0"/>
              <a:t>Order Reduction Efficiency</a:t>
            </a:r>
          </a:p>
          <a:p>
            <a:pPr marL="288000"/>
            <a:r>
              <a:rPr lang="en-US" altLang="zh-CN" sz="1800" b="0" dirty="0"/>
              <a:t>Five RC networks from </a:t>
            </a:r>
            <a:r>
              <a:rPr lang="en-US" altLang="zh-CN" sz="1800" dirty="0">
                <a:solidFill>
                  <a:srgbClr val="C00000"/>
                </a:solidFill>
              </a:rPr>
              <a:t>2k to 2 million nodes</a:t>
            </a:r>
          </a:p>
          <a:p>
            <a:pPr marL="288000"/>
            <a:r>
              <a:rPr lang="en-US" altLang="zh-CN" sz="1800" b="0" dirty="0"/>
              <a:t>Compared the performance among TICER(</a:t>
            </a:r>
            <a:r>
              <a:rPr lang="en-US" altLang="zh-CN" sz="1800" dirty="0"/>
              <a:t>with </a:t>
            </a:r>
            <a:r>
              <a:rPr lang="en-GB" altLang="zh-CN" sz="1800" dirty="0"/>
              <a:t>the priority</a:t>
            </a:r>
            <a:r>
              <a:rPr lang="en-US" altLang="zh-CN" sz="1800" dirty="0"/>
              <a:t> queue implementation to update the </a:t>
            </a:r>
            <a:r>
              <a:rPr lang="el-GR" altLang="zh-CN" sz="1800" i="1" dirty="0">
                <a:solidFill>
                  <a:srgbClr val="C00000"/>
                </a:solidFill>
                <a:latin typeface="等线" panose="02010600030101010101" pitchFamily="2" charset="-122"/>
                <a:ea typeface="等线" panose="02010600030101010101" pitchFamily="2" charset="-122"/>
              </a:rPr>
              <a:t>τ</a:t>
            </a:r>
            <a:r>
              <a:rPr lang="en-US" altLang="zh-CN" sz="1800" b="0" dirty="0"/>
              <a:t> ), GCN-based TICER and TSA-TICER</a:t>
            </a:r>
            <a:endParaRPr lang="en-US" altLang="zh-CN" sz="1800" dirty="0"/>
          </a:p>
          <a:p>
            <a:pPr marL="172800"/>
            <a:endParaRPr lang="en-US" altLang="zh-CN" dirty="0"/>
          </a:p>
          <a:p>
            <a:pPr marL="172800"/>
            <a:endParaRPr lang="en-US" altLang="zh-CN" dirty="0"/>
          </a:p>
          <a:p>
            <a:pPr marL="172800"/>
            <a:endParaRPr lang="zh-CN" altLang="en-US" dirty="0"/>
          </a:p>
        </p:txBody>
      </p:sp>
      <p:sp>
        <p:nvSpPr>
          <p:cNvPr id="3" name="标题 2">
            <a:extLst>
              <a:ext uri="{FF2B5EF4-FFF2-40B4-BE49-F238E27FC236}">
                <a16:creationId xmlns:a16="http://schemas.microsoft.com/office/drawing/2014/main" id="{9A9E4EF9-A3E6-63E5-3011-75F404CE3CF6}"/>
              </a:ext>
            </a:extLst>
          </p:cNvPr>
          <p:cNvSpPr>
            <a:spLocks noGrp="1"/>
          </p:cNvSpPr>
          <p:nvPr>
            <p:ph type="title"/>
          </p:nvPr>
        </p:nvSpPr>
        <p:spPr/>
        <p:txBody>
          <a:bodyPr/>
          <a:lstStyle/>
          <a:p>
            <a:r>
              <a:rPr lang="en-US" altLang="zh-CN" dirty="0"/>
              <a:t>Performance</a:t>
            </a:r>
            <a:endParaRPr lang="zh-CN" altLang="en-US" dirty="0"/>
          </a:p>
        </p:txBody>
      </p:sp>
      <p:sp>
        <p:nvSpPr>
          <p:cNvPr id="5" name="灯片编号占位符 4">
            <a:extLst>
              <a:ext uri="{FF2B5EF4-FFF2-40B4-BE49-F238E27FC236}">
                <a16:creationId xmlns:a16="http://schemas.microsoft.com/office/drawing/2014/main" id="{3AEFE270-93B1-B293-E6D7-80229DBB9D0B}"/>
              </a:ext>
            </a:extLst>
          </p:cNvPr>
          <p:cNvSpPr>
            <a:spLocks noGrp="1"/>
          </p:cNvSpPr>
          <p:nvPr>
            <p:ph type="sldNum" sz="quarter" idx="12"/>
          </p:nvPr>
        </p:nvSpPr>
        <p:spPr/>
        <p:txBody>
          <a:bodyPr/>
          <a:lstStyle/>
          <a:p>
            <a:fld id="{22DECF6A-13F7-418C-BBFC-95033FFCD5F1}" type="slidenum">
              <a:rPr lang="en-US" noProof="1" smtClean="0"/>
              <a:pPr/>
              <a:t>20</a:t>
            </a:fld>
            <a:endParaRPr lang="en-US" noProof="1"/>
          </a:p>
        </p:txBody>
      </p:sp>
      <p:sp>
        <p:nvSpPr>
          <p:cNvPr id="6" name="日期占位符 5">
            <a:extLst>
              <a:ext uri="{FF2B5EF4-FFF2-40B4-BE49-F238E27FC236}">
                <a16:creationId xmlns:a16="http://schemas.microsoft.com/office/drawing/2014/main" id="{557D5C35-DAB8-C84E-42AC-A3E3FE64AFAD}"/>
              </a:ext>
            </a:extLst>
          </p:cNvPr>
          <p:cNvSpPr>
            <a:spLocks noGrp="1"/>
          </p:cNvSpPr>
          <p:nvPr>
            <p:ph type="dt" sz="half" idx="10"/>
          </p:nvPr>
        </p:nvSpPr>
        <p:spPr/>
        <p:txBody>
          <a:bodyPr/>
          <a:lstStyle/>
          <a:p>
            <a:fld id="{1484590A-F24F-4CD4-9207-3ABC2A5D20C4}" type="datetime4">
              <a:rPr lang="en-GB" noProof="1" smtClean="0"/>
              <a:pPr/>
              <a:t>14 March 2024</a:t>
            </a:fld>
            <a:endParaRPr lang="en-US" noProof="1"/>
          </a:p>
        </p:txBody>
      </p:sp>
      <p:pic>
        <p:nvPicPr>
          <p:cNvPr id="8" name="图片 7">
            <a:extLst>
              <a:ext uri="{FF2B5EF4-FFF2-40B4-BE49-F238E27FC236}">
                <a16:creationId xmlns:a16="http://schemas.microsoft.com/office/drawing/2014/main" id="{A69140BA-2299-BD88-8FF9-2CF413F69857}"/>
              </a:ext>
            </a:extLst>
          </p:cNvPr>
          <p:cNvPicPr>
            <a:picLocks noChangeAspect="1"/>
          </p:cNvPicPr>
          <p:nvPr/>
        </p:nvPicPr>
        <p:blipFill>
          <a:blip r:embed="rId3"/>
          <a:stretch>
            <a:fillRect/>
          </a:stretch>
        </p:blipFill>
        <p:spPr>
          <a:xfrm>
            <a:off x="869584" y="2571750"/>
            <a:ext cx="7404832" cy="1643250"/>
          </a:xfrm>
          <a:prstGeom prst="rect">
            <a:avLst/>
          </a:prstGeom>
        </p:spPr>
      </p:pic>
    </p:spTree>
    <p:extLst>
      <p:ext uri="{BB962C8B-B14F-4D97-AF65-F5344CB8AC3E}">
        <p14:creationId xmlns:p14="http://schemas.microsoft.com/office/powerpoint/2010/main" val="1377654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0BA5E-07C3-610C-82F3-3A1D27072CEF}"/>
            </a:ext>
          </a:extLst>
        </p:cNvPr>
        <p:cNvGrpSpPr/>
        <p:nvPr/>
      </p:nvGrpSpPr>
      <p:grpSpPr>
        <a:xfrm>
          <a:off x="0" y="0"/>
          <a:ext cx="0" cy="0"/>
          <a:chOff x="0" y="0"/>
          <a:chExt cx="0" cy="0"/>
        </a:xfrm>
      </p:grpSpPr>
      <p:sp>
        <p:nvSpPr>
          <p:cNvPr id="2" name="内容占位符 1">
            <a:extLst>
              <a:ext uri="{FF2B5EF4-FFF2-40B4-BE49-F238E27FC236}">
                <a16:creationId xmlns:a16="http://schemas.microsoft.com/office/drawing/2014/main" id="{1F603846-2778-5BB0-4C63-ABEB00E83C4C}"/>
              </a:ext>
            </a:extLst>
          </p:cNvPr>
          <p:cNvSpPr>
            <a:spLocks noGrp="1"/>
          </p:cNvSpPr>
          <p:nvPr>
            <p:ph idx="1"/>
          </p:nvPr>
        </p:nvSpPr>
        <p:spPr>
          <a:xfrm>
            <a:off x="336499" y="1016813"/>
            <a:ext cx="8471002" cy="1554937"/>
          </a:xfrm>
        </p:spPr>
        <p:txBody>
          <a:bodyPr>
            <a:normAutofit/>
          </a:bodyPr>
          <a:lstStyle/>
          <a:p>
            <a:pPr marL="172800"/>
            <a:r>
              <a:rPr lang="en-US" altLang="zh-CN" dirty="0"/>
              <a:t>Order Reduction Efficiency</a:t>
            </a:r>
          </a:p>
          <a:p>
            <a:pPr marL="288000"/>
            <a:r>
              <a:rPr lang="en-US" altLang="zh-CN" sz="1800" b="0" dirty="0"/>
              <a:t>Five RC networks from </a:t>
            </a:r>
            <a:r>
              <a:rPr lang="en-US" altLang="zh-CN" sz="1800" dirty="0">
                <a:solidFill>
                  <a:srgbClr val="C00000"/>
                </a:solidFill>
              </a:rPr>
              <a:t>2k to 2 million nodes</a:t>
            </a:r>
          </a:p>
          <a:p>
            <a:pPr marL="288000"/>
            <a:r>
              <a:rPr lang="en-US" altLang="zh-CN" sz="1800" b="0" dirty="0"/>
              <a:t>Compared the performance among TICER(</a:t>
            </a:r>
            <a:r>
              <a:rPr lang="en-US" altLang="zh-CN" sz="1800" dirty="0"/>
              <a:t>with </a:t>
            </a:r>
            <a:r>
              <a:rPr lang="en-GB" altLang="zh-CN" sz="1800" dirty="0"/>
              <a:t>the priority</a:t>
            </a:r>
            <a:r>
              <a:rPr lang="en-US" altLang="zh-CN" sz="1800" dirty="0"/>
              <a:t> queue implementation to update the </a:t>
            </a:r>
            <a:r>
              <a:rPr lang="el-GR" altLang="zh-CN" sz="1800" i="1" dirty="0">
                <a:solidFill>
                  <a:srgbClr val="C00000"/>
                </a:solidFill>
                <a:latin typeface="等线" panose="02010600030101010101" pitchFamily="2" charset="-122"/>
                <a:ea typeface="等线" panose="02010600030101010101" pitchFamily="2" charset="-122"/>
              </a:rPr>
              <a:t>τ</a:t>
            </a:r>
            <a:r>
              <a:rPr lang="en-US" altLang="zh-CN" sz="1800" b="0" dirty="0"/>
              <a:t> ), GCN-based TICER and TSA-TICER</a:t>
            </a:r>
            <a:endParaRPr lang="en-US" altLang="zh-CN" sz="1800" dirty="0"/>
          </a:p>
          <a:p>
            <a:pPr marL="172800"/>
            <a:endParaRPr lang="en-US" altLang="zh-CN" dirty="0"/>
          </a:p>
          <a:p>
            <a:pPr marL="172800"/>
            <a:endParaRPr lang="en-US" altLang="zh-CN" dirty="0"/>
          </a:p>
          <a:p>
            <a:pPr marL="172800"/>
            <a:endParaRPr lang="zh-CN" altLang="en-US" dirty="0"/>
          </a:p>
        </p:txBody>
      </p:sp>
      <p:sp>
        <p:nvSpPr>
          <p:cNvPr id="3" name="标题 2">
            <a:extLst>
              <a:ext uri="{FF2B5EF4-FFF2-40B4-BE49-F238E27FC236}">
                <a16:creationId xmlns:a16="http://schemas.microsoft.com/office/drawing/2014/main" id="{A45FC10F-353F-E173-EDE2-C49204BF3910}"/>
              </a:ext>
            </a:extLst>
          </p:cNvPr>
          <p:cNvSpPr>
            <a:spLocks noGrp="1"/>
          </p:cNvSpPr>
          <p:nvPr>
            <p:ph type="title"/>
          </p:nvPr>
        </p:nvSpPr>
        <p:spPr/>
        <p:txBody>
          <a:bodyPr/>
          <a:lstStyle/>
          <a:p>
            <a:r>
              <a:rPr lang="en-US" altLang="zh-CN" dirty="0"/>
              <a:t>Performance</a:t>
            </a:r>
            <a:endParaRPr lang="zh-CN" altLang="en-US" dirty="0"/>
          </a:p>
        </p:txBody>
      </p:sp>
      <p:sp>
        <p:nvSpPr>
          <p:cNvPr id="5" name="灯片编号占位符 4">
            <a:extLst>
              <a:ext uri="{FF2B5EF4-FFF2-40B4-BE49-F238E27FC236}">
                <a16:creationId xmlns:a16="http://schemas.microsoft.com/office/drawing/2014/main" id="{CB4993EE-4ECC-9702-B4B9-DC56EAF70CC4}"/>
              </a:ext>
            </a:extLst>
          </p:cNvPr>
          <p:cNvSpPr>
            <a:spLocks noGrp="1"/>
          </p:cNvSpPr>
          <p:nvPr>
            <p:ph type="sldNum" sz="quarter" idx="12"/>
          </p:nvPr>
        </p:nvSpPr>
        <p:spPr/>
        <p:txBody>
          <a:bodyPr/>
          <a:lstStyle/>
          <a:p>
            <a:fld id="{22DECF6A-13F7-418C-BBFC-95033FFCD5F1}" type="slidenum">
              <a:rPr lang="en-US" noProof="1" smtClean="0"/>
              <a:pPr/>
              <a:t>21</a:t>
            </a:fld>
            <a:endParaRPr lang="en-US" noProof="1"/>
          </a:p>
        </p:txBody>
      </p:sp>
      <p:sp>
        <p:nvSpPr>
          <p:cNvPr id="6" name="日期占位符 5">
            <a:extLst>
              <a:ext uri="{FF2B5EF4-FFF2-40B4-BE49-F238E27FC236}">
                <a16:creationId xmlns:a16="http://schemas.microsoft.com/office/drawing/2014/main" id="{9ACB5B4C-4380-5A70-E31C-9B349C0DE5EF}"/>
              </a:ext>
            </a:extLst>
          </p:cNvPr>
          <p:cNvSpPr>
            <a:spLocks noGrp="1"/>
          </p:cNvSpPr>
          <p:nvPr>
            <p:ph type="dt" sz="half" idx="10"/>
          </p:nvPr>
        </p:nvSpPr>
        <p:spPr/>
        <p:txBody>
          <a:bodyPr/>
          <a:lstStyle/>
          <a:p>
            <a:fld id="{1484590A-F24F-4CD4-9207-3ABC2A5D20C4}" type="datetime4">
              <a:rPr lang="en-GB" noProof="1" smtClean="0"/>
              <a:pPr/>
              <a:t>14 March 2024</a:t>
            </a:fld>
            <a:endParaRPr lang="en-US" noProof="1"/>
          </a:p>
        </p:txBody>
      </p:sp>
      <p:pic>
        <p:nvPicPr>
          <p:cNvPr id="8" name="图片 7">
            <a:extLst>
              <a:ext uri="{FF2B5EF4-FFF2-40B4-BE49-F238E27FC236}">
                <a16:creationId xmlns:a16="http://schemas.microsoft.com/office/drawing/2014/main" id="{FEEFFBA6-A616-BAD6-3265-B0CE76388446}"/>
              </a:ext>
            </a:extLst>
          </p:cNvPr>
          <p:cNvPicPr>
            <a:picLocks noChangeAspect="1"/>
          </p:cNvPicPr>
          <p:nvPr/>
        </p:nvPicPr>
        <p:blipFill>
          <a:blip r:embed="rId3"/>
          <a:stretch>
            <a:fillRect/>
          </a:stretch>
        </p:blipFill>
        <p:spPr>
          <a:xfrm>
            <a:off x="869584" y="2571750"/>
            <a:ext cx="7404832" cy="1643250"/>
          </a:xfrm>
          <a:prstGeom prst="rect">
            <a:avLst/>
          </a:prstGeom>
        </p:spPr>
      </p:pic>
    </p:spTree>
    <p:extLst>
      <p:ext uri="{BB962C8B-B14F-4D97-AF65-F5344CB8AC3E}">
        <p14:creationId xmlns:p14="http://schemas.microsoft.com/office/powerpoint/2010/main" val="2793979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209AF-2E43-F2CB-B928-E9C0DE534E5A}"/>
            </a:ext>
          </a:extLst>
        </p:cNvPr>
        <p:cNvGrpSpPr/>
        <p:nvPr/>
      </p:nvGrpSpPr>
      <p:grpSpPr>
        <a:xfrm>
          <a:off x="0" y="0"/>
          <a:ext cx="0" cy="0"/>
          <a:chOff x="0" y="0"/>
          <a:chExt cx="0" cy="0"/>
        </a:xfrm>
      </p:grpSpPr>
      <p:sp>
        <p:nvSpPr>
          <p:cNvPr id="2" name="内容占位符 1">
            <a:extLst>
              <a:ext uri="{FF2B5EF4-FFF2-40B4-BE49-F238E27FC236}">
                <a16:creationId xmlns:a16="http://schemas.microsoft.com/office/drawing/2014/main" id="{1554E0C3-5A97-DA5C-9DC7-4CC595EBA657}"/>
              </a:ext>
            </a:extLst>
          </p:cNvPr>
          <p:cNvSpPr>
            <a:spLocks noGrp="1"/>
          </p:cNvSpPr>
          <p:nvPr>
            <p:ph idx="1"/>
          </p:nvPr>
        </p:nvSpPr>
        <p:spPr>
          <a:xfrm>
            <a:off x="336499" y="1016814"/>
            <a:ext cx="8471002" cy="1277208"/>
          </a:xfrm>
        </p:spPr>
        <p:txBody>
          <a:bodyPr>
            <a:normAutofit/>
          </a:bodyPr>
          <a:lstStyle/>
          <a:p>
            <a:pPr marL="172800"/>
            <a:r>
              <a:rPr lang="en-US" altLang="zh-CN" dirty="0"/>
              <a:t>Order Reduction Efficiency</a:t>
            </a:r>
          </a:p>
          <a:p>
            <a:pPr marL="288000"/>
            <a:r>
              <a:rPr lang="en-GB" altLang="zh-CN" sz="2000" dirty="0"/>
              <a:t>Ablation experiments</a:t>
            </a:r>
            <a:endParaRPr lang="en-US" altLang="zh-CN" sz="2000" dirty="0"/>
          </a:p>
          <a:p>
            <a:pPr marL="360000"/>
            <a:r>
              <a:rPr lang="en-US" altLang="zh-CN" sz="1800" b="0" dirty="0"/>
              <a:t>Verify the performance of adaptive merging strategy (</a:t>
            </a:r>
            <a:r>
              <a:rPr lang="en-US" altLang="zh-CN" sz="1800" dirty="0">
                <a:solidFill>
                  <a:srgbClr val="C00000"/>
                </a:solidFill>
              </a:rPr>
              <a:t>AMS</a:t>
            </a:r>
            <a:r>
              <a:rPr lang="en-US" altLang="zh-CN" sz="1800" b="0" dirty="0"/>
              <a:t>)</a:t>
            </a:r>
            <a:endParaRPr lang="en-US" altLang="zh-CN" dirty="0"/>
          </a:p>
          <a:p>
            <a:pPr marL="172800"/>
            <a:endParaRPr lang="zh-CN" altLang="en-US" dirty="0"/>
          </a:p>
        </p:txBody>
      </p:sp>
      <p:sp>
        <p:nvSpPr>
          <p:cNvPr id="3" name="标题 2">
            <a:extLst>
              <a:ext uri="{FF2B5EF4-FFF2-40B4-BE49-F238E27FC236}">
                <a16:creationId xmlns:a16="http://schemas.microsoft.com/office/drawing/2014/main" id="{0819EB05-406A-5622-53DE-E778DBCA7CCA}"/>
              </a:ext>
            </a:extLst>
          </p:cNvPr>
          <p:cNvSpPr>
            <a:spLocks noGrp="1"/>
          </p:cNvSpPr>
          <p:nvPr>
            <p:ph type="title"/>
          </p:nvPr>
        </p:nvSpPr>
        <p:spPr/>
        <p:txBody>
          <a:bodyPr/>
          <a:lstStyle/>
          <a:p>
            <a:r>
              <a:rPr lang="en-US" altLang="zh-CN" dirty="0"/>
              <a:t>Performance</a:t>
            </a:r>
            <a:endParaRPr lang="zh-CN" altLang="en-US" dirty="0"/>
          </a:p>
        </p:txBody>
      </p:sp>
      <p:sp>
        <p:nvSpPr>
          <p:cNvPr id="5" name="灯片编号占位符 4">
            <a:extLst>
              <a:ext uri="{FF2B5EF4-FFF2-40B4-BE49-F238E27FC236}">
                <a16:creationId xmlns:a16="http://schemas.microsoft.com/office/drawing/2014/main" id="{115A8E9B-979B-0E2C-CCCC-E2A700EDB5BA}"/>
              </a:ext>
            </a:extLst>
          </p:cNvPr>
          <p:cNvSpPr>
            <a:spLocks noGrp="1"/>
          </p:cNvSpPr>
          <p:nvPr>
            <p:ph type="sldNum" sz="quarter" idx="12"/>
          </p:nvPr>
        </p:nvSpPr>
        <p:spPr/>
        <p:txBody>
          <a:bodyPr/>
          <a:lstStyle/>
          <a:p>
            <a:fld id="{22DECF6A-13F7-418C-BBFC-95033FFCD5F1}" type="slidenum">
              <a:rPr lang="en-US" noProof="1" smtClean="0"/>
              <a:pPr/>
              <a:t>22</a:t>
            </a:fld>
            <a:endParaRPr lang="en-US" noProof="1"/>
          </a:p>
        </p:txBody>
      </p:sp>
      <p:sp>
        <p:nvSpPr>
          <p:cNvPr id="6" name="日期占位符 5">
            <a:extLst>
              <a:ext uri="{FF2B5EF4-FFF2-40B4-BE49-F238E27FC236}">
                <a16:creationId xmlns:a16="http://schemas.microsoft.com/office/drawing/2014/main" id="{0F028481-FD76-6C8D-84C4-DD230C43F7CC}"/>
              </a:ext>
            </a:extLst>
          </p:cNvPr>
          <p:cNvSpPr>
            <a:spLocks noGrp="1"/>
          </p:cNvSpPr>
          <p:nvPr>
            <p:ph type="dt" sz="half" idx="10"/>
          </p:nvPr>
        </p:nvSpPr>
        <p:spPr/>
        <p:txBody>
          <a:bodyPr/>
          <a:lstStyle/>
          <a:p>
            <a:fld id="{1484590A-F24F-4CD4-9207-3ABC2A5D20C4}" type="datetime4">
              <a:rPr lang="en-GB" noProof="1" smtClean="0"/>
              <a:pPr/>
              <a:t>14 March 2024</a:t>
            </a:fld>
            <a:endParaRPr lang="en-US" noProof="1"/>
          </a:p>
        </p:txBody>
      </p:sp>
      <p:pic>
        <p:nvPicPr>
          <p:cNvPr id="9" name="图片 8">
            <a:extLst>
              <a:ext uri="{FF2B5EF4-FFF2-40B4-BE49-F238E27FC236}">
                <a16:creationId xmlns:a16="http://schemas.microsoft.com/office/drawing/2014/main" id="{1C5B724C-D36C-E7E5-6486-7A3F15EE3042}"/>
              </a:ext>
            </a:extLst>
          </p:cNvPr>
          <p:cNvPicPr>
            <a:picLocks noChangeAspect="1"/>
          </p:cNvPicPr>
          <p:nvPr/>
        </p:nvPicPr>
        <p:blipFill>
          <a:blip r:embed="rId3"/>
          <a:stretch>
            <a:fillRect/>
          </a:stretch>
        </p:blipFill>
        <p:spPr>
          <a:xfrm>
            <a:off x="2371725" y="2294022"/>
            <a:ext cx="4400550" cy="2023368"/>
          </a:xfrm>
          <a:prstGeom prst="rect">
            <a:avLst/>
          </a:prstGeom>
        </p:spPr>
      </p:pic>
    </p:spTree>
    <p:extLst>
      <p:ext uri="{BB962C8B-B14F-4D97-AF65-F5344CB8AC3E}">
        <p14:creationId xmlns:p14="http://schemas.microsoft.com/office/powerpoint/2010/main" val="704264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13524-9857-AEBD-EE13-32A713FFE8C0}"/>
            </a:ext>
          </a:extLst>
        </p:cNvPr>
        <p:cNvGrpSpPr/>
        <p:nvPr/>
      </p:nvGrpSpPr>
      <p:grpSpPr>
        <a:xfrm>
          <a:off x="0" y="0"/>
          <a:ext cx="0" cy="0"/>
          <a:chOff x="0" y="0"/>
          <a:chExt cx="0" cy="0"/>
        </a:xfrm>
      </p:grpSpPr>
      <p:sp>
        <p:nvSpPr>
          <p:cNvPr id="2" name="内容占位符 1">
            <a:extLst>
              <a:ext uri="{FF2B5EF4-FFF2-40B4-BE49-F238E27FC236}">
                <a16:creationId xmlns:a16="http://schemas.microsoft.com/office/drawing/2014/main" id="{358FD2B3-6100-B6DE-11F8-371A462611CD}"/>
              </a:ext>
            </a:extLst>
          </p:cNvPr>
          <p:cNvSpPr>
            <a:spLocks noGrp="1"/>
          </p:cNvSpPr>
          <p:nvPr>
            <p:ph idx="1"/>
          </p:nvPr>
        </p:nvSpPr>
        <p:spPr>
          <a:xfrm>
            <a:off x="336499" y="1016813"/>
            <a:ext cx="8471002" cy="3750450"/>
          </a:xfrm>
        </p:spPr>
        <p:txBody>
          <a:bodyPr>
            <a:normAutofit/>
          </a:bodyPr>
          <a:lstStyle/>
          <a:p>
            <a:pPr marL="172800"/>
            <a:r>
              <a:rPr lang="en-US" altLang="zh-CN" dirty="0"/>
              <a:t>Order Reduction Accuracy</a:t>
            </a:r>
          </a:p>
          <a:p>
            <a:pPr marL="288000"/>
            <a:r>
              <a:rPr lang="en-US" altLang="zh-CN" sz="2000" dirty="0"/>
              <a:t>Transient analysis(TA)</a:t>
            </a:r>
          </a:p>
          <a:p>
            <a:pPr marL="288000"/>
            <a:r>
              <a:rPr lang="en-GB" altLang="zh-CN" sz="2000" dirty="0"/>
              <a:t>Ablation experiments</a:t>
            </a:r>
            <a:endParaRPr lang="en-US" altLang="zh-CN" sz="2000" dirty="0"/>
          </a:p>
          <a:p>
            <a:pPr marL="360000"/>
            <a:r>
              <a:rPr lang="en-US" altLang="zh-CN" sz="1400" b="0" dirty="0"/>
              <a:t>TSA-TICER only </a:t>
            </a:r>
            <a:r>
              <a:rPr lang="en-US" altLang="zh-CN" sz="1400" dirty="0">
                <a:solidFill>
                  <a:srgbClr val="C00000"/>
                </a:solidFill>
              </a:rPr>
              <a:t>with</a:t>
            </a:r>
            <a:r>
              <a:rPr lang="en-US" altLang="zh-CN" sz="1400" b="0" dirty="0"/>
              <a:t> </a:t>
            </a:r>
            <a:r>
              <a:rPr lang="en-US" altLang="zh-CN" sz="1400" dirty="0">
                <a:solidFill>
                  <a:srgbClr val="C00000"/>
                </a:solidFill>
              </a:rPr>
              <a:t>GAT</a:t>
            </a:r>
          </a:p>
          <a:p>
            <a:pPr marL="188550" indent="0">
              <a:spcBef>
                <a:spcPts val="0"/>
              </a:spcBef>
              <a:buNone/>
            </a:pPr>
            <a:r>
              <a:rPr lang="en-US" altLang="zh-CN" sz="1400" b="0" dirty="0"/>
              <a:t> (ours without </a:t>
            </a:r>
            <a:r>
              <a:rPr lang="en-US" altLang="zh-CN" sz="1400" b="0" dirty="0" err="1"/>
              <a:t>BCTu</a:t>
            </a:r>
            <a:r>
              <a:rPr lang="en-US" altLang="zh-CN" sz="1400" b="0" dirty="0"/>
              <a:t>)</a:t>
            </a:r>
          </a:p>
          <a:p>
            <a:pPr marL="360000"/>
            <a:r>
              <a:rPr lang="en-US" altLang="zh-CN" sz="1400" b="0" dirty="0"/>
              <a:t>TSA-TICER </a:t>
            </a:r>
            <a:r>
              <a:rPr lang="en-US" altLang="zh-CN" sz="1400" dirty="0">
                <a:solidFill>
                  <a:srgbClr val="C00000"/>
                </a:solidFill>
              </a:rPr>
              <a:t>without BCM</a:t>
            </a:r>
          </a:p>
          <a:p>
            <a:pPr marL="188550" indent="0">
              <a:spcBef>
                <a:spcPts val="0"/>
              </a:spcBef>
              <a:buNone/>
            </a:pPr>
            <a:r>
              <a:rPr lang="en-US" altLang="zh-CN" sz="1400" b="0" dirty="0"/>
              <a:t> (ours without BCM)</a:t>
            </a:r>
          </a:p>
          <a:p>
            <a:pPr marL="360000"/>
            <a:r>
              <a:rPr lang="en-US" altLang="zh-CN" sz="1400" b="0" dirty="0"/>
              <a:t>TSA-TICER </a:t>
            </a:r>
            <a:r>
              <a:rPr lang="en-US" altLang="zh-CN" sz="1400" dirty="0">
                <a:solidFill>
                  <a:srgbClr val="C00000"/>
                </a:solidFill>
              </a:rPr>
              <a:t>without </a:t>
            </a:r>
            <a:r>
              <a:rPr lang="en-US" altLang="zh-CN" sz="1400" dirty="0" err="1">
                <a:solidFill>
                  <a:srgbClr val="C00000"/>
                </a:solidFill>
              </a:rPr>
              <a:t>BiTu</a:t>
            </a:r>
            <a:endParaRPr lang="en-US" altLang="zh-CN" sz="1400" dirty="0">
              <a:solidFill>
                <a:srgbClr val="C00000"/>
              </a:solidFill>
            </a:endParaRPr>
          </a:p>
          <a:p>
            <a:pPr marL="188550" indent="0">
              <a:spcBef>
                <a:spcPts val="0"/>
              </a:spcBef>
              <a:buNone/>
            </a:pPr>
            <a:r>
              <a:rPr lang="en-US" altLang="zh-CN" sz="1400" b="0" dirty="0"/>
              <a:t> (ours without </a:t>
            </a:r>
            <a:r>
              <a:rPr lang="en-US" altLang="zh-CN" sz="1400" b="0" dirty="0" err="1"/>
              <a:t>BiTu</a:t>
            </a:r>
            <a:r>
              <a:rPr lang="en-US" altLang="zh-CN" sz="1400" b="0" dirty="0"/>
              <a:t>) </a:t>
            </a:r>
          </a:p>
          <a:p>
            <a:pPr marL="360000"/>
            <a:r>
              <a:rPr lang="en-US" altLang="zh-CN" sz="1400" b="0" dirty="0"/>
              <a:t>TSA-TICER </a:t>
            </a:r>
            <a:r>
              <a:rPr lang="en-US" altLang="zh-CN" sz="1400" dirty="0">
                <a:solidFill>
                  <a:srgbClr val="C00000"/>
                </a:solidFill>
              </a:rPr>
              <a:t>without AMS</a:t>
            </a:r>
          </a:p>
          <a:p>
            <a:pPr marL="188550" indent="0">
              <a:spcBef>
                <a:spcPts val="0"/>
              </a:spcBef>
              <a:buNone/>
            </a:pPr>
            <a:r>
              <a:rPr lang="en-US" altLang="zh-CN" sz="1400" b="0" dirty="0"/>
              <a:t> (ours without AMS)</a:t>
            </a:r>
          </a:p>
          <a:p>
            <a:pPr marL="172800"/>
            <a:endParaRPr lang="zh-CN" altLang="en-US" dirty="0"/>
          </a:p>
        </p:txBody>
      </p:sp>
      <p:sp>
        <p:nvSpPr>
          <p:cNvPr id="3" name="标题 2">
            <a:extLst>
              <a:ext uri="{FF2B5EF4-FFF2-40B4-BE49-F238E27FC236}">
                <a16:creationId xmlns:a16="http://schemas.microsoft.com/office/drawing/2014/main" id="{6D054481-0574-DBA4-0F72-8BFC3873F8B6}"/>
              </a:ext>
            </a:extLst>
          </p:cNvPr>
          <p:cNvSpPr>
            <a:spLocks noGrp="1"/>
          </p:cNvSpPr>
          <p:nvPr>
            <p:ph type="title"/>
          </p:nvPr>
        </p:nvSpPr>
        <p:spPr/>
        <p:txBody>
          <a:bodyPr/>
          <a:lstStyle/>
          <a:p>
            <a:r>
              <a:rPr lang="en-US" altLang="zh-CN" dirty="0"/>
              <a:t>Performance</a:t>
            </a:r>
            <a:endParaRPr lang="zh-CN" altLang="en-US" dirty="0"/>
          </a:p>
        </p:txBody>
      </p:sp>
      <p:sp>
        <p:nvSpPr>
          <p:cNvPr id="5" name="灯片编号占位符 4">
            <a:extLst>
              <a:ext uri="{FF2B5EF4-FFF2-40B4-BE49-F238E27FC236}">
                <a16:creationId xmlns:a16="http://schemas.microsoft.com/office/drawing/2014/main" id="{AC0F2FFC-3179-1863-72FC-03E4C8F1EED9}"/>
              </a:ext>
            </a:extLst>
          </p:cNvPr>
          <p:cNvSpPr>
            <a:spLocks noGrp="1"/>
          </p:cNvSpPr>
          <p:nvPr>
            <p:ph type="sldNum" sz="quarter" idx="12"/>
          </p:nvPr>
        </p:nvSpPr>
        <p:spPr/>
        <p:txBody>
          <a:bodyPr/>
          <a:lstStyle/>
          <a:p>
            <a:fld id="{22DECF6A-13F7-418C-BBFC-95033FFCD5F1}" type="slidenum">
              <a:rPr lang="en-US" noProof="1" smtClean="0"/>
              <a:pPr/>
              <a:t>23</a:t>
            </a:fld>
            <a:endParaRPr lang="en-US" noProof="1"/>
          </a:p>
        </p:txBody>
      </p:sp>
      <p:sp>
        <p:nvSpPr>
          <p:cNvPr id="6" name="日期占位符 5">
            <a:extLst>
              <a:ext uri="{FF2B5EF4-FFF2-40B4-BE49-F238E27FC236}">
                <a16:creationId xmlns:a16="http://schemas.microsoft.com/office/drawing/2014/main" id="{9767F451-5DA2-A2AC-C313-479D6BC56523}"/>
              </a:ext>
            </a:extLst>
          </p:cNvPr>
          <p:cNvSpPr>
            <a:spLocks noGrp="1"/>
          </p:cNvSpPr>
          <p:nvPr>
            <p:ph type="dt" sz="half" idx="10"/>
          </p:nvPr>
        </p:nvSpPr>
        <p:spPr/>
        <p:txBody>
          <a:bodyPr/>
          <a:lstStyle/>
          <a:p>
            <a:fld id="{1484590A-F24F-4CD4-9207-3ABC2A5D20C4}" type="datetime4">
              <a:rPr lang="en-GB" noProof="1" smtClean="0"/>
              <a:pPr/>
              <a:t>14 March 2024</a:t>
            </a:fld>
            <a:endParaRPr lang="en-US" noProof="1"/>
          </a:p>
        </p:txBody>
      </p:sp>
      <p:pic>
        <p:nvPicPr>
          <p:cNvPr id="8" name="图片 7">
            <a:extLst>
              <a:ext uri="{FF2B5EF4-FFF2-40B4-BE49-F238E27FC236}">
                <a16:creationId xmlns:a16="http://schemas.microsoft.com/office/drawing/2014/main" id="{7615A535-6844-33E7-7670-D9B1893F295A}"/>
              </a:ext>
            </a:extLst>
          </p:cNvPr>
          <p:cNvPicPr>
            <a:picLocks noChangeAspect="1"/>
          </p:cNvPicPr>
          <p:nvPr/>
        </p:nvPicPr>
        <p:blipFill>
          <a:blip r:embed="rId3"/>
          <a:stretch>
            <a:fillRect/>
          </a:stretch>
        </p:blipFill>
        <p:spPr>
          <a:xfrm>
            <a:off x="3214069" y="2171338"/>
            <a:ext cx="5304673" cy="1955349"/>
          </a:xfrm>
          <a:prstGeom prst="rect">
            <a:avLst/>
          </a:prstGeom>
        </p:spPr>
      </p:pic>
      <p:cxnSp>
        <p:nvCxnSpPr>
          <p:cNvPr id="9" name="直接连接符 8">
            <a:extLst>
              <a:ext uri="{FF2B5EF4-FFF2-40B4-BE49-F238E27FC236}">
                <a16:creationId xmlns:a16="http://schemas.microsoft.com/office/drawing/2014/main" id="{BABF41FA-4151-6BC0-9A62-519ED888DC82}"/>
              </a:ext>
            </a:extLst>
          </p:cNvPr>
          <p:cNvCxnSpPr>
            <a:cxnSpLocks/>
          </p:cNvCxnSpPr>
          <p:nvPr/>
        </p:nvCxnSpPr>
        <p:spPr>
          <a:xfrm>
            <a:off x="4339311" y="495033"/>
            <a:ext cx="515132" cy="0"/>
          </a:xfrm>
          <a:prstGeom prst="line">
            <a:avLst/>
          </a:prstGeom>
          <a:ln w="38100">
            <a:solidFill>
              <a:schemeClr val="tx1"/>
            </a:solidFill>
            <a:headEnd type="non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546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69874-538B-F898-B507-17AA4234EBB0}"/>
            </a:ext>
          </a:extLst>
        </p:cNvPr>
        <p:cNvGrpSpPr/>
        <p:nvPr/>
      </p:nvGrpSpPr>
      <p:grpSpPr>
        <a:xfrm>
          <a:off x="0" y="0"/>
          <a:ext cx="0" cy="0"/>
          <a:chOff x="0" y="0"/>
          <a:chExt cx="0" cy="0"/>
        </a:xfrm>
      </p:grpSpPr>
      <p:sp>
        <p:nvSpPr>
          <p:cNvPr id="2" name="内容占位符 1">
            <a:extLst>
              <a:ext uri="{FF2B5EF4-FFF2-40B4-BE49-F238E27FC236}">
                <a16:creationId xmlns:a16="http://schemas.microsoft.com/office/drawing/2014/main" id="{004DA18C-BAB8-4561-DFBD-8A1AF709BEC0}"/>
              </a:ext>
            </a:extLst>
          </p:cNvPr>
          <p:cNvSpPr>
            <a:spLocks noGrp="1"/>
          </p:cNvSpPr>
          <p:nvPr>
            <p:ph idx="1"/>
          </p:nvPr>
        </p:nvSpPr>
        <p:spPr>
          <a:xfrm>
            <a:off x="336499" y="1016813"/>
            <a:ext cx="8471002" cy="3750450"/>
          </a:xfrm>
        </p:spPr>
        <p:txBody>
          <a:bodyPr>
            <a:normAutofit/>
          </a:bodyPr>
          <a:lstStyle/>
          <a:p>
            <a:pPr marL="172800"/>
            <a:r>
              <a:rPr lang="en-US" altLang="zh-CN" dirty="0"/>
              <a:t>Order Reduction Accuracy</a:t>
            </a:r>
          </a:p>
          <a:p>
            <a:pPr marL="288000"/>
            <a:r>
              <a:rPr lang="en-US" altLang="zh-CN" sz="2000" dirty="0"/>
              <a:t>Transient analysis(TA)</a:t>
            </a:r>
          </a:p>
          <a:p>
            <a:pPr marL="288000"/>
            <a:r>
              <a:rPr lang="en-GB" altLang="zh-CN" sz="2000" dirty="0"/>
              <a:t>Ablation experiments</a:t>
            </a:r>
            <a:endParaRPr lang="en-US" altLang="zh-CN" sz="2000" dirty="0"/>
          </a:p>
          <a:p>
            <a:pPr marL="360000"/>
            <a:r>
              <a:rPr lang="en-US" altLang="zh-CN" sz="1400" b="0" dirty="0"/>
              <a:t>TSA-TICER only </a:t>
            </a:r>
            <a:r>
              <a:rPr lang="en-US" altLang="zh-CN" sz="1400" b="0" dirty="0">
                <a:solidFill>
                  <a:srgbClr val="C00000"/>
                </a:solidFill>
              </a:rPr>
              <a:t>with</a:t>
            </a:r>
            <a:r>
              <a:rPr lang="en-US" altLang="zh-CN" sz="1400" b="0" dirty="0"/>
              <a:t> </a:t>
            </a:r>
            <a:r>
              <a:rPr lang="en-US" altLang="zh-CN" sz="1400" b="0" dirty="0">
                <a:solidFill>
                  <a:srgbClr val="C00000"/>
                </a:solidFill>
              </a:rPr>
              <a:t>GAT</a:t>
            </a:r>
          </a:p>
          <a:p>
            <a:pPr marL="188550" indent="0">
              <a:spcBef>
                <a:spcPts val="0"/>
              </a:spcBef>
              <a:buNone/>
            </a:pPr>
            <a:r>
              <a:rPr lang="en-US" altLang="zh-CN" sz="1400" b="0" dirty="0"/>
              <a:t> (ours without </a:t>
            </a:r>
            <a:r>
              <a:rPr lang="en-US" altLang="zh-CN" sz="1400" b="0" dirty="0" err="1"/>
              <a:t>BCTu</a:t>
            </a:r>
            <a:r>
              <a:rPr lang="en-US" altLang="zh-CN" sz="1400" b="0" dirty="0"/>
              <a:t>)</a:t>
            </a:r>
          </a:p>
          <a:p>
            <a:pPr marL="360000"/>
            <a:r>
              <a:rPr lang="en-US" altLang="zh-CN" sz="1400" b="0" dirty="0"/>
              <a:t>TSA-TICER </a:t>
            </a:r>
            <a:r>
              <a:rPr lang="en-US" altLang="zh-CN" sz="1400" b="0" dirty="0">
                <a:solidFill>
                  <a:srgbClr val="C00000"/>
                </a:solidFill>
              </a:rPr>
              <a:t>without BCM</a:t>
            </a:r>
          </a:p>
          <a:p>
            <a:pPr marL="188550" indent="0">
              <a:spcBef>
                <a:spcPts val="0"/>
              </a:spcBef>
              <a:buNone/>
            </a:pPr>
            <a:r>
              <a:rPr lang="en-US" altLang="zh-CN" sz="1400" b="0" dirty="0"/>
              <a:t> (ours without BCM)</a:t>
            </a:r>
          </a:p>
          <a:p>
            <a:pPr marL="360000"/>
            <a:r>
              <a:rPr lang="en-US" altLang="zh-CN" sz="1400" b="0" dirty="0"/>
              <a:t>TSA-TICER </a:t>
            </a:r>
            <a:r>
              <a:rPr lang="en-US" altLang="zh-CN" sz="1400" b="0" dirty="0">
                <a:solidFill>
                  <a:srgbClr val="C00000"/>
                </a:solidFill>
              </a:rPr>
              <a:t>without </a:t>
            </a:r>
            <a:r>
              <a:rPr lang="en-US" altLang="zh-CN" sz="1400" b="0" dirty="0" err="1">
                <a:solidFill>
                  <a:srgbClr val="C00000"/>
                </a:solidFill>
              </a:rPr>
              <a:t>BiTu</a:t>
            </a:r>
            <a:endParaRPr lang="en-US" altLang="zh-CN" sz="1400" b="0" dirty="0">
              <a:solidFill>
                <a:srgbClr val="C00000"/>
              </a:solidFill>
            </a:endParaRPr>
          </a:p>
          <a:p>
            <a:pPr marL="188550" indent="0">
              <a:spcBef>
                <a:spcPts val="0"/>
              </a:spcBef>
              <a:buNone/>
            </a:pPr>
            <a:r>
              <a:rPr lang="en-US" altLang="zh-CN" sz="1400" b="0" dirty="0"/>
              <a:t> (ours without </a:t>
            </a:r>
            <a:r>
              <a:rPr lang="en-US" altLang="zh-CN" sz="1400" b="0" dirty="0" err="1"/>
              <a:t>BiTu</a:t>
            </a:r>
            <a:r>
              <a:rPr lang="en-US" altLang="zh-CN" sz="1400" b="0" dirty="0"/>
              <a:t>) </a:t>
            </a:r>
          </a:p>
          <a:p>
            <a:pPr marL="360000"/>
            <a:r>
              <a:rPr lang="en-US" altLang="zh-CN" sz="1400" b="0" dirty="0"/>
              <a:t>TSA-TICER </a:t>
            </a:r>
            <a:r>
              <a:rPr lang="en-US" altLang="zh-CN" sz="1400" b="0" dirty="0">
                <a:solidFill>
                  <a:srgbClr val="C00000"/>
                </a:solidFill>
              </a:rPr>
              <a:t>without AMS</a:t>
            </a:r>
          </a:p>
          <a:p>
            <a:pPr marL="188550" indent="0">
              <a:spcBef>
                <a:spcPts val="0"/>
              </a:spcBef>
              <a:buNone/>
            </a:pPr>
            <a:r>
              <a:rPr lang="en-US" altLang="zh-CN" sz="1400" b="0" dirty="0"/>
              <a:t> (ours without AMS)</a:t>
            </a:r>
          </a:p>
          <a:p>
            <a:pPr marL="172800"/>
            <a:endParaRPr lang="zh-CN" altLang="en-US" dirty="0"/>
          </a:p>
        </p:txBody>
      </p:sp>
      <p:sp>
        <p:nvSpPr>
          <p:cNvPr id="3" name="标题 2">
            <a:extLst>
              <a:ext uri="{FF2B5EF4-FFF2-40B4-BE49-F238E27FC236}">
                <a16:creationId xmlns:a16="http://schemas.microsoft.com/office/drawing/2014/main" id="{4F50B2D7-D67E-E8E9-CDD1-2FBA05600634}"/>
              </a:ext>
            </a:extLst>
          </p:cNvPr>
          <p:cNvSpPr>
            <a:spLocks noGrp="1"/>
          </p:cNvSpPr>
          <p:nvPr>
            <p:ph type="title"/>
          </p:nvPr>
        </p:nvSpPr>
        <p:spPr/>
        <p:txBody>
          <a:bodyPr/>
          <a:lstStyle/>
          <a:p>
            <a:r>
              <a:rPr lang="en-US" altLang="zh-CN" dirty="0"/>
              <a:t>Performance</a:t>
            </a:r>
            <a:endParaRPr lang="zh-CN" altLang="en-US" dirty="0"/>
          </a:p>
        </p:txBody>
      </p:sp>
      <p:sp>
        <p:nvSpPr>
          <p:cNvPr id="5" name="灯片编号占位符 4">
            <a:extLst>
              <a:ext uri="{FF2B5EF4-FFF2-40B4-BE49-F238E27FC236}">
                <a16:creationId xmlns:a16="http://schemas.microsoft.com/office/drawing/2014/main" id="{7B424381-0786-A6FE-C73F-A8F916B67366}"/>
              </a:ext>
            </a:extLst>
          </p:cNvPr>
          <p:cNvSpPr>
            <a:spLocks noGrp="1"/>
          </p:cNvSpPr>
          <p:nvPr>
            <p:ph type="sldNum" sz="quarter" idx="12"/>
          </p:nvPr>
        </p:nvSpPr>
        <p:spPr/>
        <p:txBody>
          <a:bodyPr/>
          <a:lstStyle/>
          <a:p>
            <a:fld id="{22DECF6A-13F7-418C-BBFC-95033FFCD5F1}" type="slidenum">
              <a:rPr lang="en-US" noProof="1" smtClean="0"/>
              <a:pPr/>
              <a:t>24</a:t>
            </a:fld>
            <a:endParaRPr lang="en-US" noProof="1"/>
          </a:p>
        </p:txBody>
      </p:sp>
      <p:sp>
        <p:nvSpPr>
          <p:cNvPr id="6" name="日期占位符 5">
            <a:extLst>
              <a:ext uri="{FF2B5EF4-FFF2-40B4-BE49-F238E27FC236}">
                <a16:creationId xmlns:a16="http://schemas.microsoft.com/office/drawing/2014/main" id="{4EE85109-956E-7DC1-9A3C-BA5B26C5B4B9}"/>
              </a:ext>
            </a:extLst>
          </p:cNvPr>
          <p:cNvSpPr>
            <a:spLocks noGrp="1"/>
          </p:cNvSpPr>
          <p:nvPr>
            <p:ph type="dt" sz="half" idx="10"/>
          </p:nvPr>
        </p:nvSpPr>
        <p:spPr/>
        <p:txBody>
          <a:bodyPr/>
          <a:lstStyle/>
          <a:p>
            <a:fld id="{1484590A-F24F-4CD4-9207-3ABC2A5D20C4}" type="datetime4">
              <a:rPr lang="en-GB" noProof="1" smtClean="0"/>
              <a:pPr/>
              <a:t>14 March 2024</a:t>
            </a:fld>
            <a:endParaRPr lang="en-US" noProof="1"/>
          </a:p>
        </p:txBody>
      </p:sp>
      <p:pic>
        <p:nvPicPr>
          <p:cNvPr id="8" name="图片 7">
            <a:extLst>
              <a:ext uri="{FF2B5EF4-FFF2-40B4-BE49-F238E27FC236}">
                <a16:creationId xmlns:a16="http://schemas.microsoft.com/office/drawing/2014/main" id="{AA3D1CFF-123A-F65C-D0D2-862F317690C1}"/>
              </a:ext>
            </a:extLst>
          </p:cNvPr>
          <p:cNvPicPr>
            <a:picLocks noChangeAspect="1"/>
          </p:cNvPicPr>
          <p:nvPr/>
        </p:nvPicPr>
        <p:blipFill>
          <a:blip r:embed="rId3"/>
          <a:stretch>
            <a:fillRect/>
          </a:stretch>
        </p:blipFill>
        <p:spPr>
          <a:xfrm>
            <a:off x="3214069" y="2171338"/>
            <a:ext cx="5304673" cy="1955349"/>
          </a:xfrm>
          <a:prstGeom prst="rect">
            <a:avLst/>
          </a:prstGeom>
        </p:spPr>
      </p:pic>
      <p:cxnSp>
        <p:nvCxnSpPr>
          <p:cNvPr id="9" name="直接连接符 8">
            <a:extLst>
              <a:ext uri="{FF2B5EF4-FFF2-40B4-BE49-F238E27FC236}">
                <a16:creationId xmlns:a16="http://schemas.microsoft.com/office/drawing/2014/main" id="{8163CA53-C4F8-5CBA-3383-F57F7DE43B2B}"/>
              </a:ext>
            </a:extLst>
          </p:cNvPr>
          <p:cNvCxnSpPr>
            <a:cxnSpLocks/>
          </p:cNvCxnSpPr>
          <p:nvPr/>
        </p:nvCxnSpPr>
        <p:spPr>
          <a:xfrm>
            <a:off x="4339311" y="495033"/>
            <a:ext cx="515132" cy="0"/>
          </a:xfrm>
          <a:prstGeom prst="line">
            <a:avLst/>
          </a:prstGeom>
          <a:ln w="38100">
            <a:solidFill>
              <a:schemeClr val="tx1"/>
            </a:solidFill>
            <a:headEnd type="non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8897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308C2-5180-30F8-6B72-27583A4537CE}"/>
            </a:ext>
          </a:extLst>
        </p:cNvPr>
        <p:cNvGrpSpPr/>
        <p:nvPr/>
      </p:nvGrpSpPr>
      <p:grpSpPr>
        <a:xfrm>
          <a:off x="0" y="0"/>
          <a:ext cx="0" cy="0"/>
          <a:chOff x="0" y="0"/>
          <a:chExt cx="0" cy="0"/>
        </a:xfrm>
      </p:grpSpPr>
      <p:sp>
        <p:nvSpPr>
          <p:cNvPr id="2" name="内容占位符 1">
            <a:extLst>
              <a:ext uri="{FF2B5EF4-FFF2-40B4-BE49-F238E27FC236}">
                <a16:creationId xmlns:a16="http://schemas.microsoft.com/office/drawing/2014/main" id="{6E91537C-CE7D-5DD4-1A84-DFE923645A68}"/>
              </a:ext>
            </a:extLst>
          </p:cNvPr>
          <p:cNvSpPr>
            <a:spLocks noGrp="1"/>
          </p:cNvSpPr>
          <p:nvPr>
            <p:ph idx="1"/>
          </p:nvPr>
        </p:nvSpPr>
        <p:spPr>
          <a:xfrm>
            <a:off x="336499" y="1016813"/>
            <a:ext cx="8471002" cy="451460"/>
          </a:xfrm>
        </p:spPr>
        <p:txBody>
          <a:bodyPr>
            <a:normAutofit/>
          </a:bodyPr>
          <a:lstStyle/>
          <a:p>
            <a:pPr marL="172800"/>
            <a:endParaRPr lang="en-US" altLang="zh-CN" dirty="0"/>
          </a:p>
          <a:p>
            <a:pPr marL="172800"/>
            <a:endParaRPr lang="zh-CN" altLang="en-US" dirty="0"/>
          </a:p>
        </p:txBody>
      </p:sp>
      <p:sp>
        <p:nvSpPr>
          <p:cNvPr id="3" name="标题 2">
            <a:extLst>
              <a:ext uri="{FF2B5EF4-FFF2-40B4-BE49-F238E27FC236}">
                <a16:creationId xmlns:a16="http://schemas.microsoft.com/office/drawing/2014/main" id="{1E4711B1-5A41-BF20-5447-C0151C040C72}"/>
              </a:ext>
            </a:extLst>
          </p:cNvPr>
          <p:cNvSpPr>
            <a:spLocks noGrp="1"/>
          </p:cNvSpPr>
          <p:nvPr>
            <p:ph type="title"/>
          </p:nvPr>
        </p:nvSpPr>
        <p:spPr/>
        <p:txBody>
          <a:bodyPr/>
          <a:lstStyle/>
          <a:p>
            <a:r>
              <a:rPr lang="en-US" altLang="zh-CN" dirty="0"/>
              <a:t>Conclusion</a:t>
            </a:r>
            <a:endParaRPr lang="zh-CN" altLang="en-US" dirty="0"/>
          </a:p>
        </p:txBody>
      </p:sp>
      <p:sp>
        <p:nvSpPr>
          <p:cNvPr id="5" name="灯片编号占位符 4">
            <a:extLst>
              <a:ext uri="{FF2B5EF4-FFF2-40B4-BE49-F238E27FC236}">
                <a16:creationId xmlns:a16="http://schemas.microsoft.com/office/drawing/2014/main" id="{DD84950F-B59C-DC70-3301-C6EC9550F3D9}"/>
              </a:ext>
            </a:extLst>
          </p:cNvPr>
          <p:cNvSpPr>
            <a:spLocks noGrp="1"/>
          </p:cNvSpPr>
          <p:nvPr>
            <p:ph type="sldNum" sz="quarter" idx="12"/>
          </p:nvPr>
        </p:nvSpPr>
        <p:spPr/>
        <p:txBody>
          <a:bodyPr/>
          <a:lstStyle/>
          <a:p>
            <a:fld id="{22DECF6A-13F7-418C-BBFC-95033FFCD5F1}" type="slidenum">
              <a:rPr lang="en-US" noProof="1" smtClean="0"/>
              <a:pPr/>
              <a:t>25</a:t>
            </a:fld>
            <a:endParaRPr lang="en-US" noProof="1"/>
          </a:p>
        </p:txBody>
      </p:sp>
      <p:sp>
        <p:nvSpPr>
          <p:cNvPr id="6" name="日期占位符 5">
            <a:extLst>
              <a:ext uri="{FF2B5EF4-FFF2-40B4-BE49-F238E27FC236}">
                <a16:creationId xmlns:a16="http://schemas.microsoft.com/office/drawing/2014/main" id="{519FDFF8-E851-A7F6-6F4A-2F9575901CEB}"/>
              </a:ext>
            </a:extLst>
          </p:cNvPr>
          <p:cNvSpPr>
            <a:spLocks noGrp="1"/>
          </p:cNvSpPr>
          <p:nvPr>
            <p:ph type="dt" sz="half" idx="10"/>
          </p:nvPr>
        </p:nvSpPr>
        <p:spPr/>
        <p:txBody>
          <a:bodyPr/>
          <a:lstStyle/>
          <a:p>
            <a:fld id="{1484590A-F24F-4CD4-9207-3ABC2A5D20C4}" type="datetime4">
              <a:rPr lang="en-GB" noProof="1" smtClean="0"/>
              <a:pPr/>
              <a:t>14 March 2024</a:t>
            </a:fld>
            <a:endParaRPr lang="en-US" noProof="1"/>
          </a:p>
        </p:txBody>
      </p:sp>
      <p:pic>
        <p:nvPicPr>
          <p:cNvPr id="8" name="图片 7">
            <a:extLst>
              <a:ext uri="{FF2B5EF4-FFF2-40B4-BE49-F238E27FC236}">
                <a16:creationId xmlns:a16="http://schemas.microsoft.com/office/drawing/2014/main" id="{80938AF5-5451-78BF-A784-33F5D76DB8DF}"/>
              </a:ext>
            </a:extLst>
          </p:cNvPr>
          <p:cNvPicPr>
            <a:picLocks noChangeAspect="1"/>
          </p:cNvPicPr>
          <p:nvPr/>
        </p:nvPicPr>
        <p:blipFill>
          <a:blip r:embed="rId3"/>
          <a:stretch>
            <a:fillRect/>
          </a:stretch>
        </p:blipFill>
        <p:spPr>
          <a:xfrm>
            <a:off x="4371473" y="1294793"/>
            <a:ext cx="4316043" cy="3027485"/>
          </a:xfrm>
          <a:prstGeom prst="rect">
            <a:avLst/>
          </a:prstGeom>
          <a:effectLst>
            <a:outerShdw blurRad="50800" dist="38100" dir="2700000" algn="tl" rotWithShape="0">
              <a:prstClr val="black">
                <a:alpha val="40000"/>
              </a:prstClr>
            </a:outerShdw>
          </a:effectLst>
        </p:spPr>
      </p:pic>
      <p:sp>
        <p:nvSpPr>
          <p:cNvPr id="12" name="内容占位符 1">
            <a:extLst>
              <a:ext uri="{FF2B5EF4-FFF2-40B4-BE49-F238E27FC236}">
                <a16:creationId xmlns:a16="http://schemas.microsoft.com/office/drawing/2014/main" id="{590C4552-D88A-B738-B444-CF70F050D0BF}"/>
              </a:ext>
            </a:extLst>
          </p:cNvPr>
          <p:cNvSpPr txBox="1">
            <a:spLocks/>
          </p:cNvSpPr>
          <p:nvPr/>
        </p:nvSpPr>
        <p:spPr>
          <a:xfrm>
            <a:off x="216514" y="1377761"/>
            <a:ext cx="8471002" cy="3306534"/>
          </a:xfrm>
          <a:prstGeom prst="rect">
            <a:avLst/>
          </a:prstGeom>
        </p:spPr>
        <p:txBody>
          <a:bodyPr wrap="square">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b="1"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5pPr>
            <a:lvl6pPr marL="18859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000" b="1" kern="1200">
                <a:solidFill>
                  <a:schemeClr val="tx1"/>
                </a:solidFill>
                <a:latin typeface="Arial" panose="020B0604020202020204" pitchFamily="34" charset="0"/>
                <a:ea typeface="+mn-ea"/>
                <a:cs typeface="Arial" panose="020B0604020202020204" pitchFamily="34" charset="0"/>
              </a:defRPr>
            </a:lvl6pPr>
            <a:lvl7pPr marL="22288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7pPr>
            <a:lvl8pPr marL="25717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8pPr>
            <a:lvl9pPr marL="2914650" indent="-171450" algn="l" defTabSz="685800" rtl="0" eaLnBrk="1" latinLnBrk="0" hangingPunct="1">
              <a:lnSpc>
                <a:spcPct val="90000"/>
              </a:lnSpc>
              <a:spcBef>
                <a:spcPts val="375"/>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9pPr>
          </a:lstStyle>
          <a:p>
            <a:pPr marL="172800"/>
            <a:r>
              <a:rPr lang="en-US" altLang="zh-CN" dirty="0"/>
              <a:t>Conclusion</a:t>
            </a:r>
          </a:p>
          <a:p>
            <a:pPr marL="288000"/>
            <a:r>
              <a:rPr lang="en-GB" altLang="zh-CN" sz="2000" dirty="0" err="1"/>
              <a:t>BCTu</a:t>
            </a:r>
            <a:r>
              <a:rPr lang="en-GB" altLang="zh-CN" sz="2000" dirty="0"/>
              <a:t>-GAT</a:t>
            </a:r>
          </a:p>
          <a:p>
            <a:pPr marL="360000"/>
            <a:r>
              <a:rPr lang="en-GB" altLang="zh-CN" sz="1600" dirty="0"/>
              <a:t>Betweenness centrality metric (</a:t>
            </a:r>
            <a:r>
              <a:rPr lang="en-GB" altLang="zh-CN" sz="1600" dirty="0">
                <a:solidFill>
                  <a:srgbClr val="C00000"/>
                </a:solidFill>
              </a:rPr>
              <a:t>BC</a:t>
            </a:r>
            <a:r>
              <a:rPr lang="en-GB" altLang="zh-CN" sz="1600" dirty="0"/>
              <a:t>)</a:t>
            </a:r>
            <a:endParaRPr lang="en-GB" altLang="zh-CN" sz="2000" dirty="0"/>
          </a:p>
          <a:p>
            <a:pPr marL="360000"/>
            <a:r>
              <a:rPr lang="en-GB" altLang="zh-CN" sz="1600" dirty="0"/>
              <a:t>Bi-</a:t>
            </a:r>
            <a:r>
              <a:rPr lang="en-US" altLang="zh-CN" sz="1600" dirty="0"/>
              <a:t>level aggregation-based topology</a:t>
            </a:r>
          </a:p>
          <a:p>
            <a:pPr marL="360000" indent="0">
              <a:spcBef>
                <a:spcPts val="0"/>
              </a:spcBef>
              <a:buNone/>
            </a:pPr>
            <a:r>
              <a:rPr lang="en-US" altLang="zh-CN" sz="1600" dirty="0"/>
              <a:t>updating (</a:t>
            </a:r>
            <a:r>
              <a:rPr lang="en-US" altLang="zh-CN" sz="1600" dirty="0" err="1">
                <a:solidFill>
                  <a:srgbClr val="C00000"/>
                </a:solidFill>
              </a:rPr>
              <a:t>BiTu</a:t>
            </a:r>
            <a:r>
              <a:rPr lang="en-US" altLang="zh-CN" sz="1600" dirty="0"/>
              <a:t>)</a:t>
            </a:r>
            <a:endParaRPr lang="en-US" altLang="zh-CN" sz="2000" dirty="0"/>
          </a:p>
          <a:p>
            <a:pPr marL="288000"/>
            <a:r>
              <a:rPr lang="en-GB" altLang="zh-CN" sz="2000" dirty="0"/>
              <a:t>AMS</a:t>
            </a:r>
          </a:p>
          <a:p>
            <a:pPr marL="360000"/>
            <a:r>
              <a:rPr lang="en-US" altLang="zh-CN" sz="1600" dirty="0"/>
              <a:t>Adaptive merging strategy for small</a:t>
            </a:r>
          </a:p>
          <a:p>
            <a:pPr marL="360000" indent="0">
              <a:spcBef>
                <a:spcPts val="0"/>
              </a:spcBef>
              <a:buNone/>
            </a:pPr>
            <a:r>
              <a:rPr lang="en-US" altLang="zh-CN" sz="1600" dirty="0"/>
              <a:t>new capacitor</a:t>
            </a:r>
          </a:p>
          <a:p>
            <a:pPr marL="172800"/>
            <a:endParaRPr lang="zh-CN" altLang="en-US" dirty="0"/>
          </a:p>
        </p:txBody>
      </p:sp>
    </p:spTree>
    <p:extLst>
      <p:ext uri="{BB962C8B-B14F-4D97-AF65-F5344CB8AC3E}">
        <p14:creationId xmlns:p14="http://schemas.microsoft.com/office/powerpoint/2010/main" val="2289556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7893F6D-141A-3626-C5D4-8ABB715B2509}"/>
              </a:ext>
            </a:extLst>
          </p:cNvPr>
          <p:cNvSpPr>
            <a:spLocks noGrp="1"/>
          </p:cNvSpPr>
          <p:nvPr>
            <p:ph idx="1"/>
          </p:nvPr>
        </p:nvSpPr>
        <p:spPr>
          <a:xfrm>
            <a:off x="336499" y="1016813"/>
            <a:ext cx="8671314" cy="3615910"/>
          </a:xfrm>
        </p:spPr>
        <p:txBody>
          <a:bodyPr>
            <a:normAutofit fontScale="92500" lnSpcReduction="20000"/>
          </a:bodyPr>
          <a:lstStyle/>
          <a:p>
            <a:pPr marL="0" indent="0">
              <a:buNone/>
            </a:pPr>
            <a:r>
              <a:rPr lang="de-DE" dirty="0"/>
              <a:t>Application</a:t>
            </a:r>
          </a:p>
          <a:p>
            <a:pPr marL="252000"/>
            <a:r>
              <a:rPr lang="de-DE" sz="2000" b="0" dirty="0"/>
              <a:t>Model order reduction</a:t>
            </a:r>
          </a:p>
          <a:p>
            <a:pPr marL="0" indent="0">
              <a:buNone/>
            </a:pPr>
            <a:r>
              <a:rPr lang="de-DE" dirty="0"/>
              <a:t>Challenge</a:t>
            </a:r>
          </a:p>
          <a:p>
            <a:pPr marL="252000"/>
            <a:r>
              <a:rPr lang="de-DE" sz="2000" b="0" dirty="0"/>
              <a:t>Time-consuming calculation of time constant </a:t>
            </a:r>
            <a:r>
              <a:rPr lang="el-GR" sz="2000" i="1" dirty="0">
                <a:solidFill>
                  <a:srgbClr val="C00000"/>
                </a:solidFill>
                <a:latin typeface="等线" panose="02010600030101010101" pitchFamily="2" charset="-122"/>
                <a:ea typeface="等线" panose="02010600030101010101" pitchFamily="2" charset="-122"/>
              </a:rPr>
              <a:t>τ</a:t>
            </a:r>
            <a:r>
              <a:rPr lang="de-DE" sz="2000" i="1" dirty="0">
                <a:solidFill>
                  <a:srgbClr val="C00000"/>
                </a:solidFill>
              </a:rPr>
              <a:t> </a:t>
            </a:r>
          </a:p>
          <a:p>
            <a:pPr marL="252000"/>
            <a:r>
              <a:rPr lang="de-DE" sz="2000" b="0" dirty="0"/>
              <a:t>Too much </a:t>
            </a:r>
            <a:r>
              <a:rPr lang="de-DE" sz="2000" dirty="0">
                <a:solidFill>
                  <a:srgbClr val="C00000"/>
                </a:solidFill>
              </a:rPr>
              <a:t>fill-in</a:t>
            </a:r>
            <a:r>
              <a:rPr lang="de-DE" sz="2000" b="0" dirty="0"/>
              <a:t> capacitors</a:t>
            </a:r>
          </a:p>
          <a:p>
            <a:pPr marL="0" indent="0">
              <a:buNone/>
            </a:pPr>
            <a:r>
              <a:rPr lang="de-DE" dirty="0"/>
              <a:t>Solution</a:t>
            </a:r>
          </a:p>
          <a:p>
            <a:r>
              <a:rPr lang="de-DE" sz="2100" b="0" dirty="0"/>
              <a:t>Transforming the caculation of </a:t>
            </a:r>
            <a:r>
              <a:rPr lang="el-GR" altLang="zh-CN" sz="2400" i="1" dirty="0">
                <a:solidFill>
                  <a:srgbClr val="C00000"/>
                </a:solidFill>
                <a:latin typeface="等线" panose="02010600030101010101" pitchFamily="2" charset="-122"/>
                <a:ea typeface="等线" panose="02010600030101010101" pitchFamily="2" charset="-122"/>
              </a:rPr>
              <a:t>τ</a:t>
            </a:r>
            <a:r>
              <a:rPr lang="en-US" altLang="zh-CN" sz="2100" b="0" dirty="0"/>
              <a:t> </a:t>
            </a:r>
            <a:r>
              <a:rPr lang="de-DE" altLang="zh-CN" sz="2100" b="0" dirty="0"/>
              <a:t> into node classification with improved GAT</a:t>
            </a:r>
          </a:p>
          <a:p>
            <a:r>
              <a:rPr lang="de-DE" altLang="zh-CN" sz="2100" b="0" dirty="0"/>
              <a:t>Small fill-in capacitors merging</a:t>
            </a:r>
            <a:endParaRPr lang="de-DE" sz="2100" b="0" dirty="0"/>
          </a:p>
          <a:p>
            <a:pPr marL="0" indent="0">
              <a:buNone/>
            </a:pPr>
            <a:r>
              <a:rPr lang="de-DE" dirty="0"/>
              <a:t>Results</a:t>
            </a:r>
          </a:p>
          <a:p>
            <a:pPr marL="80550" indent="0">
              <a:buNone/>
            </a:pPr>
            <a:r>
              <a:rPr lang="en-US" altLang="zh-CN" sz="2000" b="0" dirty="0"/>
              <a:t> </a:t>
            </a:r>
          </a:p>
          <a:p>
            <a:pPr marL="80550" indent="0">
              <a:buNone/>
            </a:pPr>
            <a:r>
              <a:rPr lang="en-US" altLang="zh-CN" sz="2000" b="0" dirty="0"/>
              <a:t> </a:t>
            </a:r>
            <a:endParaRPr lang="zh-CN" altLang="en-US" sz="2000" b="0" dirty="0"/>
          </a:p>
          <a:p>
            <a:pPr marL="0" indent="0">
              <a:buNone/>
            </a:pPr>
            <a:endParaRPr lang="de-DE" dirty="0"/>
          </a:p>
        </p:txBody>
      </p:sp>
      <p:sp>
        <p:nvSpPr>
          <p:cNvPr id="3" name="Titel 2">
            <a:extLst>
              <a:ext uri="{FF2B5EF4-FFF2-40B4-BE49-F238E27FC236}">
                <a16:creationId xmlns:a16="http://schemas.microsoft.com/office/drawing/2014/main" id="{5226A781-3E9A-46A3-1B94-CCC30B4E8A09}"/>
              </a:ext>
            </a:extLst>
          </p:cNvPr>
          <p:cNvSpPr>
            <a:spLocks noGrp="1"/>
          </p:cNvSpPr>
          <p:nvPr>
            <p:ph type="title"/>
          </p:nvPr>
        </p:nvSpPr>
        <p:spPr/>
        <p:txBody>
          <a:bodyPr/>
          <a:lstStyle/>
          <a:p>
            <a:r>
              <a:rPr lang="de-DE" dirty="0"/>
              <a:t>Summary</a:t>
            </a:r>
          </a:p>
        </p:txBody>
      </p:sp>
      <p:sp>
        <p:nvSpPr>
          <p:cNvPr id="5" name="Foliennummernplatzhalter 4">
            <a:extLst>
              <a:ext uri="{FF2B5EF4-FFF2-40B4-BE49-F238E27FC236}">
                <a16:creationId xmlns:a16="http://schemas.microsoft.com/office/drawing/2014/main" id="{2B04BEE0-65E9-DCC3-4639-B8E7F17E0F74}"/>
              </a:ext>
            </a:extLst>
          </p:cNvPr>
          <p:cNvSpPr>
            <a:spLocks noGrp="1"/>
          </p:cNvSpPr>
          <p:nvPr>
            <p:ph type="sldNum" sz="quarter" idx="12"/>
          </p:nvPr>
        </p:nvSpPr>
        <p:spPr/>
        <p:txBody>
          <a:bodyPr/>
          <a:lstStyle/>
          <a:p>
            <a:fld id="{22DECF6A-13F7-418C-BBFC-95033FFCD5F1}" type="slidenum">
              <a:rPr lang="en-US" noProof="1" smtClean="0"/>
              <a:pPr/>
              <a:t>26</a:t>
            </a:fld>
            <a:endParaRPr lang="en-US" noProof="1"/>
          </a:p>
        </p:txBody>
      </p:sp>
      <p:sp>
        <p:nvSpPr>
          <p:cNvPr id="6" name="Datumsplatzhalter 5">
            <a:extLst>
              <a:ext uri="{FF2B5EF4-FFF2-40B4-BE49-F238E27FC236}">
                <a16:creationId xmlns:a16="http://schemas.microsoft.com/office/drawing/2014/main" id="{03A49B3C-0E4A-A40D-DF57-C00C51043D33}"/>
              </a:ext>
            </a:extLst>
          </p:cNvPr>
          <p:cNvSpPr>
            <a:spLocks noGrp="1"/>
          </p:cNvSpPr>
          <p:nvPr>
            <p:ph type="dt" sz="half" idx="10"/>
          </p:nvPr>
        </p:nvSpPr>
        <p:spPr/>
        <p:txBody>
          <a:bodyPr/>
          <a:lstStyle/>
          <a:p>
            <a:fld id="{1484590A-F24F-4CD4-9207-3ABC2A5D20C4}" type="datetime4">
              <a:rPr lang="en-GB" noProof="1" smtClean="0"/>
              <a:pPr/>
              <a:t>14 March 2024</a:t>
            </a:fld>
            <a:endParaRPr lang="en-US" noProof="1"/>
          </a:p>
        </p:txBody>
      </p:sp>
      <p:grpSp>
        <p:nvGrpSpPr>
          <p:cNvPr id="13" name="组合 12">
            <a:extLst>
              <a:ext uri="{FF2B5EF4-FFF2-40B4-BE49-F238E27FC236}">
                <a16:creationId xmlns:a16="http://schemas.microsoft.com/office/drawing/2014/main" id="{3AB6A2F5-341A-F065-9DD9-F651ED69C045}"/>
              </a:ext>
            </a:extLst>
          </p:cNvPr>
          <p:cNvGrpSpPr/>
          <p:nvPr/>
        </p:nvGrpSpPr>
        <p:grpSpPr>
          <a:xfrm>
            <a:off x="1638942" y="3801163"/>
            <a:ext cx="5866116" cy="898830"/>
            <a:chOff x="1234077" y="3869779"/>
            <a:chExt cx="5866116" cy="898830"/>
          </a:xfrm>
        </p:grpSpPr>
        <p:sp>
          <p:nvSpPr>
            <p:cNvPr id="7" name="文本框 6">
              <a:extLst>
                <a:ext uri="{FF2B5EF4-FFF2-40B4-BE49-F238E27FC236}">
                  <a16:creationId xmlns:a16="http://schemas.microsoft.com/office/drawing/2014/main" id="{AF84CDF4-08C8-FAF5-0566-5E1322915E84}"/>
                </a:ext>
              </a:extLst>
            </p:cNvPr>
            <p:cNvSpPr txBox="1"/>
            <p:nvPr/>
          </p:nvSpPr>
          <p:spPr>
            <a:xfrm>
              <a:off x="1682490" y="4399277"/>
              <a:ext cx="1854897" cy="369332"/>
            </a:xfrm>
            <a:prstGeom prst="rect">
              <a:avLst/>
            </a:prstGeom>
            <a:noFill/>
          </p:spPr>
          <p:txBody>
            <a:bodyPr wrap="square" rtlCol="0">
              <a:spAutoFit/>
            </a:bodyPr>
            <a:lstStyle/>
            <a:p>
              <a:r>
                <a:rPr lang="en-US" altLang="zh-CN" b="1" dirty="0"/>
                <a:t>average speedup</a:t>
              </a:r>
              <a:endParaRPr lang="zh-CN" altLang="en-US" b="1" dirty="0"/>
            </a:p>
          </p:txBody>
        </p:sp>
        <p:sp>
          <p:nvSpPr>
            <p:cNvPr id="8" name="矩形 7">
              <a:extLst>
                <a:ext uri="{FF2B5EF4-FFF2-40B4-BE49-F238E27FC236}">
                  <a16:creationId xmlns:a16="http://schemas.microsoft.com/office/drawing/2014/main" id="{10FF541A-468E-8093-5C4A-6123C28EABB9}"/>
                </a:ext>
              </a:extLst>
            </p:cNvPr>
            <p:cNvSpPr/>
            <p:nvPr/>
          </p:nvSpPr>
          <p:spPr>
            <a:xfrm>
              <a:off x="1234077" y="3869779"/>
              <a:ext cx="2626039" cy="707886"/>
            </a:xfrm>
            <a:prstGeom prst="rect">
              <a:avLst/>
            </a:prstGeom>
            <a:noFill/>
          </p:spPr>
          <p:txBody>
            <a:bodyPr wrap="none" lIns="91440" tIns="45720" rIns="91440" bIns="45720">
              <a:spAutoFit/>
            </a:bodyPr>
            <a:lstStyle/>
            <a:p>
              <a:pPr algn="ctr"/>
              <a:r>
                <a:rPr lang="en-US" altLang="zh-CN" sz="4000" b="1" cap="none" spc="0" dirty="0">
                  <a:ln w="22225">
                    <a:solidFill>
                      <a:schemeClr val="accent2"/>
                    </a:solidFill>
                    <a:prstDash val="solid"/>
                  </a:ln>
                  <a:solidFill>
                    <a:schemeClr val="accent2">
                      <a:lumMod val="40000"/>
                      <a:lumOff val="60000"/>
                    </a:schemeClr>
                  </a:solidFill>
                  <a:effectLst/>
                </a:rPr>
                <a:t>186.434X</a:t>
              </a:r>
              <a:r>
                <a:rPr lang="zh-CN" altLang="en-US" sz="4000" b="1" cap="none" spc="0" dirty="0">
                  <a:ln w="22225">
                    <a:solidFill>
                      <a:schemeClr val="accent2"/>
                    </a:solidFill>
                    <a:prstDash val="solid"/>
                  </a:ln>
                  <a:solidFill>
                    <a:schemeClr val="accent2">
                      <a:lumMod val="40000"/>
                      <a:lumOff val="60000"/>
                    </a:schemeClr>
                  </a:solidFill>
                  <a:effectLst/>
                </a:rPr>
                <a:t>↑</a:t>
              </a:r>
              <a:endParaRPr lang="en-US" altLang="zh-CN" sz="4000" b="1" cap="none" spc="0" dirty="0">
                <a:ln w="22225">
                  <a:solidFill>
                    <a:schemeClr val="accent2"/>
                  </a:solidFill>
                  <a:prstDash val="solid"/>
                </a:ln>
                <a:solidFill>
                  <a:schemeClr val="accent2">
                    <a:lumMod val="40000"/>
                    <a:lumOff val="60000"/>
                  </a:schemeClr>
                </a:solidFill>
                <a:effectLst/>
              </a:endParaRPr>
            </a:p>
          </p:txBody>
        </p:sp>
        <p:sp>
          <p:nvSpPr>
            <p:cNvPr id="10" name="文本框 9">
              <a:extLst>
                <a:ext uri="{FF2B5EF4-FFF2-40B4-BE49-F238E27FC236}">
                  <a16:creationId xmlns:a16="http://schemas.microsoft.com/office/drawing/2014/main" id="{A0EA0EB0-3182-9B96-6584-4F4EE11AF96C}"/>
                </a:ext>
              </a:extLst>
            </p:cNvPr>
            <p:cNvSpPr txBox="1"/>
            <p:nvPr/>
          </p:nvSpPr>
          <p:spPr>
            <a:xfrm>
              <a:off x="3860116" y="4055460"/>
              <a:ext cx="545342" cy="369332"/>
            </a:xfrm>
            <a:prstGeom prst="rect">
              <a:avLst/>
            </a:prstGeom>
            <a:noFill/>
          </p:spPr>
          <p:txBody>
            <a:bodyPr wrap="none" rtlCol="0">
              <a:spAutoFit/>
            </a:bodyPr>
            <a:lstStyle/>
            <a:p>
              <a:r>
                <a:rPr lang="en-US" altLang="zh-CN" b="1" dirty="0"/>
                <a:t>and</a:t>
              </a:r>
              <a:endParaRPr lang="zh-CN" altLang="en-US" b="1" dirty="0"/>
            </a:p>
          </p:txBody>
        </p:sp>
        <p:sp>
          <p:nvSpPr>
            <p:cNvPr id="11" name="矩形 10">
              <a:extLst>
                <a:ext uri="{FF2B5EF4-FFF2-40B4-BE49-F238E27FC236}">
                  <a16:creationId xmlns:a16="http://schemas.microsoft.com/office/drawing/2014/main" id="{51B9515C-DF46-DC88-8909-5423CB695172}"/>
                </a:ext>
              </a:extLst>
            </p:cNvPr>
            <p:cNvSpPr/>
            <p:nvPr/>
          </p:nvSpPr>
          <p:spPr>
            <a:xfrm>
              <a:off x="4559256" y="3869779"/>
              <a:ext cx="2198038" cy="707886"/>
            </a:xfrm>
            <a:prstGeom prst="rect">
              <a:avLst/>
            </a:prstGeom>
            <a:noFill/>
          </p:spPr>
          <p:txBody>
            <a:bodyPr wrap="none" lIns="91440" tIns="45720" rIns="91440" bIns="45720">
              <a:spAutoFit/>
            </a:bodyPr>
            <a:lstStyle/>
            <a:p>
              <a:pPr algn="ctr"/>
              <a:r>
                <a:rPr lang="en-US" altLang="zh-CN" sz="4000" b="1" cap="none" spc="0" dirty="0">
                  <a:ln w="22225">
                    <a:solidFill>
                      <a:schemeClr val="accent2"/>
                    </a:solidFill>
                    <a:prstDash val="solid"/>
                  </a:ln>
                  <a:solidFill>
                    <a:schemeClr val="accent2">
                      <a:lumMod val="40000"/>
                      <a:lumOff val="60000"/>
                    </a:schemeClr>
                  </a:solidFill>
                  <a:effectLst/>
                </a:rPr>
                <a:t>0.574%</a:t>
              </a:r>
              <a:r>
                <a:rPr lang="zh-CN" altLang="en-US" sz="4000" b="1" dirty="0">
                  <a:ln w="22225">
                    <a:solidFill>
                      <a:schemeClr val="accent2"/>
                    </a:solidFill>
                    <a:prstDash val="solid"/>
                  </a:ln>
                  <a:solidFill>
                    <a:schemeClr val="accent2">
                      <a:lumMod val="40000"/>
                      <a:lumOff val="60000"/>
                    </a:schemeClr>
                  </a:solidFill>
                </a:rPr>
                <a:t>↓</a:t>
              </a:r>
              <a:endParaRPr lang="en-US" altLang="zh-CN" sz="4000" b="1" cap="none" spc="0" dirty="0">
                <a:ln w="22225">
                  <a:solidFill>
                    <a:schemeClr val="accent2"/>
                  </a:solidFill>
                  <a:prstDash val="solid"/>
                </a:ln>
                <a:solidFill>
                  <a:schemeClr val="accent2">
                    <a:lumMod val="40000"/>
                    <a:lumOff val="60000"/>
                  </a:schemeClr>
                </a:solidFill>
                <a:effectLst/>
              </a:endParaRPr>
            </a:p>
          </p:txBody>
        </p:sp>
        <p:sp>
          <p:nvSpPr>
            <p:cNvPr id="12" name="文本框 11">
              <a:extLst>
                <a:ext uri="{FF2B5EF4-FFF2-40B4-BE49-F238E27FC236}">
                  <a16:creationId xmlns:a16="http://schemas.microsoft.com/office/drawing/2014/main" id="{46B4A9EF-FAE0-AD84-F990-51CD8CB53BDD}"/>
                </a:ext>
              </a:extLst>
            </p:cNvPr>
            <p:cNvSpPr txBox="1"/>
            <p:nvPr/>
          </p:nvSpPr>
          <p:spPr>
            <a:xfrm>
              <a:off x="4627746" y="4392999"/>
              <a:ext cx="2472447" cy="369332"/>
            </a:xfrm>
            <a:prstGeom prst="rect">
              <a:avLst/>
            </a:prstGeom>
            <a:noFill/>
          </p:spPr>
          <p:txBody>
            <a:bodyPr wrap="square" rtlCol="0">
              <a:spAutoFit/>
            </a:bodyPr>
            <a:lstStyle/>
            <a:p>
              <a:r>
                <a:rPr lang="en-US" altLang="zh-CN" b="1" dirty="0"/>
                <a:t>maximum relative error</a:t>
              </a:r>
              <a:endParaRPr lang="zh-CN" altLang="en-US" b="1" dirty="0"/>
            </a:p>
          </p:txBody>
        </p:sp>
      </p:grpSp>
      <p:pic>
        <p:nvPicPr>
          <p:cNvPr id="16" name="图片 15">
            <a:extLst>
              <a:ext uri="{FF2B5EF4-FFF2-40B4-BE49-F238E27FC236}">
                <a16:creationId xmlns:a16="http://schemas.microsoft.com/office/drawing/2014/main" id="{791352BE-6193-86D0-315D-2E584FFCD6AF}"/>
              </a:ext>
            </a:extLst>
          </p:cNvPr>
          <p:cNvPicPr>
            <a:picLocks noChangeAspect="1"/>
          </p:cNvPicPr>
          <p:nvPr/>
        </p:nvPicPr>
        <p:blipFill>
          <a:blip r:embed="rId3"/>
          <a:stretch>
            <a:fillRect/>
          </a:stretch>
        </p:blipFill>
        <p:spPr>
          <a:xfrm>
            <a:off x="5845357" y="882273"/>
            <a:ext cx="3162456" cy="1856224"/>
          </a:xfrm>
          <a:prstGeom prst="rect">
            <a:avLst/>
          </a:prstGeom>
        </p:spPr>
      </p:pic>
    </p:spTree>
    <p:extLst>
      <p:ext uri="{BB962C8B-B14F-4D97-AF65-F5344CB8AC3E}">
        <p14:creationId xmlns:p14="http://schemas.microsoft.com/office/powerpoint/2010/main" val="3302502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2027E297-4964-E2ED-A296-D1909A13AA25}"/>
              </a:ext>
            </a:extLst>
          </p:cNvPr>
          <p:cNvSpPr>
            <a:spLocks noGrp="1"/>
          </p:cNvSpPr>
          <p:nvPr>
            <p:ph idx="1"/>
          </p:nvPr>
        </p:nvSpPr>
        <p:spPr/>
        <p:txBody>
          <a:bodyPr>
            <a:normAutofit/>
          </a:bodyPr>
          <a:lstStyle/>
          <a:p>
            <a:pPr marL="0" indent="0">
              <a:spcBef>
                <a:spcPts val="4200"/>
              </a:spcBef>
              <a:buNone/>
            </a:pPr>
            <a:endParaRPr lang="en-US" altLang="zh-CN" sz="3600" dirty="0"/>
          </a:p>
          <a:p>
            <a:pPr marL="0" indent="0">
              <a:spcBef>
                <a:spcPts val="3600"/>
              </a:spcBef>
              <a:buNone/>
            </a:pPr>
            <a:r>
              <a:rPr lang="en-US" altLang="zh-CN" sz="4000" dirty="0">
                <a:solidFill>
                  <a:schemeClr val="accent1">
                    <a:lumMod val="50000"/>
                  </a:schemeClr>
                </a:solidFill>
              </a:rPr>
              <a:t>Thanks for Listening </a:t>
            </a:r>
          </a:p>
          <a:p>
            <a:pPr marL="0" indent="0">
              <a:spcBef>
                <a:spcPts val="1200"/>
              </a:spcBef>
              <a:buNone/>
            </a:pPr>
            <a:r>
              <a:rPr lang="en-US" altLang="zh-CN" dirty="0"/>
              <a:t>TSA-TICER:A Two-Stage TICER Acceleration Framework for Model  Order Reduction</a:t>
            </a:r>
          </a:p>
          <a:p>
            <a:pPr marL="0" indent="0">
              <a:spcBef>
                <a:spcPts val="2400"/>
              </a:spcBef>
              <a:buNone/>
            </a:pPr>
            <a:r>
              <a:rPr lang="en-US" altLang="zh-CN" sz="1400" dirty="0" err="1"/>
              <a:t>Pengju</a:t>
            </a:r>
            <a:r>
              <a:rPr lang="en-US" altLang="zh-CN" sz="1400" dirty="0"/>
              <a:t> Chen, Dan </a:t>
            </a:r>
            <a:r>
              <a:rPr lang="en-US" altLang="zh-CN" sz="1400" dirty="0" err="1"/>
              <a:t>Niu</a:t>
            </a:r>
            <a:r>
              <a:rPr lang="en-US" altLang="zh-CN" sz="1400" dirty="0"/>
              <a:t>, Zhou Jin, </a:t>
            </a:r>
            <a:r>
              <a:rPr lang="en-US" altLang="zh-CN" sz="1400" dirty="0" err="1"/>
              <a:t>Changyin</a:t>
            </a:r>
            <a:r>
              <a:rPr lang="en-US" altLang="zh-CN" sz="1400" dirty="0"/>
              <a:t> Sun, Qi Li and Hao Yan</a:t>
            </a:r>
            <a:endParaRPr lang="en-US" altLang="zh-CN" sz="1400" baseline="30000" dirty="0"/>
          </a:p>
          <a:p>
            <a:pPr marL="0" indent="0">
              <a:spcBef>
                <a:spcPts val="1200"/>
              </a:spcBef>
              <a:buNone/>
            </a:pPr>
            <a:r>
              <a:rPr lang="en-US" altLang="zh-CN" baseline="30000" dirty="0"/>
              <a:t>February 6, 2024</a:t>
            </a:r>
          </a:p>
          <a:p>
            <a:pPr marL="0" indent="0">
              <a:spcBef>
                <a:spcPts val="0"/>
              </a:spcBef>
              <a:buNone/>
            </a:pPr>
            <a:r>
              <a:rPr lang="en-US" altLang="zh-CN" sz="1800" baseline="30000" dirty="0"/>
              <a:t>Contact: </a:t>
            </a:r>
            <a:r>
              <a:rPr lang="en-US" altLang="zh-CN" sz="1800" u="sng" baseline="30000" dirty="0"/>
              <a:t>pjchen@seu.edu.cn</a:t>
            </a:r>
            <a:r>
              <a:rPr lang="en-US" altLang="zh-CN" sz="1800" u="sng" dirty="0"/>
              <a:t> </a:t>
            </a:r>
            <a:endParaRPr lang="en-US" altLang="zh-CN" sz="1800" u="sng" baseline="30000" dirty="0"/>
          </a:p>
        </p:txBody>
      </p:sp>
      <p:sp>
        <p:nvSpPr>
          <p:cNvPr id="3" name="标题 2">
            <a:extLst>
              <a:ext uri="{FF2B5EF4-FFF2-40B4-BE49-F238E27FC236}">
                <a16:creationId xmlns:a16="http://schemas.microsoft.com/office/drawing/2014/main" id="{004F89A9-D992-B03B-85AC-0978C7B02B57}"/>
              </a:ext>
            </a:extLst>
          </p:cNvPr>
          <p:cNvSpPr>
            <a:spLocks noGrp="1"/>
          </p:cNvSpPr>
          <p:nvPr>
            <p:ph type="title"/>
          </p:nvPr>
        </p:nvSpPr>
        <p:spPr/>
        <p:txBody>
          <a:bodyPr/>
          <a:lstStyle/>
          <a:p>
            <a:r>
              <a:rPr lang="en-US" altLang="zh-CN" dirty="0"/>
              <a:t>TSA-TICER</a:t>
            </a:r>
            <a:endParaRPr lang="zh-CN" altLang="en-US" dirty="0"/>
          </a:p>
        </p:txBody>
      </p:sp>
      <p:sp>
        <p:nvSpPr>
          <p:cNvPr id="5" name="灯片编号占位符 4">
            <a:extLst>
              <a:ext uri="{FF2B5EF4-FFF2-40B4-BE49-F238E27FC236}">
                <a16:creationId xmlns:a16="http://schemas.microsoft.com/office/drawing/2014/main" id="{1F432510-72EC-7D79-1B95-A3B182A4F82C}"/>
              </a:ext>
            </a:extLst>
          </p:cNvPr>
          <p:cNvSpPr>
            <a:spLocks noGrp="1"/>
          </p:cNvSpPr>
          <p:nvPr>
            <p:ph type="sldNum" sz="quarter" idx="12"/>
          </p:nvPr>
        </p:nvSpPr>
        <p:spPr/>
        <p:txBody>
          <a:bodyPr/>
          <a:lstStyle/>
          <a:p>
            <a:fld id="{22DECF6A-13F7-418C-BBFC-95033FFCD5F1}" type="slidenum">
              <a:rPr lang="en-US" noProof="1" smtClean="0"/>
              <a:pPr/>
              <a:t>27</a:t>
            </a:fld>
            <a:endParaRPr lang="en-US" noProof="1"/>
          </a:p>
        </p:txBody>
      </p:sp>
      <p:sp>
        <p:nvSpPr>
          <p:cNvPr id="6" name="日期占位符 5">
            <a:extLst>
              <a:ext uri="{FF2B5EF4-FFF2-40B4-BE49-F238E27FC236}">
                <a16:creationId xmlns:a16="http://schemas.microsoft.com/office/drawing/2014/main" id="{23D32111-8D9D-69CD-535E-E2AB8A2D12F8}"/>
              </a:ext>
            </a:extLst>
          </p:cNvPr>
          <p:cNvSpPr>
            <a:spLocks noGrp="1"/>
          </p:cNvSpPr>
          <p:nvPr>
            <p:ph type="dt" sz="half" idx="10"/>
          </p:nvPr>
        </p:nvSpPr>
        <p:spPr/>
        <p:txBody>
          <a:bodyPr/>
          <a:lstStyle/>
          <a:p>
            <a:fld id="{1484590A-F24F-4CD4-9207-3ABC2A5D20C4}" type="datetime4">
              <a:rPr lang="en-GB" noProof="1" smtClean="0"/>
              <a:pPr/>
              <a:t>14 March 2024</a:t>
            </a:fld>
            <a:endParaRPr lang="en-US" noProof="1"/>
          </a:p>
        </p:txBody>
      </p:sp>
    </p:spTree>
    <p:extLst>
      <p:ext uri="{BB962C8B-B14F-4D97-AF65-F5344CB8AC3E}">
        <p14:creationId xmlns:p14="http://schemas.microsoft.com/office/powerpoint/2010/main" val="893809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6D727B9-60A0-8828-C05D-F0EFDC3293DC}"/>
              </a:ext>
            </a:extLst>
          </p:cNvPr>
          <p:cNvSpPr>
            <a:spLocks noGrp="1"/>
          </p:cNvSpPr>
          <p:nvPr>
            <p:ph idx="1"/>
          </p:nvPr>
        </p:nvSpPr>
        <p:spPr/>
        <p:txBody>
          <a:bodyPr>
            <a:normAutofit/>
          </a:bodyPr>
          <a:lstStyle/>
          <a:p>
            <a:pPr marL="288000">
              <a:lnSpc>
                <a:spcPct val="220000"/>
              </a:lnSpc>
              <a:spcBef>
                <a:spcPts val="0"/>
              </a:spcBef>
            </a:pPr>
            <a:r>
              <a:rPr lang="en-US" altLang="zh-CN" dirty="0"/>
              <a:t>Background and Motivation</a:t>
            </a:r>
          </a:p>
          <a:p>
            <a:pPr marL="288000">
              <a:lnSpc>
                <a:spcPct val="220000"/>
              </a:lnSpc>
              <a:spcBef>
                <a:spcPts val="0"/>
              </a:spcBef>
            </a:pPr>
            <a:r>
              <a:rPr lang="en-US" altLang="zh-CN" dirty="0" err="1">
                <a:solidFill>
                  <a:schemeClr val="bg1">
                    <a:lumMod val="65000"/>
                  </a:schemeClr>
                </a:solidFill>
              </a:rPr>
              <a:t>BCTu</a:t>
            </a:r>
            <a:r>
              <a:rPr lang="en-US" altLang="zh-CN" dirty="0">
                <a:solidFill>
                  <a:schemeClr val="bg1">
                    <a:lumMod val="65000"/>
                  </a:schemeClr>
                </a:solidFill>
              </a:rPr>
              <a:t>-GAT based Node Classification</a:t>
            </a:r>
          </a:p>
          <a:p>
            <a:pPr marL="288000">
              <a:lnSpc>
                <a:spcPct val="220000"/>
              </a:lnSpc>
              <a:spcBef>
                <a:spcPts val="0"/>
              </a:spcBef>
            </a:pPr>
            <a:r>
              <a:rPr lang="en-US" altLang="zh-CN" dirty="0">
                <a:solidFill>
                  <a:schemeClr val="bg1">
                    <a:lumMod val="65000"/>
                  </a:schemeClr>
                </a:solidFill>
              </a:rPr>
              <a:t>Adaptive Merging Strategy for Fill-in Capacitors</a:t>
            </a:r>
          </a:p>
          <a:p>
            <a:pPr marL="288000">
              <a:lnSpc>
                <a:spcPct val="220000"/>
              </a:lnSpc>
              <a:spcBef>
                <a:spcPts val="0"/>
              </a:spcBef>
            </a:pPr>
            <a:r>
              <a:rPr lang="en-US" altLang="zh-CN" dirty="0">
                <a:solidFill>
                  <a:schemeClr val="bg1">
                    <a:lumMod val="65000"/>
                  </a:schemeClr>
                </a:solidFill>
              </a:rPr>
              <a:t>Experiments and Conclusion</a:t>
            </a:r>
            <a:endParaRPr lang="zh-CN" altLang="en-US" dirty="0">
              <a:solidFill>
                <a:schemeClr val="bg1">
                  <a:lumMod val="65000"/>
                </a:schemeClr>
              </a:solidFill>
            </a:endParaRPr>
          </a:p>
        </p:txBody>
      </p:sp>
      <p:sp>
        <p:nvSpPr>
          <p:cNvPr id="3" name="标题 2">
            <a:extLst>
              <a:ext uri="{FF2B5EF4-FFF2-40B4-BE49-F238E27FC236}">
                <a16:creationId xmlns:a16="http://schemas.microsoft.com/office/drawing/2014/main" id="{D7C816ED-B11F-2A58-86C6-AAC07CEA0DE2}"/>
              </a:ext>
            </a:extLst>
          </p:cNvPr>
          <p:cNvSpPr>
            <a:spLocks noGrp="1"/>
          </p:cNvSpPr>
          <p:nvPr>
            <p:ph type="title"/>
          </p:nvPr>
        </p:nvSpPr>
        <p:spPr/>
        <p:txBody>
          <a:bodyPr/>
          <a:lstStyle/>
          <a:p>
            <a:r>
              <a:rPr lang="en-US" altLang="zh-CN" dirty="0"/>
              <a:t>Contents</a:t>
            </a:r>
            <a:endParaRPr lang="zh-CN" altLang="en-US" dirty="0"/>
          </a:p>
        </p:txBody>
      </p:sp>
      <p:sp>
        <p:nvSpPr>
          <p:cNvPr id="5" name="灯片编号占位符 4">
            <a:extLst>
              <a:ext uri="{FF2B5EF4-FFF2-40B4-BE49-F238E27FC236}">
                <a16:creationId xmlns:a16="http://schemas.microsoft.com/office/drawing/2014/main" id="{5E46AFCC-3BEA-F0B4-F05B-8EE64CEFCCC8}"/>
              </a:ext>
            </a:extLst>
          </p:cNvPr>
          <p:cNvSpPr>
            <a:spLocks noGrp="1"/>
          </p:cNvSpPr>
          <p:nvPr>
            <p:ph type="sldNum" sz="quarter" idx="12"/>
          </p:nvPr>
        </p:nvSpPr>
        <p:spPr/>
        <p:txBody>
          <a:bodyPr/>
          <a:lstStyle/>
          <a:p>
            <a:fld id="{22DECF6A-13F7-418C-BBFC-95033FFCD5F1}" type="slidenum">
              <a:rPr lang="en-US" noProof="1" smtClean="0"/>
              <a:pPr/>
              <a:t>3</a:t>
            </a:fld>
            <a:endParaRPr lang="en-US" noProof="1"/>
          </a:p>
        </p:txBody>
      </p:sp>
      <p:sp>
        <p:nvSpPr>
          <p:cNvPr id="6" name="日期占位符 5">
            <a:extLst>
              <a:ext uri="{FF2B5EF4-FFF2-40B4-BE49-F238E27FC236}">
                <a16:creationId xmlns:a16="http://schemas.microsoft.com/office/drawing/2014/main" id="{FCE6A492-E587-6CA1-E343-E4A9817946EE}"/>
              </a:ext>
            </a:extLst>
          </p:cNvPr>
          <p:cNvSpPr>
            <a:spLocks noGrp="1"/>
          </p:cNvSpPr>
          <p:nvPr>
            <p:ph type="dt" sz="half" idx="10"/>
          </p:nvPr>
        </p:nvSpPr>
        <p:spPr/>
        <p:txBody>
          <a:bodyPr/>
          <a:lstStyle/>
          <a:p>
            <a:fld id="{1484590A-F24F-4CD4-9207-3ABC2A5D20C4}" type="datetime4">
              <a:rPr lang="en-GB" noProof="1" smtClean="0"/>
              <a:pPr/>
              <a:t>14 March 2024</a:t>
            </a:fld>
            <a:endParaRPr lang="en-US" noProof="1"/>
          </a:p>
        </p:txBody>
      </p:sp>
    </p:spTree>
    <p:extLst>
      <p:ext uri="{BB962C8B-B14F-4D97-AF65-F5344CB8AC3E}">
        <p14:creationId xmlns:p14="http://schemas.microsoft.com/office/powerpoint/2010/main" val="4075782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40DEA78-E8CA-8319-610B-C91973395F0C}"/>
              </a:ext>
            </a:extLst>
          </p:cNvPr>
          <p:cNvPicPr>
            <a:picLocks noChangeAspect="1"/>
          </p:cNvPicPr>
          <p:nvPr/>
        </p:nvPicPr>
        <p:blipFill rotWithShape="1">
          <a:blip r:embed="rId4"/>
          <a:srcRect l="267"/>
          <a:stretch/>
        </p:blipFill>
        <p:spPr>
          <a:xfrm>
            <a:off x="6935173" y="1919734"/>
            <a:ext cx="2072640" cy="1894110"/>
          </a:xfrm>
          <a:prstGeom prst="rect">
            <a:avLst/>
          </a:prstGeom>
        </p:spPr>
      </p:pic>
      <p:sp>
        <p:nvSpPr>
          <p:cNvPr id="2" name="内容占位符 1">
            <a:extLst>
              <a:ext uri="{FF2B5EF4-FFF2-40B4-BE49-F238E27FC236}">
                <a16:creationId xmlns:a16="http://schemas.microsoft.com/office/drawing/2014/main" id="{D0A7BF60-3E21-19FB-7197-674D0F83C045}"/>
              </a:ext>
            </a:extLst>
          </p:cNvPr>
          <p:cNvSpPr>
            <a:spLocks noGrp="1"/>
          </p:cNvSpPr>
          <p:nvPr>
            <p:ph idx="1"/>
          </p:nvPr>
        </p:nvSpPr>
        <p:spPr>
          <a:xfrm>
            <a:off x="236343" y="1099413"/>
            <a:ext cx="8671314" cy="3615910"/>
          </a:xfrm>
        </p:spPr>
        <p:txBody>
          <a:bodyPr>
            <a:normAutofit/>
          </a:bodyPr>
          <a:lstStyle/>
          <a:p>
            <a:r>
              <a:rPr lang="en-US" altLang="zh-CN" dirty="0"/>
              <a:t>Model Order Reduction</a:t>
            </a:r>
          </a:p>
          <a:p>
            <a:pPr marL="252000"/>
            <a:r>
              <a:rPr lang="en-US" altLang="zh-CN" sz="1800" b="0" dirty="0"/>
              <a:t>Substitute the original Network with an equivalent one with </a:t>
            </a:r>
            <a:r>
              <a:rPr lang="en-US" altLang="zh-CN" sz="1800" dirty="0">
                <a:solidFill>
                  <a:srgbClr val="C00000"/>
                </a:solidFill>
              </a:rPr>
              <a:t>fewer nodes</a:t>
            </a:r>
            <a:r>
              <a:rPr lang="en-US" altLang="zh-CN" sz="1800" b="0" dirty="0"/>
              <a:t>.</a:t>
            </a:r>
          </a:p>
          <a:p>
            <a:pPr marL="252000">
              <a:spcBef>
                <a:spcPts val="1800"/>
              </a:spcBef>
            </a:pPr>
            <a:r>
              <a:rPr lang="en-US" altLang="zh-CN" sz="1800" dirty="0"/>
              <a:t>Three main categories:</a:t>
            </a:r>
          </a:p>
          <a:p>
            <a:pPr marL="324000"/>
            <a:r>
              <a:rPr lang="en-US" altLang="zh-CN" sz="1600" b="0" dirty="0"/>
              <a:t>Krylov-subspace based via </a:t>
            </a:r>
          </a:p>
          <a:p>
            <a:pPr marL="152550" indent="0">
              <a:buNone/>
            </a:pPr>
            <a:r>
              <a:rPr lang="en-US" altLang="zh-CN" sz="1600" b="0" dirty="0"/>
              <a:t>   moment matching</a:t>
            </a:r>
            <a:r>
              <a:rPr lang="en-US" altLang="zh-CN" sz="1600" b="0" baseline="30000" dirty="0"/>
              <a:t>[1]</a:t>
            </a:r>
          </a:p>
          <a:p>
            <a:pPr marL="324000"/>
            <a:r>
              <a:rPr lang="en-US" altLang="zh-CN" sz="1600" b="0" dirty="0"/>
              <a:t>Node elimination based methods</a:t>
            </a:r>
            <a:r>
              <a:rPr lang="en-US" altLang="zh-CN" sz="1600" b="0" baseline="30000" dirty="0"/>
              <a:t>[2,3]</a:t>
            </a:r>
          </a:p>
          <a:p>
            <a:pPr marL="324000"/>
            <a:r>
              <a:rPr lang="en-US" altLang="zh-CN" sz="1600" b="0" dirty="0"/>
              <a:t>Multigrid-like or node aggregation</a:t>
            </a:r>
          </a:p>
          <a:p>
            <a:pPr marL="152550" indent="0">
              <a:buNone/>
            </a:pPr>
            <a:r>
              <a:rPr lang="en-US" altLang="zh-CN" sz="1600" b="0" dirty="0"/>
              <a:t>   based method</a:t>
            </a:r>
            <a:r>
              <a:rPr lang="en-US" altLang="zh-CN" sz="1600" b="0" baseline="30000" dirty="0"/>
              <a:t>[4]</a:t>
            </a:r>
            <a:endParaRPr lang="en-US" altLang="zh-CN" sz="1800" dirty="0"/>
          </a:p>
        </p:txBody>
      </p:sp>
      <p:sp>
        <p:nvSpPr>
          <p:cNvPr id="3" name="标题 2">
            <a:extLst>
              <a:ext uri="{FF2B5EF4-FFF2-40B4-BE49-F238E27FC236}">
                <a16:creationId xmlns:a16="http://schemas.microsoft.com/office/drawing/2014/main" id="{D12B11CC-77CB-685E-DA11-BAA8D8013B4E}"/>
              </a:ext>
            </a:extLst>
          </p:cNvPr>
          <p:cNvSpPr>
            <a:spLocks noGrp="1"/>
          </p:cNvSpPr>
          <p:nvPr>
            <p:ph type="title"/>
          </p:nvPr>
        </p:nvSpPr>
        <p:spPr/>
        <p:txBody>
          <a:bodyPr/>
          <a:lstStyle/>
          <a:p>
            <a:r>
              <a:rPr lang="en-US" altLang="zh-CN" dirty="0"/>
              <a:t>Background</a:t>
            </a:r>
            <a:endParaRPr lang="zh-CN" altLang="en-US" dirty="0"/>
          </a:p>
        </p:txBody>
      </p:sp>
      <p:sp>
        <p:nvSpPr>
          <p:cNvPr id="5" name="灯片编号占位符 4">
            <a:extLst>
              <a:ext uri="{FF2B5EF4-FFF2-40B4-BE49-F238E27FC236}">
                <a16:creationId xmlns:a16="http://schemas.microsoft.com/office/drawing/2014/main" id="{7BBAA7CB-83C7-CAB3-61F3-ED7577D99482}"/>
              </a:ext>
            </a:extLst>
          </p:cNvPr>
          <p:cNvSpPr>
            <a:spLocks noGrp="1"/>
          </p:cNvSpPr>
          <p:nvPr>
            <p:ph type="sldNum" sz="quarter" idx="12"/>
          </p:nvPr>
        </p:nvSpPr>
        <p:spPr/>
        <p:txBody>
          <a:bodyPr/>
          <a:lstStyle/>
          <a:p>
            <a:fld id="{22DECF6A-13F7-418C-BBFC-95033FFCD5F1}" type="slidenum">
              <a:rPr lang="en-US" noProof="1" smtClean="0"/>
              <a:pPr/>
              <a:t>4</a:t>
            </a:fld>
            <a:endParaRPr lang="en-US" noProof="1"/>
          </a:p>
        </p:txBody>
      </p:sp>
      <p:sp>
        <p:nvSpPr>
          <p:cNvPr id="6" name="日期占位符 5">
            <a:extLst>
              <a:ext uri="{FF2B5EF4-FFF2-40B4-BE49-F238E27FC236}">
                <a16:creationId xmlns:a16="http://schemas.microsoft.com/office/drawing/2014/main" id="{B354F7C8-C6D6-D127-B397-2BE74B88C532}"/>
              </a:ext>
            </a:extLst>
          </p:cNvPr>
          <p:cNvSpPr>
            <a:spLocks noGrp="1"/>
          </p:cNvSpPr>
          <p:nvPr>
            <p:ph type="dt" sz="half" idx="10"/>
          </p:nvPr>
        </p:nvSpPr>
        <p:spPr/>
        <p:txBody>
          <a:bodyPr/>
          <a:lstStyle/>
          <a:p>
            <a:fld id="{1484590A-F24F-4CD4-9207-3ABC2A5D20C4}" type="datetime4">
              <a:rPr lang="en-GB" noProof="1" smtClean="0"/>
              <a:pPr/>
              <a:t>14 March 2024</a:t>
            </a:fld>
            <a:endParaRPr lang="en-US" noProof="1"/>
          </a:p>
        </p:txBody>
      </p:sp>
      <p:graphicFrame>
        <p:nvGraphicFramePr>
          <p:cNvPr id="7" name="对象 6">
            <a:extLst>
              <a:ext uri="{FF2B5EF4-FFF2-40B4-BE49-F238E27FC236}">
                <a16:creationId xmlns:a16="http://schemas.microsoft.com/office/drawing/2014/main" id="{B677E5F8-967F-005F-16DE-D90C1A8A9098}"/>
              </a:ext>
            </a:extLst>
          </p:cNvPr>
          <p:cNvGraphicFramePr>
            <a:graphicFrameLocks noChangeAspect="1"/>
          </p:cNvGraphicFramePr>
          <p:nvPr>
            <p:extLst>
              <p:ext uri="{D42A27DB-BD31-4B8C-83A1-F6EECF244321}">
                <p14:modId xmlns:p14="http://schemas.microsoft.com/office/powerpoint/2010/main" val="1175695169"/>
              </p:ext>
            </p:extLst>
          </p:nvPr>
        </p:nvGraphicFramePr>
        <p:xfrm>
          <a:off x="4143673" y="1868633"/>
          <a:ext cx="2446337" cy="2117725"/>
        </p:xfrm>
        <a:graphic>
          <a:graphicData uri="http://schemas.openxmlformats.org/presentationml/2006/ole">
            <mc:AlternateContent xmlns:mc="http://schemas.openxmlformats.org/markup-compatibility/2006">
              <mc:Choice xmlns:v="urn:schemas-microsoft-com:vml" Requires="v">
                <p:oleObj spid="_x0000_s1026" name="Visio" r:id="rId5" imgW="2445914" imgH="2118061" progId="Visio.Drawing.15">
                  <p:embed/>
                </p:oleObj>
              </mc:Choice>
              <mc:Fallback>
                <p:oleObj name="Visio" r:id="rId5" imgW="2445914" imgH="2118061" progId="Visio.Drawing.15">
                  <p:embed/>
                  <p:pic>
                    <p:nvPicPr>
                      <p:cNvPr id="0" name=""/>
                      <p:cNvPicPr/>
                      <p:nvPr/>
                    </p:nvPicPr>
                    <p:blipFill>
                      <a:blip r:embed="rId6"/>
                      <a:stretch>
                        <a:fillRect/>
                      </a:stretch>
                    </p:blipFill>
                    <p:spPr>
                      <a:xfrm>
                        <a:off x="4143673" y="1868633"/>
                        <a:ext cx="2446337" cy="2117725"/>
                      </a:xfrm>
                      <a:prstGeom prst="rect">
                        <a:avLst/>
                      </a:prstGeom>
                    </p:spPr>
                  </p:pic>
                </p:oleObj>
              </mc:Fallback>
            </mc:AlternateContent>
          </a:graphicData>
        </a:graphic>
      </p:graphicFrame>
      <p:sp>
        <p:nvSpPr>
          <p:cNvPr id="11" name="文本框 10">
            <a:extLst>
              <a:ext uri="{FF2B5EF4-FFF2-40B4-BE49-F238E27FC236}">
                <a16:creationId xmlns:a16="http://schemas.microsoft.com/office/drawing/2014/main" id="{D2142E93-9747-82FA-90F5-E3C475778A56}"/>
              </a:ext>
            </a:extLst>
          </p:cNvPr>
          <p:cNvSpPr txBox="1"/>
          <p:nvPr/>
        </p:nvSpPr>
        <p:spPr>
          <a:xfrm>
            <a:off x="4871247" y="3817081"/>
            <a:ext cx="833883" cy="338554"/>
          </a:xfrm>
          <a:prstGeom prst="rect">
            <a:avLst/>
          </a:prstGeom>
          <a:noFill/>
        </p:spPr>
        <p:txBody>
          <a:bodyPr wrap="none" rtlCol="0">
            <a:spAutoFit/>
          </a:bodyPr>
          <a:lstStyle/>
          <a:p>
            <a:r>
              <a:rPr lang="en-US" altLang="zh-CN" sz="1600" dirty="0"/>
              <a:t>Original</a:t>
            </a:r>
            <a:endParaRPr lang="zh-CN" altLang="en-US" sz="1600" dirty="0"/>
          </a:p>
        </p:txBody>
      </p:sp>
      <p:sp>
        <p:nvSpPr>
          <p:cNvPr id="12" name="文本框 11">
            <a:extLst>
              <a:ext uri="{FF2B5EF4-FFF2-40B4-BE49-F238E27FC236}">
                <a16:creationId xmlns:a16="http://schemas.microsoft.com/office/drawing/2014/main" id="{009E3B73-8237-82EC-C6EE-330F849F46DB}"/>
              </a:ext>
            </a:extLst>
          </p:cNvPr>
          <p:cNvSpPr txBox="1"/>
          <p:nvPr/>
        </p:nvSpPr>
        <p:spPr>
          <a:xfrm>
            <a:off x="7517875" y="3813844"/>
            <a:ext cx="907236" cy="338554"/>
          </a:xfrm>
          <a:prstGeom prst="rect">
            <a:avLst/>
          </a:prstGeom>
          <a:noFill/>
        </p:spPr>
        <p:txBody>
          <a:bodyPr wrap="none" rtlCol="0">
            <a:spAutoFit/>
          </a:bodyPr>
          <a:lstStyle/>
          <a:p>
            <a:r>
              <a:rPr lang="en-US" altLang="zh-CN" sz="1600" dirty="0"/>
              <a:t>Reduced</a:t>
            </a:r>
            <a:endParaRPr lang="zh-CN" altLang="en-US" sz="1600" dirty="0"/>
          </a:p>
        </p:txBody>
      </p:sp>
      <p:cxnSp>
        <p:nvCxnSpPr>
          <p:cNvPr id="16" name="直接连接符 15">
            <a:extLst>
              <a:ext uri="{FF2B5EF4-FFF2-40B4-BE49-F238E27FC236}">
                <a16:creationId xmlns:a16="http://schemas.microsoft.com/office/drawing/2014/main" id="{E049B8C2-B14F-4DE3-F2BE-E830D97B5CE9}"/>
              </a:ext>
            </a:extLst>
          </p:cNvPr>
          <p:cNvCxnSpPr/>
          <p:nvPr/>
        </p:nvCxnSpPr>
        <p:spPr>
          <a:xfrm>
            <a:off x="6426270" y="2927495"/>
            <a:ext cx="613411" cy="0"/>
          </a:xfrm>
          <a:prstGeom prst="line">
            <a:avLst/>
          </a:prstGeom>
          <a:ln w="38100">
            <a:solidFill>
              <a:schemeClr val="tx1"/>
            </a:solidFill>
            <a:headEnd type="non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F7DC6301-44F5-739F-21A0-36B34B9BDBF6}"/>
              </a:ext>
            </a:extLst>
          </p:cNvPr>
          <p:cNvSpPr txBox="1">
            <a:spLocks/>
          </p:cNvSpPr>
          <p:nvPr/>
        </p:nvSpPr>
        <p:spPr>
          <a:xfrm>
            <a:off x="0" y="4347970"/>
            <a:ext cx="9144000" cy="434920"/>
          </a:xfrm>
          <a:prstGeom prst="rect">
            <a:avLst/>
          </a:prstGeom>
        </p:spPr>
        <p:txBody>
          <a:bodyPr anchor="b">
            <a:noAutofit/>
          </a:bodyPr>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ts val="100"/>
              </a:spcBef>
            </a:pPr>
            <a:r>
              <a:rPr lang="en-GB" altLang="zh-CN" sz="700" b="1" dirty="0"/>
              <a:t>[1] A. </a:t>
            </a:r>
            <a:r>
              <a:rPr lang="en-GB" altLang="zh-CN" sz="700" b="1" dirty="0" err="1"/>
              <a:t>Odabasioglu</a:t>
            </a:r>
            <a:r>
              <a:rPr lang="en-GB" altLang="zh-CN" sz="700" b="1" dirty="0"/>
              <a:t>, M. Celik and L. T. Pileggi, “PRIMA: passive </a:t>
            </a:r>
            <a:r>
              <a:rPr lang="en-GB" altLang="zh-CN" sz="700" b="1" dirty="0" err="1"/>
              <a:t>reducedorder</a:t>
            </a:r>
            <a:r>
              <a:rPr lang="en-GB" altLang="zh-CN" sz="700" b="1" dirty="0"/>
              <a:t> interconnect </a:t>
            </a:r>
            <a:r>
              <a:rPr lang="en-GB" altLang="zh-CN" sz="700" b="1" dirty="0" err="1"/>
              <a:t>macromodeling</a:t>
            </a:r>
            <a:r>
              <a:rPr lang="en-GB" altLang="zh-CN" sz="700" b="1" dirty="0"/>
              <a:t> algorithm,” IEEE Transactions on Computer-Aided Design of Integrated Circuits and Systems, vol. 17, pp. 645-654, 1998.</a:t>
            </a:r>
          </a:p>
          <a:p>
            <a:pPr>
              <a:spcBef>
                <a:spcPts val="100"/>
              </a:spcBef>
            </a:pPr>
            <a:r>
              <a:rPr lang="en-US" sz="700" b="1" dirty="0"/>
              <a:t>[2]</a:t>
            </a:r>
            <a:r>
              <a:rPr lang="en-US" altLang="zh-CN" sz="700" b="1" dirty="0"/>
              <a:t> C. Antoniadis, N. </a:t>
            </a:r>
            <a:r>
              <a:rPr lang="en-US" altLang="zh-CN" sz="700" b="1" dirty="0" err="1"/>
              <a:t>Evmorfopoulos</a:t>
            </a:r>
            <a:r>
              <a:rPr lang="en-US" altLang="zh-CN" sz="700" b="1" dirty="0"/>
              <a:t> and G. </a:t>
            </a:r>
            <a:r>
              <a:rPr lang="en-US" altLang="zh-CN" sz="700" b="1" dirty="0" err="1"/>
              <a:t>Stamoulis</a:t>
            </a:r>
            <a:r>
              <a:rPr lang="en-US" altLang="zh-CN" sz="700" b="1" dirty="0"/>
              <a:t>, “A rigorous approach for the </a:t>
            </a:r>
            <a:r>
              <a:rPr lang="en-US" altLang="zh-CN" sz="700" b="1" dirty="0" err="1"/>
              <a:t>sparsification</a:t>
            </a:r>
            <a:r>
              <a:rPr lang="en-US" altLang="zh-CN" sz="700" b="1" dirty="0"/>
              <a:t> of dense matrices in model order reduction of RLC circuits,” in 2019 56th ACM/IEEE Design Automation Conference (DAC), pp. 1-6, 2019.</a:t>
            </a:r>
          </a:p>
          <a:p>
            <a:pPr>
              <a:spcBef>
                <a:spcPts val="100"/>
              </a:spcBef>
            </a:pPr>
            <a:r>
              <a:rPr lang="en-US" sz="700" b="1" dirty="0"/>
              <a:t>[3]</a:t>
            </a:r>
            <a:r>
              <a:rPr lang="en-US" altLang="zh-CN" sz="700" b="1" dirty="0"/>
              <a:t> B. N. Sheehan, “TICER: realizable reduction of extracted RC circuits,” in 1999 IEEE/ACM International Conference on Computer-Aided Design(ICCAD), pp. 200-203, 1999.</a:t>
            </a:r>
          </a:p>
          <a:p>
            <a:pPr>
              <a:spcBef>
                <a:spcPts val="100"/>
              </a:spcBef>
            </a:pPr>
            <a:r>
              <a:rPr lang="en-US" altLang="zh-CN" sz="700" b="1" dirty="0"/>
              <a:t>[4] Q. Huang, X. Li, C. Fang, F. Yang, Y. Su, and X. Zeng, “An aggregating based model order reduction method for power grids,” Integration, vol. 55, pp. 449–454, 2016.</a:t>
            </a:r>
          </a:p>
        </p:txBody>
      </p:sp>
    </p:spTree>
    <p:extLst>
      <p:ext uri="{BB962C8B-B14F-4D97-AF65-F5344CB8AC3E}">
        <p14:creationId xmlns:p14="http://schemas.microsoft.com/office/powerpoint/2010/main" val="4192116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0A7BF60-3E21-19FB-7197-674D0F83C045}"/>
              </a:ext>
            </a:extLst>
          </p:cNvPr>
          <p:cNvSpPr>
            <a:spLocks noGrp="1"/>
          </p:cNvSpPr>
          <p:nvPr>
            <p:ph idx="1"/>
          </p:nvPr>
        </p:nvSpPr>
        <p:spPr/>
        <p:txBody>
          <a:bodyPr/>
          <a:lstStyle/>
          <a:p>
            <a:r>
              <a:rPr lang="en-US" altLang="zh-CN" dirty="0"/>
              <a:t>TICER</a:t>
            </a:r>
            <a:r>
              <a:rPr lang="en-US" altLang="zh-CN" baseline="30000" dirty="0"/>
              <a:t> [1]</a:t>
            </a:r>
            <a:r>
              <a:rPr lang="en-US" altLang="zh-CN" dirty="0"/>
              <a:t> (Time-Constant Equilibration Reduction)</a:t>
            </a:r>
          </a:p>
          <a:p>
            <a:pPr marL="252000"/>
            <a:r>
              <a:rPr lang="en-US" altLang="zh-CN" sz="2000" b="0" dirty="0"/>
              <a:t>Time-consuming calculation of time constant </a:t>
            </a:r>
            <a:r>
              <a:rPr lang="el-GR" altLang="zh-CN" sz="2400" i="1" dirty="0">
                <a:solidFill>
                  <a:srgbClr val="C00000"/>
                </a:solidFill>
                <a:latin typeface="等线" panose="02010600030101010101" pitchFamily="2" charset="-122"/>
                <a:ea typeface="等线" panose="02010600030101010101" pitchFamily="2" charset="-122"/>
              </a:rPr>
              <a:t>τ </a:t>
            </a:r>
            <a:endParaRPr lang="en-US" altLang="zh-CN" dirty="0"/>
          </a:p>
          <a:p>
            <a:pPr marL="0" indent="0">
              <a:buNone/>
            </a:pPr>
            <a:endParaRPr lang="zh-CN" altLang="en-US" dirty="0"/>
          </a:p>
        </p:txBody>
      </p:sp>
      <p:sp>
        <p:nvSpPr>
          <p:cNvPr id="3" name="标题 2">
            <a:extLst>
              <a:ext uri="{FF2B5EF4-FFF2-40B4-BE49-F238E27FC236}">
                <a16:creationId xmlns:a16="http://schemas.microsoft.com/office/drawing/2014/main" id="{D12B11CC-77CB-685E-DA11-BAA8D8013B4E}"/>
              </a:ext>
            </a:extLst>
          </p:cNvPr>
          <p:cNvSpPr>
            <a:spLocks noGrp="1"/>
          </p:cNvSpPr>
          <p:nvPr>
            <p:ph type="title"/>
          </p:nvPr>
        </p:nvSpPr>
        <p:spPr/>
        <p:txBody>
          <a:bodyPr/>
          <a:lstStyle/>
          <a:p>
            <a:r>
              <a:rPr lang="en-US" altLang="zh-CN" dirty="0"/>
              <a:t>Challenges</a:t>
            </a:r>
            <a:endParaRPr lang="zh-CN" altLang="en-US" dirty="0"/>
          </a:p>
        </p:txBody>
      </p:sp>
      <p:sp>
        <p:nvSpPr>
          <p:cNvPr id="5" name="灯片编号占位符 4">
            <a:extLst>
              <a:ext uri="{FF2B5EF4-FFF2-40B4-BE49-F238E27FC236}">
                <a16:creationId xmlns:a16="http://schemas.microsoft.com/office/drawing/2014/main" id="{7BBAA7CB-83C7-CAB3-61F3-ED7577D99482}"/>
              </a:ext>
            </a:extLst>
          </p:cNvPr>
          <p:cNvSpPr>
            <a:spLocks noGrp="1"/>
          </p:cNvSpPr>
          <p:nvPr>
            <p:ph type="sldNum" sz="quarter" idx="12"/>
          </p:nvPr>
        </p:nvSpPr>
        <p:spPr/>
        <p:txBody>
          <a:bodyPr/>
          <a:lstStyle/>
          <a:p>
            <a:fld id="{22DECF6A-13F7-418C-BBFC-95033FFCD5F1}" type="slidenum">
              <a:rPr lang="en-US" noProof="1" smtClean="0"/>
              <a:pPr/>
              <a:t>5</a:t>
            </a:fld>
            <a:endParaRPr lang="en-US" noProof="1"/>
          </a:p>
        </p:txBody>
      </p:sp>
      <p:sp>
        <p:nvSpPr>
          <p:cNvPr id="6" name="日期占位符 5">
            <a:extLst>
              <a:ext uri="{FF2B5EF4-FFF2-40B4-BE49-F238E27FC236}">
                <a16:creationId xmlns:a16="http://schemas.microsoft.com/office/drawing/2014/main" id="{B354F7C8-C6D6-D127-B397-2BE74B88C532}"/>
              </a:ext>
            </a:extLst>
          </p:cNvPr>
          <p:cNvSpPr>
            <a:spLocks noGrp="1"/>
          </p:cNvSpPr>
          <p:nvPr>
            <p:ph type="dt" sz="half" idx="10"/>
          </p:nvPr>
        </p:nvSpPr>
        <p:spPr/>
        <p:txBody>
          <a:bodyPr/>
          <a:lstStyle/>
          <a:p>
            <a:fld id="{1484590A-F24F-4CD4-9207-3ABC2A5D20C4}" type="datetime4">
              <a:rPr lang="en-GB" noProof="1" smtClean="0"/>
              <a:pPr/>
              <a:t>14 March 2024</a:t>
            </a:fld>
            <a:endParaRPr lang="en-US" noProof="1"/>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55EEEDA2-A27A-F91E-A807-2C39DFEA944E}"/>
                  </a:ext>
                </a:extLst>
              </p:cNvPr>
              <p:cNvSpPr txBox="1"/>
              <p:nvPr/>
            </p:nvSpPr>
            <p:spPr>
              <a:xfrm>
                <a:off x="3542211" y="2038980"/>
                <a:ext cx="2059577" cy="681149"/>
              </a:xfrm>
              <a:prstGeom prst="rect">
                <a:avLst/>
              </a:prstGeom>
              <a:noFill/>
            </p:spPr>
            <p:txBody>
              <a:bodyPr wrap="square" lIns="0" tIns="0" rIns="0" bIns="0" rtlCol="0">
                <a:spAutoFit/>
              </a:bodyPr>
              <a:lstStyle/>
              <a:p>
                <a14:m>
                  <m:oMath xmlns:m="http://schemas.openxmlformats.org/officeDocument/2006/math">
                    <m:r>
                      <a:rPr lang="zh-CN" altLang="en-US" sz="2400" b="1" i="1" smtClean="0">
                        <a:solidFill>
                          <a:srgbClr val="C00000"/>
                        </a:solidFill>
                        <a:latin typeface="Cambria Math" panose="02040503050406030204" pitchFamily="18" charset="0"/>
                      </a:rPr>
                      <m:t>𝝉</m:t>
                    </m:r>
                    <m:r>
                      <a:rPr lang="en-US" altLang="zh-CN" sz="2400" b="1" i="1" smtClean="0">
                        <a:latin typeface="Cambria Math" panose="02040503050406030204" pitchFamily="18" charset="0"/>
                      </a:rPr>
                      <m:t>=</m:t>
                    </m:r>
                    <m:f>
                      <m:fPr>
                        <m:ctrlPr>
                          <a:rPr lang="en-US" altLang="zh-CN" sz="2400" b="1" i="1" smtClean="0">
                            <a:latin typeface="Cambria Math" panose="02040503050406030204" pitchFamily="18" charset="0"/>
                          </a:rPr>
                        </m:ctrlPr>
                      </m:fPr>
                      <m:num>
                        <m:nary>
                          <m:naryPr>
                            <m:chr m:val="∑"/>
                            <m:limLoc m:val="subSup"/>
                            <m:ctrlPr>
                              <a:rPr lang="en-US" altLang="zh-CN" sz="2400" b="1" i="1" smtClean="0">
                                <a:latin typeface="Cambria Math" panose="02040503050406030204" pitchFamily="18" charset="0"/>
                              </a:rPr>
                            </m:ctrlPr>
                          </m:naryPr>
                          <m:sub>
                            <m:r>
                              <m:rPr>
                                <m:brk m:alnAt="25"/>
                              </m:rPr>
                              <a:rPr lang="en-US" altLang="zh-CN" sz="2400" b="1" i="1" smtClean="0">
                                <a:latin typeface="Cambria Math" panose="02040503050406030204" pitchFamily="18" charset="0"/>
                              </a:rPr>
                              <m:t>𝒌</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𝟎</m:t>
                            </m:r>
                          </m:sub>
                          <m:sup>
                            <m:r>
                              <a:rPr lang="en-US" altLang="zh-CN" sz="2400" b="1" i="1" smtClean="0">
                                <a:latin typeface="Cambria Math" panose="02040503050406030204" pitchFamily="18" charset="0"/>
                              </a:rPr>
                              <m:t>𝑵</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𝟏</m:t>
                            </m:r>
                          </m:sup>
                          <m:e>
                            <m:sSub>
                              <m:sSubPr>
                                <m:ctrlPr>
                                  <a:rPr lang="en-US" altLang="zh-CN" sz="2400" b="1" i="1" smtClean="0">
                                    <a:latin typeface="Cambria Math" panose="02040503050406030204" pitchFamily="18" charset="0"/>
                                  </a:rPr>
                                </m:ctrlPr>
                              </m:sSubPr>
                              <m:e>
                                <m:r>
                                  <a:rPr lang="en-US" altLang="zh-CN" sz="2400" b="1" i="1" smtClean="0">
                                    <a:latin typeface="Cambria Math" panose="02040503050406030204" pitchFamily="18" charset="0"/>
                                  </a:rPr>
                                  <m:t>𝒄</m:t>
                                </m:r>
                              </m:e>
                              <m:sub>
                                <m:r>
                                  <a:rPr lang="en-US" altLang="zh-CN" sz="2400" b="1" i="1" smtClean="0">
                                    <a:latin typeface="Cambria Math" panose="02040503050406030204" pitchFamily="18" charset="0"/>
                                  </a:rPr>
                                  <m:t>𝒌𝑵</m:t>
                                </m:r>
                              </m:sub>
                            </m:sSub>
                          </m:e>
                        </m:nary>
                      </m:num>
                      <m:den>
                        <m:nary>
                          <m:naryPr>
                            <m:chr m:val="∑"/>
                            <m:limLoc m:val="subSup"/>
                            <m:ctrlPr>
                              <a:rPr lang="en-US" altLang="zh-CN" sz="2400" b="1" i="1">
                                <a:latin typeface="Cambria Math" panose="02040503050406030204" pitchFamily="18" charset="0"/>
                              </a:rPr>
                            </m:ctrlPr>
                          </m:naryPr>
                          <m:sub>
                            <m:r>
                              <m:rPr>
                                <m:brk m:alnAt="25"/>
                              </m:rPr>
                              <a:rPr lang="en-US" altLang="zh-CN" sz="2400" b="1" i="1">
                                <a:latin typeface="Cambria Math" panose="02040503050406030204" pitchFamily="18" charset="0"/>
                              </a:rPr>
                              <m:t>𝒌</m:t>
                            </m:r>
                            <m:r>
                              <a:rPr lang="en-US" altLang="zh-CN" sz="2400" b="1" i="1">
                                <a:latin typeface="Cambria Math" panose="02040503050406030204" pitchFamily="18" charset="0"/>
                              </a:rPr>
                              <m:t>=</m:t>
                            </m:r>
                            <m:r>
                              <a:rPr lang="en-US" altLang="zh-CN" sz="2400" b="1" i="1">
                                <a:latin typeface="Cambria Math" panose="02040503050406030204" pitchFamily="18" charset="0"/>
                              </a:rPr>
                              <m:t>𝟎</m:t>
                            </m:r>
                          </m:sub>
                          <m:sup>
                            <m:r>
                              <a:rPr lang="en-US" altLang="zh-CN" sz="2400" b="1" i="1">
                                <a:latin typeface="Cambria Math" panose="02040503050406030204" pitchFamily="18" charset="0"/>
                              </a:rPr>
                              <m:t>𝑵</m:t>
                            </m:r>
                            <m:r>
                              <a:rPr lang="en-US" altLang="zh-CN" sz="2400" b="1" i="1">
                                <a:latin typeface="Cambria Math" panose="02040503050406030204" pitchFamily="18" charset="0"/>
                              </a:rPr>
                              <m:t>−</m:t>
                            </m:r>
                            <m:r>
                              <a:rPr lang="en-US" altLang="zh-CN" sz="2400" b="1" i="1">
                                <a:latin typeface="Cambria Math" panose="02040503050406030204" pitchFamily="18" charset="0"/>
                              </a:rPr>
                              <m:t>𝟏</m:t>
                            </m:r>
                          </m:sup>
                          <m:e>
                            <m:sSub>
                              <m:sSubPr>
                                <m:ctrlPr>
                                  <a:rPr lang="en-US" altLang="zh-CN" sz="2400" b="1" i="1">
                                    <a:latin typeface="Cambria Math" panose="02040503050406030204" pitchFamily="18" charset="0"/>
                                  </a:rPr>
                                </m:ctrlPr>
                              </m:sSubPr>
                              <m:e>
                                <m:r>
                                  <a:rPr lang="en-US" altLang="zh-CN" sz="2400" b="1" i="1" smtClean="0">
                                    <a:latin typeface="Cambria Math" panose="02040503050406030204" pitchFamily="18" charset="0"/>
                                  </a:rPr>
                                  <m:t>𝒈</m:t>
                                </m:r>
                              </m:e>
                              <m:sub>
                                <m:r>
                                  <a:rPr lang="en-US" altLang="zh-CN" sz="2400" b="1" i="1">
                                    <a:latin typeface="Cambria Math" panose="02040503050406030204" pitchFamily="18" charset="0"/>
                                  </a:rPr>
                                  <m:t>𝒌𝑵</m:t>
                                </m:r>
                              </m:sub>
                            </m:sSub>
                          </m:e>
                        </m:nary>
                      </m:den>
                    </m:f>
                  </m:oMath>
                </a14:m>
                <a:r>
                  <a:rPr lang="en-US" altLang="zh-CN" dirty="0"/>
                  <a:t>[1]</a:t>
                </a:r>
                <a:endParaRPr lang="zh-CN" altLang="en-US" dirty="0"/>
              </a:p>
            </p:txBody>
          </p:sp>
        </mc:Choice>
        <mc:Fallback xmlns="">
          <p:sp>
            <p:nvSpPr>
              <p:cNvPr id="7" name="文本框 6">
                <a:extLst>
                  <a:ext uri="{FF2B5EF4-FFF2-40B4-BE49-F238E27FC236}">
                    <a16:creationId xmlns:a16="http://schemas.microsoft.com/office/drawing/2014/main" id="{55EEEDA2-A27A-F91E-A807-2C39DFEA944E}"/>
                  </a:ext>
                </a:extLst>
              </p:cNvPr>
              <p:cNvSpPr txBox="1">
                <a:spLocks noRot="1" noChangeAspect="1" noMove="1" noResize="1" noEditPoints="1" noAdjustHandles="1" noChangeArrowheads="1" noChangeShapeType="1" noTextEdit="1"/>
              </p:cNvSpPr>
              <p:nvPr/>
            </p:nvSpPr>
            <p:spPr>
              <a:xfrm>
                <a:off x="3542211" y="2038980"/>
                <a:ext cx="2059577" cy="681149"/>
              </a:xfrm>
              <a:prstGeom prst="rect">
                <a:avLst/>
              </a:prstGeom>
              <a:blipFill>
                <a:blip r:embed="rId3"/>
                <a:stretch>
                  <a:fillRect/>
                </a:stretch>
              </a:blipFill>
            </p:spPr>
            <p:txBody>
              <a:bodyPr/>
              <a:lstStyle/>
              <a:p>
                <a:r>
                  <a:rPr lang="zh-CN" altLang="en-US">
                    <a:noFill/>
                  </a:rPr>
                  <a:t> </a:t>
                </a:r>
              </a:p>
            </p:txBody>
          </p:sp>
        </mc:Fallback>
      </mc:AlternateContent>
      <p:grpSp>
        <p:nvGrpSpPr>
          <p:cNvPr id="15" name="组合 14">
            <a:extLst>
              <a:ext uri="{FF2B5EF4-FFF2-40B4-BE49-F238E27FC236}">
                <a16:creationId xmlns:a16="http://schemas.microsoft.com/office/drawing/2014/main" id="{5893501C-18A5-1697-5855-6C570F12C2E2}"/>
              </a:ext>
            </a:extLst>
          </p:cNvPr>
          <p:cNvGrpSpPr/>
          <p:nvPr/>
        </p:nvGrpSpPr>
        <p:grpSpPr>
          <a:xfrm>
            <a:off x="1482868" y="2866687"/>
            <a:ext cx="6178261" cy="1260000"/>
            <a:chOff x="1225186" y="3028307"/>
            <a:chExt cx="6178261" cy="1260000"/>
          </a:xfrm>
        </p:grpSpPr>
        <p:pic>
          <p:nvPicPr>
            <p:cNvPr id="9" name="图片 8">
              <a:extLst>
                <a:ext uri="{FF2B5EF4-FFF2-40B4-BE49-F238E27FC236}">
                  <a16:creationId xmlns:a16="http://schemas.microsoft.com/office/drawing/2014/main" id="{72D3A743-922E-333D-D972-066D2843DF3F}"/>
                </a:ext>
              </a:extLst>
            </p:cNvPr>
            <p:cNvPicPr>
              <a:picLocks noChangeAspect="1"/>
            </p:cNvPicPr>
            <p:nvPr/>
          </p:nvPicPr>
          <p:blipFill>
            <a:blip r:embed="rId4"/>
            <a:stretch>
              <a:fillRect/>
            </a:stretch>
          </p:blipFill>
          <p:spPr>
            <a:xfrm>
              <a:off x="1225186" y="3028307"/>
              <a:ext cx="1544211" cy="1260000"/>
            </a:xfrm>
            <a:prstGeom prst="rect">
              <a:avLst/>
            </a:prstGeom>
          </p:spPr>
        </p:pic>
        <p:pic>
          <p:nvPicPr>
            <p:cNvPr id="11" name="图片 10">
              <a:extLst>
                <a:ext uri="{FF2B5EF4-FFF2-40B4-BE49-F238E27FC236}">
                  <a16:creationId xmlns:a16="http://schemas.microsoft.com/office/drawing/2014/main" id="{1C95D127-B18D-C4C9-76B8-275BA02145F0}"/>
                </a:ext>
              </a:extLst>
            </p:cNvPr>
            <p:cNvPicPr>
              <a:picLocks noChangeAspect="1"/>
            </p:cNvPicPr>
            <p:nvPr/>
          </p:nvPicPr>
          <p:blipFill>
            <a:blip r:embed="rId5"/>
            <a:stretch>
              <a:fillRect/>
            </a:stretch>
          </p:blipFill>
          <p:spPr>
            <a:xfrm>
              <a:off x="3542211" y="3028307"/>
              <a:ext cx="1544211" cy="1260000"/>
            </a:xfrm>
            <a:prstGeom prst="rect">
              <a:avLst/>
            </a:prstGeom>
          </p:spPr>
        </p:pic>
        <p:pic>
          <p:nvPicPr>
            <p:cNvPr id="13" name="图片 12">
              <a:extLst>
                <a:ext uri="{FF2B5EF4-FFF2-40B4-BE49-F238E27FC236}">
                  <a16:creationId xmlns:a16="http://schemas.microsoft.com/office/drawing/2014/main" id="{71ED5E41-5067-B91A-4581-A28CE9B4D875}"/>
                </a:ext>
              </a:extLst>
            </p:cNvPr>
            <p:cNvPicPr>
              <a:picLocks noChangeAspect="1"/>
            </p:cNvPicPr>
            <p:nvPr/>
          </p:nvPicPr>
          <p:blipFill>
            <a:blip r:embed="rId6"/>
            <a:stretch>
              <a:fillRect/>
            </a:stretch>
          </p:blipFill>
          <p:spPr>
            <a:xfrm>
              <a:off x="5859236" y="3028307"/>
              <a:ext cx="1544211" cy="1260000"/>
            </a:xfrm>
            <a:prstGeom prst="rect">
              <a:avLst/>
            </a:prstGeom>
          </p:spPr>
        </p:pic>
      </p:grpSp>
      <p:cxnSp>
        <p:nvCxnSpPr>
          <p:cNvPr id="14" name="直接连接符 13">
            <a:extLst>
              <a:ext uri="{FF2B5EF4-FFF2-40B4-BE49-F238E27FC236}">
                <a16:creationId xmlns:a16="http://schemas.microsoft.com/office/drawing/2014/main" id="{5203A570-7C30-1978-2E37-A25F8969D6D0}"/>
              </a:ext>
            </a:extLst>
          </p:cNvPr>
          <p:cNvCxnSpPr>
            <a:cxnSpLocks/>
          </p:cNvCxnSpPr>
          <p:nvPr/>
        </p:nvCxnSpPr>
        <p:spPr>
          <a:xfrm>
            <a:off x="3166416" y="3345506"/>
            <a:ext cx="515132" cy="0"/>
          </a:xfrm>
          <a:prstGeom prst="line">
            <a:avLst/>
          </a:prstGeom>
          <a:ln w="38100">
            <a:solidFill>
              <a:schemeClr val="tx1"/>
            </a:solidFill>
            <a:headEnd type="non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7F7DD9C2-B160-B7EC-798E-A20172614519}"/>
              </a:ext>
            </a:extLst>
          </p:cNvPr>
          <p:cNvCxnSpPr>
            <a:cxnSpLocks/>
          </p:cNvCxnSpPr>
          <p:nvPr/>
        </p:nvCxnSpPr>
        <p:spPr>
          <a:xfrm>
            <a:off x="5478542" y="3333858"/>
            <a:ext cx="515132" cy="0"/>
          </a:xfrm>
          <a:prstGeom prst="line">
            <a:avLst/>
          </a:prstGeom>
          <a:ln w="38100">
            <a:solidFill>
              <a:schemeClr val="tx1"/>
            </a:solidFill>
            <a:headEnd type="non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3B7EA39D-5F91-067D-7DCC-B4A14A57A926}"/>
              </a:ext>
            </a:extLst>
          </p:cNvPr>
          <p:cNvSpPr txBox="1"/>
          <p:nvPr/>
        </p:nvSpPr>
        <p:spPr>
          <a:xfrm>
            <a:off x="2914890" y="3856485"/>
            <a:ext cx="1370750" cy="523220"/>
          </a:xfrm>
          <a:prstGeom prst="rect">
            <a:avLst/>
          </a:prstGeom>
          <a:noFill/>
        </p:spPr>
        <p:txBody>
          <a:bodyPr wrap="square" rtlCol="0">
            <a:spAutoFit/>
          </a:bodyPr>
          <a:lstStyle/>
          <a:p>
            <a:r>
              <a:rPr lang="en-US" altLang="zh-CN" sz="1400" b="1" dirty="0"/>
              <a:t>Eliminate the reduced node </a:t>
            </a:r>
            <a:r>
              <a:rPr lang="en-US" altLang="zh-CN" sz="1400" b="1" dirty="0">
                <a:solidFill>
                  <a:srgbClr val="C00000"/>
                </a:solidFill>
              </a:rPr>
              <a:t>N</a:t>
            </a:r>
            <a:endParaRPr lang="zh-CN" altLang="en-US" sz="1400" b="1" dirty="0">
              <a:solidFill>
                <a:srgbClr val="C00000"/>
              </a:solidFill>
            </a:endParaRPr>
          </a:p>
        </p:txBody>
      </p:sp>
      <p:sp>
        <p:nvSpPr>
          <p:cNvPr id="19" name="文本框 18">
            <a:extLst>
              <a:ext uri="{FF2B5EF4-FFF2-40B4-BE49-F238E27FC236}">
                <a16:creationId xmlns:a16="http://schemas.microsoft.com/office/drawing/2014/main" id="{25F7277F-5416-9F0A-6698-432F93F2B1EA}"/>
              </a:ext>
            </a:extLst>
          </p:cNvPr>
          <p:cNvSpPr txBox="1"/>
          <p:nvPr/>
        </p:nvSpPr>
        <p:spPr>
          <a:xfrm>
            <a:off x="5308299" y="3850981"/>
            <a:ext cx="1370750" cy="523220"/>
          </a:xfrm>
          <a:prstGeom prst="rect">
            <a:avLst/>
          </a:prstGeom>
          <a:noFill/>
        </p:spPr>
        <p:txBody>
          <a:bodyPr wrap="square" rtlCol="0">
            <a:spAutoFit/>
          </a:bodyPr>
          <a:lstStyle/>
          <a:p>
            <a:r>
              <a:rPr lang="en-US" altLang="zh-CN" sz="1400" b="1" dirty="0"/>
              <a:t>Reconnect the topology</a:t>
            </a:r>
            <a:endParaRPr lang="zh-CN" altLang="en-US" sz="1400" b="1" dirty="0"/>
          </a:p>
        </p:txBody>
      </p:sp>
      <p:sp>
        <p:nvSpPr>
          <p:cNvPr id="21" name="文本框 20">
            <a:extLst>
              <a:ext uri="{FF2B5EF4-FFF2-40B4-BE49-F238E27FC236}">
                <a16:creationId xmlns:a16="http://schemas.microsoft.com/office/drawing/2014/main" id="{EC8C7BF2-8AD9-5975-BB8A-06B4717B987A}"/>
              </a:ext>
            </a:extLst>
          </p:cNvPr>
          <p:cNvSpPr txBox="1"/>
          <p:nvPr/>
        </p:nvSpPr>
        <p:spPr>
          <a:xfrm>
            <a:off x="2219348" y="3000553"/>
            <a:ext cx="276038" cy="261610"/>
          </a:xfrm>
          <a:prstGeom prst="rect">
            <a:avLst/>
          </a:prstGeom>
          <a:noFill/>
        </p:spPr>
        <p:txBody>
          <a:bodyPr wrap="none" rtlCol="0">
            <a:spAutoFit/>
          </a:bodyPr>
          <a:lstStyle/>
          <a:p>
            <a:r>
              <a:rPr lang="en-US" altLang="zh-CN" sz="1100" dirty="0">
                <a:solidFill>
                  <a:srgbClr val="C00000"/>
                </a:solidFill>
              </a:rPr>
              <a:t>N</a:t>
            </a:r>
            <a:endParaRPr lang="zh-CN" altLang="en-US" sz="1100" dirty="0">
              <a:solidFill>
                <a:srgbClr val="C00000"/>
              </a:solidFill>
            </a:endParaRPr>
          </a:p>
        </p:txBody>
      </p:sp>
      <p:sp>
        <p:nvSpPr>
          <p:cNvPr id="23" name="文本框 22">
            <a:extLst>
              <a:ext uri="{FF2B5EF4-FFF2-40B4-BE49-F238E27FC236}">
                <a16:creationId xmlns:a16="http://schemas.microsoft.com/office/drawing/2014/main" id="{28C2DC80-EFF8-88BD-EB3E-DB06C3BF336B}"/>
              </a:ext>
            </a:extLst>
          </p:cNvPr>
          <p:cNvSpPr txBox="1"/>
          <p:nvPr/>
        </p:nvSpPr>
        <p:spPr>
          <a:xfrm>
            <a:off x="0" y="4600272"/>
            <a:ext cx="9143999" cy="215444"/>
          </a:xfrm>
          <a:prstGeom prst="rect">
            <a:avLst/>
          </a:prstGeom>
          <a:noFill/>
        </p:spPr>
        <p:txBody>
          <a:bodyPr wrap="square">
            <a:spAutoFit/>
          </a:bodyPr>
          <a:lstStyle/>
          <a:p>
            <a:pPr>
              <a:spcBef>
                <a:spcPts val="100"/>
              </a:spcBef>
            </a:pPr>
            <a:r>
              <a:rPr lang="en-US" altLang="zh-CN" sz="800" b="1" dirty="0"/>
              <a:t>[1] B. N. Sheehan, “TICER: realizable reduction of extracted RC circuits,” in 1999 IEEE/ACM International Conference on Computer-Aided Design(ICCAD), pp. 200-203, 1999.</a:t>
            </a:r>
          </a:p>
        </p:txBody>
      </p:sp>
    </p:spTree>
    <p:extLst>
      <p:ext uri="{BB962C8B-B14F-4D97-AF65-F5344CB8AC3E}">
        <p14:creationId xmlns:p14="http://schemas.microsoft.com/office/powerpoint/2010/main" val="1393947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39C10-F2FA-3DAC-E168-6860D28784C2}"/>
            </a:ext>
          </a:extLst>
        </p:cNvPr>
        <p:cNvGrpSpPr/>
        <p:nvPr/>
      </p:nvGrpSpPr>
      <p:grpSpPr>
        <a:xfrm>
          <a:off x="0" y="0"/>
          <a:ext cx="0" cy="0"/>
          <a:chOff x="0" y="0"/>
          <a:chExt cx="0" cy="0"/>
        </a:xfrm>
      </p:grpSpPr>
      <p:grpSp>
        <p:nvGrpSpPr>
          <p:cNvPr id="26" name="组合 25">
            <a:extLst>
              <a:ext uri="{FF2B5EF4-FFF2-40B4-BE49-F238E27FC236}">
                <a16:creationId xmlns:a16="http://schemas.microsoft.com/office/drawing/2014/main" id="{7C3D8F57-E635-3D77-5EF5-7803EFA4DB26}"/>
              </a:ext>
            </a:extLst>
          </p:cNvPr>
          <p:cNvGrpSpPr/>
          <p:nvPr/>
        </p:nvGrpSpPr>
        <p:grpSpPr>
          <a:xfrm>
            <a:off x="875089" y="2006325"/>
            <a:ext cx="7393822" cy="2250065"/>
            <a:chOff x="1482868" y="2129640"/>
            <a:chExt cx="7393822" cy="2250065"/>
          </a:xfrm>
        </p:grpSpPr>
        <p:cxnSp>
          <p:nvCxnSpPr>
            <p:cNvPr id="14" name="直接连接符 13">
              <a:extLst>
                <a:ext uri="{FF2B5EF4-FFF2-40B4-BE49-F238E27FC236}">
                  <a16:creationId xmlns:a16="http://schemas.microsoft.com/office/drawing/2014/main" id="{AC4C3C38-D3C8-CF45-AEB5-CFA85FE7A435}"/>
                </a:ext>
              </a:extLst>
            </p:cNvPr>
            <p:cNvCxnSpPr>
              <a:cxnSpLocks/>
            </p:cNvCxnSpPr>
            <p:nvPr/>
          </p:nvCxnSpPr>
          <p:spPr>
            <a:xfrm>
              <a:off x="3166416" y="3345506"/>
              <a:ext cx="515132" cy="0"/>
            </a:xfrm>
            <a:prstGeom prst="line">
              <a:avLst/>
            </a:prstGeom>
            <a:ln w="38100">
              <a:solidFill>
                <a:schemeClr val="tx1"/>
              </a:solidFill>
              <a:headEnd type="non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5" name="组合 24">
              <a:extLst>
                <a:ext uri="{FF2B5EF4-FFF2-40B4-BE49-F238E27FC236}">
                  <a16:creationId xmlns:a16="http://schemas.microsoft.com/office/drawing/2014/main" id="{E50F5396-D212-43E5-3679-2CB9F711FDAD}"/>
                </a:ext>
              </a:extLst>
            </p:cNvPr>
            <p:cNvGrpSpPr/>
            <p:nvPr/>
          </p:nvGrpSpPr>
          <p:grpSpPr>
            <a:xfrm>
              <a:off x="1482868" y="2129640"/>
              <a:ext cx="7393822" cy="2250065"/>
              <a:chOff x="1482868" y="2129640"/>
              <a:chExt cx="7393822" cy="2250065"/>
            </a:xfrm>
          </p:grpSpPr>
          <p:grpSp>
            <p:nvGrpSpPr>
              <p:cNvPr id="15" name="组合 14">
                <a:extLst>
                  <a:ext uri="{FF2B5EF4-FFF2-40B4-BE49-F238E27FC236}">
                    <a16:creationId xmlns:a16="http://schemas.microsoft.com/office/drawing/2014/main" id="{02FC3E86-ABFB-774C-9407-1380B24CB848}"/>
                  </a:ext>
                </a:extLst>
              </p:cNvPr>
              <p:cNvGrpSpPr/>
              <p:nvPr/>
            </p:nvGrpSpPr>
            <p:grpSpPr>
              <a:xfrm>
                <a:off x="1482868" y="2866687"/>
                <a:ext cx="3861236" cy="1260000"/>
                <a:chOff x="1225186" y="3028307"/>
                <a:chExt cx="3861236" cy="1260000"/>
              </a:xfrm>
            </p:grpSpPr>
            <p:pic>
              <p:nvPicPr>
                <p:cNvPr id="9" name="图片 8">
                  <a:extLst>
                    <a:ext uri="{FF2B5EF4-FFF2-40B4-BE49-F238E27FC236}">
                      <a16:creationId xmlns:a16="http://schemas.microsoft.com/office/drawing/2014/main" id="{11052A29-E64B-6715-D574-26DD9975471A}"/>
                    </a:ext>
                  </a:extLst>
                </p:cNvPr>
                <p:cNvPicPr>
                  <a:picLocks noChangeAspect="1"/>
                </p:cNvPicPr>
                <p:nvPr/>
              </p:nvPicPr>
              <p:blipFill>
                <a:blip r:embed="rId3"/>
                <a:stretch>
                  <a:fillRect/>
                </a:stretch>
              </p:blipFill>
              <p:spPr>
                <a:xfrm>
                  <a:off x="1225186" y="3028307"/>
                  <a:ext cx="1544211" cy="1260000"/>
                </a:xfrm>
                <a:prstGeom prst="rect">
                  <a:avLst/>
                </a:prstGeom>
              </p:spPr>
            </p:pic>
            <p:pic>
              <p:nvPicPr>
                <p:cNvPr id="11" name="图片 10">
                  <a:extLst>
                    <a:ext uri="{FF2B5EF4-FFF2-40B4-BE49-F238E27FC236}">
                      <a16:creationId xmlns:a16="http://schemas.microsoft.com/office/drawing/2014/main" id="{5F133FF7-916B-ED69-D6FA-DC4BCBD24C05}"/>
                    </a:ext>
                  </a:extLst>
                </p:cNvPr>
                <p:cNvPicPr>
                  <a:picLocks noChangeAspect="1"/>
                </p:cNvPicPr>
                <p:nvPr/>
              </p:nvPicPr>
              <p:blipFill>
                <a:blip r:embed="rId4"/>
                <a:stretch>
                  <a:fillRect/>
                </a:stretch>
              </p:blipFill>
              <p:spPr>
                <a:xfrm>
                  <a:off x="3542211" y="3028307"/>
                  <a:ext cx="1544211" cy="1260000"/>
                </a:xfrm>
                <a:prstGeom prst="rect">
                  <a:avLst/>
                </a:prstGeom>
              </p:spPr>
            </p:pic>
          </p:grpSp>
          <p:cxnSp>
            <p:nvCxnSpPr>
              <p:cNvPr id="17" name="直接连接符 16">
                <a:extLst>
                  <a:ext uri="{FF2B5EF4-FFF2-40B4-BE49-F238E27FC236}">
                    <a16:creationId xmlns:a16="http://schemas.microsoft.com/office/drawing/2014/main" id="{658A732D-4E67-8195-89FE-048E57D97F73}"/>
                  </a:ext>
                </a:extLst>
              </p:cNvPr>
              <p:cNvCxnSpPr>
                <a:cxnSpLocks/>
              </p:cNvCxnSpPr>
              <p:nvPr/>
            </p:nvCxnSpPr>
            <p:spPr>
              <a:xfrm>
                <a:off x="5478542" y="3333858"/>
                <a:ext cx="515132" cy="0"/>
              </a:xfrm>
              <a:prstGeom prst="line">
                <a:avLst/>
              </a:prstGeom>
              <a:ln w="38100">
                <a:solidFill>
                  <a:schemeClr val="tx1"/>
                </a:solidFill>
                <a:headEnd type="non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0267ACB4-51E3-C167-8403-6207F4805080}"/>
                  </a:ext>
                </a:extLst>
              </p:cNvPr>
              <p:cNvSpPr txBox="1"/>
              <p:nvPr/>
            </p:nvSpPr>
            <p:spPr>
              <a:xfrm>
                <a:off x="2914890" y="3856485"/>
                <a:ext cx="1370750" cy="523220"/>
              </a:xfrm>
              <a:prstGeom prst="rect">
                <a:avLst/>
              </a:prstGeom>
              <a:noFill/>
            </p:spPr>
            <p:txBody>
              <a:bodyPr wrap="square" rtlCol="0">
                <a:spAutoFit/>
              </a:bodyPr>
              <a:lstStyle/>
              <a:p>
                <a:r>
                  <a:rPr lang="en-US" altLang="zh-CN" sz="1400" b="1" dirty="0"/>
                  <a:t>Eliminate the reduced node </a:t>
                </a:r>
                <a:r>
                  <a:rPr lang="en-US" altLang="zh-CN" sz="1400" b="1" dirty="0">
                    <a:solidFill>
                      <a:srgbClr val="C00000"/>
                    </a:solidFill>
                  </a:rPr>
                  <a:t>N</a:t>
                </a:r>
                <a:endParaRPr lang="zh-CN" altLang="en-US" sz="1400" b="1" dirty="0">
                  <a:solidFill>
                    <a:srgbClr val="C00000"/>
                  </a:solidFill>
                </a:endParaRPr>
              </a:p>
            </p:txBody>
          </p:sp>
          <p:sp>
            <p:nvSpPr>
              <p:cNvPr id="19" name="文本框 18">
                <a:extLst>
                  <a:ext uri="{FF2B5EF4-FFF2-40B4-BE49-F238E27FC236}">
                    <a16:creationId xmlns:a16="http://schemas.microsoft.com/office/drawing/2014/main" id="{A798BDD1-4BAC-D94D-5FEB-53897FE54353}"/>
                  </a:ext>
                </a:extLst>
              </p:cNvPr>
              <p:cNvSpPr txBox="1"/>
              <p:nvPr/>
            </p:nvSpPr>
            <p:spPr>
              <a:xfrm>
                <a:off x="5308299" y="3850981"/>
                <a:ext cx="1370750" cy="523220"/>
              </a:xfrm>
              <a:prstGeom prst="rect">
                <a:avLst/>
              </a:prstGeom>
              <a:noFill/>
            </p:spPr>
            <p:txBody>
              <a:bodyPr wrap="square" rtlCol="0">
                <a:spAutoFit/>
              </a:bodyPr>
              <a:lstStyle/>
              <a:p>
                <a:r>
                  <a:rPr lang="en-US" altLang="zh-CN" sz="1400" b="1" dirty="0"/>
                  <a:t>Reconnect the topology</a:t>
                </a:r>
                <a:endParaRPr lang="zh-CN" altLang="en-US" sz="1400" b="1" dirty="0"/>
              </a:p>
            </p:txBody>
          </p:sp>
          <p:pic>
            <p:nvPicPr>
              <p:cNvPr id="16" name="图片 15">
                <a:extLst>
                  <a:ext uri="{FF2B5EF4-FFF2-40B4-BE49-F238E27FC236}">
                    <a16:creationId xmlns:a16="http://schemas.microsoft.com/office/drawing/2014/main" id="{FFB97941-C96A-23DD-CFB6-13A34D181015}"/>
                  </a:ext>
                </a:extLst>
              </p:cNvPr>
              <p:cNvPicPr>
                <a:picLocks noChangeAspect="1"/>
              </p:cNvPicPr>
              <p:nvPr/>
            </p:nvPicPr>
            <p:blipFill>
              <a:blip r:embed="rId5"/>
              <a:stretch>
                <a:fillRect/>
              </a:stretch>
            </p:blipFill>
            <p:spPr>
              <a:xfrm>
                <a:off x="6110944" y="2824768"/>
                <a:ext cx="1544211" cy="1260000"/>
              </a:xfrm>
              <a:prstGeom prst="rect">
                <a:avLst/>
              </a:prstGeom>
            </p:spPr>
          </p:pic>
          <p:sp>
            <p:nvSpPr>
              <p:cNvPr id="20" name="文本框 19">
                <a:extLst>
                  <a:ext uri="{FF2B5EF4-FFF2-40B4-BE49-F238E27FC236}">
                    <a16:creationId xmlns:a16="http://schemas.microsoft.com/office/drawing/2014/main" id="{A6F4CF1F-F0A1-662F-E291-01CA3EC1B799}"/>
                  </a:ext>
                </a:extLst>
              </p:cNvPr>
              <p:cNvSpPr txBox="1"/>
              <p:nvPr/>
            </p:nvSpPr>
            <p:spPr>
              <a:xfrm>
                <a:off x="7441289" y="2129640"/>
                <a:ext cx="1435401"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altLang="zh-CN" sz="1400" b="1" dirty="0"/>
                  <a:t>Fill-in </a:t>
                </a:r>
                <a:r>
                  <a:rPr lang="en-US" altLang="zh-CN" sz="1400" b="1" dirty="0">
                    <a:solidFill>
                      <a:schemeClr val="accent1">
                        <a:lumMod val="75000"/>
                      </a:schemeClr>
                    </a:solidFill>
                  </a:rPr>
                  <a:t>capacitors</a:t>
                </a:r>
                <a:r>
                  <a:rPr lang="en-US" altLang="zh-CN" sz="1400" b="1" dirty="0"/>
                  <a:t> and </a:t>
                </a:r>
                <a:r>
                  <a:rPr lang="en-US" altLang="zh-CN" sz="1400" b="1" dirty="0">
                    <a:solidFill>
                      <a:schemeClr val="accent1">
                        <a:lumMod val="75000"/>
                      </a:schemeClr>
                    </a:solidFill>
                  </a:rPr>
                  <a:t>resistors</a:t>
                </a:r>
                <a:r>
                  <a:rPr lang="en-US" altLang="zh-CN" sz="1400" b="1" baseline="30000" dirty="0"/>
                  <a:t>[1]</a:t>
                </a:r>
                <a:endParaRPr lang="zh-CN" altLang="en-US" sz="1400" b="1" baseline="30000" dirty="0"/>
              </a:p>
            </p:txBody>
          </p:sp>
          <p:sp>
            <p:nvSpPr>
              <p:cNvPr id="24" name="弧形 23">
                <a:extLst>
                  <a:ext uri="{FF2B5EF4-FFF2-40B4-BE49-F238E27FC236}">
                    <a16:creationId xmlns:a16="http://schemas.microsoft.com/office/drawing/2014/main" id="{5DC44736-A5BC-EED8-7EAB-8B76A47F7370}"/>
                  </a:ext>
                </a:extLst>
              </p:cNvPr>
              <p:cNvSpPr/>
              <p:nvPr/>
            </p:nvSpPr>
            <p:spPr>
              <a:xfrm rot="5122462">
                <a:off x="7216959" y="2308434"/>
                <a:ext cx="831529" cy="998142"/>
              </a:xfrm>
              <a:prstGeom prst="arc">
                <a:avLst>
                  <a:gd name="adj1" fmla="val 15723623"/>
                  <a:gd name="adj2" fmla="val 0"/>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sp>
        <p:nvSpPr>
          <p:cNvPr id="2" name="内容占位符 1">
            <a:extLst>
              <a:ext uri="{FF2B5EF4-FFF2-40B4-BE49-F238E27FC236}">
                <a16:creationId xmlns:a16="http://schemas.microsoft.com/office/drawing/2014/main" id="{A44DF75B-72A6-B350-B7B2-D1612B135EC8}"/>
              </a:ext>
            </a:extLst>
          </p:cNvPr>
          <p:cNvSpPr>
            <a:spLocks noGrp="1"/>
          </p:cNvSpPr>
          <p:nvPr>
            <p:ph idx="1"/>
          </p:nvPr>
        </p:nvSpPr>
        <p:spPr/>
        <p:txBody>
          <a:bodyPr/>
          <a:lstStyle/>
          <a:p>
            <a:r>
              <a:rPr lang="en-US" altLang="zh-CN" dirty="0"/>
              <a:t>TICER</a:t>
            </a:r>
            <a:r>
              <a:rPr lang="en-US" altLang="zh-CN" baseline="30000" dirty="0"/>
              <a:t>[1] </a:t>
            </a:r>
            <a:r>
              <a:rPr lang="en-US" altLang="zh-CN" dirty="0"/>
              <a:t>(Time-Constant Equilibration Reduction)</a:t>
            </a:r>
          </a:p>
          <a:p>
            <a:pPr marL="252000"/>
            <a:r>
              <a:rPr lang="en-US" altLang="zh-CN" sz="2000" b="0" dirty="0"/>
              <a:t>A number of generated </a:t>
            </a:r>
            <a:r>
              <a:rPr lang="en-US" altLang="zh-CN" sz="2000" dirty="0">
                <a:solidFill>
                  <a:srgbClr val="C00000"/>
                </a:solidFill>
              </a:rPr>
              <a:t>fill-in</a:t>
            </a:r>
            <a:r>
              <a:rPr lang="en-US" altLang="zh-CN" sz="2000" b="0" dirty="0"/>
              <a:t> capacitors</a:t>
            </a:r>
          </a:p>
          <a:p>
            <a:pPr marL="324000"/>
            <a:r>
              <a:rPr lang="en-US" altLang="zh-CN" sz="1800" dirty="0">
                <a:solidFill>
                  <a:srgbClr val="C00000"/>
                </a:solidFill>
              </a:rPr>
              <a:t>Time-consuming</a:t>
            </a:r>
            <a:r>
              <a:rPr lang="en-US" altLang="zh-CN" sz="1800" b="0" dirty="0"/>
              <a:t> calculation of the fill-in RC</a:t>
            </a:r>
            <a:endParaRPr lang="zh-CN" altLang="en-US" sz="1800" b="0" dirty="0"/>
          </a:p>
          <a:p>
            <a:pPr marL="324000"/>
            <a:r>
              <a:rPr lang="en-US" altLang="zh-CN" sz="1800" b="0" dirty="0"/>
              <a:t>Increase the </a:t>
            </a:r>
            <a:r>
              <a:rPr lang="en-US" altLang="zh-CN" sz="1800" dirty="0">
                <a:solidFill>
                  <a:srgbClr val="C00000"/>
                </a:solidFill>
              </a:rPr>
              <a:t>density</a:t>
            </a:r>
            <a:r>
              <a:rPr lang="en-US" altLang="zh-CN" sz="1800" b="0" dirty="0"/>
              <a:t> of the network</a:t>
            </a:r>
          </a:p>
          <a:p>
            <a:pPr marL="80550" indent="0">
              <a:buNone/>
            </a:pPr>
            <a:endParaRPr lang="en-US" altLang="zh-CN" dirty="0"/>
          </a:p>
          <a:p>
            <a:pPr marL="0" indent="0">
              <a:buNone/>
            </a:pPr>
            <a:endParaRPr lang="zh-CN" altLang="en-US" dirty="0"/>
          </a:p>
        </p:txBody>
      </p:sp>
      <p:sp>
        <p:nvSpPr>
          <p:cNvPr id="3" name="标题 2">
            <a:extLst>
              <a:ext uri="{FF2B5EF4-FFF2-40B4-BE49-F238E27FC236}">
                <a16:creationId xmlns:a16="http://schemas.microsoft.com/office/drawing/2014/main" id="{5A0D1EEF-D8D4-9C00-B040-7C19DEC6C451}"/>
              </a:ext>
            </a:extLst>
          </p:cNvPr>
          <p:cNvSpPr>
            <a:spLocks noGrp="1"/>
          </p:cNvSpPr>
          <p:nvPr>
            <p:ph type="title"/>
          </p:nvPr>
        </p:nvSpPr>
        <p:spPr/>
        <p:txBody>
          <a:bodyPr/>
          <a:lstStyle/>
          <a:p>
            <a:r>
              <a:rPr lang="en-US" altLang="zh-CN" dirty="0"/>
              <a:t>Challenges</a:t>
            </a:r>
            <a:endParaRPr lang="zh-CN" altLang="en-US" dirty="0"/>
          </a:p>
        </p:txBody>
      </p:sp>
      <p:sp>
        <p:nvSpPr>
          <p:cNvPr id="5" name="灯片编号占位符 4">
            <a:extLst>
              <a:ext uri="{FF2B5EF4-FFF2-40B4-BE49-F238E27FC236}">
                <a16:creationId xmlns:a16="http://schemas.microsoft.com/office/drawing/2014/main" id="{E545557B-305B-E2B8-46E3-2AE071ACF8A8}"/>
              </a:ext>
            </a:extLst>
          </p:cNvPr>
          <p:cNvSpPr>
            <a:spLocks noGrp="1"/>
          </p:cNvSpPr>
          <p:nvPr>
            <p:ph type="sldNum" sz="quarter" idx="12"/>
          </p:nvPr>
        </p:nvSpPr>
        <p:spPr/>
        <p:txBody>
          <a:bodyPr/>
          <a:lstStyle/>
          <a:p>
            <a:fld id="{22DECF6A-13F7-418C-BBFC-95033FFCD5F1}" type="slidenum">
              <a:rPr lang="en-US" noProof="1" smtClean="0"/>
              <a:pPr/>
              <a:t>6</a:t>
            </a:fld>
            <a:endParaRPr lang="en-US" noProof="1"/>
          </a:p>
        </p:txBody>
      </p:sp>
      <p:sp>
        <p:nvSpPr>
          <p:cNvPr id="6" name="日期占位符 5">
            <a:extLst>
              <a:ext uri="{FF2B5EF4-FFF2-40B4-BE49-F238E27FC236}">
                <a16:creationId xmlns:a16="http://schemas.microsoft.com/office/drawing/2014/main" id="{2F793CBB-C8A3-2431-D704-0B5C2C4DB3CF}"/>
              </a:ext>
            </a:extLst>
          </p:cNvPr>
          <p:cNvSpPr>
            <a:spLocks noGrp="1"/>
          </p:cNvSpPr>
          <p:nvPr>
            <p:ph type="dt" sz="half" idx="10"/>
          </p:nvPr>
        </p:nvSpPr>
        <p:spPr/>
        <p:txBody>
          <a:bodyPr/>
          <a:lstStyle/>
          <a:p>
            <a:fld id="{1484590A-F24F-4CD4-9207-3ABC2A5D20C4}" type="datetime4">
              <a:rPr lang="en-GB" noProof="1" smtClean="0"/>
              <a:pPr/>
              <a:t>14 March 2024</a:t>
            </a:fld>
            <a:endParaRPr lang="en-US" noProof="1"/>
          </a:p>
        </p:txBody>
      </p:sp>
      <p:sp>
        <p:nvSpPr>
          <p:cNvPr id="21" name="文本框 20">
            <a:extLst>
              <a:ext uri="{FF2B5EF4-FFF2-40B4-BE49-F238E27FC236}">
                <a16:creationId xmlns:a16="http://schemas.microsoft.com/office/drawing/2014/main" id="{884F892A-27A8-8BE6-3FEE-4472D4620160}"/>
              </a:ext>
            </a:extLst>
          </p:cNvPr>
          <p:cNvSpPr txBox="1"/>
          <p:nvPr/>
        </p:nvSpPr>
        <p:spPr>
          <a:xfrm>
            <a:off x="1593364" y="2877238"/>
            <a:ext cx="276038" cy="261610"/>
          </a:xfrm>
          <a:prstGeom prst="rect">
            <a:avLst/>
          </a:prstGeom>
          <a:noFill/>
        </p:spPr>
        <p:txBody>
          <a:bodyPr wrap="none" rtlCol="0">
            <a:spAutoFit/>
          </a:bodyPr>
          <a:lstStyle/>
          <a:p>
            <a:r>
              <a:rPr lang="en-US" altLang="zh-CN" sz="1100" dirty="0">
                <a:solidFill>
                  <a:srgbClr val="C00000"/>
                </a:solidFill>
              </a:rPr>
              <a:t>N</a:t>
            </a:r>
            <a:endParaRPr lang="zh-CN" altLang="en-US" sz="1100" dirty="0">
              <a:solidFill>
                <a:srgbClr val="C00000"/>
              </a:solidFill>
            </a:endParaRPr>
          </a:p>
        </p:txBody>
      </p:sp>
      <p:sp>
        <p:nvSpPr>
          <p:cNvPr id="23" name="文本框 22">
            <a:extLst>
              <a:ext uri="{FF2B5EF4-FFF2-40B4-BE49-F238E27FC236}">
                <a16:creationId xmlns:a16="http://schemas.microsoft.com/office/drawing/2014/main" id="{DC787CEC-3DD5-A52F-D9CA-4E63442CD2C4}"/>
              </a:ext>
            </a:extLst>
          </p:cNvPr>
          <p:cNvSpPr txBox="1"/>
          <p:nvPr/>
        </p:nvSpPr>
        <p:spPr>
          <a:xfrm>
            <a:off x="1" y="4561995"/>
            <a:ext cx="9143999" cy="215444"/>
          </a:xfrm>
          <a:prstGeom prst="rect">
            <a:avLst/>
          </a:prstGeom>
          <a:noFill/>
        </p:spPr>
        <p:txBody>
          <a:bodyPr wrap="square">
            <a:spAutoFit/>
          </a:bodyPr>
          <a:lstStyle/>
          <a:p>
            <a:pPr>
              <a:spcBef>
                <a:spcPts val="100"/>
              </a:spcBef>
            </a:pPr>
            <a:r>
              <a:rPr lang="en-US" altLang="zh-CN" sz="800" b="1" dirty="0"/>
              <a:t>[1] B. N. Sheehan, “TICER: realizable reduction of extracted RC circuits,” in 1999 IEEE/ACM International Conference on Computer-Aided Design(ICCAD), pp. 200-203, 1999.</a:t>
            </a:r>
          </a:p>
        </p:txBody>
      </p:sp>
    </p:spTree>
    <p:extLst>
      <p:ext uri="{BB962C8B-B14F-4D97-AF65-F5344CB8AC3E}">
        <p14:creationId xmlns:p14="http://schemas.microsoft.com/office/powerpoint/2010/main" val="4216083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A5860-FCDE-B34F-B882-25F70C9EA92B}"/>
            </a:ext>
          </a:extLst>
        </p:cNvPr>
        <p:cNvGrpSpPr/>
        <p:nvPr/>
      </p:nvGrpSpPr>
      <p:grpSpPr>
        <a:xfrm>
          <a:off x="0" y="0"/>
          <a:ext cx="0" cy="0"/>
          <a:chOff x="0" y="0"/>
          <a:chExt cx="0" cy="0"/>
        </a:xfrm>
      </p:grpSpPr>
      <p:sp>
        <p:nvSpPr>
          <p:cNvPr id="2" name="内容占位符 1">
            <a:extLst>
              <a:ext uri="{FF2B5EF4-FFF2-40B4-BE49-F238E27FC236}">
                <a16:creationId xmlns:a16="http://schemas.microsoft.com/office/drawing/2014/main" id="{4AE22835-3F34-8972-50BA-FDF8819E99A3}"/>
              </a:ext>
            </a:extLst>
          </p:cNvPr>
          <p:cNvSpPr>
            <a:spLocks noGrp="1"/>
          </p:cNvSpPr>
          <p:nvPr>
            <p:ph idx="1"/>
          </p:nvPr>
        </p:nvSpPr>
        <p:spPr/>
        <p:txBody>
          <a:bodyPr/>
          <a:lstStyle/>
          <a:p>
            <a:r>
              <a:rPr lang="en-US" altLang="zh-CN" dirty="0"/>
              <a:t>GAT based node classification(</a:t>
            </a:r>
            <a:r>
              <a:rPr lang="en-US" altLang="zh-CN" dirty="0" err="1">
                <a:solidFill>
                  <a:srgbClr val="C00000"/>
                </a:solidFill>
              </a:rPr>
              <a:t>BCTu</a:t>
            </a:r>
            <a:r>
              <a:rPr lang="en-US" altLang="zh-CN" dirty="0">
                <a:solidFill>
                  <a:srgbClr val="C00000"/>
                </a:solidFill>
              </a:rPr>
              <a:t>-GAT</a:t>
            </a:r>
            <a:r>
              <a:rPr lang="en-US" altLang="zh-CN" dirty="0"/>
              <a:t>)</a:t>
            </a:r>
          </a:p>
          <a:p>
            <a:pPr marL="288000"/>
            <a:r>
              <a:rPr lang="en-US" altLang="zh-CN" sz="1800" b="0" dirty="0"/>
              <a:t>Betweenness centrality metric (</a:t>
            </a:r>
            <a:r>
              <a:rPr lang="en-US" altLang="zh-CN" sz="1800" dirty="0">
                <a:solidFill>
                  <a:srgbClr val="C00000"/>
                </a:solidFill>
              </a:rPr>
              <a:t>BC</a:t>
            </a:r>
            <a:r>
              <a:rPr lang="en-US" altLang="zh-CN" sz="1800" b="0" dirty="0"/>
              <a:t>)-based sample selection strategy</a:t>
            </a:r>
          </a:p>
          <a:p>
            <a:pPr marL="288000"/>
            <a:r>
              <a:rPr lang="en-US" altLang="zh-CN" sz="1800" b="0" dirty="0"/>
              <a:t>Bi-level aggregation scheme based topology updating (</a:t>
            </a:r>
            <a:r>
              <a:rPr lang="en-US" altLang="zh-CN" sz="1800" dirty="0" err="1">
                <a:solidFill>
                  <a:srgbClr val="C00000"/>
                </a:solidFill>
              </a:rPr>
              <a:t>BiTu</a:t>
            </a:r>
            <a:r>
              <a:rPr lang="en-US" altLang="zh-CN" sz="1800" b="0" dirty="0"/>
              <a:t>) method</a:t>
            </a:r>
          </a:p>
          <a:p>
            <a:pPr>
              <a:spcBef>
                <a:spcPts val="8400"/>
              </a:spcBef>
            </a:pPr>
            <a:r>
              <a:rPr lang="en-US" altLang="zh-CN" dirty="0"/>
              <a:t>Adaptive merging strategy(</a:t>
            </a:r>
            <a:r>
              <a:rPr lang="en-US" altLang="zh-CN" dirty="0">
                <a:solidFill>
                  <a:srgbClr val="C00000"/>
                </a:solidFill>
              </a:rPr>
              <a:t>AMS</a:t>
            </a:r>
            <a:r>
              <a:rPr lang="en-US" altLang="zh-CN" dirty="0"/>
              <a:t>)</a:t>
            </a:r>
          </a:p>
          <a:p>
            <a:pPr marL="288000"/>
            <a:r>
              <a:rPr lang="en-US" altLang="zh-CN" sz="1800" b="0" dirty="0"/>
              <a:t>Merging new small capacitors by </a:t>
            </a:r>
            <a:r>
              <a:rPr lang="en-US" altLang="zh-CN" sz="1800" dirty="0">
                <a:solidFill>
                  <a:srgbClr val="C00000"/>
                </a:solidFill>
              </a:rPr>
              <a:t>adaptive threshold</a:t>
            </a:r>
            <a:endParaRPr lang="zh-CN" altLang="en-US" sz="1800" dirty="0">
              <a:solidFill>
                <a:srgbClr val="C00000"/>
              </a:solidFill>
            </a:endParaRPr>
          </a:p>
        </p:txBody>
      </p:sp>
      <p:sp>
        <p:nvSpPr>
          <p:cNvPr id="3" name="标题 2">
            <a:extLst>
              <a:ext uri="{FF2B5EF4-FFF2-40B4-BE49-F238E27FC236}">
                <a16:creationId xmlns:a16="http://schemas.microsoft.com/office/drawing/2014/main" id="{B3120F49-4DAC-83B7-72EA-053BFE7564B2}"/>
              </a:ext>
            </a:extLst>
          </p:cNvPr>
          <p:cNvSpPr>
            <a:spLocks noGrp="1"/>
          </p:cNvSpPr>
          <p:nvPr>
            <p:ph type="title"/>
          </p:nvPr>
        </p:nvSpPr>
        <p:spPr/>
        <p:txBody>
          <a:bodyPr/>
          <a:lstStyle/>
          <a:p>
            <a:r>
              <a:rPr lang="en-US" altLang="zh-CN" dirty="0"/>
              <a:t>Solutions</a:t>
            </a:r>
            <a:endParaRPr lang="zh-CN" altLang="en-US" dirty="0"/>
          </a:p>
        </p:txBody>
      </p:sp>
      <p:sp>
        <p:nvSpPr>
          <p:cNvPr id="5" name="灯片编号占位符 4">
            <a:extLst>
              <a:ext uri="{FF2B5EF4-FFF2-40B4-BE49-F238E27FC236}">
                <a16:creationId xmlns:a16="http://schemas.microsoft.com/office/drawing/2014/main" id="{177716A9-CC7D-A8B0-BF5B-770F9DC66A7C}"/>
              </a:ext>
            </a:extLst>
          </p:cNvPr>
          <p:cNvSpPr>
            <a:spLocks noGrp="1"/>
          </p:cNvSpPr>
          <p:nvPr>
            <p:ph type="sldNum" sz="quarter" idx="12"/>
          </p:nvPr>
        </p:nvSpPr>
        <p:spPr/>
        <p:txBody>
          <a:bodyPr/>
          <a:lstStyle/>
          <a:p>
            <a:fld id="{22DECF6A-13F7-418C-BBFC-95033FFCD5F1}" type="slidenum">
              <a:rPr lang="en-US" noProof="1" smtClean="0"/>
              <a:pPr/>
              <a:t>7</a:t>
            </a:fld>
            <a:endParaRPr lang="en-US" noProof="1"/>
          </a:p>
        </p:txBody>
      </p:sp>
      <p:sp>
        <p:nvSpPr>
          <p:cNvPr id="6" name="日期占位符 5">
            <a:extLst>
              <a:ext uri="{FF2B5EF4-FFF2-40B4-BE49-F238E27FC236}">
                <a16:creationId xmlns:a16="http://schemas.microsoft.com/office/drawing/2014/main" id="{68DF3A37-8BE0-4443-D987-AD5073A87C6D}"/>
              </a:ext>
            </a:extLst>
          </p:cNvPr>
          <p:cNvSpPr>
            <a:spLocks noGrp="1"/>
          </p:cNvSpPr>
          <p:nvPr>
            <p:ph type="dt" sz="half" idx="10"/>
          </p:nvPr>
        </p:nvSpPr>
        <p:spPr/>
        <p:txBody>
          <a:bodyPr/>
          <a:lstStyle/>
          <a:p>
            <a:fld id="{1484590A-F24F-4CD4-9207-3ABC2A5D20C4}" type="datetime4">
              <a:rPr lang="en-GB" noProof="1" smtClean="0"/>
              <a:pPr/>
              <a:t>14 March 2024</a:t>
            </a:fld>
            <a:endParaRPr lang="en-US" noProof="1"/>
          </a:p>
        </p:txBody>
      </p:sp>
      <p:sp>
        <p:nvSpPr>
          <p:cNvPr id="7" name="矩形 6">
            <a:extLst>
              <a:ext uri="{FF2B5EF4-FFF2-40B4-BE49-F238E27FC236}">
                <a16:creationId xmlns:a16="http://schemas.microsoft.com/office/drawing/2014/main" id="{C27BFAA1-92DB-F27B-2F91-29D6DF997052}"/>
              </a:ext>
            </a:extLst>
          </p:cNvPr>
          <p:cNvSpPr/>
          <p:nvPr/>
        </p:nvSpPr>
        <p:spPr>
          <a:xfrm>
            <a:off x="3258980" y="2034675"/>
            <a:ext cx="2626039" cy="707886"/>
          </a:xfrm>
          <a:prstGeom prst="rect">
            <a:avLst/>
          </a:prstGeom>
          <a:noFill/>
        </p:spPr>
        <p:txBody>
          <a:bodyPr wrap="none" lIns="91440" tIns="45720" rIns="91440" bIns="45720">
            <a:spAutoFit/>
          </a:bodyPr>
          <a:lstStyle/>
          <a:p>
            <a:pPr algn="ctr"/>
            <a:r>
              <a:rPr lang="en-US" altLang="zh-CN" sz="4000" b="1" cap="none" spc="0" dirty="0">
                <a:ln w="22225">
                  <a:solidFill>
                    <a:schemeClr val="accent2"/>
                  </a:solidFill>
                  <a:prstDash val="solid"/>
                </a:ln>
                <a:solidFill>
                  <a:schemeClr val="accent2">
                    <a:lumMod val="40000"/>
                    <a:lumOff val="60000"/>
                  </a:schemeClr>
                </a:solidFill>
                <a:effectLst/>
              </a:rPr>
              <a:t>186.434X</a:t>
            </a:r>
            <a:r>
              <a:rPr lang="zh-CN" altLang="en-US" sz="4000" b="1" cap="none" spc="0" dirty="0">
                <a:ln w="22225">
                  <a:solidFill>
                    <a:schemeClr val="accent2"/>
                  </a:solidFill>
                  <a:prstDash val="solid"/>
                </a:ln>
                <a:solidFill>
                  <a:schemeClr val="accent2">
                    <a:lumMod val="40000"/>
                    <a:lumOff val="60000"/>
                  </a:schemeClr>
                </a:solidFill>
                <a:effectLst/>
              </a:rPr>
              <a:t>↑</a:t>
            </a:r>
            <a:endParaRPr lang="en-US" altLang="zh-CN" sz="4000" b="1" cap="none" spc="0" dirty="0">
              <a:ln w="22225">
                <a:solidFill>
                  <a:schemeClr val="accent2"/>
                </a:solidFill>
                <a:prstDash val="solid"/>
              </a:ln>
              <a:solidFill>
                <a:schemeClr val="accent2">
                  <a:lumMod val="40000"/>
                  <a:lumOff val="60000"/>
                </a:schemeClr>
              </a:solidFill>
              <a:effectLst/>
            </a:endParaRPr>
          </a:p>
        </p:txBody>
      </p:sp>
      <p:grpSp>
        <p:nvGrpSpPr>
          <p:cNvPr id="8" name="组合 7">
            <a:extLst>
              <a:ext uri="{FF2B5EF4-FFF2-40B4-BE49-F238E27FC236}">
                <a16:creationId xmlns:a16="http://schemas.microsoft.com/office/drawing/2014/main" id="{9A9F9642-FB7E-9ED1-4B00-E1A9B6F26DBD}"/>
              </a:ext>
            </a:extLst>
          </p:cNvPr>
          <p:cNvGrpSpPr/>
          <p:nvPr/>
        </p:nvGrpSpPr>
        <p:grpSpPr>
          <a:xfrm>
            <a:off x="1768784" y="3826226"/>
            <a:ext cx="5606429" cy="898830"/>
            <a:chOff x="1493764" y="3869779"/>
            <a:chExt cx="5606429" cy="898830"/>
          </a:xfrm>
        </p:grpSpPr>
        <p:sp>
          <p:nvSpPr>
            <p:cNvPr id="9" name="文本框 8">
              <a:extLst>
                <a:ext uri="{FF2B5EF4-FFF2-40B4-BE49-F238E27FC236}">
                  <a16:creationId xmlns:a16="http://schemas.microsoft.com/office/drawing/2014/main" id="{4502240F-D31B-BED5-B84F-682FE769341E}"/>
                </a:ext>
              </a:extLst>
            </p:cNvPr>
            <p:cNvSpPr txBox="1"/>
            <p:nvPr/>
          </p:nvSpPr>
          <p:spPr>
            <a:xfrm>
              <a:off x="1583430" y="4399277"/>
              <a:ext cx="2071738" cy="369332"/>
            </a:xfrm>
            <a:prstGeom prst="rect">
              <a:avLst/>
            </a:prstGeom>
            <a:noFill/>
          </p:spPr>
          <p:txBody>
            <a:bodyPr wrap="square" rtlCol="0">
              <a:spAutoFit/>
            </a:bodyPr>
            <a:lstStyle/>
            <a:p>
              <a:r>
                <a:rPr lang="en-US" altLang="zh-CN" b="1" dirty="0"/>
                <a:t>maximum speedup</a:t>
              </a:r>
              <a:endParaRPr lang="zh-CN" altLang="en-US" b="1" dirty="0"/>
            </a:p>
          </p:txBody>
        </p:sp>
        <p:sp>
          <p:nvSpPr>
            <p:cNvPr id="10" name="矩形 9">
              <a:extLst>
                <a:ext uri="{FF2B5EF4-FFF2-40B4-BE49-F238E27FC236}">
                  <a16:creationId xmlns:a16="http://schemas.microsoft.com/office/drawing/2014/main" id="{A1B13AC7-6CC3-1F50-5ECA-8B06541B5253}"/>
                </a:ext>
              </a:extLst>
            </p:cNvPr>
            <p:cNvSpPr/>
            <p:nvPr/>
          </p:nvSpPr>
          <p:spPr>
            <a:xfrm>
              <a:off x="1493764" y="3869779"/>
              <a:ext cx="2106667" cy="707886"/>
            </a:xfrm>
            <a:prstGeom prst="rect">
              <a:avLst/>
            </a:prstGeom>
            <a:noFill/>
          </p:spPr>
          <p:txBody>
            <a:bodyPr wrap="none" lIns="91440" tIns="45720" rIns="91440" bIns="45720">
              <a:spAutoFit/>
            </a:bodyPr>
            <a:lstStyle/>
            <a:p>
              <a:pPr algn="ctr"/>
              <a:r>
                <a:rPr lang="en-US" altLang="zh-CN" sz="4000" b="1" dirty="0">
                  <a:ln w="22225">
                    <a:solidFill>
                      <a:schemeClr val="accent2"/>
                    </a:solidFill>
                    <a:prstDash val="solid"/>
                  </a:ln>
                  <a:solidFill>
                    <a:schemeClr val="accent2">
                      <a:lumMod val="40000"/>
                      <a:lumOff val="60000"/>
                    </a:schemeClr>
                  </a:solidFill>
                </a:rPr>
                <a:t>10.46</a:t>
              </a:r>
              <a:r>
                <a:rPr lang="en-US" altLang="zh-CN" sz="4000" b="1" cap="none" spc="0" dirty="0">
                  <a:ln w="22225">
                    <a:solidFill>
                      <a:schemeClr val="accent2"/>
                    </a:solidFill>
                    <a:prstDash val="solid"/>
                  </a:ln>
                  <a:solidFill>
                    <a:schemeClr val="accent2">
                      <a:lumMod val="40000"/>
                      <a:lumOff val="60000"/>
                    </a:schemeClr>
                  </a:solidFill>
                  <a:effectLst/>
                </a:rPr>
                <a:t>X</a:t>
              </a:r>
              <a:r>
                <a:rPr lang="zh-CN" altLang="en-US" sz="4000" b="1" cap="none" spc="0" dirty="0">
                  <a:ln w="22225">
                    <a:solidFill>
                      <a:schemeClr val="accent2"/>
                    </a:solidFill>
                    <a:prstDash val="solid"/>
                  </a:ln>
                  <a:solidFill>
                    <a:schemeClr val="accent2">
                      <a:lumMod val="40000"/>
                      <a:lumOff val="60000"/>
                    </a:schemeClr>
                  </a:solidFill>
                  <a:effectLst/>
                </a:rPr>
                <a:t>↑</a:t>
              </a:r>
              <a:endParaRPr lang="en-US" altLang="zh-CN" sz="4000" b="1" cap="none" spc="0" dirty="0">
                <a:ln w="22225">
                  <a:solidFill>
                    <a:schemeClr val="accent2"/>
                  </a:solidFill>
                  <a:prstDash val="solid"/>
                </a:ln>
                <a:solidFill>
                  <a:schemeClr val="accent2">
                    <a:lumMod val="40000"/>
                    <a:lumOff val="60000"/>
                  </a:schemeClr>
                </a:solidFill>
                <a:effectLst/>
              </a:endParaRPr>
            </a:p>
          </p:txBody>
        </p:sp>
        <p:sp>
          <p:nvSpPr>
            <p:cNvPr id="11" name="文本框 10">
              <a:extLst>
                <a:ext uri="{FF2B5EF4-FFF2-40B4-BE49-F238E27FC236}">
                  <a16:creationId xmlns:a16="http://schemas.microsoft.com/office/drawing/2014/main" id="{F9345B37-F9B8-7DE1-CCD0-414B817E8814}"/>
                </a:ext>
              </a:extLst>
            </p:cNvPr>
            <p:cNvSpPr txBox="1"/>
            <p:nvPr/>
          </p:nvSpPr>
          <p:spPr>
            <a:xfrm>
              <a:off x="3860116" y="4055460"/>
              <a:ext cx="545342" cy="369332"/>
            </a:xfrm>
            <a:prstGeom prst="rect">
              <a:avLst/>
            </a:prstGeom>
            <a:noFill/>
          </p:spPr>
          <p:txBody>
            <a:bodyPr wrap="none" rtlCol="0">
              <a:spAutoFit/>
            </a:bodyPr>
            <a:lstStyle/>
            <a:p>
              <a:r>
                <a:rPr lang="en-US" altLang="zh-CN" b="1" dirty="0"/>
                <a:t>and</a:t>
              </a:r>
              <a:endParaRPr lang="zh-CN" altLang="en-US" b="1" dirty="0"/>
            </a:p>
          </p:txBody>
        </p:sp>
        <p:sp>
          <p:nvSpPr>
            <p:cNvPr id="12" name="矩形 11">
              <a:extLst>
                <a:ext uri="{FF2B5EF4-FFF2-40B4-BE49-F238E27FC236}">
                  <a16:creationId xmlns:a16="http://schemas.microsoft.com/office/drawing/2014/main" id="{B22A69D9-496E-E375-6F31-7974A55D5102}"/>
                </a:ext>
              </a:extLst>
            </p:cNvPr>
            <p:cNvSpPr/>
            <p:nvPr/>
          </p:nvSpPr>
          <p:spPr>
            <a:xfrm>
              <a:off x="4559255" y="3869779"/>
              <a:ext cx="2198039" cy="707886"/>
            </a:xfrm>
            <a:prstGeom prst="rect">
              <a:avLst/>
            </a:prstGeom>
            <a:noFill/>
          </p:spPr>
          <p:txBody>
            <a:bodyPr wrap="none" lIns="91440" tIns="45720" rIns="91440" bIns="45720">
              <a:spAutoFit/>
            </a:bodyPr>
            <a:lstStyle/>
            <a:p>
              <a:pPr algn="ctr"/>
              <a:r>
                <a:rPr lang="en-US" altLang="zh-CN" sz="4000" b="1" cap="none" spc="0" dirty="0">
                  <a:ln w="22225">
                    <a:solidFill>
                      <a:schemeClr val="accent2"/>
                    </a:solidFill>
                    <a:prstDash val="solid"/>
                  </a:ln>
                  <a:solidFill>
                    <a:schemeClr val="accent2">
                      <a:lumMod val="40000"/>
                      <a:lumOff val="60000"/>
                    </a:schemeClr>
                  </a:solidFill>
                  <a:effectLst/>
                </a:rPr>
                <a:t>0.03</a:t>
              </a:r>
              <a:r>
                <a:rPr lang="en-US" altLang="zh-CN" sz="4000" b="1" dirty="0">
                  <a:ln w="22225">
                    <a:solidFill>
                      <a:schemeClr val="accent2"/>
                    </a:solidFill>
                    <a:prstDash val="solid"/>
                  </a:ln>
                  <a:solidFill>
                    <a:schemeClr val="accent2">
                      <a:lumMod val="40000"/>
                      <a:lumOff val="60000"/>
                    </a:schemeClr>
                  </a:solidFill>
                </a:rPr>
                <a:t>1</a:t>
              </a:r>
              <a:r>
                <a:rPr lang="en-US" altLang="zh-CN" sz="4000" b="1" cap="none" spc="0" dirty="0">
                  <a:ln w="22225">
                    <a:solidFill>
                      <a:schemeClr val="accent2"/>
                    </a:solidFill>
                    <a:prstDash val="solid"/>
                  </a:ln>
                  <a:solidFill>
                    <a:schemeClr val="accent2">
                      <a:lumMod val="40000"/>
                      <a:lumOff val="60000"/>
                    </a:schemeClr>
                  </a:solidFill>
                  <a:effectLst/>
                </a:rPr>
                <a:t>%</a:t>
              </a:r>
              <a:r>
                <a:rPr lang="zh-CN" altLang="en-US" sz="4000" b="1" dirty="0">
                  <a:ln w="22225">
                    <a:solidFill>
                      <a:schemeClr val="accent2"/>
                    </a:solidFill>
                    <a:prstDash val="solid"/>
                  </a:ln>
                  <a:solidFill>
                    <a:schemeClr val="accent2">
                      <a:lumMod val="40000"/>
                      <a:lumOff val="60000"/>
                    </a:schemeClr>
                  </a:solidFill>
                </a:rPr>
                <a:t>↓</a:t>
              </a:r>
              <a:endParaRPr lang="en-US" altLang="zh-CN" sz="4000" b="1" cap="none" spc="0" dirty="0">
                <a:ln w="22225">
                  <a:solidFill>
                    <a:schemeClr val="accent2"/>
                  </a:solidFill>
                  <a:prstDash val="solid"/>
                </a:ln>
                <a:solidFill>
                  <a:schemeClr val="accent2">
                    <a:lumMod val="40000"/>
                    <a:lumOff val="60000"/>
                  </a:schemeClr>
                </a:solidFill>
                <a:effectLst/>
              </a:endParaRPr>
            </a:p>
          </p:txBody>
        </p:sp>
        <p:sp>
          <p:nvSpPr>
            <p:cNvPr id="13" name="文本框 12">
              <a:extLst>
                <a:ext uri="{FF2B5EF4-FFF2-40B4-BE49-F238E27FC236}">
                  <a16:creationId xmlns:a16="http://schemas.microsoft.com/office/drawing/2014/main" id="{C6E57C03-F219-2AD4-6356-A276514EC62E}"/>
                </a:ext>
              </a:extLst>
            </p:cNvPr>
            <p:cNvSpPr txBox="1"/>
            <p:nvPr/>
          </p:nvSpPr>
          <p:spPr>
            <a:xfrm>
              <a:off x="4627746" y="4392999"/>
              <a:ext cx="2472447" cy="369332"/>
            </a:xfrm>
            <a:prstGeom prst="rect">
              <a:avLst/>
            </a:prstGeom>
            <a:noFill/>
          </p:spPr>
          <p:txBody>
            <a:bodyPr wrap="square" rtlCol="0">
              <a:spAutoFit/>
            </a:bodyPr>
            <a:lstStyle/>
            <a:p>
              <a:r>
                <a:rPr lang="en-US" altLang="zh-CN" b="1" dirty="0"/>
                <a:t>maximum accuracy loss</a:t>
              </a:r>
              <a:endParaRPr lang="zh-CN" altLang="en-US" b="1" dirty="0"/>
            </a:p>
          </p:txBody>
        </p:sp>
      </p:grpSp>
      <p:sp>
        <p:nvSpPr>
          <p:cNvPr id="14" name="文本框 13">
            <a:extLst>
              <a:ext uri="{FF2B5EF4-FFF2-40B4-BE49-F238E27FC236}">
                <a16:creationId xmlns:a16="http://schemas.microsoft.com/office/drawing/2014/main" id="{93CC6728-7488-5948-76FA-EB483E17FA0A}"/>
              </a:ext>
            </a:extLst>
          </p:cNvPr>
          <p:cNvSpPr txBox="1"/>
          <p:nvPr/>
        </p:nvSpPr>
        <p:spPr>
          <a:xfrm>
            <a:off x="4078397" y="2557895"/>
            <a:ext cx="1854897" cy="369332"/>
          </a:xfrm>
          <a:prstGeom prst="rect">
            <a:avLst/>
          </a:prstGeom>
          <a:noFill/>
        </p:spPr>
        <p:txBody>
          <a:bodyPr wrap="square" rtlCol="0">
            <a:spAutoFit/>
          </a:bodyPr>
          <a:lstStyle/>
          <a:p>
            <a:r>
              <a:rPr lang="en-US" altLang="zh-CN" b="1" dirty="0"/>
              <a:t>average speedup</a:t>
            </a:r>
            <a:endParaRPr lang="zh-CN" altLang="en-US" b="1" dirty="0"/>
          </a:p>
        </p:txBody>
      </p:sp>
    </p:spTree>
    <p:extLst>
      <p:ext uri="{BB962C8B-B14F-4D97-AF65-F5344CB8AC3E}">
        <p14:creationId xmlns:p14="http://schemas.microsoft.com/office/powerpoint/2010/main" val="661491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6D727B9-60A0-8828-C05D-F0EFDC3293DC}"/>
              </a:ext>
            </a:extLst>
          </p:cNvPr>
          <p:cNvSpPr>
            <a:spLocks noGrp="1"/>
          </p:cNvSpPr>
          <p:nvPr>
            <p:ph idx="1"/>
          </p:nvPr>
        </p:nvSpPr>
        <p:spPr/>
        <p:txBody>
          <a:bodyPr>
            <a:normAutofit/>
          </a:bodyPr>
          <a:lstStyle/>
          <a:p>
            <a:pPr marL="288000">
              <a:lnSpc>
                <a:spcPct val="220000"/>
              </a:lnSpc>
              <a:spcBef>
                <a:spcPts val="0"/>
              </a:spcBef>
            </a:pPr>
            <a:r>
              <a:rPr lang="en-US" altLang="zh-CN" dirty="0">
                <a:solidFill>
                  <a:schemeClr val="bg1">
                    <a:lumMod val="65000"/>
                  </a:schemeClr>
                </a:solidFill>
              </a:rPr>
              <a:t>Background and Motivation</a:t>
            </a:r>
          </a:p>
          <a:p>
            <a:pPr marL="288000">
              <a:lnSpc>
                <a:spcPct val="220000"/>
              </a:lnSpc>
              <a:spcBef>
                <a:spcPts val="0"/>
              </a:spcBef>
            </a:pPr>
            <a:r>
              <a:rPr lang="en-US" altLang="zh-CN" dirty="0" err="1"/>
              <a:t>BCTu</a:t>
            </a:r>
            <a:r>
              <a:rPr lang="en-US" altLang="zh-CN" dirty="0"/>
              <a:t>-GAT based Node Classification</a:t>
            </a:r>
          </a:p>
          <a:p>
            <a:pPr marL="288000">
              <a:lnSpc>
                <a:spcPct val="220000"/>
              </a:lnSpc>
              <a:spcBef>
                <a:spcPts val="0"/>
              </a:spcBef>
            </a:pPr>
            <a:r>
              <a:rPr lang="en-US" altLang="zh-CN" dirty="0">
                <a:solidFill>
                  <a:schemeClr val="bg1">
                    <a:lumMod val="65000"/>
                  </a:schemeClr>
                </a:solidFill>
              </a:rPr>
              <a:t>Adaptive Merging Strategy for Fill-in Capacitors</a:t>
            </a:r>
          </a:p>
          <a:p>
            <a:pPr marL="288000">
              <a:lnSpc>
                <a:spcPct val="220000"/>
              </a:lnSpc>
              <a:spcBef>
                <a:spcPts val="0"/>
              </a:spcBef>
            </a:pPr>
            <a:r>
              <a:rPr lang="en-US" altLang="zh-CN" dirty="0">
                <a:solidFill>
                  <a:schemeClr val="bg1">
                    <a:lumMod val="65000"/>
                  </a:schemeClr>
                </a:solidFill>
              </a:rPr>
              <a:t>Experiments and Conclusion</a:t>
            </a:r>
            <a:endParaRPr lang="zh-CN" altLang="en-US" dirty="0">
              <a:solidFill>
                <a:schemeClr val="bg1">
                  <a:lumMod val="65000"/>
                </a:schemeClr>
              </a:solidFill>
            </a:endParaRPr>
          </a:p>
        </p:txBody>
      </p:sp>
      <p:sp>
        <p:nvSpPr>
          <p:cNvPr id="3" name="标题 2">
            <a:extLst>
              <a:ext uri="{FF2B5EF4-FFF2-40B4-BE49-F238E27FC236}">
                <a16:creationId xmlns:a16="http://schemas.microsoft.com/office/drawing/2014/main" id="{D7C816ED-B11F-2A58-86C6-AAC07CEA0DE2}"/>
              </a:ext>
            </a:extLst>
          </p:cNvPr>
          <p:cNvSpPr>
            <a:spLocks noGrp="1"/>
          </p:cNvSpPr>
          <p:nvPr>
            <p:ph type="title"/>
          </p:nvPr>
        </p:nvSpPr>
        <p:spPr/>
        <p:txBody>
          <a:bodyPr/>
          <a:lstStyle/>
          <a:p>
            <a:r>
              <a:rPr lang="en-US" altLang="zh-CN" dirty="0"/>
              <a:t>Contents</a:t>
            </a:r>
            <a:endParaRPr lang="zh-CN" altLang="en-US" dirty="0"/>
          </a:p>
        </p:txBody>
      </p:sp>
      <p:sp>
        <p:nvSpPr>
          <p:cNvPr id="5" name="灯片编号占位符 4">
            <a:extLst>
              <a:ext uri="{FF2B5EF4-FFF2-40B4-BE49-F238E27FC236}">
                <a16:creationId xmlns:a16="http://schemas.microsoft.com/office/drawing/2014/main" id="{5E46AFCC-3BEA-F0B4-F05B-8EE64CEFCCC8}"/>
              </a:ext>
            </a:extLst>
          </p:cNvPr>
          <p:cNvSpPr>
            <a:spLocks noGrp="1"/>
          </p:cNvSpPr>
          <p:nvPr>
            <p:ph type="sldNum" sz="quarter" idx="12"/>
          </p:nvPr>
        </p:nvSpPr>
        <p:spPr/>
        <p:txBody>
          <a:bodyPr/>
          <a:lstStyle/>
          <a:p>
            <a:fld id="{22DECF6A-13F7-418C-BBFC-95033FFCD5F1}" type="slidenum">
              <a:rPr lang="en-US" noProof="1" smtClean="0"/>
              <a:pPr/>
              <a:t>8</a:t>
            </a:fld>
            <a:endParaRPr lang="en-US" noProof="1"/>
          </a:p>
        </p:txBody>
      </p:sp>
      <p:sp>
        <p:nvSpPr>
          <p:cNvPr id="6" name="日期占位符 5">
            <a:extLst>
              <a:ext uri="{FF2B5EF4-FFF2-40B4-BE49-F238E27FC236}">
                <a16:creationId xmlns:a16="http://schemas.microsoft.com/office/drawing/2014/main" id="{FCE6A492-E587-6CA1-E343-E4A9817946EE}"/>
              </a:ext>
            </a:extLst>
          </p:cNvPr>
          <p:cNvSpPr>
            <a:spLocks noGrp="1"/>
          </p:cNvSpPr>
          <p:nvPr>
            <p:ph type="dt" sz="half" idx="10"/>
          </p:nvPr>
        </p:nvSpPr>
        <p:spPr/>
        <p:txBody>
          <a:bodyPr/>
          <a:lstStyle/>
          <a:p>
            <a:fld id="{1484590A-F24F-4CD4-9207-3ABC2A5D20C4}" type="datetime4">
              <a:rPr lang="en-GB" noProof="1" smtClean="0"/>
              <a:pPr/>
              <a:t>14 March 2024</a:t>
            </a:fld>
            <a:endParaRPr lang="en-US" noProof="1"/>
          </a:p>
        </p:txBody>
      </p:sp>
    </p:spTree>
    <p:extLst>
      <p:ext uri="{BB962C8B-B14F-4D97-AF65-F5344CB8AC3E}">
        <p14:creationId xmlns:p14="http://schemas.microsoft.com/office/powerpoint/2010/main" val="4107056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64693-F58C-0AA8-3307-68A265CB01C6}"/>
            </a:ext>
          </a:extLst>
        </p:cNvPr>
        <p:cNvGrpSpPr/>
        <p:nvPr/>
      </p:nvGrpSpPr>
      <p:grpSpPr>
        <a:xfrm>
          <a:off x="0" y="0"/>
          <a:ext cx="0" cy="0"/>
          <a:chOff x="0" y="0"/>
          <a:chExt cx="0" cy="0"/>
        </a:xfrm>
      </p:grpSpPr>
      <p:sp>
        <p:nvSpPr>
          <p:cNvPr id="16" name="矩形: 圆角 15">
            <a:extLst>
              <a:ext uri="{FF2B5EF4-FFF2-40B4-BE49-F238E27FC236}">
                <a16:creationId xmlns:a16="http://schemas.microsoft.com/office/drawing/2014/main" id="{8B1BF006-8244-CFCA-0840-B9616A93D88A}"/>
              </a:ext>
            </a:extLst>
          </p:cNvPr>
          <p:cNvSpPr/>
          <p:nvPr/>
        </p:nvSpPr>
        <p:spPr>
          <a:xfrm>
            <a:off x="5941493" y="1394460"/>
            <a:ext cx="1821500" cy="2530982"/>
          </a:xfrm>
          <a:prstGeom prst="roundRect">
            <a:avLst>
              <a:gd name="adj" fmla="val 5372"/>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内容占位符 1">
            <a:extLst>
              <a:ext uri="{FF2B5EF4-FFF2-40B4-BE49-F238E27FC236}">
                <a16:creationId xmlns:a16="http://schemas.microsoft.com/office/drawing/2014/main" id="{8BEB4D96-A1F1-7C7C-B84B-85334B6B4F61}"/>
              </a:ext>
            </a:extLst>
          </p:cNvPr>
          <p:cNvSpPr>
            <a:spLocks noGrp="1"/>
          </p:cNvSpPr>
          <p:nvPr>
            <p:ph idx="1"/>
          </p:nvPr>
        </p:nvSpPr>
        <p:spPr/>
        <p:txBody>
          <a:bodyPr>
            <a:normAutofit/>
          </a:bodyPr>
          <a:lstStyle/>
          <a:p>
            <a:pPr marL="172800"/>
            <a:r>
              <a:rPr lang="en-US" altLang="zh-CN" dirty="0"/>
              <a:t>Graph Attention Network</a:t>
            </a:r>
          </a:p>
          <a:p>
            <a:pPr marL="288000"/>
            <a:r>
              <a:rPr lang="en-US" altLang="zh-CN" sz="1800" b="0" dirty="0"/>
              <a:t>Attention mechanism</a:t>
            </a:r>
          </a:p>
          <a:p>
            <a:pPr marL="288000"/>
            <a:r>
              <a:rPr lang="en-US" altLang="zh-CN" sz="1800" b="0" dirty="0"/>
              <a:t>Capture the structural dependencies</a:t>
            </a:r>
          </a:p>
          <a:p>
            <a:pPr marL="116550" indent="0">
              <a:buNone/>
            </a:pPr>
            <a:r>
              <a:rPr lang="en-US" altLang="zh-CN" sz="1800" b="0" dirty="0"/>
              <a:t>   of circuit </a:t>
            </a:r>
            <a:r>
              <a:rPr lang="en-US" altLang="zh-CN" sz="1800" dirty="0">
                <a:solidFill>
                  <a:srgbClr val="C00000"/>
                </a:solidFill>
              </a:rPr>
              <a:t>topology</a:t>
            </a:r>
            <a:endParaRPr lang="en-US" altLang="zh-CN" dirty="0"/>
          </a:p>
          <a:p>
            <a:pPr marL="288000">
              <a:lnSpc>
                <a:spcPct val="220000"/>
              </a:lnSpc>
              <a:spcBef>
                <a:spcPts val="0"/>
              </a:spcBef>
            </a:pPr>
            <a:endParaRPr lang="zh-CN" altLang="en-US" dirty="0"/>
          </a:p>
        </p:txBody>
      </p:sp>
      <p:sp>
        <p:nvSpPr>
          <p:cNvPr id="3" name="标题 2">
            <a:extLst>
              <a:ext uri="{FF2B5EF4-FFF2-40B4-BE49-F238E27FC236}">
                <a16:creationId xmlns:a16="http://schemas.microsoft.com/office/drawing/2014/main" id="{52935925-8A65-052C-78E7-95E9B8B5F195}"/>
              </a:ext>
            </a:extLst>
          </p:cNvPr>
          <p:cNvSpPr>
            <a:spLocks noGrp="1"/>
          </p:cNvSpPr>
          <p:nvPr>
            <p:ph type="title"/>
          </p:nvPr>
        </p:nvSpPr>
        <p:spPr/>
        <p:txBody>
          <a:bodyPr/>
          <a:lstStyle/>
          <a:p>
            <a:r>
              <a:rPr lang="en-US" altLang="zh-CN" dirty="0"/>
              <a:t>GAT</a:t>
            </a:r>
            <a:endParaRPr lang="zh-CN" altLang="en-US" dirty="0"/>
          </a:p>
        </p:txBody>
      </p:sp>
      <p:sp>
        <p:nvSpPr>
          <p:cNvPr id="5" name="灯片编号占位符 4">
            <a:extLst>
              <a:ext uri="{FF2B5EF4-FFF2-40B4-BE49-F238E27FC236}">
                <a16:creationId xmlns:a16="http://schemas.microsoft.com/office/drawing/2014/main" id="{B7473FCE-9413-56E1-2EF5-33596A8B5E9F}"/>
              </a:ext>
            </a:extLst>
          </p:cNvPr>
          <p:cNvSpPr>
            <a:spLocks noGrp="1"/>
          </p:cNvSpPr>
          <p:nvPr>
            <p:ph type="sldNum" sz="quarter" idx="12"/>
          </p:nvPr>
        </p:nvSpPr>
        <p:spPr/>
        <p:txBody>
          <a:bodyPr/>
          <a:lstStyle/>
          <a:p>
            <a:fld id="{22DECF6A-13F7-418C-BBFC-95033FFCD5F1}" type="slidenum">
              <a:rPr lang="en-US" noProof="1" smtClean="0"/>
              <a:pPr/>
              <a:t>9</a:t>
            </a:fld>
            <a:endParaRPr lang="en-US" noProof="1"/>
          </a:p>
        </p:txBody>
      </p:sp>
      <p:sp>
        <p:nvSpPr>
          <p:cNvPr id="6" name="日期占位符 5">
            <a:extLst>
              <a:ext uri="{FF2B5EF4-FFF2-40B4-BE49-F238E27FC236}">
                <a16:creationId xmlns:a16="http://schemas.microsoft.com/office/drawing/2014/main" id="{7FF59C41-99A3-B6AB-0955-715B1DBB9D2A}"/>
              </a:ext>
            </a:extLst>
          </p:cNvPr>
          <p:cNvSpPr>
            <a:spLocks noGrp="1"/>
          </p:cNvSpPr>
          <p:nvPr>
            <p:ph type="dt" sz="half" idx="10"/>
          </p:nvPr>
        </p:nvSpPr>
        <p:spPr/>
        <p:txBody>
          <a:bodyPr/>
          <a:lstStyle/>
          <a:p>
            <a:fld id="{1484590A-F24F-4CD4-9207-3ABC2A5D20C4}" type="datetime4">
              <a:rPr lang="en-GB" noProof="1" smtClean="0"/>
              <a:pPr/>
              <a:t>14 March 2024</a:t>
            </a:fld>
            <a:endParaRPr lang="en-US" noProof="1"/>
          </a:p>
        </p:txBody>
      </p:sp>
      <p:grpSp>
        <p:nvGrpSpPr>
          <p:cNvPr id="11" name="组合 10">
            <a:extLst>
              <a:ext uri="{FF2B5EF4-FFF2-40B4-BE49-F238E27FC236}">
                <a16:creationId xmlns:a16="http://schemas.microsoft.com/office/drawing/2014/main" id="{43BCC356-D9DC-50F3-649B-62B30E3478F5}"/>
              </a:ext>
            </a:extLst>
          </p:cNvPr>
          <p:cNvGrpSpPr/>
          <p:nvPr/>
        </p:nvGrpSpPr>
        <p:grpSpPr>
          <a:xfrm>
            <a:off x="1160914" y="2824768"/>
            <a:ext cx="3736072" cy="767578"/>
            <a:chOff x="2943252" y="2166131"/>
            <a:chExt cx="3736072" cy="767578"/>
          </a:xfrm>
        </p:grpSpPr>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DFA44BD9-D595-353F-6415-814E059BBF73}"/>
                    </a:ext>
                  </a:extLst>
                </p:cNvPr>
                <p:cNvSpPr txBox="1"/>
                <p:nvPr/>
              </p:nvSpPr>
              <p:spPr>
                <a:xfrm>
                  <a:off x="2943252" y="2217807"/>
                  <a:ext cx="3601114" cy="7159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m:rPr>
                                <m:sty m:val="p"/>
                              </m:rPr>
                              <a:rPr lang="en-US" altLang="zh-CN" b="0" i="0" smtClean="0">
                                <a:latin typeface="Cambria Math" panose="02040503050406030204" pitchFamily="18" charset="0"/>
                              </a:rPr>
                              <m:t>h</m:t>
                            </m:r>
                          </m:e>
                          <m:sub>
                            <m:r>
                              <a:rPr lang="en-US" altLang="zh-CN" b="0" i="1" smtClean="0">
                                <a:latin typeface="Cambria Math" panose="02040503050406030204" pitchFamily="18" charset="0"/>
                              </a:rPr>
                              <m:t>𝑚</m:t>
                            </m:r>
                          </m:sub>
                          <m:sup>
                            <m:r>
                              <a:rPr lang="en-US" altLang="zh-CN" b="0" i="1" smtClean="0">
                                <a:latin typeface="Cambria Math" panose="02040503050406030204" pitchFamily="18" charset="0"/>
                              </a:rPr>
                              <m:t>(</m:t>
                            </m:r>
                            <m:r>
                              <a:rPr lang="en-US" altLang="zh-CN" b="0" i="1" smtClean="0">
                                <a:latin typeface="Cambria Math" panose="02040503050406030204" pitchFamily="18" charset="0"/>
                              </a:rPr>
                              <m:t>𝑙</m:t>
                            </m:r>
                            <m:r>
                              <a:rPr lang="en-US" altLang="zh-CN" b="0" i="1" smtClean="0">
                                <a:latin typeface="Cambria Math" panose="02040503050406030204" pitchFamily="18" charset="0"/>
                              </a:rPr>
                              <m:t>+1)</m:t>
                            </m:r>
                          </m:sup>
                        </m:sSubSup>
                        <m:r>
                          <a:rPr lang="en-US" altLang="zh-CN" b="0" i="1" smtClean="0">
                            <a:latin typeface="Cambria Math" panose="02040503050406030204" pitchFamily="18" charset="0"/>
                          </a:rPr>
                          <m:t>=</m:t>
                        </m:r>
                        <m:r>
                          <a:rPr lang="az-Cyrl-AZ" altLang="zh-CN" b="0" i="1" smtClean="0">
                            <a:latin typeface="Cambria Math" panose="02040503050406030204" pitchFamily="18" charset="0"/>
                          </a:rPr>
                          <m:t>Ф</m:t>
                        </m:r>
                        <m:d>
                          <m:dPr>
                            <m:ctrlPr>
                              <a:rPr lang="en-US" altLang="zh-CN" b="0" i="1" smtClean="0">
                                <a:latin typeface="Cambria Math" panose="02040503050406030204" pitchFamily="18" charset="0"/>
                              </a:rPr>
                            </m:ctrlPr>
                          </m:dPr>
                          <m:e>
                            <m:nary>
                              <m:naryPr>
                                <m:chr m:val="∑"/>
                                <m:supHide m:val="on"/>
                                <m:ctrlPr>
                                  <a:rPr lang="en-US" altLang="zh-CN" b="0" i="1" smtClean="0">
                                    <a:latin typeface="Cambria Math" panose="02040503050406030204" pitchFamily="18" charset="0"/>
                                  </a:rPr>
                                </m:ctrlPr>
                              </m:naryPr>
                              <m:sub>
                                <m:r>
                                  <m:rPr>
                                    <m:brk m:alnAt="7"/>
                                  </m:rPr>
                                  <a:rPr lang="en-US" altLang="zh-CN" b="0" i="1" smtClean="0">
                                    <a:latin typeface="Cambria Math" panose="02040503050406030204" pitchFamily="18" charset="0"/>
                                  </a:rPr>
                                  <m:t>𝑛</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𝑁</m:t>
                                </m:r>
                                <m:d>
                                  <m:dPr>
                                    <m:ctrlPr>
                                      <a:rPr lang="en-US" altLang="zh-CN" b="0" i="1" smtClean="0">
                                        <a:latin typeface="Cambria Math" panose="02040503050406030204" pitchFamily="18" charset="0"/>
                                        <a:ea typeface="Cambria Math" panose="02040503050406030204" pitchFamily="18" charset="0"/>
                                      </a:rPr>
                                    </m:ctrlPr>
                                  </m:dPr>
                                  <m:e>
                                    <m:r>
                                      <m:rPr>
                                        <m:brk m:alnAt="7"/>
                                      </m:rPr>
                                      <a:rPr lang="en-US" altLang="zh-CN" b="0" i="1" smtClean="0">
                                        <a:latin typeface="Cambria Math" panose="02040503050406030204" pitchFamily="18" charset="0"/>
                                        <a:ea typeface="Cambria Math" panose="02040503050406030204" pitchFamily="18" charset="0"/>
                                      </a:rPr>
                                      <m:t>𝑚</m:t>
                                    </m:r>
                                  </m:e>
                                </m:d>
                              </m:sub>
                              <m:sup/>
                              <m:e>
                                <m:sSubSup>
                                  <m:sSubSupPr>
                                    <m:ctrlPr>
                                      <a:rPr lang="en-US" altLang="zh-CN" b="0" i="1" smtClean="0">
                                        <a:latin typeface="Cambria Math" panose="02040503050406030204" pitchFamily="18" charset="0"/>
                                      </a:rPr>
                                    </m:ctrlPr>
                                  </m:sSubSupPr>
                                  <m:e>
                                    <m:r>
                                      <a:rPr lang="zh-CN" altLang="en-US" b="0" i="1" smtClean="0">
                                        <a:latin typeface="Cambria Math" panose="02040503050406030204" pitchFamily="18" charset="0"/>
                                      </a:rPr>
                                      <m:t>𝛼</m:t>
                                    </m:r>
                                  </m:e>
                                  <m:sub>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𝑚</m:t>
                                        </m:r>
                                        <m:r>
                                          <a:rPr lang="en-US" altLang="zh-CN" b="0" i="1" smtClean="0">
                                            <a:latin typeface="Cambria Math" panose="02040503050406030204" pitchFamily="18" charset="0"/>
                                          </a:rPr>
                                          <m:t>,</m:t>
                                        </m:r>
                                        <m:r>
                                          <a:rPr lang="en-US" altLang="zh-CN" b="0" i="1" smtClean="0">
                                            <a:latin typeface="Cambria Math" panose="02040503050406030204" pitchFamily="18" charset="0"/>
                                          </a:rPr>
                                          <m:t>𝑛</m:t>
                                        </m:r>
                                      </m:e>
                                    </m:d>
                                  </m:sub>
                                  <m:sup>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𝑙</m:t>
                                        </m:r>
                                      </m:e>
                                    </m:d>
                                  </m:sup>
                                </m:sSubSup>
                                <m:sSup>
                                  <m:sSupPr>
                                    <m:ctrlPr>
                                      <a:rPr lang="en-US" altLang="zh-CN" b="0" i="1" smtClean="0">
                                        <a:latin typeface="Cambria Math" panose="02040503050406030204" pitchFamily="18" charset="0"/>
                                      </a:rPr>
                                    </m:ctrlPr>
                                  </m:sSupPr>
                                  <m:e>
                                    <m:r>
                                      <m:rPr>
                                        <m:sty m:val="p"/>
                                      </m:rPr>
                                      <a:rPr lang="en-US" altLang="zh-CN" b="0" i="0" smtClean="0">
                                        <a:latin typeface="Cambria Math" panose="02040503050406030204" pitchFamily="18" charset="0"/>
                                      </a:rPr>
                                      <m:t>W</m:t>
                                    </m:r>
                                  </m:e>
                                  <m:sup>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𝑙</m:t>
                                        </m:r>
                                        <m:r>
                                          <a:rPr lang="en-US" altLang="zh-CN" b="0" i="1" smtClean="0">
                                            <a:latin typeface="Cambria Math" panose="02040503050406030204" pitchFamily="18" charset="0"/>
                                          </a:rPr>
                                          <m:t>+1</m:t>
                                        </m:r>
                                      </m:e>
                                    </m:d>
                                  </m:sup>
                                </m:sSup>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h</m:t>
                                    </m:r>
                                  </m:e>
                                  <m:sub>
                                    <m:r>
                                      <a:rPr lang="en-US" altLang="zh-CN" b="0" i="1" smtClean="0">
                                        <a:latin typeface="Cambria Math" panose="02040503050406030204" pitchFamily="18" charset="0"/>
                                      </a:rPr>
                                      <m:t>𝑛</m:t>
                                    </m:r>
                                  </m:sub>
                                  <m:sup>
                                    <m:r>
                                      <a:rPr lang="en-US" altLang="zh-CN" b="0" i="1" smtClean="0">
                                        <a:latin typeface="Cambria Math" panose="02040503050406030204" pitchFamily="18" charset="0"/>
                                      </a:rPr>
                                      <m:t>𝑙</m:t>
                                    </m:r>
                                  </m:sup>
                                </m:sSubSup>
                              </m:e>
                            </m:nary>
                          </m:e>
                        </m:d>
                      </m:oMath>
                    </m:oMathPara>
                  </a14:m>
                  <a:endParaRPr lang="zh-CN" altLang="en-US" dirty="0"/>
                </a:p>
              </p:txBody>
            </p:sp>
          </mc:Choice>
          <mc:Fallback xmlns="">
            <p:sp>
              <p:nvSpPr>
                <p:cNvPr id="7" name="文本框 6">
                  <a:extLst>
                    <a:ext uri="{FF2B5EF4-FFF2-40B4-BE49-F238E27FC236}">
                      <a16:creationId xmlns:a16="http://schemas.microsoft.com/office/drawing/2014/main" id="{DFA44BD9-D595-353F-6415-814E059BBF73}"/>
                    </a:ext>
                  </a:extLst>
                </p:cNvPr>
                <p:cNvSpPr txBox="1">
                  <a:spLocks noRot="1" noChangeAspect="1" noMove="1" noResize="1" noEditPoints="1" noAdjustHandles="1" noChangeArrowheads="1" noChangeShapeType="1" noTextEdit="1"/>
                </p:cNvSpPr>
                <p:nvPr/>
              </p:nvSpPr>
              <p:spPr>
                <a:xfrm>
                  <a:off x="2943252" y="2217807"/>
                  <a:ext cx="3601114" cy="715902"/>
                </a:xfrm>
                <a:prstGeom prst="rect">
                  <a:avLst/>
                </a:prstGeom>
                <a:blipFill>
                  <a:blip r:embed="rId4"/>
                  <a:stretch>
                    <a:fillRect b="-855"/>
                  </a:stretch>
                </a:blipFill>
              </p:spPr>
              <p:txBody>
                <a:bodyPr/>
                <a:lstStyle/>
                <a:p>
                  <a:r>
                    <a:rPr lang="zh-CN" altLang="en-US">
                      <a:noFill/>
                    </a:rPr>
                    <a:t> </a:t>
                  </a:r>
                </a:p>
              </p:txBody>
            </p:sp>
          </mc:Fallback>
        </mc:AlternateContent>
        <p:sp>
          <p:nvSpPr>
            <p:cNvPr id="8" name="文本框 7">
              <a:extLst>
                <a:ext uri="{FF2B5EF4-FFF2-40B4-BE49-F238E27FC236}">
                  <a16:creationId xmlns:a16="http://schemas.microsoft.com/office/drawing/2014/main" id="{6F7FBCF0-79CB-1535-3BE4-81F820995717}"/>
                </a:ext>
              </a:extLst>
            </p:cNvPr>
            <p:cNvSpPr txBox="1"/>
            <p:nvPr/>
          </p:nvSpPr>
          <p:spPr>
            <a:xfrm>
              <a:off x="6236574" y="2166131"/>
              <a:ext cx="442750" cy="369332"/>
            </a:xfrm>
            <a:prstGeom prst="rect">
              <a:avLst/>
            </a:prstGeom>
            <a:noFill/>
          </p:spPr>
          <p:txBody>
            <a:bodyPr wrap="none" rtlCol="0">
              <a:spAutoFit/>
            </a:bodyPr>
            <a:lstStyle/>
            <a:p>
              <a:r>
                <a:rPr lang="en-US" altLang="zh-CN" dirty="0"/>
                <a:t>[1]</a:t>
              </a:r>
              <a:endParaRPr lang="zh-CN" altLang="en-US" dirty="0"/>
            </a:p>
          </p:txBody>
        </p:sp>
      </p:grpSp>
      <p:sp>
        <p:nvSpPr>
          <p:cNvPr id="10" name="文本框 9">
            <a:extLst>
              <a:ext uri="{FF2B5EF4-FFF2-40B4-BE49-F238E27FC236}">
                <a16:creationId xmlns:a16="http://schemas.microsoft.com/office/drawing/2014/main" id="{C8DC774C-52CB-2DA9-FFD8-73BDB9281D3D}"/>
              </a:ext>
            </a:extLst>
          </p:cNvPr>
          <p:cNvSpPr txBox="1"/>
          <p:nvPr/>
        </p:nvSpPr>
        <p:spPr>
          <a:xfrm>
            <a:off x="0" y="4525001"/>
            <a:ext cx="9144000" cy="215444"/>
          </a:xfrm>
          <a:prstGeom prst="rect">
            <a:avLst/>
          </a:prstGeom>
          <a:noFill/>
        </p:spPr>
        <p:txBody>
          <a:bodyPr wrap="square">
            <a:spAutoFit/>
          </a:bodyPr>
          <a:lstStyle/>
          <a:p>
            <a:pPr>
              <a:spcBef>
                <a:spcPts val="100"/>
              </a:spcBef>
            </a:pPr>
            <a:r>
              <a:rPr lang="en-US" altLang="zh-CN" sz="800" b="1" dirty="0"/>
              <a:t>[1] </a:t>
            </a:r>
            <a:r>
              <a:rPr lang="en-GB" altLang="zh-CN" sz="800" b="1" dirty="0"/>
              <a:t>P. </a:t>
            </a:r>
            <a:r>
              <a:rPr lang="en-GB" altLang="zh-CN" sz="800" b="1" dirty="0" err="1"/>
              <a:t>Velickovi</a:t>
            </a:r>
            <a:r>
              <a:rPr lang="en-GB" altLang="zh-CN" sz="800" b="1" dirty="0"/>
              <a:t> ˇ c, G. </a:t>
            </a:r>
            <a:r>
              <a:rPr lang="en-GB" altLang="zh-CN" sz="800" b="1" dirty="0" err="1"/>
              <a:t>Cucurull</a:t>
            </a:r>
            <a:r>
              <a:rPr lang="en-GB" altLang="zh-CN" sz="800" b="1" dirty="0"/>
              <a:t>, A. Casanova, A. Romero, P. Li ´ o and Y. ` Bengio, “Graph attention networks,” in International Conference on Learning Representations (ICLR) 2018, 2018.</a:t>
            </a:r>
            <a:endParaRPr lang="en-US" altLang="zh-CN" sz="800" b="1" dirty="0"/>
          </a:p>
        </p:txBody>
      </p:sp>
      <p:grpSp>
        <p:nvGrpSpPr>
          <p:cNvPr id="15" name="组合 14">
            <a:extLst>
              <a:ext uri="{FF2B5EF4-FFF2-40B4-BE49-F238E27FC236}">
                <a16:creationId xmlns:a16="http://schemas.microsoft.com/office/drawing/2014/main" id="{639BB9E5-24E5-40D5-4D6E-AFCB8802FF8A}"/>
              </a:ext>
            </a:extLst>
          </p:cNvPr>
          <p:cNvGrpSpPr/>
          <p:nvPr/>
        </p:nvGrpSpPr>
        <p:grpSpPr>
          <a:xfrm>
            <a:off x="5941493" y="1458114"/>
            <a:ext cx="1821500" cy="2836660"/>
            <a:chOff x="5720512" y="1450627"/>
            <a:chExt cx="1821500" cy="2836660"/>
          </a:xfrm>
        </p:grpSpPr>
        <p:graphicFrame>
          <p:nvGraphicFramePr>
            <p:cNvPr id="12" name="对象 11">
              <a:extLst>
                <a:ext uri="{FF2B5EF4-FFF2-40B4-BE49-F238E27FC236}">
                  <a16:creationId xmlns:a16="http://schemas.microsoft.com/office/drawing/2014/main" id="{2F51CBFF-BE95-ECCB-91F8-EDA0534951B9}"/>
                </a:ext>
              </a:extLst>
            </p:cNvPr>
            <p:cNvGraphicFramePr>
              <a:graphicFrameLocks noChangeAspect="1"/>
            </p:cNvGraphicFramePr>
            <p:nvPr>
              <p:extLst>
                <p:ext uri="{D42A27DB-BD31-4B8C-83A1-F6EECF244321}">
                  <p14:modId xmlns:p14="http://schemas.microsoft.com/office/powerpoint/2010/main" val="2232618936"/>
                </p:ext>
              </p:extLst>
            </p:nvPr>
          </p:nvGraphicFramePr>
          <p:xfrm>
            <a:off x="5720512" y="1450627"/>
            <a:ext cx="1821500" cy="2467328"/>
          </p:xfrm>
          <a:graphic>
            <a:graphicData uri="http://schemas.openxmlformats.org/presentationml/2006/ole">
              <mc:AlternateContent xmlns:mc="http://schemas.openxmlformats.org/markup-compatibility/2006">
                <mc:Choice xmlns:v="urn:schemas-microsoft-com:vml" Requires="v">
                  <p:oleObj spid="_x0000_s2050" name="Visio" r:id="rId5" imgW="1097280" imgH="1485570" progId="Visio.Drawing.15">
                    <p:embed/>
                  </p:oleObj>
                </mc:Choice>
                <mc:Fallback>
                  <p:oleObj name="Visio" r:id="rId5" imgW="1097280" imgH="1485570" progId="Visio.Drawing.15">
                    <p:embed/>
                    <p:pic>
                      <p:nvPicPr>
                        <p:cNvPr id="0" name=""/>
                        <p:cNvPicPr/>
                        <p:nvPr/>
                      </p:nvPicPr>
                      <p:blipFill>
                        <a:blip r:embed="rId6"/>
                        <a:stretch>
                          <a:fillRect/>
                        </a:stretch>
                      </p:blipFill>
                      <p:spPr>
                        <a:xfrm>
                          <a:off x="5720512" y="1450627"/>
                          <a:ext cx="1821500" cy="2467328"/>
                        </a:xfrm>
                        <a:prstGeom prst="rect">
                          <a:avLst/>
                        </a:prstGeom>
                      </p:spPr>
                    </p:pic>
                  </p:oleObj>
                </mc:Fallback>
              </mc:AlternateContent>
            </a:graphicData>
          </a:graphic>
        </p:graphicFrame>
        <p:sp>
          <p:nvSpPr>
            <p:cNvPr id="14" name="文本框 13">
              <a:extLst>
                <a:ext uri="{FF2B5EF4-FFF2-40B4-BE49-F238E27FC236}">
                  <a16:creationId xmlns:a16="http://schemas.microsoft.com/office/drawing/2014/main" id="{56DEF085-B2A2-CC59-8513-CB4FB3D4F8F8}"/>
                </a:ext>
              </a:extLst>
            </p:cNvPr>
            <p:cNvSpPr txBox="1"/>
            <p:nvPr/>
          </p:nvSpPr>
          <p:spPr>
            <a:xfrm>
              <a:off x="6310269" y="3917955"/>
              <a:ext cx="783950" cy="369332"/>
            </a:xfrm>
            <a:prstGeom prst="rect">
              <a:avLst/>
            </a:prstGeom>
            <a:noFill/>
          </p:spPr>
          <p:txBody>
            <a:bodyPr wrap="square">
              <a:spAutoFit/>
            </a:bodyPr>
            <a:lstStyle/>
            <a:p>
              <a:r>
                <a:rPr lang="en-US" altLang="zh-CN" sz="1800" b="0" dirty="0"/>
                <a:t>GAT</a:t>
              </a:r>
              <a:r>
                <a:rPr lang="en-US" altLang="zh-CN" sz="1800" b="0" baseline="30000" dirty="0"/>
                <a:t>[1]</a:t>
              </a:r>
              <a:endParaRPr lang="zh-CN" altLang="en-US" baseline="30000" dirty="0"/>
            </a:p>
          </p:txBody>
        </p:sp>
      </p:grpSp>
    </p:spTree>
    <p:extLst>
      <p:ext uri="{BB962C8B-B14F-4D97-AF65-F5344CB8AC3E}">
        <p14:creationId xmlns:p14="http://schemas.microsoft.com/office/powerpoint/2010/main" val="292924390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e7a3f07-f920-473d-8ace-d059ac70c890">
      <Terms xmlns="http://schemas.microsoft.com/office/infopath/2007/PartnerControls"/>
    </lcf76f155ced4ddcb4097134ff3c332f>
    <TaxCatchAll xmlns="6325b798-e2ef-461c-873a-7c2c81cc8c4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DC8DA6DED8164D469DB2972074859B57" ma:contentTypeVersion="17" ma:contentTypeDescription="Ein neues Dokument erstellen." ma:contentTypeScope="" ma:versionID="5b14388d4ebb6696f9491d75395f7558">
  <xsd:schema xmlns:xsd="http://www.w3.org/2001/XMLSchema" xmlns:xs="http://www.w3.org/2001/XMLSchema" xmlns:p="http://schemas.microsoft.com/office/2006/metadata/properties" xmlns:ns2="ee7a3f07-f920-473d-8ace-d059ac70c890" xmlns:ns3="6325b798-e2ef-461c-873a-7c2c81cc8c46" targetNamespace="http://schemas.microsoft.com/office/2006/metadata/properties" ma:root="true" ma:fieldsID="35fb8e1850e18fad599056e4fcac7979" ns2:_="" ns3:_="">
    <xsd:import namespace="ee7a3f07-f920-473d-8ace-d059ac70c890"/>
    <xsd:import namespace="6325b798-e2ef-461c-873a-7c2c81cc8c4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7a3f07-f920-473d-8ace-d059ac70c8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731c44e6-fe3a-48e4-b4a0-d2a855a5998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325b798-e2ef-461c-873a-7c2c81cc8c46" elementFormDefault="qualified">
    <xsd:import namespace="http://schemas.microsoft.com/office/2006/documentManagement/types"/>
    <xsd:import namespace="http://schemas.microsoft.com/office/infopath/2007/PartnerControls"/>
    <xsd:element name="SharedWithUsers" ma:index="19"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2a45c57e-e85f-475b-a3f8-85b290db80cb}" ma:internalName="TaxCatchAll" ma:showField="CatchAllData" ma:web="6325b798-e2ef-461c-873a-7c2c81cc8c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843148-A36E-4059-B061-760DFF98B99E}">
  <ds:schemaRefs>
    <ds:schemaRef ds:uri="http://schemas.microsoft.com/office/2006/metadata/properties"/>
    <ds:schemaRef ds:uri="http://schemas.microsoft.com/office/infopath/2007/PartnerControls"/>
    <ds:schemaRef ds:uri="ee7a3f07-f920-473d-8ace-d059ac70c890"/>
    <ds:schemaRef ds:uri="6325b798-e2ef-461c-873a-7c2c81cc8c46"/>
  </ds:schemaRefs>
</ds:datastoreItem>
</file>

<file path=customXml/itemProps2.xml><?xml version="1.0" encoding="utf-8"?>
<ds:datastoreItem xmlns:ds="http://schemas.openxmlformats.org/officeDocument/2006/customXml" ds:itemID="{50DF200A-4B66-4966-B5D0-B4AE20D4D2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7a3f07-f920-473d-8ace-d059ac70c890"/>
    <ds:schemaRef ds:uri="6325b798-e2ef-461c-873a-7c2c81cc8c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154B396-DF7B-4906-9868-BD0EC77F93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2430</TotalTime>
  <Words>3611</Words>
  <Application>Microsoft Macintosh PowerPoint</Application>
  <PresentationFormat>全屏显示(16:9)</PresentationFormat>
  <Paragraphs>364</Paragraphs>
  <Slides>27</Slides>
  <Notes>26</Notes>
  <HiddenSlides>0</HiddenSlides>
  <MMClips>0</MMClips>
  <ScaleCrop>false</ScaleCrop>
  <HeadingPairs>
    <vt:vector size="8" baseType="variant">
      <vt:variant>
        <vt:lpstr>已用的字体</vt:lpstr>
      </vt:variant>
      <vt:variant>
        <vt:i4>5</vt:i4>
      </vt:variant>
      <vt:variant>
        <vt:lpstr>主题</vt:lpstr>
      </vt:variant>
      <vt:variant>
        <vt:i4>1</vt:i4>
      </vt:variant>
      <vt:variant>
        <vt:lpstr>嵌入 OLE 服务器</vt:lpstr>
      </vt:variant>
      <vt:variant>
        <vt:i4>1</vt:i4>
      </vt:variant>
      <vt:variant>
        <vt:lpstr>幻灯片标题</vt:lpstr>
      </vt:variant>
      <vt:variant>
        <vt:i4>27</vt:i4>
      </vt:variant>
    </vt:vector>
  </HeadingPairs>
  <TitlesOfParts>
    <vt:vector size="34" baseType="lpstr">
      <vt:lpstr>Times New Roman</vt:lpstr>
      <vt:lpstr>Calibri</vt:lpstr>
      <vt:lpstr>Cambria Math</vt:lpstr>
      <vt:lpstr>等线</vt:lpstr>
      <vt:lpstr>Arial</vt:lpstr>
      <vt:lpstr>Office Theme</vt:lpstr>
      <vt:lpstr>Visio</vt:lpstr>
      <vt:lpstr>TSA-TICER:A Two-Stage TICER Acceleration Framework for Model  Order Reduction</vt:lpstr>
      <vt:lpstr>Contents</vt:lpstr>
      <vt:lpstr>Contents</vt:lpstr>
      <vt:lpstr>Background</vt:lpstr>
      <vt:lpstr>Challenges</vt:lpstr>
      <vt:lpstr>Challenges</vt:lpstr>
      <vt:lpstr>Solutions</vt:lpstr>
      <vt:lpstr>Contents</vt:lpstr>
      <vt:lpstr>GAT</vt:lpstr>
      <vt:lpstr>BCTu-GAT based Node Classification</vt:lpstr>
      <vt:lpstr>BCTu-GAT based Node Classification</vt:lpstr>
      <vt:lpstr>BCTu-GAT based Node Classification</vt:lpstr>
      <vt:lpstr>BCTu-GAT based Node Classification</vt:lpstr>
      <vt:lpstr>BCTu-GAT based Node Classification</vt:lpstr>
      <vt:lpstr>Contents</vt:lpstr>
      <vt:lpstr>AMS</vt:lpstr>
      <vt:lpstr>AMS</vt:lpstr>
      <vt:lpstr>AMS</vt:lpstr>
      <vt:lpstr>Contents</vt:lpstr>
      <vt:lpstr>Performance</vt:lpstr>
      <vt:lpstr>Performance</vt:lpstr>
      <vt:lpstr>Performance</vt:lpstr>
      <vt:lpstr>Performance</vt:lpstr>
      <vt:lpstr>Performance</vt:lpstr>
      <vt:lpstr>Conclusion</vt:lpstr>
      <vt:lpstr>Summary</vt:lpstr>
      <vt:lpstr>TSA-TICER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DATE Conference Template</dc:title>
  <dc:creator>Anja Zeun</dc:creator>
  <cp:lastModifiedBy>Dai wenhao</cp:lastModifiedBy>
  <cp:revision>123</cp:revision>
  <dcterms:created xsi:type="dcterms:W3CDTF">2016-09-12T10:42:56Z</dcterms:created>
  <dcterms:modified xsi:type="dcterms:W3CDTF">2024-03-14T09:03:34Z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0x010100DC8DA6DED8164D469DB2972074859B57</vt:lpwstr>
  </property>
  <property fmtid="{D5CDD505-2E9C-101B-9397-08002B2CF9AE}" pid="3" name="Order">
    <vt:r8>3042600</vt:r8>
  </property>
  <property fmtid="{D5CDD505-2E9C-101B-9397-08002B2CF9AE}" pid="4" name="MediaServiceImageTags">
    <vt:lpwstr/>
  </property>
</Properties>
</file>