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Lst>
  <p:notesMasterIdLst>
    <p:notesMasterId r:id="rId66"/>
  </p:notesMasterIdLst>
  <p:handoutMasterIdLst>
    <p:handoutMasterId r:id="rId67"/>
  </p:handoutMasterIdLst>
  <p:sldIdLst>
    <p:sldId id="265" r:id="rId5"/>
    <p:sldId id="266" r:id="rId6"/>
    <p:sldId id="267" r:id="rId7"/>
    <p:sldId id="268" r:id="rId8"/>
    <p:sldId id="269" r:id="rId9"/>
    <p:sldId id="270" r:id="rId10"/>
    <p:sldId id="271" r:id="rId11"/>
    <p:sldId id="272" r:id="rId12"/>
    <p:sldId id="273" r:id="rId13"/>
    <p:sldId id="274" r:id="rId14"/>
    <p:sldId id="275" r:id="rId15"/>
    <p:sldId id="276" r:id="rId16"/>
    <p:sldId id="278" r:id="rId17"/>
    <p:sldId id="277" r:id="rId18"/>
    <p:sldId id="279" r:id="rId19"/>
    <p:sldId id="280" r:id="rId20"/>
    <p:sldId id="281" r:id="rId21"/>
    <p:sldId id="282" r:id="rId22"/>
    <p:sldId id="283" r:id="rId23"/>
    <p:sldId id="284" r:id="rId24"/>
    <p:sldId id="285" r:id="rId25"/>
    <p:sldId id="286" r:id="rId26"/>
    <p:sldId id="287" r:id="rId27"/>
    <p:sldId id="288" r:id="rId28"/>
    <p:sldId id="327" r:id="rId29"/>
    <p:sldId id="289" r:id="rId30"/>
    <p:sldId id="290" r:id="rId31"/>
    <p:sldId id="291" r:id="rId32"/>
    <p:sldId id="292" r:id="rId33"/>
    <p:sldId id="293" r:id="rId34"/>
    <p:sldId id="294" r:id="rId35"/>
    <p:sldId id="295" r:id="rId36"/>
    <p:sldId id="296" r:id="rId37"/>
    <p:sldId id="297"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6" r:id="rId65"/>
  </p:sldIdLst>
  <p:sldSz cx="9144000" cy="5143500" type="screen16x9"/>
  <p:notesSz cx="6858000" cy="9144000"/>
  <p:embeddedFontLst>
    <p:embeddedFont>
      <p:font typeface="Calibri" panose="020F0502020204030204" pitchFamily="34" charset="0"/>
      <p:regular r:id="rId68"/>
      <p:bold r:id="rId69"/>
      <p:italic r:id="rId70"/>
      <p:boldItalic r:id="rId71"/>
    </p:embeddedFont>
    <p:embeddedFont>
      <p:font typeface="Cambria Math" panose="02040503050406030204" pitchFamily="18" charset="0"/>
      <p:regular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36E80525-3907-42B2-992D-E8B41B92B134}">
          <p14:sldIdLst>
            <p14:sldId id="265"/>
            <p14:sldId id="266"/>
            <p14:sldId id="267"/>
            <p14:sldId id="268"/>
            <p14:sldId id="269"/>
            <p14:sldId id="270"/>
            <p14:sldId id="271"/>
            <p14:sldId id="272"/>
            <p14:sldId id="273"/>
            <p14:sldId id="274"/>
            <p14:sldId id="275"/>
            <p14:sldId id="276"/>
            <p14:sldId id="278"/>
            <p14:sldId id="277"/>
            <p14:sldId id="279"/>
            <p14:sldId id="280"/>
            <p14:sldId id="281"/>
            <p14:sldId id="282"/>
            <p14:sldId id="283"/>
            <p14:sldId id="284"/>
            <p14:sldId id="285"/>
            <p14:sldId id="286"/>
            <p14:sldId id="287"/>
            <p14:sldId id="288"/>
            <p14:sldId id="327"/>
            <p14:sldId id="289"/>
            <p14:sldId id="290"/>
            <p14:sldId id="291"/>
            <p14:sldId id="292"/>
            <p14:sldId id="293"/>
            <p14:sldId id="294"/>
            <p14:sldId id="295"/>
            <p14:sldId id="296"/>
            <p14:sldId id="297"/>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恩鑫 伊" initials="恩伊" lastIdx="1" clrIdx="0">
    <p:extLst>
      <p:ext uri="{19B8F6BF-5375-455C-9EA6-DF929625EA0E}">
        <p15:presenceInfo xmlns:p15="http://schemas.microsoft.com/office/powerpoint/2012/main" userId="14901454f9fd0f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6" autoAdjust="0"/>
    <p:restoredTop sz="94660"/>
  </p:normalViewPr>
  <p:slideViewPr>
    <p:cSldViewPr snapToGrid="0">
      <p:cViewPr varScale="1">
        <p:scale>
          <a:sx n="161" d="100"/>
          <a:sy n="161" d="100"/>
        </p:scale>
        <p:origin x="200" y="352"/>
      </p:cViewPr>
      <p:guideLst/>
    </p:cSldViewPr>
  </p:slideViewPr>
  <p:notesTextViewPr>
    <p:cViewPr>
      <p:scale>
        <a:sx n="1" d="1"/>
        <a:sy n="1" d="1"/>
      </p:scale>
      <p:origin x="0" y="0"/>
    </p:cViewPr>
  </p:notesTextViewPr>
  <p:notesViewPr>
    <p:cSldViewPr snapToGrid="0">
      <p:cViewPr varScale="1">
        <p:scale>
          <a:sx n="125" d="100"/>
          <a:sy n="125" d="100"/>
        </p:scale>
        <p:origin x="4928" y="6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51CD1E-9300-41DC-A37A-4937316C0E1B}" type="datetimeFigureOut">
              <a:rPr lang="en-US" smtClean="0"/>
              <a:t>3/13/24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F937E8-37B0-431A-9258-A33D6755D072}" type="slidenum">
              <a:rPr lang="en-US" smtClean="0"/>
              <a:t>‹#›</a:t>
            </a:fld>
            <a:endParaRPr lang="en-US"/>
          </a:p>
        </p:txBody>
      </p:sp>
    </p:spTree>
    <p:extLst>
      <p:ext uri="{BB962C8B-B14F-4D97-AF65-F5344CB8AC3E}">
        <p14:creationId xmlns:p14="http://schemas.microsoft.com/office/powerpoint/2010/main" val="197941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F08C0-1787-46AE-829B-5F4B6EB439E8}" type="datetimeFigureOut">
              <a:rPr lang="en-US" smtClean="0"/>
              <a:t>3/13/24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BD932-4BD1-4C53-820D-24D32831AB97}" type="slidenum">
              <a:rPr lang="en-US" smtClean="0"/>
              <a:t>‹#›</a:t>
            </a:fld>
            <a:endParaRPr lang="en-US"/>
          </a:p>
        </p:txBody>
      </p:sp>
    </p:spTree>
    <p:extLst>
      <p:ext uri="{BB962C8B-B14F-4D97-AF65-F5344CB8AC3E}">
        <p14:creationId xmlns:p14="http://schemas.microsoft.com/office/powerpoint/2010/main" val="95235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4505933"/>
            <a:ext cx="9144000" cy="430502"/>
          </a:xfrm>
          <a:prstGeom prst="rect">
            <a:avLst/>
          </a:prstGeom>
        </p:spPr>
        <p:txBody>
          <a:bodyPr>
            <a:normAutofit/>
          </a:bodyPr>
          <a:lstStyle>
            <a:lvl1pPr marL="0" indent="0" algn="ctr">
              <a:buNone/>
              <a:defRPr sz="2000" b="1" i="1">
                <a:solidFill>
                  <a:srgbClr val="FF0000"/>
                </a:solidFill>
                <a:latin typeface="+mn-lt"/>
              </a:defRPr>
            </a:lvl1pPr>
          </a:lstStyle>
          <a:p>
            <a:pPr lvl="0"/>
            <a:r>
              <a:rPr lang="en-US" noProof="0" dirty="0"/>
              <a:t>Logos are allowed on this page only!</a:t>
            </a:r>
          </a:p>
        </p:txBody>
      </p:sp>
      <p:sp>
        <p:nvSpPr>
          <p:cNvPr id="15" name="Text Placeholder 14"/>
          <p:cNvSpPr>
            <a:spLocks noGrp="1"/>
          </p:cNvSpPr>
          <p:nvPr>
            <p:ph type="body" sz="quarter" idx="12" hasCustomPrompt="1"/>
          </p:nvPr>
        </p:nvSpPr>
        <p:spPr>
          <a:xfrm>
            <a:off x="1" y="3181592"/>
            <a:ext cx="9144000" cy="1192627"/>
          </a:xfrm>
          <a:prstGeom prst="rect">
            <a:avLst/>
          </a:prstGeom>
        </p:spPr>
        <p:txBody>
          <a:bodyPr>
            <a:normAutofit/>
          </a:bodyPr>
          <a:lstStyle>
            <a:lvl1pPr marL="0" indent="0" algn="ctr">
              <a:buNone/>
              <a:defRPr sz="2000" b="1" baseline="0">
                <a:latin typeface="Arial" panose="020B0604020202020204" pitchFamily="34" charset="0"/>
                <a:cs typeface="Arial" panose="020B0604020202020204" pitchFamily="34" charset="0"/>
              </a:defRPr>
            </a:lvl1pPr>
          </a:lstStyle>
          <a:p>
            <a:pPr lvl="0"/>
            <a:r>
              <a:rPr lang="en-US" noProof="0" dirty="0"/>
              <a:t>Name(s) and Affiliation(s)</a:t>
            </a:r>
          </a:p>
        </p:txBody>
      </p:sp>
      <p:sp>
        <p:nvSpPr>
          <p:cNvPr id="17" name="Title 16"/>
          <p:cNvSpPr>
            <a:spLocks noGrp="1"/>
          </p:cNvSpPr>
          <p:nvPr>
            <p:ph type="title" hasCustomPrompt="1"/>
          </p:nvPr>
        </p:nvSpPr>
        <p:spPr>
          <a:xfrm>
            <a:off x="1" y="1784483"/>
            <a:ext cx="9143999" cy="1344031"/>
          </a:xfrm>
          <a:prstGeom prst="rect">
            <a:avLst/>
          </a:prstGeom>
        </p:spPr>
        <p:txBody>
          <a:bodyPr>
            <a:normAutofit/>
          </a:bodyPr>
          <a:lstStyle>
            <a:lvl1pPr algn="ctr">
              <a:defRPr sz="4000" b="1" baseline="0">
                <a:solidFill>
                  <a:schemeClr val="tx1"/>
                </a:solidFill>
                <a:latin typeface="Arial" panose="020B0604020202020204" pitchFamily="34" charset="0"/>
                <a:cs typeface="Arial" panose="020B0604020202020204" pitchFamily="34" charset="0"/>
              </a:defRPr>
            </a:lvl1pPr>
          </a:lstStyle>
          <a:p>
            <a:pPr lvl="0"/>
            <a:r>
              <a:rPr lang="en-US" noProof="0" dirty="0"/>
              <a:t>Presentation Title</a:t>
            </a:r>
          </a:p>
        </p:txBody>
      </p:sp>
      <p:pic>
        <p:nvPicPr>
          <p:cNvPr id="3" name="Grafik 2">
            <a:extLst>
              <a:ext uri="{FF2B5EF4-FFF2-40B4-BE49-F238E27FC236}">
                <a16:creationId xmlns:a16="http://schemas.microsoft.com/office/drawing/2014/main" id="{EDF34BA3-4CB6-4893-829B-95CE6D3A051F}"/>
              </a:ext>
            </a:extLst>
          </p:cNvPr>
          <p:cNvPicPr>
            <a:picLocks noChangeAspect="1"/>
          </p:cNvPicPr>
          <p:nvPr userDrawn="1"/>
        </p:nvPicPr>
        <p:blipFill>
          <a:blip r:embed="rId2">
            <a:extLst>
              <a:ext uri="{28A0092B-C50C-407E-A947-70E740481C1C}">
                <a14:useLocalDpi xmlns:a14="http://schemas.microsoft.com/office/drawing/2010/main" val="0"/>
              </a:ext>
            </a:extLst>
          </a:blip>
          <a:srcRect l="180" r="180"/>
          <a:stretch/>
        </p:blipFill>
        <p:spPr>
          <a:xfrm>
            <a:off x="0" y="-6485"/>
            <a:ext cx="6169016" cy="1236836"/>
          </a:xfrm>
          <a:prstGeom prst="rect">
            <a:avLst/>
          </a:prstGeom>
        </p:spPr>
      </p:pic>
      <p:pic>
        <p:nvPicPr>
          <p:cNvPr id="5" name="图片 4">
            <a:extLst>
              <a:ext uri="{FF2B5EF4-FFF2-40B4-BE49-F238E27FC236}">
                <a16:creationId xmlns:a16="http://schemas.microsoft.com/office/drawing/2014/main" id="{09BC6D3B-A085-CD71-346C-DAADD7C5C7C4}"/>
              </a:ext>
            </a:extLst>
          </p:cNvPr>
          <p:cNvPicPr>
            <a:picLocks noChangeAspect="1"/>
          </p:cNvPicPr>
          <p:nvPr userDrawn="1"/>
        </p:nvPicPr>
        <p:blipFill rotWithShape="1">
          <a:blip r:embed="rId3"/>
          <a:srcRect l="6086" t="11875" r="2335" b="44583"/>
          <a:stretch>
            <a:fillRect/>
          </a:stretch>
        </p:blipFill>
        <p:spPr>
          <a:xfrm>
            <a:off x="7125571" y="0"/>
            <a:ext cx="1921206" cy="967547"/>
          </a:xfrm>
          <a:prstGeom prst="rect">
            <a:avLst/>
          </a:prstGeom>
        </p:spPr>
      </p:pic>
      <p:pic>
        <p:nvPicPr>
          <p:cNvPr id="4" name="Picture 2" descr="中国石油大学（北京）国有资产管理处">
            <a:extLst>
              <a:ext uri="{FF2B5EF4-FFF2-40B4-BE49-F238E27FC236}">
                <a16:creationId xmlns:a16="http://schemas.microsoft.com/office/drawing/2014/main" id="{3780DAD7-A92A-4095-885F-A9C6E461D735}"/>
              </a:ext>
            </a:extLst>
          </p:cNvPr>
          <p:cNvPicPr>
            <a:picLocks noChangeArrowheads="1"/>
          </p:cNvPicPr>
          <p:nvPr userDrawn="1"/>
        </p:nvPicPr>
        <p:blipFill rotWithShape="1">
          <a:blip r:embed="rId4">
            <a:extLst>
              <a:ext uri="{28A0092B-C50C-407E-A947-70E740481C1C}">
                <a14:useLocalDpi xmlns:a14="http://schemas.microsoft.com/office/drawing/2010/main" val="0"/>
              </a:ext>
            </a:extLst>
          </a:blip>
          <a:srcRect r="76927"/>
          <a:stretch/>
        </p:blipFill>
        <p:spPr bwMode="auto">
          <a:xfrm>
            <a:off x="6120000" y="46800"/>
            <a:ext cx="943200" cy="9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1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6499" y="1016813"/>
            <a:ext cx="8471002" cy="3615910"/>
          </a:xfrm>
          <a:prstGeom prst="rect">
            <a:avLst/>
          </a:prstGeom>
        </p:spPr>
        <p:txBody>
          <a:bodyPr wrap="square">
            <a:normAutofit/>
          </a:bodyPr>
          <a:lstStyle>
            <a:lvl1pPr>
              <a:defRPr sz="2400" b="1">
                <a:latin typeface="Arial" panose="020B0604020202020204" pitchFamily="34" charset="0"/>
                <a:cs typeface="Arial" panose="020B0604020202020204" pitchFamily="34" charset="0"/>
              </a:defRPr>
            </a:lvl1pPr>
            <a:lvl2pPr>
              <a:defRPr sz="2000" b="1">
                <a:latin typeface="Arial" panose="020B0604020202020204" pitchFamily="34" charset="0"/>
                <a:cs typeface="Arial" panose="020B0604020202020204" pitchFamily="34" charset="0"/>
              </a:defRPr>
            </a:lvl2pPr>
            <a:lvl3pPr>
              <a:defRPr sz="2000" b="1">
                <a:latin typeface="Arial" panose="020B0604020202020204" pitchFamily="34" charset="0"/>
                <a:cs typeface="Arial" panose="020B0604020202020204" pitchFamily="34" charset="0"/>
              </a:defRPr>
            </a:lvl3pPr>
            <a:lvl4pPr>
              <a:defRPr sz="2000" b="1">
                <a:latin typeface="Arial" panose="020B0604020202020204" pitchFamily="34" charset="0"/>
                <a:cs typeface="Arial" panose="020B0604020202020204" pitchFamily="34" charset="0"/>
              </a:defRPr>
            </a:lvl4pPr>
            <a:lvl5pPr>
              <a:defRPr sz="2000" b="1">
                <a:latin typeface="Arial" panose="020B0604020202020204" pitchFamily="34" charset="0"/>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a:latin typeface="Arial" panose="020B0604020202020204" pitchFamily="34" charset="0"/>
                <a:cs typeface="Arial" panose="020B0604020202020204" pitchFamily="34" charset="0"/>
              </a:defRPr>
            </a:lvl6pPr>
            <a:lvl7pPr>
              <a:defRPr sz="2000" b="1">
                <a:latin typeface="Arial" panose="020B0604020202020204" pitchFamily="34" charset="0"/>
                <a:cs typeface="Arial" panose="020B0604020202020204" pitchFamily="34" charset="0"/>
              </a:defRPr>
            </a:lvl7pPr>
            <a:lvl8pPr>
              <a:defRPr sz="2000" b="1">
                <a:latin typeface="Arial" panose="020B0604020202020204" pitchFamily="34" charset="0"/>
                <a:cs typeface="Arial" panose="020B0604020202020204" pitchFamily="34" charset="0"/>
              </a:defRPr>
            </a:lvl8pPr>
            <a:lvl9pPr>
              <a:defRPr sz="2000" b="1">
                <a:latin typeface="Arial" panose="020B0604020202020204" pitchFamily="34" charset="0"/>
                <a:cs typeface="Arial" panose="020B0604020202020204" pitchFamily="34" charset="0"/>
              </a:defRPr>
            </a:lvl9pPr>
          </a:lstStyle>
          <a:p>
            <a:pPr lvl="0"/>
            <a:r>
              <a:rPr lang="en-US" noProof="0" dirty="0"/>
              <a:t>First Level Content</a:t>
            </a:r>
          </a:p>
          <a:p>
            <a:pPr lvl="1"/>
            <a:r>
              <a:rPr lang="en-US" noProof="0" dirty="0"/>
              <a:t>Second Level Content</a:t>
            </a:r>
          </a:p>
          <a:p>
            <a:pPr lvl="2"/>
            <a:r>
              <a:rPr lang="en-US" noProof="0" dirty="0"/>
              <a:t>Third Level Content</a:t>
            </a:r>
          </a:p>
          <a:p>
            <a:pPr lvl="3"/>
            <a:r>
              <a:rPr lang="en-US" noProof="0" dirty="0"/>
              <a:t>Fourth Level Content</a:t>
            </a:r>
          </a:p>
          <a:p>
            <a:pPr lvl="4"/>
            <a:r>
              <a:rPr lang="en-US" noProof="0" dirty="0"/>
              <a:t>Fifth Level Content</a:t>
            </a:r>
          </a:p>
          <a:p>
            <a:pPr marL="1885950" marR="0" lvl="5"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noProof="0" dirty="0"/>
              <a:t>Sixth Level Content</a:t>
            </a:r>
          </a:p>
          <a:p>
            <a:pPr lvl="6"/>
            <a:r>
              <a:rPr lang="en-US" noProof="0" dirty="0"/>
              <a:t>Seventh Level Content</a:t>
            </a:r>
          </a:p>
          <a:p>
            <a:pPr lvl="7"/>
            <a:r>
              <a:rPr lang="en-US" noProof="0" dirty="0"/>
              <a:t>Eight Level Content</a:t>
            </a:r>
          </a:p>
          <a:p>
            <a:pPr lvl="8"/>
            <a:r>
              <a:rPr lang="en-US" noProof="0" dirty="0"/>
              <a:t>Ninth Level Content</a:t>
            </a:r>
          </a:p>
        </p:txBody>
      </p:sp>
      <p:sp>
        <p:nvSpPr>
          <p:cNvPr id="25" name="Title 24"/>
          <p:cNvSpPr>
            <a:spLocks noGrp="1"/>
          </p:cNvSpPr>
          <p:nvPr>
            <p:ph type="title" hasCustomPrompt="1"/>
          </p:nvPr>
        </p:nvSpPr>
        <p:spPr>
          <a:xfrm>
            <a:off x="136187" y="95094"/>
            <a:ext cx="8871626" cy="577902"/>
          </a:xfrm>
          <a:prstGeom prst="rect">
            <a:avLst/>
          </a:prstGeom>
        </p:spPr>
        <p:txBody>
          <a:bodyPr wrap="none" anchor="ctr" anchorCtr="0">
            <a:noAutofit/>
          </a:bodyPr>
          <a:lstStyle>
            <a:lvl1pPr>
              <a:defRPr b="1">
                <a:latin typeface="Arial" panose="020B0604020202020204" pitchFamily="34" charset="0"/>
                <a:cs typeface="Arial" panose="020B0604020202020204" pitchFamily="34" charset="0"/>
              </a:defRPr>
            </a:lvl1pPr>
          </a:lstStyle>
          <a:p>
            <a:r>
              <a:rPr lang="en-US" noProof="0" dirty="0"/>
              <a:t>Slide Title</a:t>
            </a:r>
          </a:p>
        </p:txBody>
      </p:sp>
      <p:sp>
        <p:nvSpPr>
          <p:cNvPr id="2" name="Date Placeholder 14">
            <a:extLst>
              <a:ext uri="{FF2B5EF4-FFF2-40B4-BE49-F238E27FC236}">
                <a16:creationId xmlns:a16="http://schemas.microsoft.com/office/drawing/2014/main" id="{FF64369C-A00C-FE1E-9C1E-326B36488B67}"/>
              </a:ext>
            </a:extLst>
          </p:cNvPr>
          <p:cNvSpPr>
            <a:spLocks noGrp="1"/>
          </p:cNvSpPr>
          <p:nvPr>
            <p:ph type="dt" sz="half" idx="10"/>
          </p:nvPr>
        </p:nvSpPr>
        <p:spPr>
          <a:xfrm>
            <a:off x="336499" y="4767263"/>
            <a:ext cx="2349551" cy="273844"/>
          </a:xfrm>
          <a:prstGeom prst="rect">
            <a:avLst/>
          </a:prstGeom>
        </p:spPr>
        <p:txBody>
          <a:bodyPr anchor="b"/>
          <a:lstStyle>
            <a:lvl1pPr>
              <a:defRPr sz="1200"/>
            </a:lvl1pPr>
          </a:lstStyle>
          <a:p>
            <a:fld id="{1484590A-F24F-4CD4-9207-3ABC2A5D20C4}" type="datetime4">
              <a:rPr lang="en-GB" noProof="1" smtClean="0"/>
              <a:pPr/>
              <a:t>13 March 2024</a:t>
            </a:fld>
            <a:endParaRPr lang="en-US" noProof="1"/>
          </a:p>
        </p:txBody>
      </p:sp>
      <p:pic>
        <p:nvPicPr>
          <p:cNvPr id="8" name="Picture 2">
            <a:extLst>
              <a:ext uri="{FF2B5EF4-FFF2-40B4-BE49-F238E27FC236}">
                <a16:creationId xmlns:a16="http://schemas.microsoft.com/office/drawing/2014/main" id="{BC6B8DFA-1FF7-C67B-DC9C-21888871ED67}"/>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 r="84549" b="-5449"/>
          <a:stretch/>
        </p:blipFill>
        <p:spPr bwMode="auto">
          <a:xfrm>
            <a:off x="7981597" y="4665381"/>
            <a:ext cx="423487" cy="469421"/>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3">
            <a:extLst>
              <a:ext uri="{FF2B5EF4-FFF2-40B4-BE49-F238E27FC236}">
                <a16:creationId xmlns:a16="http://schemas.microsoft.com/office/drawing/2014/main" id="{48EE74D5-41F6-F565-3714-98973CBB1E54}"/>
              </a:ext>
            </a:extLst>
          </p:cNvPr>
          <p:cNvSpPr>
            <a:spLocks noGrp="1"/>
          </p:cNvSpPr>
          <p:nvPr>
            <p:ph type="sldNum" sz="quarter" idx="12"/>
          </p:nvPr>
        </p:nvSpPr>
        <p:spPr>
          <a:xfrm>
            <a:off x="6457949" y="4767263"/>
            <a:ext cx="2349551" cy="273844"/>
          </a:xfrm>
          <a:prstGeom prst="rect">
            <a:avLst/>
          </a:prstGeom>
        </p:spPr>
        <p:txBody>
          <a:bodyPr anchor="b"/>
          <a:lstStyle>
            <a:lvl1pPr algn="r">
              <a:defRPr sz="1200">
                <a:latin typeface="Arial" panose="020B0604020202020204" pitchFamily="34" charset="0"/>
                <a:cs typeface="Arial" panose="020B0604020202020204" pitchFamily="34" charset="0"/>
              </a:defRPr>
            </a:lvl1pPr>
          </a:lstStyle>
          <a:p>
            <a:fld id="{22DECF6A-13F7-418C-BBFC-95033FFCD5F1}" type="slidenum">
              <a:rPr lang="en-US" noProof="1" smtClean="0"/>
              <a:pPr/>
              <a:t>‹#›</a:t>
            </a:fld>
            <a:endParaRPr lang="en-US" noProof="1"/>
          </a:p>
        </p:txBody>
      </p:sp>
      <p:pic>
        <p:nvPicPr>
          <p:cNvPr id="10" name="Picture 2" descr="中国石油大学（北京）国有资产管理处">
            <a:extLst>
              <a:ext uri="{FF2B5EF4-FFF2-40B4-BE49-F238E27FC236}">
                <a16:creationId xmlns:a16="http://schemas.microsoft.com/office/drawing/2014/main" id="{A3640A47-BF84-CE7C-41E3-FD94A635B196}"/>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76927"/>
          <a:stretch/>
        </p:blipFill>
        <p:spPr bwMode="auto">
          <a:xfrm>
            <a:off x="7400783" y="4654495"/>
            <a:ext cx="469559" cy="46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4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Date Placeholder 14"/>
          <p:cNvSpPr>
            <a:spLocks noGrp="1"/>
          </p:cNvSpPr>
          <p:nvPr>
            <p:ph type="dt" sz="half" idx="10"/>
          </p:nvPr>
        </p:nvSpPr>
        <p:spPr>
          <a:xfrm>
            <a:off x="336499" y="4767263"/>
            <a:ext cx="2349551" cy="273844"/>
          </a:xfrm>
          <a:prstGeom prst="rect">
            <a:avLst/>
          </a:prstGeom>
        </p:spPr>
        <p:txBody>
          <a:bodyPr anchor="b"/>
          <a:lstStyle>
            <a:lvl1pPr>
              <a:defRPr sz="1200"/>
            </a:lvl1pPr>
          </a:lstStyle>
          <a:p>
            <a:fld id="{1484590A-F24F-4CD4-9207-3ABC2A5D20C4}" type="datetime4">
              <a:rPr lang="en-GB" noProof="1" smtClean="0"/>
              <a:pPr/>
              <a:t>13 March 2024</a:t>
            </a:fld>
            <a:endParaRPr lang="en-US" noProof="1"/>
          </a:p>
        </p:txBody>
      </p:sp>
      <p:sp>
        <p:nvSpPr>
          <p:cNvPr id="2" name="Title 1"/>
          <p:cNvSpPr>
            <a:spLocks noGrp="1"/>
          </p:cNvSpPr>
          <p:nvPr>
            <p:ph type="title" hasCustomPrompt="1"/>
          </p:nvPr>
        </p:nvSpPr>
        <p:spPr>
          <a:xfrm>
            <a:off x="136187" y="95094"/>
            <a:ext cx="8871626" cy="577902"/>
          </a:xfrm>
          <a:prstGeom prst="rect">
            <a:avLst/>
          </a:prstGeom>
        </p:spPr>
        <p:txBody>
          <a:bodyPr wrap="none">
            <a:noAutofit/>
          </a:bodyPr>
          <a:lstStyle>
            <a:lvl1pPr>
              <a:defRPr>
                <a:latin typeface="Arial" panose="020B0604020202020204" pitchFamily="34" charset="0"/>
                <a:cs typeface="Arial" panose="020B0604020202020204" pitchFamily="34" charset="0"/>
              </a:defRPr>
            </a:lvl1pPr>
          </a:lstStyle>
          <a:p>
            <a:r>
              <a:rPr lang="en-US" dirty="0"/>
              <a:t>Slide Title</a:t>
            </a:r>
          </a:p>
        </p:txBody>
      </p:sp>
      <p:sp>
        <p:nvSpPr>
          <p:cNvPr id="7" name="Slide Number Placeholder 33">
            <a:extLst>
              <a:ext uri="{FF2B5EF4-FFF2-40B4-BE49-F238E27FC236}">
                <a16:creationId xmlns:a16="http://schemas.microsoft.com/office/drawing/2014/main" id="{8CB095EC-4EFB-C6A8-707F-340F74770D20}"/>
              </a:ext>
            </a:extLst>
          </p:cNvPr>
          <p:cNvSpPr>
            <a:spLocks noGrp="1"/>
          </p:cNvSpPr>
          <p:nvPr>
            <p:ph type="sldNum" sz="quarter" idx="12"/>
          </p:nvPr>
        </p:nvSpPr>
        <p:spPr>
          <a:xfrm>
            <a:off x="6457949" y="4767263"/>
            <a:ext cx="2349551" cy="273844"/>
          </a:xfrm>
          <a:prstGeom prst="rect">
            <a:avLst/>
          </a:prstGeom>
        </p:spPr>
        <p:txBody>
          <a:bodyPr anchor="b"/>
          <a:lstStyle>
            <a:lvl1pPr algn="r">
              <a:defRPr sz="1200">
                <a:latin typeface="Arial" panose="020B0604020202020204" pitchFamily="34" charset="0"/>
                <a:cs typeface="Arial" panose="020B0604020202020204" pitchFamily="34" charset="0"/>
              </a:defRPr>
            </a:lvl1pPr>
          </a:lstStyle>
          <a:p>
            <a:fld id="{22DECF6A-13F7-418C-BBFC-95033FFCD5F1}" type="slidenum">
              <a:rPr lang="en-US" noProof="1" smtClean="0"/>
              <a:pPr/>
              <a:t>‹#›</a:t>
            </a:fld>
            <a:endParaRPr lang="en-US" noProof="1"/>
          </a:p>
        </p:txBody>
      </p:sp>
      <p:pic>
        <p:nvPicPr>
          <p:cNvPr id="5" name="Picture 2">
            <a:extLst>
              <a:ext uri="{FF2B5EF4-FFF2-40B4-BE49-F238E27FC236}">
                <a16:creationId xmlns:a16="http://schemas.microsoft.com/office/drawing/2014/main" id="{E0D7A650-00F4-1155-ED2C-6D48419DAEE6}"/>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 r="84549" b="-5449"/>
          <a:stretch/>
        </p:blipFill>
        <p:spPr bwMode="auto">
          <a:xfrm>
            <a:off x="7981597" y="4665381"/>
            <a:ext cx="423487" cy="4694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中国石油大学（北京）国有资产管理处">
            <a:extLst>
              <a:ext uri="{FF2B5EF4-FFF2-40B4-BE49-F238E27FC236}">
                <a16:creationId xmlns:a16="http://schemas.microsoft.com/office/drawing/2014/main" id="{68B2479D-E3E5-D6AA-21EC-7DC948B76549}"/>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76927"/>
          <a:stretch/>
        </p:blipFill>
        <p:spPr bwMode="auto">
          <a:xfrm>
            <a:off x="7400783" y="4654495"/>
            <a:ext cx="469559" cy="46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526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731520"/>
          </a:xfrm>
          <a:prstGeom prst="rect">
            <a:avLst/>
          </a:prstGeom>
          <a:solidFill>
            <a:srgbClr val="25507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noProof="0" dirty="0"/>
          </a:p>
        </p:txBody>
      </p:sp>
    </p:spTree>
    <p:extLst>
      <p:ext uri="{BB962C8B-B14F-4D97-AF65-F5344CB8AC3E}">
        <p14:creationId xmlns:p14="http://schemas.microsoft.com/office/powerpoint/2010/main" val="381247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hf hdr="0"/>
  <p:txStyles>
    <p:titleStyle>
      <a:lvl1pPr algn="l" defTabSz="6858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p:txBody>
          <a:bodyPr>
            <a:normAutofit/>
          </a:bodyPr>
          <a:lstStyle/>
          <a:p>
            <a:r>
              <a:rPr lang="en-US" altLang="zh-CN" sz="1400" dirty="0" err="1"/>
              <a:t>Enxin</a:t>
            </a:r>
            <a:r>
              <a:rPr lang="en-US" altLang="zh-CN" sz="1400" dirty="0"/>
              <a:t> Yi</a:t>
            </a:r>
            <a:r>
              <a:rPr lang="en-US" altLang="zh-CN" sz="1400" baseline="30000" dirty="0"/>
              <a:t>1</a:t>
            </a:r>
            <a:r>
              <a:rPr lang="en-US" altLang="zh-CN" sz="1400" dirty="0"/>
              <a:t>,</a:t>
            </a:r>
            <a:r>
              <a:rPr lang="zh-CN" altLang="en-US" sz="1400" dirty="0"/>
              <a:t> </a:t>
            </a:r>
            <a:r>
              <a:rPr lang="en-US" altLang="zh-CN" sz="1400" dirty="0" err="1"/>
              <a:t>Yiru</a:t>
            </a:r>
            <a:r>
              <a:rPr lang="zh-CN" altLang="en-US" sz="1400" dirty="0"/>
              <a:t> </a:t>
            </a:r>
            <a:r>
              <a:rPr lang="en-US" altLang="zh-CN" sz="1400" dirty="0"/>
              <a:t>Duan</a:t>
            </a:r>
            <a:r>
              <a:rPr lang="en-US" altLang="zh-CN" sz="1400" baseline="30000" dirty="0"/>
              <a:t>1</a:t>
            </a:r>
            <a:r>
              <a:rPr lang="en-US" altLang="zh-CN" sz="1400" dirty="0"/>
              <a:t>, Yinuo Bai</a:t>
            </a:r>
            <a:r>
              <a:rPr lang="en-US" altLang="zh-CN" sz="1400" baseline="30000" dirty="0"/>
              <a:t>1</a:t>
            </a:r>
            <a:r>
              <a:rPr lang="en-US" altLang="zh-CN" sz="1400" dirty="0"/>
              <a:t>,</a:t>
            </a:r>
            <a:r>
              <a:rPr lang="zh-CN" altLang="en-US" sz="1400" dirty="0"/>
              <a:t> </a:t>
            </a:r>
            <a:r>
              <a:rPr lang="en-US" altLang="zh-CN" sz="1400" dirty="0"/>
              <a:t>Kang</a:t>
            </a:r>
            <a:r>
              <a:rPr lang="zh-CN" altLang="en-US" sz="1400" dirty="0"/>
              <a:t> </a:t>
            </a:r>
            <a:r>
              <a:rPr lang="en-US" altLang="zh-CN" sz="1400" dirty="0"/>
              <a:t>Zhao</a:t>
            </a:r>
            <a:r>
              <a:rPr lang="en-US" altLang="zh-CN" sz="1400" baseline="30000" dirty="0"/>
              <a:t>2</a:t>
            </a:r>
            <a:r>
              <a:rPr lang="en-US" altLang="zh-CN" sz="1400" dirty="0"/>
              <a:t>,</a:t>
            </a:r>
            <a:r>
              <a:rPr lang="zh-CN" altLang="en-US" sz="1400" dirty="0"/>
              <a:t> </a:t>
            </a:r>
            <a:r>
              <a:rPr lang="en-US" altLang="zh-CN" sz="1400" dirty="0"/>
              <a:t>Zhou</a:t>
            </a:r>
            <a:r>
              <a:rPr lang="zh-CN" altLang="en-US" sz="1400" dirty="0"/>
              <a:t> </a:t>
            </a:r>
            <a:r>
              <a:rPr lang="en-US" altLang="zh-CN" sz="1400" dirty="0"/>
              <a:t>Jin</a:t>
            </a:r>
            <a:r>
              <a:rPr lang="en-US" altLang="zh-CN" sz="1400" baseline="30000" dirty="0"/>
              <a:t>1</a:t>
            </a:r>
            <a:r>
              <a:rPr lang="en-US" altLang="zh-CN" sz="1400" dirty="0"/>
              <a:t>,</a:t>
            </a:r>
            <a:r>
              <a:rPr lang="zh-CN" altLang="en-US" sz="1400" dirty="0"/>
              <a:t> </a:t>
            </a:r>
            <a:r>
              <a:rPr lang="en-US" altLang="zh-CN" sz="1400" dirty="0" err="1"/>
              <a:t>Weifeng</a:t>
            </a:r>
            <a:r>
              <a:rPr lang="zh-CN" altLang="en-US" sz="1400" dirty="0"/>
              <a:t> </a:t>
            </a:r>
            <a:r>
              <a:rPr lang="en-US" altLang="zh-CN" sz="1400" dirty="0"/>
              <a:t>Liu</a:t>
            </a:r>
            <a:r>
              <a:rPr lang="en-US" altLang="zh-CN" sz="1400" baseline="30000" dirty="0"/>
              <a:t>1</a:t>
            </a:r>
          </a:p>
          <a:p>
            <a:r>
              <a:rPr lang="en-US" sz="1400" baseline="30000" dirty="0"/>
              <a:t>1</a:t>
            </a:r>
            <a:r>
              <a:rPr lang="en-US" sz="1400" dirty="0"/>
              <a:t>Super Scientific Software Laboratory, China University of Petroleum-Beijing, China</a:t>
            </a:r>
          </a:p>
          <a:p>
            <a:r>
              <a:rPr lang="en-US" altLang="zh-CN" sz="1400" baseline="30000" dirty="0"/>
              <a:t>2</a:t>
            </a:r>
            <a:r>
              <a:rPr lang="en-US" altLang="zh-CN" sz="1400" dirty="0"/>
              <a:t>Department of Integrated Circuits, Beijing University of Posts and Telecommunications, China</a:t>
            </a:r>
          </a:p>
          <a:p>
            <a:r>
              <a:rPr lang="en-US" altLang="zh-CN" sz="1400" dirty="0"/>
              <a:t> </a:t>
            </a:r>
            <a:fld id="{1484590A-F24F-4CD4-9207-3ABC2A5D20C4}" type="datetime4">
              <a:rPr lang="en-GB" altLang="zh-CN" sz="1400" noProof="1" smtClean="0"/>
              <a:pPr/>
              <a:t>13 March 2024</a:t>
            </a:fld>
            <a:endParaRPr lang="en-US" altLang="zh-CN" sz="1400" noProof="1"/>
          </a:p>
          <a:p>
            <a:endParaRPr lang="en-US" altLang="zh-CN" sz="1400" dirty="0"/>
          </a:p>
          <a:p>
            <a:endParaRPr lang="en-US" sz="1600" dirty="0"/>
          </a:p>
        </p:txBody>
      </p:sp>
      <p:sp>
        <p:nvSpPr>
          <p:cNvPr id="7" name="Title 6"/>
          <p:cNvSpPr>
            <a:spLocks noGrp="1"/>
          </p:cNvSpPr>
          <p:nvPr>
            <p:ph type="title"/>
          </p:nvPr>
        </p:nvSpPr>
        <p:spPr/>
        <p:txBody>
          <a:bodyPr>
            <a:noAutofit/>
          </a:bodyPr>
          <a:lstStyle/>
          <a:p>
            <a:r>
              <a:rPr lang="en-US" sz="2800" dirty="0"/>
              <a:t>Cuper: </a:t>
            </a:r>
            <a:r>
              <a:rPr lang="en-US" sz="2800" u="sng" dirty="0"/>
              <a:t>Cu</a:t>
            </a:r>
            <a:r>
              <a:rPr lang="en-US" sz="2800" dirty="0"/>
              <a:t>stomized Dataflow and </a:t>
            </a:r>
            <a:r>
              <a:rPr lang="en-US" sz="2800" u="sng" dirty="0"/>
              <a:t>Per</a:t>
            </a:r>
            <a:r>
              <a:rPr lang="en-US" sz="2800" dirty="0"/>
              <a:t>ceptual Decoding for Sparse Matrix-Vector Multiplication </a:t>
            </a:r>
            <a:br>
              <a:rPr lang="en-US" sz="2800" dirty="0"/>
            </a:br>
            <a:r>
              <a:rPr lang="en-US" sz="2800" dirty="0"/>
              <a:t>on HBM-Equipped FPGAs</a:t>
            </a:r>
          </a:p>
        </p:txBody>
      </p:sp>
    </p:spTree>
    <p:extLst>
      <p:ext uri="{BB962C8B-B14F-4D97-AF65-F5344CB8AC3E}">
        <p14:creationId xmlns:p14="http://schemas.microsoft.com/office/powerpoint/2010/main" val="348140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However, there are several challenges to accelerate </a:t>
            </a:r>
            <a:r>
              <a:rPr lang="en-US" altLang="zh-CN" sz="1800" dirty="0" err="1"/>
              <a:t>SpMV</a:t>
            </a:r>
            <a:r>
              <a:rPr lang="en-US" altLang="zh-CN" sz="1800" dirty="0"/>
              <a:t> on conventional FPGAs platforms</a:t>
            </a:r>
            <a:r>
              <a:rPr lang="en-US" altLang="zh-CN" sz="1800" baseline="30000" dirty="0"/>
              <a:t>[1]</a:t>
            </a:r>
            <a:r>
              <a:rPr lang="en-US" altLang="zh-CN" sz="1800" dirty="0"/>
              <a:t>. </a:t>
            </a:r>
          </a:p>
          <a:p>
            <a:pPr marL="0" indent="0" algn="just">
              <a:buNone/>
            </a:pPr>
            <a:endParaRPr lang="en-US" altLang="zh-CN" sz="2000" dirty="0"/>
          </a:p>
          <a:p>
            <a:pPr algn="just">
              <a:buFont typeface="Wingdings" panose="05000000000000000000" pitchFamily="2" charset="2"/>
              <a:buChar char="Ø"/>
            </a:pPr>
            <a:r>
              <a:rPr lang="en-US" altLang="zh-CN" sz="1600" dirty="0"/>
              <a:t>Due to the limited number of independent memory channels, conventional FPGAs with DDR memory system are </a:t>
            </a:r>
            <a:r>
              <a:rPr lang="en-US" altLang="zh-CN" sz="1600" dirty="0">
                <a:solidFill>
                  <a:srgbClr val="FF0000"/>
                </a:solidFill>
              </a:rPr>
              <a:t>poor at concurrent memory accesses</a:t>
            </a:r>
            <a:r>
              <a:rPr lang="en-US" altLang="zh-CN" sz="1600" dirty="0"/>
              <a:t>.</a:t>
            </a:r>
          </a:p>
          <a:p>
            <a:pPr algn="just">
              <a:buFont typeface="Wingdings" panose="05000000000000000000" pitchFamily="2" charset="2"/>
              <a:buChar char="Ø"/>
            </a:pPr>
            <a:endParaRPr lang="en-US" altLang="zh-CN" sz="1600" dirty="0"/>
          </a:p>
          <a:p>
            <a:pPr algn="just">
              <a:buFont typeface="Wingdings" panose="05000000000000000000" pitchFamily="2" charset="2"/>
              <a:buChar char="Ø"/>
            </a:pPr>
            <a:r>
              <a:rPr lang="en-US" altLang="zh-CN" sz="1600" dirty="0"/>
              <a:t>Irregular memory access patterns </a:t>
            </a:r>
            <a:r>
              <a:rPr lang="en-US" altLang="zh-CN" sz="1600" dirty="0">
                <a:solidFill>
                  <a:srgbClr val="FF0000"/>
                </a:solidFill>
              </a:rPr>
              <a:t>restrict the available memory bandwidth </a:t>
            </a:r>
            <a:r>
              <a:rPr lang="en-US" altLang="zh-CN" sz="1600" dirty="0"/>
              <a:t>as the DDR is better suited for continuous memory accesses.</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Limitations of Conventional FPGAs Platforms</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10</a:t>
            </a:fld>
            <a:endParaRPr lang="en-US" noProof="1"/>
          </a:p>
        </p:txBody>
      </p:sp>
      <p:sp>
        <p:nvSpPr>
          <p:cNvPr id="6" name="矩形 5">
            <a:extLst>
              <a:ext uri="{FF2B5EF4-FFF2-40B4-BE49-F238E27FC236}">
                <a16:creationId xmlns:a16="http://schemas.microsoft.com/office/drawing/2014/main" id="{1DCBB973-1429-2F7B-D498-C2CC0A431AE3}"/>
              </a:ext>
            </a:extLst>
          </p:cNvPr>
          <p:cNvSpPr/>
          <p:nvPr/>
        </p:nvSpPr>
        <p:spPr>
          <a:xfrm>
            <a:off x="336499" y="4426318"/>
            <a:ext cx="8471001" cy="21544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C. Su, H. Liang, W. Zhang, K. Zhao, B. Ai, W. Shen, and Z. Wang, “Graph sampling with fast random walker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hbm</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-enabled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accelerators,” in FPL, 2021.</a:t>
            </a:r>
          </a:p>
        </p:txBody>
      </p:sp>
    </p:spTree>
    <p:extLst>
      <p:ext uri="{BB962C8B-B14F-4D97-AF65-F5344CB8AC3E}">
        <p14:creationId xmlns:p14="http://schemas.microsoft.com/office/powerpoint/2010/main" val="278404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The emergence of high bandwidth memory (HBM) presents a great opportunity to accelerate </a:t>
            </a:r>
            <a:r>
              <a:rPr lang="en-US" altLang="zh-CN" sz="1800" dirty="0" err="1"/>
              <a:t>SpMV</a:t>
            </a:r>
            <a:r>
              <a:rPr lang="en-US" altLang="zh-CN" sz="1800" dirty="0"/>
              <a:t>. Compared to FPGAs with DDR, which typically have bandwidth less than 100 GB/s, HBM offer </a:t>
            </a:r>
            <a:r>
              <a:rPr lang="en-US" altLang="zh-CN" sz="1800" dirty="0">
                <a:solidFill>
                  <a:srgbClr val="FF0000"/>
                </a:solidFill>
              </a:rPr>
              <a:t>more memory channels</a:t>
            </a:r>
            <a:r>
              <a:rPr lang="en-US" altLang="zh-CN" sz="1800" dirty="0"/>
              <a:t> and </a:t>
            </a:r>
            <a:r>
              <a:rPr lang="en-US" altLang="zh-CN" sz="1800" dirty="0">
                <a:solidFill>
                  <a:srgbClr val="FF0000"/>
                </a:solidFill>
              </a:rPr>
              <a:t>larger memory bandwidth</a:t>
            </a:r>
            <a:r>
              <a:rPr lang="en-US" altLang="zh-CN" sz="1800" dirty="0"/>
              <a:t> (e.g., Xilinx </a:t>
            </a:r>
            <a:r>
              <a:rPr lang="en-US" altLang="zh-CN" sz="1800" dirty="0" err="1"/>
              <a:t>Alveo</a:t>
            </a:r>
            <a:r>
              <a:rPr lang="en-US" altLang="zh-CN" sz="1800" dirty="0"/>
              <a:t> U280 FPGA offers 32 memory channels and 460 GB/s bandwidth). We therefore perform the </a:t>
            </a:r>
            <a:r>
              <a:rPr lang="en-US" altLang="zh-CN" sz="1800" dirty="0" err="1"/>
              <a:t>SpMV</a:t>
            </a:r>
            <a:r>
              <a:rPr lang="en-US" altLang="zh-CN" sz="1800" dirty="0"/>
              <a:t> accelerator design on HBM-equipped FPGAs.</a:t>
            </a:r>
            <a:endParaRPr lang="en-US" altLang="zh-CN" sz="1400" dirty="0"/>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High Bandwidth Memory</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11</a:t>
            </a:fld>
            <a:endParaRPr lang="en-US" noProof="1"/>
          </a:p>
        </p:txBody>
      </p:sp>
      <p:pic>
        <p:nvPicPr>
          <p:cNvPr id="7" name="图片 6">
            <a:extLst>
              <a:ext uri="{FF2B5EF4-FFF2-40B4-BE49-F238E27FC236}">
                <a16:creationId xmlns:a16="http://schemas.microsoft.com/office/drawing/2014/main" id="{D423F544-2964-0E13-72BE-6F7010915C54}"/>
              </a:ext>
            </a:extLst>
          </p:cNvPr>
          <p:cNvPicPr>
            <a:picLocks noChangeAspect="1"/>
          </p:cNvPicPr>
          <p:nvPr/>
        </p:nvPicPr>
        <p:blipFill>
          <a:blip r:embed="rId2"/>
          <a:stretch>
            <a:fillRect/>
          </a:stretch>
        </p:blipFill>
        <p:spPr>
          <a:xfrm>
            <a:off x="1577841" y="2972926"/>
            <a:ext cx="2288496" cy="1191039"/>
          </a:xfrm>
          <a:prstGeom prst="rect">
            <a:avLst/>
          </a:prstGeom>
        </p:spPr>
      </p:pic>
      <p:pic>
        <p:nvPicPr>
          <p:cNvPr id="8" name="图片 7">
            <a:extLst>
              <a:ext uri="{FF2B5EF4-FFF2-40B4-BE49-F238E27FC236}">
                <a16:creationId xmlns:a16="http://schemas.microsoft.com/office/drawing/2014/main" id="{951F7A54-F90D-1127-BF5B-C8E2DD8927EB}"/>
              </a:ext>
            </a:extLst>
          </p:cNvPr>
          <p:cNvPicPr>
            <a:picLocks noChangeAspect="1"/>
          </p:cNvPicPr>
          <p:nvPr/>
        </p:nvPicPr>
        <p:blipFill>
          <a:blip r:embed="rId3"/>
          <a:stretch>
            <a:fillRect/>
          </a:stretch>
        </p:blipFill>
        <p:spPr>
          <a:xfrm>
            <a:off x="5346041" y="2972934"/>
            <a:ext cx="2243933" cy="1191031"/>
          </a:xfrm>
          <a:prstGeom prst="rect">
            <a:avLst/>
          </a:prstGeom>
        </p:spPr>
      </p:pic>
    </p:spTree>
    <p:extLst>
      <p:ext uri="{BB962C8B-B14F-4D97-AF65-F5344CB8AC3E}">
        <p14:creationId xmlns:p14="http://schemas.microsoft.com/office/powerpoint/2010/main" val="338319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solidFill>
                  <a:srgbClr val="FF0000"/>
                </a:solidFill>
              </a:rPr>
              <a:t>Background</a:t>
            </a:r>
          </a:p>
          <a:p>
            <a:pPr lvl="1"/>
            <a:r>
              <a:rPr lang="en-US" altLang="zh-CN" sz="1800" dirty="0"/>
              <a:t>Sparse Matrix-Vector Multiplication</a:t>
            </a:r>
          </a:p>
          <a:p>
            <a:pPr lvl="1"/>
            <a:r>
              <a:rPr lang="en-US" altLang="zh-CN" sz="1800" dirty="0">
                <a:solidFill>
                  <a:srgbClr val="FF0000"/>
                </a:solidFill>
              </a:rPr>
              <a:t>Related Work and Challenges</a:t>
            </a:r>
          </a:p>
          <a:p>
            <a:pPr marL="171450" lvl="1">
              <a:spcBef>
                <a:spcPts val="750"/>
              </a:spcBef>
            </a:pPr>
            <a:r>
              <a:rPr lang="en-US" altLang="zh-CN" sz="2400" dirty="0"/>
              <a:t>Cuper</a:t>
            </a:r>
          </a:p>
          <a:p>
            <a:pPr marL="514350" lvl="2">
              <a:spcBef>
                <a:spcPts val="750"/>
              </a:spcBef>
            </a:pPr>
            <a:r>
              <a:rPr lang="en-US" altLang="zh-CN" sz="1800" dirty="0"/>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t>Experiment</a:t>
            </a:r>
          </a:p>
          <a:p>
            <a:pPr marL="514350" lvl="2">
              <a:spcBef>
                <a:spcPts val="750"/>
              </a:spcBef>
            </a:pPr>
            <a:r>
              <a:rPr lang="en-US" altLang="zh-CN" sz="1800" dirty="0"/>
              <a:t>Experiment Setup</a:t>
            </a:r>
          </a:p>
          <a:p>
            <a:pPr marL="514350" lvl="2">
              <a:spcBef>
                <a:spcPts val="750"/>
              </a:spcBef>
            </a:pPr>
            <a:r>
              <a:rPr lang="en-US" altLang="zh-CN" sz="1800" dirty="0"/>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12</a:t>
            </a:fld>
            <a:endParaRPr lang="en-US" noProof="1"/>
          </a:p>
        </p:txBody>
      </p:sp>
    </p:spTree>
    <p:extLst>
      <p:ext uri="{BB962C8B-B14F-4D97-AF65-F5344CB8AC3E}">
        <p14:creationId xmlns:p14="http://schemas.microsoft.com/office/powerpoint/2010/main" val="230112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HiSparse</a:t>
            </a:r>
            <a:r>
              <a:rPr lang="en-US" altLang="zh-CN" sz="1800" baseline="30000" dirty="0"/>
              <a:t>[1]</a:t>
            </a:r>
            <a:r>
              <a:rPr lang="en-US" altLang="zh-CN" sz="1800" dirty="0"/>
              <a:t> is a </a:t>
            </a:r>
            <a:r>
              <a:rPr lang="en-US" altLang="zh-CN" sz="1800" dirty="0" err="1"/>
              <a:t>SpMV</a:t>
            </a:r>
            <a:r>
              <a:rPr lang="en-US" altLang="zh-CN" sz="1800" dirty="0"/>
              <a:t> accelerator utilizing HBM. HiSparse leverages customized sparse format and a scalable on-chip buffer design to improve bandwidth utilization. HiSparse uses a load-store forwarding to mitigate read-after-write (RAW) conflicts, but inevitably </a:t>
            </a:r>
            <a:r>
              <a:rPr lang="en-US" altLang="zh-CN" sz="1800" dirty="0">
                <a:solidFill>
                  <a:srgbClr val="FF0000"/>
                </a:solidFill>
              </a:rPr>
              <a:t>introduces stall logic</a:t>
            </a:r>
            <a:r>
              <a:rPr lang="en-US" altLang="zh-CN" sz="1800" dirty="0"/>
              <a:t>.</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HiSparse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13</a:t>
            </a:fld>
            <a:endParaRPr lang="en-US" noProof="1"/>
          </a:p>
        </p:txBody>
      </p:sp>
      <p:pic>
        <p:nvPicPr>
          <p:cNvPr id="6" name="图片 5">
            <a:extLst>
              <a:ext uri="{FF2B5EF4-FFF2-40B4-BE49-F238E27FC236}">
                <a16:creationId xmlns:a16="http://schemas.microsoft.com/office/drawing/2014/main" id="{F3D66827-7BCD-4A65-2E48-4EACECED1D81}"/>
              </a:ext>
            </a:extLst>
          </p:cNvPr>
          <p:cNvPicPr>
            <a:picLocks noChangeAspect="1"/>
          </p:cNvPicPr>
          <p:nvPr/>
        </p:nvPicPr>
        <p:blipFill>
          <a:blip r:embed="rId2"/>
          <a:stretch>
            <a:fillRect/>
          </a:stretch>
        </p:blipFill>
        <p:spPr>
          <a:xfrm>
            <a:off x="1103127" y="2297261"/>
            <a:ext cx="6937744" cy="1698797"/>
          </a:xfrm>
          <a:prstGeom prst="rect">
            <a:avLst/>
          </a:prstGeom>
        </p:spPr>
      </p:pic>
      <p:sp>
        <p:nvSpPr>
          <p:cNvPr id="9" name="矩形 8">
            <a:extLst>
              <a:ext uri="{FF2B5EF4-FFF2-40B4-BE49-F238E27FC236}">
                <a16:creationId xmlns:a16="http://schemas.microsoft.com/office/drawing/2014/main" id="{17F645C6-F9E5-AFB5-344F-3715BE4D5809}"/>
              </a:ext>
            </a:extLst>
          </p:cNvPr>
          <p:cNvSpPr/>
          <p:nvPr/>
        </p:nvSpPr>
        <p:spPr>
          <a:xfrm>
            <a:off x="336499" y="4426318"/>
            <a:ext cx="8471001" cy="21544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Y. Du, Y. Hu, Z. Zhou, and Z. Zhang, “High-performance sparse linear algebra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hbm</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-equipped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using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hls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 case study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spmv</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in FPGA, 2022.</a:t>
            </a:r>
          </a:p>
        </p:txBody>
      </p:sp>
      <p:sp>
        <p:nvSpPr>
          <p:cNvPr id="10" name="矩形 9">
            <a:extLst>
              <a:ext uri="{FF2B5EF4-FFF2-40B4-BE49-F238E27FC236}">
                <a16:creationId xmlns:a16="http://schemas.microsoft.com/office/drawing/2014/main" id="{336B925B-DC4B-A1C1-B95A-C5E01092D041}"/>
              </a:ext>
            </a:extLst>
          </p:cNvPr>
          <p:cNvSpPr/>
          <p:nvPr/>
        </p:nvSpPr>
        <p:spPr>
          <a:xfrm>
            <a:off x="3065684" y="3935697"/>
            <a:ext cx="3012629"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hardware architecture of HiSparse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5860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Serpens</a:t>
            </a:r>
            <a:r>
              <a:rPr lang="en-US" altLang="zh-CN" sz="1800" baseline="30000" dirty="0"/>
              <a:t>[1]</a:t>
            </a:r>
            <a:r>
              <a:rPr lang="en-US" altLang="zh-CN" sz="1800" dirty="0"/>
              <a:t> is a general-purpose </a:t>
            </a:r>
            <a:r>
              <a:rPr lang="en-US" altLang="zh-CN" sz="1800" dirty="0" err="1"/>
              <a:t>SpMV</a:t>
            </a:r>
            <a:r>
              <a:rPr lang="en-US" altLang="zh-CN" sz="1800" dirty="0"/>
              <a:t> accelerator based on HBM. Serpens executes </a:t>
            </a:r>
            <a:r>
              <a:rPr lang="en-US" altLang="zh-CN" sz="1800" dirty="0" err="1"/>
              <a:t>SpMV</a:t>
            </a:r>
            <a:r>
              <a:rPr lang="en-US" altLang="zh-CN" sz="1800" dirty="0"/>
              <a:t> in column blocks, However, due to the lack of consideration for blank structures in sparse matrices, Serpens </a:t>
            </a:r>
            <a:r>
              <a:rPr lang="en-US" altLang="zh-CN" sz="1800" dirty="0">
                <a:solidFill>
                  <a:srgbClr val="FF0000"/>
                </a:solidFill>
              </a:rPr>
              <a:t>writes redundant vector elements</a:t>
            </a:r>
            <a:r>
              <a:rPr lang="en-US" altLang="zh-CN" sz="1800" dirty="0"/>
              <a:t> into on-chip memory.</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Serpens</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14</a:t>
            </a:fld>
            <a:endParaRPr lang="en-US" noProof="1"/>
          </a:p>
        </p:txBody>
      </p:sp>
      <p:sp>
        <p:nvSpPr>
          <p:cNvPr id="9" name="矩形 8">
            <a:extLst>
              <a:ext uri="{FF2B5EF4-FFF2-40B4-BE49-F238E27FC236}">
                <a16:creationId xmlns:a16="http://schemas.microsoft.com/office/drawing/2014/main" id="{17F645C6-F9E5-AFB5-344F-3715BE4D5809}"/>
              </a:ext>
            </a:extLst>
          </p:cNvPr>
          <p:cNvSpPr/>
          <p:nvPr/>
        </p:nvSpPr>
        <p:spPr>
          <a:xfrm>
            <a:off x="336499" y="4426318"/>
            <a:ext cx="8471001" cy="21544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L. Song, Y. Chi, L. Guo, and J. Cong, “Serpens: A high bandwidth memory based accelerator for general-purpose sparse matrix-vector multiplication,” in DAC, 2022. </a:t>
            </a:r>
          </a:p>
        </p:txBody>
      </p:sp>
      <p:sp>
        <p:nvSpPr>
          <p:cNvPr id="10" name="矩形 9">
            <a:extLst>
              <a:ext uri="{FF2B5EF4-FFF2-40B4-BE49-F238E27FC236}">
                <a16:creationId xmlns:a16="http://schemas.microsoft.com/office/drawing/2014/main" id="{336B925B-DC4B-A1C1-B95A-C5E01092D041}"/>
              </a:ext>
            </a:extLst>
          </p:cNvPr>
          <p:cNvSpPr/>
          <p:nvPr/>
        </p:nvSpPr>
        <p:spPr>
          <a:xfrm>
            <a:off x="3065682" y="3935697"/>
            <a:ext cx="3012629"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hardware architecture of Serpens</a:t>
            </a:r>
            <a:endParaRPr lang="zh-CN" altLang="en-US" sz="1200"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C1E7E5FC-64CA-5636-1092-E42232FCFC98}"/>
              </a:ext>
            </a:extLst>
          </p:cNvPr>
          <p:cNvPicPr>
            <a:picLocks noChangeAspect="1"/>
          </p:cNvPicPr>
          <p:nvPr/>
        </p:nvPicPr>
        <p:blipFill>
          <a:blip r:embed="rId2"/>
          <a:stretch>
            <a:fillRect/>
          </a:stretch>
        </p:blipFill>
        <p:spPr>
          <a:xfrm>
            <a:off x="1812879" y="2136554"/>
            <a:ext cx="5518237" cy="1799143"/>
          </a:xfrm>
          <a:prstGeom prst="rect">
            <a:avLst/>
          </a:prstGeom>
        </p:spPr>
      </p:pic>
      <p:sp>
        <p:nvSpPr>
          <p:cNvPr id="12" name="文本框 11">
            <a:extLst>
              <a:ext uri="{FF2B5EF4-FFF2-40B4-BE49-F238E27FC236}">
                <a16:creationId xmlns:a16="http://schemas.microsoft.com/office/drawing/2014/main" id="{37D270A0-A566-D08F-EF8D-3C1EE6F69D31}"/>
              </a:ext>
            </a:extLst>
          </p:cNvPr>
          <p:cNvSpPr txBox="1"/>
          <p:nvPr/>
        </p:nvSpPr>
        <p:spPr>
          <a:xfrm flipH="1">
            <a:off x="4599210" y="2841097"/>
            <a:ext cx="270000" cy="900000"/>
          </a:xfrm>
          <a:prstGeom prst="rect">
            <a:avLst/>
          </a:prstGeom>
          <a:noFill/>
          <a:ln w="31750">
            <a:solidFill>
              <a:srgbClr val="FF0000"/>
            </a:solidFill>
          </a:ln>
        </p:spPr>
        <p:txBody>
          <a:bodyPr wrap="square" rtlCol="0">
            <a:spAutoFit/>
          </a:bodyPr>
          <a:lstStyle/>
          <a:p>
            <a:endParaRPr kumimoji="1" lang="zh-CN" altLang="en-US" dirty="0"/>
          </a:p>
        </p:txBody>
      </p:sp>
      <p:sp>
        <p:nvSpPr>
          <p:cNvPr id="13" name="文本框 12">
            <a:extLst>
              <a:ext uri="{FF2B5EF4-FFF2-40B4-BE49-F238E27FC236}">
                <a16:creationId xmlns:a16="http://schemas.microsoft.com/office/drawing/2014/main" id="{1F45AB6C-8DD6-BC8A-C54E-BBA0D3AE44C0}"/>
              </a:ext>
            </a:extLst>
          </p:cNvPr>
          <p:cNvSpPr txBox="1"/>
          <p:nvPr/>
        </p:nvSpPr>
        <p:spPr>
          <a:xfrm flipH="1">
            <a:off x="4599206" y="2705026"/>
            <a:ext cx="270000" cy="72000"/>
          </a:xfrm>
          <a:prstGeom prst="rect">
            <a:avLst/>
          </a:prstGeom>
          <a:noFill/>
          <a:ln w="31750">
            <a:solidFill>
              <a:srgbClr val="FF0000"/>
            </a:solidFill>
          </a:ln>
        </p:spPr>
        <p:txBody>
          <a:bodyPr wrap="square" rtlCol="0">
            <a:spAutoFit/>
          </a:bodyPr>
          <a:lstStyle/>
          <a:p>
            <a:endParaRPr kumimoji="1" lang="zh-CN" altLang="en-US" dirty="0"/>
          </a:p>
        </p:txBody>
      </p:sp>
      <p:cxnSp>
        <p:nvCxnSpPr>
          <p:cNvPr id="14" name="直接箭头连接符 13">
            <a:extLst>
              <a:ext uri="{FF2B5EF4-FFF2-40B4-BE49-F238E27FC236}">
                <a16:creationId xmlns:a16="http://schemas.microsoft.com/office/drawing/2014/main" id="{6483F8FD-1D14-4DC6-3E77-EB2E43416B3B}"/>
              </a:ext>
            </a:extLst>
          </p:cNvPr>
          <p:cNvCxnSpPr>
            <a:cxnSpLocks/>
          </p:cNvCxnSpPr>
          <p:nvPr/>
        </p:nvCxnSpPr>
        <p:spPr>
          <a:xfrm flipV="1">
            <a:off x="4885016" y="2547490"/>
            <a:ext cx="1588743" cy="18449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50B8B268-8090-085F-47E3-51BA8BBC6344}"/>
              </a:ext>
            </a:extLst>
          </p:cNvPr>
          <p:cNvCxnSpPr>
            <a:cxnSpLocks/>
            <a:stCxn id="13" idx="1"/>
          </p:cNvCxnSpPr>
          <p:nvPr/>
        </p:nvCxnSpPr>
        <p:spPr>
          <a:xfrm>
            <a:off x="4869206" y="2741026"/>
            <a:ext cx="1588743" cy="16150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D7804815-CFAE-6AA0-56B4-8DFEA459E479}"/>
              </a:ext>
            </a:extLst>
          </p:cNvPr>
          <p:cNvCxnSpPr>
            <a:cxnSpLocks/>
            <a:stCxn id="13" idx="1"/>
          </p:cNvCxnSpPr>
          <p:nvPr/>
        </p:nvCxnSpPr>
        <p:spPr>
          <a:xfrm>
            <a:off x="4869206" y="2741026"/>
            <a:ext cx="1604553" cy="46519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4A7B41FF-2447-B9B6-5F37-F0D6EB75E8AB}"/>
              </a:ext>
            </a:extLst>
          </p:cNvPr>
          <p:cNvCxnSpPr>
            <a:cxnSpLocks/>
            <a:stCxn id="13" idx="1"/>
          </p:cNvCxnSpPr>
          <p:nvPr/>
        </p:nvCxnSpPr>
        <p:spPr>
          <a:xfrm>
            <a:off x="4869206" y="2741026"/>
            <a:ext cx="1604553" cy="81316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3A36F433-9DC5-6BCA-3032-E37253E3C6D3}"/>
              </a:ext>
            </a:extLst>
          </p:cNvPr>
          <p:cNvSpPr/>
          <p:nvPr/>
        </p:nvSpPr>
        <p:spPr>
          <a:xfrm>
            <a:off x="3562348" y="3703029"/>
            <a:ext cx="1129395" cy="276807"/>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Column block</a:t>
            </a:r>
          </a:p>
        </p:txBody>
      </p:sp>
      <p:cxnSp>
        <p:nvCxnSpPr>
          <p:cNvPr id="29" name="直接箭头连接符 28">
            <a:extLst>
              <a:ext uri="{FF2B5EF4-FFF2-40B4-BE49-F238E27FC236}">
                <a16:creationId xmlns:a16="http://schemas.microsoft.com/office/drawing/2014/main" id="{4C5939BC-E9BF-60A4-BA8F-B258CC537472}"/>
              </a:ext>
            </a:extLst>
          </p:cNvPr>
          <p:cNvCxnSpPr>
            <a:cxnSpLocks/>
            <a:stCxn id="12" idx="3"/>
          </p:cNvCxnSpPr>
          <p:nvPr/>
        </p:nvCxnSpPr>
        <p:spPr>
          <a:xfrm flipH="1">
            <a:off x="4207329" y="3291097"/>
            <a:ext cx="391881" cy="50412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61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GraphLily</a:t>
            </a:r>
            <a:r>
              <a:rPr lang="en-US" altLang="zh-CN" sz="1800" baseline="30000" dirty="0"/>
              <a:t>[1]</a:t>
            </a:r>
            <a:r>
              <a:rPr lang="en-US" altLang="zh-CN" sz="1800" dirty="0"/>
              <a:t> designs the FPGA overlay to support a wide range of graph applications. </a:t>
            </a:r>
            <a:r>
              <a:rPr lang="en-US" altLang="zh-CN" sz="1800" dirty="0" err="1"/>
              <a:t>GraphLily</a:t>
            </a:r>
            <a:r>
              <a:rPr lang="en-US" altLang="zh-CN" sz="1800" dirty="0"/>
              <a:t> mainly optimizes the two dominant kernels </a:t>
            </a:r>
            <a:r>
              <a:rPr lang="en-US" altLang="zh-CN" sz="1800" dirty="0" err="1"/>
              <a:t>SpMV</a:t>
            </a:r>
            <a:r>
              <a:rPr lang="en-US" altLang="zh-CN" sz="1800" dirty="0"/>
              <a:t> and </a:t>
            </a:r>
            <a:r>
              <a:rPr lang="en-US" altLang="zh-CN" sz="1800" dirty="0" err="1"/>
              <a:t>SpMSpV</a:t>
            </a:r>
            <a:r>
              <a:rPr lang="en-US" altLang="zh-CN" sz="1800" dirty="0"/>
              <a:t> in </a:t>
            </a:r>
            <a:r>
              <a:rPr lang="en-US" altLang="zh-CN" sz="1800" dirty="0" err="1"/>
              <a:t>GraphBLAS</a:t>
            </a:r>
            <a:r>
              <a:rPr lang="en-US" altLang="zh-CN" sz="1800" dirty="0"/>
              <a:t>. However, certain general-purpose </a:t>
            </a:r>
            <a:r>
              <a:rPr lang="en-US" altLang="zh-CN" sz="1800" dirty="0">
                <a:solidFill>
                  <a:srgbClr val="FF0000"/>
                </a:solidFill>
              </a:rPr>
              <a:t>hardware allocations are idle</a:t>
            </a:r>
            <a:r>
              <a:rPr lang="en-US" altLang="zh-CN" sz="1800" dirty="0"/>
              <a:t> during </a:t>
            </a:r>
            <a:r>
              <a:rPr lang="en-US" altLang="zh-CN" sz="1800" dirty="0" err="1"/>
              <a:t>SpMV</a:t>
            </a:r>
            <a:r>
              <a:rPr lang="en-US" altLang="zh-CN" sz="1800" dirty="0"/>
              <a:t> processing.</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GraphLily</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15</a:t>
            </a:fld>
            <a:endParaRPr lang="en-US" noProof="1"/>
          </a:p>
        </p:txBody>
      </p:sp>
      <p:sp>
        <p:nvSpPr>
          <p:cNvPr id="9" name="矩形 8">
            <a:extLst>
              <a:ext uri="{FF2B5EF4-FFF2-40B4-BE49-F238E27FC236}">
                <a16:creationId xmlns:a16="http://schemas.microsoft.com/office/drawing/2014/main" id="{17F645C6-F9E5-AFB5-344F-3715BE4D5809}"/>
              </a:ext>
            </a:extLst>
          </p:cNvPr>
          <p:cNvSpPr/>
          <p:nvPr/>
        </p:nvSpPr>
        <p:spPr>
          <a:xfrm>
            <a:off x="336499" y="4426318"/>
            <a:ext cx="8471001" cy="21544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Y. Hu, Y. Du, E.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Ustun</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and Z. Zhang,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Graphlily</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Accelerating graph linear algebra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hbm</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-equipped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in ICCAD, 2021.</a:t>
            </a:r>
          </a:p>
        </p:txBody>
      </p:sp>
      <p:sp>
        <p:nvSpPr>
          <p:cNvPr id="10" name="矩形 9">
            <a:extLst>
              <a:ext uri="{FF2B5EF4-FFF2-40B4-BE49-F238E27FC236}">
                <a16:creationId xmlns:a16="http://schemas.microsoft.com/office/drawing/2014/main" id="{336B925B-DC4B-A1C1-B95A-C5E01092D041}"/>
              </a:ext>
            </a:extLst>
          </p:cNvPr>
          <p:cNvSpPr/>
          <p:nvPr/>
        </p:nvSpPr>
        <p:spPr>
          <a:xfrm>
            <a:off x="775510" y="4125847"/>
            <a:ext cx="240024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architecture of GraphLily</a:t>
            </a:r>
            <a:endParaRPr lang="zh-CN" altLang="en-US" sz="1200"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CB1092DE-C611-0E96-CD1C-BD3753F10111}"/>
              </a:ext>
            </a:extLst>
          </p:cNvPr>
          <p:cNvPicPr>
            <a:picLocks noChangeAspect="1"/>
          </p:cNvPicPr>
          <p:nvPr/>
        </p:nvPicPr>
        <p:blipFill>
          <a:blip r:embed="rId2"/>
          <a:stretch>
            <a:fillRect/>
          </a:stretch>
        </p:blipFill>
        <p:spPr>
          <a:xfrm>
            <a:off x="1081705" y="2143419"/>
            <a:ext cx="1787850" cy="1968710"/>
          </a:xfrm>
          <a:prstGeom prst="rect">
            <a:avLst/>
          </a:prstGeom>
        </p:spPr>
      </p:pic>
      <p:pic>
        <p:nvPicPr>
          <p:cNvPr id="8" name="图片 7">
            <a:extLst>
              <a:ext uri="{FF2B5EF4-FFF2-40B4-BE49-F238E27FC236}">
                <a16:creationId xmlns:a16="http://schemas.microsoft.com/office/drawing/2014/main" id="{F001DA26-6E35-699E-6795-B98EFAE07095}"/>
              </a:ext>
            </a:extLst>
          </p:cNvPr>
          <p:cNvPicPr>
            <a:picLocks noChangeAspect="1"/>
          </p:cNvPicPr>
          <p:nvPr/>
        </p:nvPicPr>
        <p:blipFill>
          <a:blip r:embed="rId3"/>
          <a:stretch>
            <a:fillRect/>
          </a:stretch>
        </p:blipFill>
        <p:spPr>
          <a:xfrm>
            <a:off x="3614760" y="2143419"/>
            <a:ext cx="1914475" cy="1968710"/>
          </a:xfrm>
          <a:prstGeom prst="rect">
            <a:avLst/>
          </a:prstGeom>
        </p:spPr>
      </p:pic>
      <p:pic>
        <p:nvPicPr>
          <p:cNvPr id="11" name="图片 10">
            <a:extLst>
              <a:ext uri="{FF2B5EF4-FFF2-40B4-BE49-F238E27FC236}">
                <a16:creationId xmlns:a16="http://schemas.microsoft.com/office/drawing/2014/main" id="{E3B4E3A0-05E4-9803-2F89-87B039B9758C}"/>
              </a:ext>
            </a:extLst>
          </p:cNvPr>
          <p:cNvPicPr>
            <a:picLocks noChangeAspect="1"/>
          </p:cNvPicPr>
          <p:nvPr/>
        </p:nvPicPr>
        <p:blipFill>
          <a:blip r:embed="rId4"/>
          <a:stretch>
            <a:fillRect/>
          </a:stretch>
        </p:blipFill>
        <p:spPr>
          <a:xfrm>
            <a:off x="6274440" y="2597151"/>
            <a:ext cx="2379849" cy="1061245"/>
          </a:xfrm>
          <a:prstGeom prst="rect">
            <a:avLst/>
          </a:prstGeom>
        </p:spPr>
      </p:pic>
      <p:sp>
        <p:nvSpPr>
          <p:cNvPr id="12" name="矩形 11">
            <a:extLst>
              <a:ext uri="{FF2B5EF4-FFF2-40B4-BE49-F238E27FC236}">
                <a16:creationId xmlns:a16="http://schemas.microsoft.com/office/drawing/2014/main" id="{FE660C37-10C0-79F1-EABB-69250554609E}"/>
              </a:ext>
            </a:extLst>
          </p:cNvPr>
          <p:cNvSpPr/>
          <p:nvPr/>
        </p:nvSpPr>
        <p:spPr>
          <a:xfrm>
            <a:off x="3547392" y="4125847"/>
            <a:ext cx="2049209"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architecture of </a:t>
            </a:r>
            <a:r>
              <a:rPr lang="en-US" altLang="zh-CN" sz="1200" dirty="0" err="1">
                <a:latin typeface="Arial" panose="020B0604020202020204" pitchFamily="34" charset="0"/>
                <a:cs typeface="Arial" panose="020B0604020202020204" pitchFamily="34" charset="0"/>
              </a:rPr>
              <a:t>SpMV</a:t>
            </a:r>
            <a:endParaRPr lang="zh-CN" altLang="en-US" sz="1200" dirty="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1D61F8A0-7430-D772-A191-1C5C52996C35}"/>
              </a:ext>
            </a:extLst>
          </p:cNvPr>
          <p:cNvSpPr/>
          <p:nvPr/>
        </p:nvSpPr>
        <p:spPr>
          <a:xfrm>
            <a:off x="6354083" y="4125847"/>
            <a:ext cx="2220562"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architecture of </a:t>
            </a:r>
            <a:r>
              <a:rPr lang="en-US" altLang="zh-CN" sz="1200" dirty="0" err="1">
                <a:latin typeface="Arial" panose="020B0604020202020204" pitchFamily="34" charset="0"/>
                <a:cs typeface="Arial" panose="020B0604020202020204" pitchFamily="34" charset="0"/>
              </a:rPr>
              <a:t>SpMSpV</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268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Sextans</a:t>
            </a:r>
            <a:r>
              <a:rPr lang="en-US" altLang="zh-CN" sz="1800" baseline="30000" dirty="0"/>
              <a:t>[1]</a:t>
            </a:r>
            <a:r>
              <a:rPr lang="en-US" altLang="zh-CN" sz="1800" dirty="0"/>
              <a:t> serves as an accelerator for general-purpose sparse matrix-dense matrix multiplication (</a:t>
            </a:r>
            <a:r>
              <a:rPr lang="en-US" altLang="zh-CN" sz="1800" dirty="0" err="1"/>
              <a:t>SpMM</a:t>
            </a:r>
            <a:r>
              <a:rPr lang="en-US" altLang="zh-CN" sz="1800" dirty="0"/>
              <a:t>) processing. For streaming, memory channels have to be allocated for three matrices. Therefore, utilizing Sextans directly for </a:t>
            </a:r>
            <a:r>
              <a:rPr lang="en-US" altLang="zh-CN" sz="1800" dirty="0" err="1"/>
              <a:t>SpMV</a:t>
            </a:r>
            <a:r>
              <a:rPr lang="en-US" altLang="zh-CN" sz="1800" dirty="0"/>
              <a:t> processing results in </a:t>
            </a:r>
            <a:r>
              <a:rPr lang="en-US" altLang="zh-CN" sz="1800" dirty="0">
                <a:solidFill>
                  <a:srgbClr val="FF0000"/>
                </a:solidFill>
              </a:rPr>
              <a:t>redundant bandwidth allocation</a:t>
            </a:r>
            <a:r>
              <a:rPr lang="en-US" altLang="zh-CN" sz="1800" dirty="0"/>
              <a:t>.</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Sextans</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16</a:t>
            </a:fld>
            <a:endParaRPr lang="en-US" noProof="1"/>
          </a:p>
        </p:txBody>
      </p:sp>
      <p:sp>
        <p:nvSpPr>
          <p:cNvPr id="9" name="矩形 8">
            <a:extLst>
              <a:ext uri="{FF2B5EF4-FFF2-40B4-BE49-F238E27FC236}">
                <a16:creationId xmlns:a16="http://schemas.microsoft.com/office/drawing/2014/main" id="{17F645C6-F9E5-AFB5-344F-3715BE4D5809}"/>
              </a:ext>
            </a:extLst>
          </p:cNvPr>
          <p:cNvSpPr/>
          <p:nvPr/>
        </p:nvSpPr>
        <p:spPr>
          <a:xfrm>
            <a:off x="336499" y="4426318"/>
            <a:ext cx="8471001" cy="21544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L. Song, Y. Chi, A.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Sohrabizadeh</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Y.-k. Choi, J. Lau, and J. Cong, “Sextans: A streaming accelerator for general-purpose sparse-matrix dense-matrix multiplication,” in FPGA, 2022.</a:t>
            </a:r>
          </a:p>
        </p:txBody>
      </p:sp>
      <p:sp>
        <p:nvSpPr>
          <p:cNvPr id="10" name="矩形 9">
            <a:extLst>
              <a:ext uri="{FF2B5EF4-FFF2-40B4-BE49-F238E27FC236}">
                <a16:creationId xmlns:a16="http://schemas.microsoft.com/office/drawing/2014/main" id="{336B925B-DC4B-A1C1-B95A-C5E01092D041}"/>
              </a:ext>
            </a:extLst>
          </p:cNvPr>
          <p:cNvSpPr/>
          <p:nvPr/>
        </p:nvSpPr>
        <p:spPr>
          <a:xfrm>
            <a:off x="2860361" y="4105522"/>
            <a:ext cx="3086071"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hardware architecture of GraphLily</a:t>
            </a:r>
            <a:endParaRPr lang="zh-CN" altLang="en-US" sz="1200" dirty="0">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F65E415B-9306-2448-0BFD-BDB53715FB90}"/>
              </a:ext>
            </a:extLst>
          </p:cNvPr>
          <p:cNvPicPr>
            <a:picLocks noChangeAspect="1"/>
          </p:cNvPicPr>
          <p:nvPr/>
        </p:nvPicPr>
        <p:blipFill>
          <a:blip r:embed="rId2"/>
          <a:stretch>
            <a:fillRect/>
          </a:stretch>
        </p:blipFill>
        <p:spPr>
          <a:xfrm>
            <a:off x="3009587" y="2377750"/>
            <a:ext cx="2787618" cy="1748937"/>
          </a:xfrm>
          <a:prstGeom prst="rect">
            <a:avLst/>
          </a:prstGeom>
        </p:spPr>
      </p:pic>
    </p:spTree>
    <p:extLst>
      <p:ext uri="{BB962C8B-B14F-4D97-AF65-F5344CB8AC3E}">
        <p14:creationId xmlns:p14="http://schemas.microsoft.com/office/powerpoint/2010/main" val="283505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To fully utilize HBM, it is essential to ensure </a:t>
            </a:r>
            <a:r>
              <a:rPr lang="en-US" altLang="zh-CN" sz="1800" dirty="0">
                <a:solidFill>
                  <a:srgbClr val="FF0000"/>
                </a:solidFill>
              </a:rPr>
              <a:t>streaming accesses </a:t>
            </a:r>
            <a:r>
              <a:rPr lang="en-US" altLang="zh-CN" sz="1800" dirty="0"/>
              <a:t>to amortize latency. Compressed Sparse Row (CSR) is a commonly used sparse matrix storage format. The corresponding channel allocation method for CSR is contiguous allocation. However, contiguous allocation leads to </a:t>
            </a:r>
            <a:r>
              <a:rPr lang="en-US" altLang="zh-CN" sz="1800" dirty="0">
                <a:solidFill>
                  <a:srgbClr val="FF0000"/>
                </a:solidFill>
              </a:rPr>
              <a:t>channel conflicts</a:t>
            </a:r>
            <a:r>
              <a:rPr lang="en-US" altLang="zh-CN" sz="1800" dirty="0"/>
              <a:t>, and the indirect accesses of CSR</a:t>
            </a:r>
            <a:r>
              <a:rPr lang="en-US" altLang="zh-CN" sz="1800" dirty="0">
                <a:solidFill>
                  <a:srgbClr val="FF0000"/>
                </a:solidFill>
              </a:rPr>
              <a:t> prevents streaming accesses</a:t>
            </a:r>
            <a:r>
              <a:rPr lang="en-US" altLang="zh-CN" sz="1800" dirty="0"/>
              <a:t>, resulting in the inability to fully leverage the potential of HBM.</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Challenge 1: Lack of a sparse format that fully utilizes HBM</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17</a:t>
            </a:fld>
            <a:endParaRPr lang="en-US" noProof="1"/>
          </a:p>
        </p:txBody>
      </p:sp>
      <p:sp>
        <p:nvSpPr>
          <p:cNvPr id="10" name="矩形 9">
            <a:extLst>
              <a:ext uri="{FF2B5EF4-FFF2-40B4-BE49-F238E27FC236}">
                <a16:creationId xmlns:a16="http://schemas.microsoft.com/office/drawing/2014/main" id="{336B925B-DC4B-A1C1-B95A-C5E01092D041}"/>
              </a:ext>
            </a:extLst>
          </p:cNvPr>
          <p:cNvSpPr/>
          <p:nvPr/>
        </p:nvSpPr>
        <p:spPr>
          <a:xfrm>
            <a:off x="1069534" y="4220514"/>
            <a:ext cx="181518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Contiguous allocation</a:t>
            </a:r>
            <a:endParaRPr lang="zh-CN" altLang="en-US" sz="1200"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829D8E91-8A34-C43B-1269-D53C000064DE}"/>
              </a:ext>
            </a:extLst>
          </p:cNvPr>
          <p:cNvPicPr>
            <a:picLocks noChangeAspect="1"/>
          </p:cNvPicPr>
          <p:nvPr/>
        </p:nvPicPr>
        <p:blipFill>
          <a:blip r:embed="rId2"/>
          <a:stretch>
            <a:fillRect/>
          </a:stretch>
        </p:blipFill>
        <p:spPr>
          <a:xfrm>
            <a:off x="571440" y="2911853"/>
            <a:ext cx="7990230" cy="1203657"/>
          </a:xfrm>
          <a:prstGeom prst="rect">
            <a:avLst/>
          </a:prstGeom>
        </p:spPr>
      </p:pic>
      <p:sp>
        <p:nvSpPr>
          <p:cNvPr id="12" name="文本框 11">
            <a:extLst>
              <a:ext uri="{FF2B5EF4-FFF2-40B4-BE49-F238E27FC236}">
                <a16:creationId xmlns:a16="http://schemas.microsoft.com/office/drawing/2014/main" id="{8C21EB7F-82BD-0BA1-FD5F-9AB0A5B56AAD}"/>
              </a:ext>
            </a:extLst>
          </p:cNvPr>
          <p:cNvSpPr txBox="1"/>
          <p:nvPr/>
        </p:nvSpPr>
        <p:spPr>
          <a:xfrm flipH="1">
            <a:off x="7315199" y="3123554"/>
            <a:ext cx="544283" cy="252000"/>
          </a:xfrm>
          <a:prstGeom prst="rect">
            <a:avLst/>
          </a:prstGeom>
          <a:noFill/>
          <a:ln w="31750">
            <a:solidFill>
              <a:srgbClr val="FF0000"/>
            </a:solidFill>
          </a:ln>
        </p:spPr>
        <p:txBody>
          <a:bodyPr wrap="square" rtlCol="0">
            <a:spAutoFit/>
          </a:bodyPr>
          <a:lstStyle/>
          <a:p>
            <a:endParaRPr kumimoji="1" lang="zh-CN" altLang="en-US" dirty="0"/>
          </a:p>
        </p:txBody>
      </p:sp>
      <p:sp>
        <p:nvSpPr>
          <p:cNvPr id="13" name="文本框 12">
            <a:extLst>
              <a:ext uri="{FF2B5EF4-FFF2-40B4-BE49-F238E27FC236}">
                <a16:creationId xmlns:a16="http://schemas.microsoft.com/office/drawing/2014/main" id="{38DFD8F9-F2B5-BD8E-4D9A-719E55B5AFDE}"/>
              </a:ext>
            </a:extLst>
          </p:cNvPr>
          <p:cNvSpPr txBox="1"/>
          <p:nvPr/>
        </p:nvSpPr>
        <p:spPr>
          <a:xfrm flipH="1">
            <a:off x="7908470" y="3123554"/>
            <a:ext cx="348344" cy="792000"/>
          </a:xfrm>
          <a:prstGeom prst="rect">
            <a:avLst/>
          </a:prstGeom>
          <a:noFill/>
          <a:ln w="31750">
            <a:solidFill>
              <a:srgbClr val="FF0000"/>
            </a:solidFill>
          </a:ln>
        </p:spPr>
        <p:txBody>
          <a:bodyPr wrap="square" rtlCol="0">
            <a:spAutoFit/>
          </a:bodyPr>
          <a:lstStyle/>
          <a:p>
            <a:endParaRPr kumimoji="1" lang="zh-CN" altLang="en-US" dirty="0"/>
          </a:p>
        </p:txBody>
      </p:sp>
      <p:sp>
        <p:nvSpPr>
          <p:cNvPr id="14" name="矩形 13">
            <a:extLst>
              <a:ext uri="{FF2B5EF4-FFF2-40B4-BE49-F238E27FC236}">
                <a16:creationId xmlns:a16="http://schemas.microsoft.com/office/drawing/2014/main" id="{8FF451BC-28A9-6BAE-F154-26C82A3649B3}"/>
              </a:ext>
            </a:extLst>
          </p:cNvPr>
          <p:cNvSpPr/>
          <p:nvPr/>
        </p:nvSpPr>
        <p:spPr>
          <a:xfrm>
            <a:off x="6565740" y="2596386"/>
            <a:ext cx="1980498" cy="374205"/>
          </a:xfrm>
          <a:prstGeom prst="rect">
            <a:avLst/>
          </a:prstGeom>
        </p:spPr>
        <p:txBody>
          <a:bodyPr wrap="square">
            <a:spAutoFit/>
          </a:bodyPr>
          <a:lstStyle/>
          <a:p>
            <a:pPr algn="ctr">
              <a:lnSpc>
                <a:spcPct val="120000"/>
              </a:lnSpc>
            </a:pPr>
            <a:r>
              <a:rPr lang="en-US" altLang="zh-CN" sz="800" b="1" dirty="0">
                <a:solidFill>
                  <a:srgbClr val="FF0000"/>
                </a:solidFill>
                <a:latin typeface="Arial" panose="020B0604020202020204" pitchFamily="34" charset="0"/>
                <a:cs typeface="Arial" panose="020B0604020202020204" pitchFamily="34" charset="0"/>
              </a:rPr>
              <a:t>Indirect accesses to row pointers prevents streaming accesses</a:t>
            </a:r>
          </a:p>
        </p:txBody>
      </p:sp>
      <p:sp>
        <p:nvSpPr>
          <p:cNvPr id="16" name="矩形 15">
            <a:extLst>
              <a:ext uri="{FF2B5EF4-FFF2-40B4-BE49-F238E27FC236}">
                <a16:creationId xmlns:a16="http://schemas.microsoft.com/office/drawing/2014/main" id="{93BEC3AB-FFFC-A39B-9DF0-4D32600D7D83}"/>
              </a:ext>
            </a:extLst>
          </p:cNvPr>
          <p:cNvSpPr/>
          <p:nvPr/>
        </p:nvSpPr>
        <p:spPr>
          <a:xfrm>
            <a:off x="6821556" y="3899499"/>
            <a:ext cx="1980498" cy="374205"/>
          </a:xfrm>
          <a:prstGeom prst="rect">
            <a:avLst/>
          </a:prstGeom>
        </p:spPr>
        <p:txBody>
          <a:bodyPr wrap="square">
            <a:spAutoFit/>
          </a:bodyPr>
          <a:lstStyle/>
          <a:p>
            <a:pPr algn="ctr">
              <a:lnSpc>
                <a:spcPct val="120000"/>
              </a:lnSpc>
            </a:pPr>
            <a:r>
              <a:rPr lang="en-US" altLang="zh-CN" sz="800" b="1" dirty="0">
                <a:solidFill>
                  <a:srgbClr val="FF0000"/>
                </a:solidFill>
                <a:latin typeface="Arial" panose="020B0604020202020204" pitchFamily="34" charset="0"/>
                <a:cs typeface="Arial" panose="020B0604020202020204" pitchFamily="34" charset="0"/>
              </a:rPr>
              <a:t>Accessing a channel at the same time leads to channel conflicts</a:t>
            </a:r>
          </a:p>
        </p:txBody>
      </p:sp>
      <p:sp>
        <p:nvSpPr>
          <p:cNvPr id="17" name="矩形 16">
            <a:extLst>
              <a:ext uri="{FF2B5EF4-FFF2-40B4-BE49-F238E27FC236}">
                <a16:creationId xmlns:a16="http://schemas.microsoft.com/office/drawing/2014/main" id="{03C6D5B3-AE14-2F1D-7FF3-ADD527BC1B9B}"/>
              </a:ext>
            </a:extLst>
          </p:cNvPr>
          <p:cNvSpPr/>
          <p:nvPr/>
        </p:nvSpPr>
        <p:spPr>
          <a:xfrm>
            <a:off x="4846877" y="4221142"/>
            <a:ext cx="601423"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CSR</a:t>
            </a:r>
            <a:endParaRPr lang="zh-CN" altLang="en-US" sz="1200"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343A6277-2C78-0CFD-B309-2A8B42D3F066}"/>
              </a:ext>
            </a:extLst>
          </p:cNvPr>
          <p:cNvSpPr/>
          <p:nvPr/>
        </p:nvSpPr>
        <p:spPr>
          <a:xfrm>
            <a:off x="6765472" y="4221142"/>
            <a:ext cx="1882521"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Non-zeros accesses</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23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The accumulation phase of </a:t>
            </a:r>
            <a:r>
              <a:rPr lang="en-US" altLang="zh-CN" sz="1800" dirty="0" err="1"/>
              <a:t>SpMV</a:t>
            </a:r>
            <a:r>
              <a:rPr lang="en-US" altLang="zh-CN" sz="1800" dirty="0"/>
              <a:t> unavoidably causes </a:t>
            </a:r>
            <a:r>
              <a:rPr lang="en-US" altLang="zh-CN" sz="1800" dirty="0">
                <a:solidFill>
                  <a:srgbClr val="FF0000"/>
                </a:solidFill>
              </a:rPr>
              <a:t>RAW conflicts</a:t>
            </a:r>
            <a:r>
              <a:rPr lang="en-US" altLang="zh-CN" sz="1800" dirty="0"/>
              <a:t>. A subsequent instruction initiates a read request to the same register when the write operation of a register has not yet completed. The typical </a:t>
            </a:r>
            <a:r>
              <a:rPr lang="en-US" altLang="zh-CN" sz="1800" dirty="0">
                <a:solidFill>
                  <a:srgbClr val="FF0000"/>
                </a:solidFill>
              </a:rPr>
              <a:t>pipeline stall solution strategy</a:t>
            </a:r>
            <a:r>
              <a:rPr lang="en-US" altLang="zh-CN" sz="1800" baseline="30000" dirty="0"/>
              <a:t>[1] </a:t>
            </a:r>
            <a:r>
              <a:rPr lang="en-US" altLang="zh-CN" sz="1800" dirty="0"/>
              <a:t>leads to </a:t>
            </a:r>
            <a:r>
              <a:rPr lang="en-US" altLang="zh-CN" sz="1800" dirty="0">
                <a:solidFill>
                  <a:srgbClr val="FF0000"/>
                </a:solidFill>
              </a:rPr>
              <a:t>high latency </a:t>
            </a:r>
            <a:r>
              <a:rPr lang="en-US" altLang="zh-CN" sz="1800" dirty="0"/>
              <a:t>and </a:t>
            </a:r>
            <a:r>
              <a:rPr lang="en-US" altLang="zh-CN" sz="1800" dirty="0">
                <a:solidFill>
                  <a:srgbClr val="FF0000"/>
                </a:solidFill>
              </a:rPr>
              <a:t>poor throughput</a:t>
            </a:r>
            <a:r>
              <a:rPr lang="en-US" altLang="zh-CN" sz="1800" dirty="0"/>
              <a:t>.</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Challenge 2: Lack of an efficient strategy for mitigating RAW</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18</a:t>
            </a:fld>
            <a:endParaRPr lang="en-US" noProof="1"/>
          </a:p>
        </p:txBody>
      </p:sp>
      <p:pic>
        <p:nvPicPr>
          <p:cNvPr id="6" name="图片 5">
            <a:extLst>
              <a:ext uri="{FF2B5EF4-FFF2-40B4-BE49-F238E27FC236}">
                <a16:creationId xmlns:a16="http://schemas.microsoft.com/office/drawing/2014/main" id="{8A7619A5-4F09-8D0C-A89F-EB22C817BA7C}"/>
              </a:ext>
            </a:extLst>
          </p:cNvPr>
          <p:cNvPicPr>
            <a:picLocks noChangeAspect="1"/>
          </p:cNvPicPr>
          <p:nvPr/>
        </p:nvPicPr>
        <p:blipFill rotWithShape="1">
          <a:blip r:embed="rId2"/>
          <a:srcRect l="3384" t="991" r="5638" b="991"/>
          <a:stretch/>
        </p:blipFill>
        <p:spPr>
          <a:xfrm>
            <a:off x="3397592" y="2340788"/>
            <a:ext cx="293120" cy="1736913"/>
          </a:xfrm>
          <a:prstGeom prst="rect">
            <a:avLst/>
          </a:prstGeom>
        </p:spPr>
      </p:pic>
      <p:sp>
        <p:nvSpPr>
          <p:cNvPr id="7" name="矩形 6">
            <a:extLst>
              <a:ext uri="{FF2B5EF4-FFF2-40B4-BE49-F238E27FC236}">
                <a16:creationId xmlns:a16="http://schemas.microsoft.com/office/drawing/2014/main" id="{AA01C98A-09A7-15AC-7CE6-D382BB0F3A75}"/>
              </a:ext>
            </a:extLst>
          </p:cNvPr>
          <p:cNvSpPr/>
          <p:nvPr/>
        </p:nvSpPr>
        <p:spPr>
          <a:xfrm>
            <a:off x="4035897" y="1994809"/>
            <a:ext cx="2265874" cy="2428870"/>
          </a:xfrm>
          <a:prstGeom prst="rect">
            <a:avLst/>
          </a:prstGeom>
        </p:spPr>
        <p:txBody>
          <a:bodyPr wrap="square">
            <a:spAutoFit/>
          </a:bodyPr>
          <a:lstStyle/>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02</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2</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 </a:t>
            </a:r>
          </a:p>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spc="15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23</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30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p:txBody>
      </p:sp>
      <p:sp>
        <p:nvSpPr>
          <p:cNvPr id="8" name="矩形 7">
            <a:extLst>
              <a:ext uri="{FF2B5EF4-FFF2-40B4-BE49-F238E27FC236}">
                <a16:creationId xmlns:a16="http://schemas.microsoft.com/office/drawing/2014/main" id="{65F4DD82-5DAE-A91C-8498-49A9BD5B4F95}"/>
              </a:ext>
            </a:extLst>
          </p:cNvPr>
          <p:cNvSpPr/>
          <p:nvPr/>
        </p:nvSpPr>
        <p:spPr>
          <a:xfrm>
            <a:off x="2612572" y="4088588"/>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y</a:t>
            </a:r>
            <a:endParaRPr lang="zh-CN" altLang="en-US" sz="1200" i="1"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BA29900B-405E-9938-5CA4-873B501ECD5F}"/>
              </a:ext>
            </a:extLst>
          </p:cNvPr>
          <p:cNvSpPr txBox="1"/>
          <p:nvPr/>
        </p:nvSpPr>
        <p:spPr>
          <a:xfrm flipH="1">
            <a:off x="5640264" y="3550707"/>
            <a:ext cx="254350" cy="252000"/>
          </a:xfrm>
          <a:prstGeom prst="rect">
            <a:avLst/>
          </a:prstGeom>
          <a:noFill/>
          <a:ln w="31750">
            <a:solidFill>
              <a:srgbClr val="FF0000"/>
            </a:solidFill>
          </a:ln>
        </p:spPr>
        <p:txBody>
          <a:bodyPr wrap="square" rtlCol="0">
            <a:spAutoFit/>
          </a:bodyPr>
          <a:lstStyle/>
          <a:p>
            <a:endParaRPr kumimoji="1" lang="zh-CN" altLang="en-US" dirty="0"/>
          </a:p>
        </p:txBody>
      </p:sp>
      <p:sp>
        <p:nvSpPr>
          <p:cNvPr id="19" name="文本框 18">
            <a:extLst>
              <a:ext uri="{FF2B5EF4-FFF2-40B4-BE49-F238E27FC236}">
                <a16:creationId xmlns:a16="http://schemas.microsoft.com/office/drawing/2014/main" id="{BB8273EB-2E12-F803-3F7F-DA4735319DC0}"/>
              </a:ext>
            </a:extLst>
          </p:cNvPr>
          <p:cNvSpPr txBox="1"/>
          <p:nvPr/>
        </p:nvSpPr>
        <p:spPr>
          <a:xfrm flipH="1">
            <a:off x="4444825" y="3252397"/>
            <a:ext cx="254350" cy="252000"/>
          </a:xfrm>
          <a:prstGeom prst="rect">
            <a:avLst/>
          </a:prstGeom>
          <a:noFill/>
          <a:ln w="31750">
            <a:solidFill>
              <a:srgbClr val="FF0000"/>
            </a:solidFill>
          </a:ln>
        </p:spPr>
        <p:txBody>
          <a:bodyPr wrap="square" rtlCol="0">
            <a:spAutoFit/>
          </a:bodyPr>
          <a:lstStyle/>
          <a:p>
            <a:endParaRPr kumimoji="1" lang="zh-CN" altLang="en-US" dirty="0"/>
          </a:p>
        </p:txBody>
      </p:sp>
      <p:sp>
        <p:nvSpPr>
          <p:cNvPr id="20" name="文本框 19">
            <a:extLst>
              <a:ext uri="{FF2B5EF4-FFF2-40B4-BE49-F238E27FC236}">
                <a16:creationId xmlns:a16="http://schemas.microsoft.com/office/drawing/2014/main" id="{4FD98F4A-2ECD-6A4D-5AB5-016D4A8F0193}"/>
              </a:ext>
            </a:extLst>
          </p:cNvPr>
          <p:cNvSpPr txBox="1"/>
          <p:nvPr/>
        </p:nvSpPr>
        <p:spPr>
          <a:xfrm flipH="1">
            <a:off x="5640264" y="4141776"/>
            <a:ext cx="254350" cy="252000"/>
          </a:xfrm>
          <a:prstGeom prst="rect">
            <a:avLst/>
          </a:prstGeom>
          <a:noFill/>
          <a:ln w="31750">
            <a:solidFill>
              <a:srgbClr val="FF0000"/>
            </a:solidFill>
          </a:ln>
        </p:spPr>
        <p:txBody>
          <a:bodyPr wrap="square" rtlCol="0">
            <a:spAutoFit/>
          </a:bodyPr>
          <a:lstStyle/>
          <a:p>
            <a:endParaRPr kumimoji="1" lang="zh-CN" altLang="en-US" dirty="0"/>
          </a:p>
        </p:txBody>
      </p:sp>
      <p:sp>
        <p:nvSpPr>
          <p:cNvPr id="21" name="文本框 20">
            <a:extLst>
              <a:ext uri="{FF2B5EF4-FFF2-40B4-BE49-F238E27FC236}">
                <a16:creationId xmlns:a16="http://schemas.microsoft.com/office/drawing/2014/main" id="{11D3C273-575D-2CDF-9B1B-D91F8212242A}"/>
              </a:ext>
            </a:extLst>
          </p:cNvPr>
          <p:cNvSpPr txBox="1"/>
          <p:nvPr/>
        </p:nvSpPr>
        <p:spPr>
          <a:xfrm flipH="1">
            <a:off x="4444825" y="3843466"/>
            <a:ext cx="254350" cy="252000"/>
          </a:xfrm>
          <a:prstGeom prst="rect">
            <a:avLst/>
          </a:prstGeom>
          <a:noFill/>
          <a:ln w="31750">
            <a:solidFill>
              <a:srgbClr val="FF0000"/>
            </a:solidFill>
          </a:ln>
        </p:spPr>
        <p:txBody>
          <a:bodyPr wrap="square" rtlCol="0">
            <a:spAutoFit/>
          </a:bodyPr>
          <a:lstStyle/>
          <a:p>
            <a:endParaRPr kumimoji="1" lang="zh-CN" altLang="en-US" dirty="0"/>
          </a:p>
        </p:txBody>
      </p:sp>
      <p:cxnSp>
        <p:nvCxnSpPr>
          <p:cNvPr id="22" name="直接箭头连接符 21">
            <a:extLst>
              <a:ext uri="{FF2B5EF4-FFF2-40B4-BE49-F238E27FC236}">
                <a16:creationId xmlns:a16="http://schemas.microsoft.com/office/drawing/2014/main" id="{AFD43A1D-D175-23AC-A77A-E7A93ED5C9E6}"/>
              </a:ext>
            </a:extLst>
          </p:cNvPr>
          <p:cNvCxnSpPr>
            <a:cxnSpLocks/>
            <a:stCxn id="19" idx="1"/>
            <a:endCxn id="15" idx="3"/>
          </p:cNvCxnSpPr>
          <p:nvPr/>
        </p:nvCxnSpPr>
        <p:spPr>
          <a:xfrm>
            <a:off x="4699175" y="3378397"/>
            <a:ext cx="941089" cy="29831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D4E197BF-03B6-263C-BBDA-19F245295036}"/>
              </a:ext>
            </a:extLst>
          </p:cNvPr>
          <p:cNvCxnSpPr>
            <a:cxnSpLocks/>
            <a:stCxn id="21" idx="1"/>
            <a:endCxn id="20" idx="3"/>
          </p:cNvCxnSpPr>
          <p:nvPr/>
        </p:nvCxnSpPr>
        <p:spPr>
          <a:xfrm>
            <a:off x="4699175" y="3969466"/>
            <a:ext cx="941089" cy="29831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CC6DD596-612C-FF5D-24E2-91E3BD436618}"/>
              </a:ext>
            </a:extLst>
          </p:cNvPr>
          <p:cNvSpPr/>
          <p:nvPr/>
        </p:nvSpPr>
        <p:spPr>
          <a:xfrm>
            <a:off x="5893251" y="3538303"/>
            <a:ext cx="564698" cy="276807"/>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RAW</a:t>
            </a:r>
          </a:p>
        </p:txBody>
      </p:sp>
      <p:sp>
        <p:nvSpPr>
          <p:cNvPr id="30" name="矩形 29">
            <a:extLst>
              <a:ext uri="{FF2B5EF4-FFF2-40B4-BE49-F238E27FC236}">
                <a16:creationId xmlns:a16="http://schemas.microsoft.com/office/drawing/2014/main" id="{C676D96C-7861-D523-36A2-0A2A36B44A39}"/>
              </a:ext>
            </a:extLst>
          </p:cNvPr>
          <p:cNvSpPr/>
          <p:nvPr/>
        </p:nvSpPr>
        <p:spPr>
          <a:xfrm>
            <a:off x="5893251" y="4126687"/>
            <a:ext cx="564698" cy="276807"/>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RAW</a:t>
            </a:r>
          </a:p>
        </p:txBody>
      </p:sp>
      <p:sp>
        <p:nvSpPr>
          <p:cNvPr id="31" name="矩形 30">
            <a:extLst>
              <a:ext uri="{FF2B5EF4-FFF2-40B4-BE49-F238E27FC236}">
                <a16:creationId xmlns:a16="http://schemas.microsoft.com/office/drawing/2014/main" id="{342C4D79-7677-A1A5-ACF9-62BC7F3A8617}"/>
              </a:ext>
            </a:extLst>
          </p:cNvPr>
          <p:cNvSpPr/>
          <p:nvPr/>
        </p:nvSpPr>
        <p:spPr>
          <a:xfrm>
            <a:off x="336499" y="4426318"/>
            <a:ext cx="8471001" cy="21544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Y. Du, Y. Hu, Z. Zhou, and Z. Zhang, “High-performance sparse linear algebra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hbm</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-equipped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using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hls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 case study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spmv</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in FPGA, 2022.</a:t>
            </a:r>
          </a:p>
        </p:txBody>
      </p:sp>
    </p:spTree>
    <p:extLst>
      <p:ext uri="{BB962C8B-B14F-4D97-AF65-F5344CB8AC3E}">
        <p14:creationId xmlns:p14="http://schemas.microsoft.com/office/powerpoint/2010/main" val="344351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Existing accelerator</a:t>
            </a:r>
            <a:r>
              <a:rPr lang="en-US" altLang="zh-CN" sz="1800" baseline="30000" dirty="0"/>
              <a:t>[1][2]</a:t>
            </a:r>
            <a:r>
              <a:rPr lang="en-US" altLang="zh-CN" sz="1800" dirty="0"/>
              <a:t> mainly perform </a:t>
            </a:r>
            <a:r>
              <a:rPr lang="en-US" altLang="zh-CN" sz="1800" dirty="0" err="1"/>
              <a:t>SpMV</a:t>
            </a:r>
            <a:r>
              <a:rPr lang="en-US" altLang="zh-CN" sz="1800" dirty="0"/>
              <a:t> with column blocks. However, such an approach ignores the </a:t>
            </a:r>
            <a:r>
              <a:rPr lang="en-US" altLang="zh-CN" sz="1800" dirty="0">
                <a:solidFill>
                  <a:srgbClr val="FF0000"/>
                </a:solidFill>
              </a:rPr>
              <a:t>spatial structure </a:t>
            </a:r>
            <a:r>
              <a:rPr lang="en-US" altLang="zh-CN" sz="1800" dirty="0"/>
              <a:t>of sparse matrices, leading to </a:t>
            </a:r>
            <a:r>
              <a:rPr lang="en-US" altLang="zh-CN" sz="1800" dirty="0">
                <a:solidFill>
                  <a:srgbClr val="FF0000"/>
                </a:solidFill>
              </a:rPr>
              <a:t>low vector reusability </a:t>
            </a:r>
            <a:r>
              <a:rPr lang="en-US" altLang="zh-CN" sz="1800" dirty="0"/>
              <a:t>and </a:t>
            </a:r>
            <a:r>
              <a:rPr lang="en-US" altLang="zh-CN" sz="1800" dirty="0">
                <a:solidFill>
                  <a:srgbClr val="FF0000"/>
                </a:solidFill>
              </a:rPr>
              <a:t>redundant on-chip writes</a:t>
            </a:r>
            <a:r>
              <a:rPr lang="en-US" altLang="zh-CN" sz="1800" dirty="0"/>
              <a:t>. For example, In Serpens, matrices with varying densities and spatial structures can impact the on-chip memory utilization of the input vector.</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000" dirty="0"/>
              <a:t>Challenge 3: Lack of efficient utilization of vector and on-chip memory</a:t>
            </a:r>
            <a:endParaRPr lang="zh-CN" altLang="en-US" sz="20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19</a:t>
            </a:fld>
            <a:endParaRPr lang="en-US" noProof="1"/>
          </a:p>
        </p:txBody>
      </p:sp>
      <p:sp>
        <p:nvSpPr>
          <p:cNvPr id="8" name="矩形 7">
            <a:extLst>
              <a:ext uri="{FF2B5EF4-FFF2-40B4-BE49-F238E27FC236}">
                <a16:creationId xmlns:a16="http://schemas.microsoft.com/office/drawing/2014/main" id="{65F4DD82-5DAE-A91C-8498-49A9BD5B4F95}"/>
              </a:ext>
            </a:extLst>
          </p:cNvPr>
          <p:cNvSpPr/>
          <p:nvPr/>
        </p:nvSpPr>
        <p:spPr>
          <a:xfrm>
            <a:off x="1474535" y="3076956"/>
            <a:ext cx="824632" cy="243208"/>
          </a:xfrm>
          <a:prstGeom prst="rect">
            <a:avLst/>
          </a:prstGeom>
        </p:spPr>
        <p:txBody>
          <a:bodyPr wrap="square">
            <a:spAutoFit/>
          </a:bodyPr>
          <a:lstStyle/>
          <a:p>
            <a:pPr algn="ctr">
              <a:lnSpc>
                <a:spcPct val="120000"/>
              </a:lnSpc>
            </a:pPr>
            <a:r>
              <a:rPr lang="en-US" altLang="zh-CN" sz="900" dirty="0">
                <a:latin typeface="Arial" panose="020B0604020202020204" pitchFamily="34" charset="0"/>
                <a:cs typeface="Arial" panose="020B0604020202020204" pitchFamily="34" charset="0"/>
              </a:rPr>
              <a:t>troll</a:t>
            </a:r>
            <a:endParaRPr lang="en-US" altLang="zh-CN" sz="1200" dirty="0">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342C4D79-7677-A1A5-ACF9-62BC7F3A8617}"/>
              </a:ext>
            </a:extLst>
          </p:cNvPr>
          <p:cNvSpPr/>
          <p:nvPr/>
        </p:nvSpPr>
        <p:spPr>
          <a:xfrm>
            <a:off x="336499" y="4301129"/>
            <a:ext cx="8471001" cy="33855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L. Song, Y. Chi, L. Guo, and J. Cong, “Serpens: A high bandwidth memory based accelerator for general-purpose sparse matrix-vector multiplication,” in DAC, 2022.</a:t>
            </a:r>
          </a:p>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[2] B. Liu and D. Liu, “Towards high-bandwidth-utilization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spmv</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via partial vector duplication,” in ASP-DAC, 2023.</a:t>
            </a:r>
          </a:p>
        </p:txBody>
      </p:sp>
      <p:pic>
        <p:nvPicPr>
          <p:cNvPr id="9" name="图形 8">
            <a:extLst>
              <a:ext uri="{FF2B5EF4-FFF2-40B4-BE49-F238E27FC236}">
                <a16:creationId xmlns:a16="http://schemas.microsoft.com/office/drawing/2014/main" id="{9D1334D5-8741-F7BC-C381-2FBEA76C0B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5388" y="2249485"/>
            <a:ext cx="1246411" cy="935823"/>
          </a:xfrm>
          <a:prstGeom prst="rect">
            <a:avLst/>
          </a:prstGeom>
        </p:spPr>
      </p:pic>
      <p:pic>
        <p:nvPicPr>
          <p:cNvPr id="10" name="图形 9">
            <a:extLst>
              <a:ext uri="{FF2B5EF4-FFF2-40B4-BE49-F238E27FC236}">
                <a16:creationId xmlns:a16="http://schemas.microsoft.com/office/drawing/2014/main" id="{04CE7860-1F6F-C95E-1D45-4510FDB2F7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7365" y="2254853"/>
            <a:ext cx="1246646" cy="936000"/>
          </a:xfrm>
          <a:prstGeom prst="rect">
            <a:avLst/>
          </a:prstGeom>
        </p:spPr>
      </p:pic>
      <p:pic>
        <p:nvPicPr>
          <p:cNvPr id="11" name="图形 10">
            <a:extLst>
              <a:ext uri="{FF2B5EF4-FFF2-40B4-BE49-F238E27FC236}">
                <a16:creationId xmlns:a16="http://schemas.microsoft.com/office/drawing/2014/main" id="{CA0B02FA-DB7A-00E0-D019-691A393D99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17365" y="3248886"/>
            <a:ext cx="1246646" cy="936000"/>
          </a:xfrm>
          <a:prstGeom prst="rect">
            <a:avLst/>
          </a:prstGeom>
        </p:spPr>
      </p:pic>
      <p:pic>
        <p:nvPicPr>
          <p:cNvPr id="12" name="图形 11">
            <a:extLst>
              <a:ext uri="{FF2B5EF4-FFF2-40B4-BE49-F238E27FC236}">
                <a16:creationId xmlns:a16="http://schemas.microsoft.com/office/drawing/2014/main" id="{66E880BA-EAE7-1FFA-3FF1-4740422E2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3528" y="3244961"/>
            <a:ext cx="1246647" cy="936000"/>
          </a:xfrm>
          <a:prstGeom prst="rect">
            <a:avLst/>
          </a:prstGeom>
        </p:spPr>
      </p:pic>
      <p:sp>
        <p:nvSpPr>
          <p:cNvPr id="13" name="矩形 12">
            <a:extLst>
              <a:ext uri="{FF2B5EF4-FFF2-40B4-BE49-F238E27FC236}">
                <a16:creationId xmlns:a16="http://schemas.microsoft.com/office/drawing/2014/main" id="{789AB325-D408-1D4F-3DB4-A1A76A7A5186}"/>
              </a:ext>
            </a:extLst>
          </p:cNvPr>
          <p:cNvSpPr/>
          <p:nvPr/>
        </p:nvSpPr>
        <p:spPr>
          <a:xfrm>
            <a:off x="2894968" y="3076970"/>
            <a:ext cx="1084470" cy="243208"/>
          </a:xfrm>
          <a:prstGeom prst="rect">
            <a:avLst/>
          </a:prstGeom>
        </p:spPr>
        <p:txBody>
          <a:bodyPr wrap="square">
            <a:spAutoFit/>
          </a:bodyPr>
          <a:lstStyle/>
          <a:p>
            <a:pPr algn="ctr">
              <a:lnSpc>
                <a:spcPct val="120000"/>
              </a:lnSpc>
            </a:pPr>
            <a:r>
              <a:rPr lang="en-US" altLang="zh-CN" sz="900" dirty="0">
                <a:latin typeface="Arial" panose="020B0604020202020204" pitchFamily="34" charset="0"/>
                <a:cs typeface="Arial" panose="020B0604020202020204" pitchFamily="34" charset="0"/>
              </a:rPr>
              <a:t>Ga19As19H42</a:t>
            </a:r>
            <a:endParaRPr lang="en-US" altLang="zh-CN" sz="1200" dirty="0">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82FC1F72-0215-5676-3CCB-5D1F2B329F11}"/>
              </a:ext>
            </a:extLst>
          </p:cNvPr>
          <p:cNvSpPr/>
          <p:nvPr/>
        </p:nvSpPr>
        <p:spPr>
          <a:xfrm>
            <a:off x="1474535" y="4072257"/>
            <a:ext cx="824632" cy="243208"/>
          </a:xfrm>
          <a:prstGeom prst="rect">
            <a:avLst/>
          </a:prstGeom>
        </p:spPr>
        <p:txBody>
          <a:bodyPr wrap="square">
            <a:spAutoFit/>
          </a:bodyPr>
          <a:lstStyle/>
          <a:p>
            <a:pPr algn="ctr">
              <a:lnSpc>
                <a:spcPct val="120000"/>
              </a:lnSpc>
            </a:pPr>
            <a:r>
              <a:rPr lang="en-US" altLang="zh-CN" sz="900" dirty="0">
                <a:latin typeface="Arial" panose="020B0604020202020204" pitchFamily="34" charset="0"/>
                <a:cs typeface="Arial" panose="020B0604020202020204" pitchFamily="34" charset="0"/>
              </a:rPr>
              <a:t>Si10H16</a:t>
            </a:r>
            <a:endParaRPr lang="en-US" altLang="zh-CN" sz="1200" dirty="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1C0396D8-331A-62AD-FA54-D5305C7F5F89}"/>
              </a:ext>
            </a:extLst>
          </p:cNvPr>
          <p:cNvSpPr/>
          <p:nvPr/>
        </p:nvSpPr>
        <p:spPr>
          <a:xfrm>
            <a:off x="3024887" y="4072257"/>
            <a:ext cx="824632" cy="243208"/>
          </a:xfrm>
          <a:prstGeom prst="rect">
            <a:avLst/>
          </a:prstGeom>
        </p:spPr>
        <p:txBody>
          <a:bodyPr wrap="square">
            <a:spAutoFit/>
          </a:bodyPr>
          <a:lstStyle/>
          <a:p>
            <a:pPr algn="ctr">
              <a:lnSpc>
                <a:spcPct val="120000"/>
              </a:lnSpc>
            </a:pPr>
            <a:r>
              <a:rPr lang="en-US" altLang="zh-CN" sz="900" dirty="0">
                <a:latin typeface="Arial" panose="020B0604020202020204" pitchFamily="34" charset="0"/>
                <a:cs typeface="Arial" panose="020B0604020202020204" pitchFamily="34" charset="0"/>
              </a:rPr>
              <a:t>3dtube</a:t>
            </a:r>
            <a:endParaRPr lang="en-US" altLang="zh-CN" sz="1200" dirty="0">
              <a:latin typeface="Arial" panose="020B0604020202020204" pitchFamily="34" charset="0"/>
              <a:cs typeface="Arial" panose="020B0604020202020204" pitchFamily="34" charset="0"/>
            </a:endParaRPr>
          </a:p>
        </p:txBody>
      </p:sp>
      <p:pic>
        <p:nvPicPr>
          <p:cNvPr id="17" name="图形 16">
            <a:extLst>
              <a:ext uri="{FF2B5EF4-FFF2-40B4-BE49-F238E27FC236}">
                <a16:creationId xmlns:a16="http://schemas.microsoft.com/office/drawing/2014/main" id="{94F0920E-242B-54E9-ECC5-62FC46BA0D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0935" y="2303915"/>
            <a:ext cx="3485069" cy="1659557"/>
          </a:xfrm>
          <a:prstGeom prst="rect">
            <a:avLst/>
          </a:prstGeom>
        </p:spPr>
      </p:pic>
      <p:sp>
        <p:nvSpPr>
          <p:cNvPr id="18" name="矩形 17">
            <a:extLst>
              <a:ext uri="{FF2B5EF4-FFF2-40B4-BE49-F238E27FC236}">
                <a16:creationId xmlns:a16="http://schemas.microsoft.com/office/drawing/2014/main" id="{E95B3F2B-72DD-77B8-7911-13E24D81CA10}"/>
              </a:ext>
            </a:extLst>
          </p:cNvPr>
          <p:cNvSpPr/>
          <p:nvPr/>
        </p:nvSpPr>
        <p:spPr>
          <a:xfrm>
            <a:off x="4393660" y="3860813"/>
            <a:ext cx="4084191" cy="268407"/>
          </a:xfrm>
          <a:prstGeom prst="rect">
            <a:avLst/>
          </a:prstGeom>
        </p:spPr>
        <p:txBody>
          <a:bodyPr wrap="square">
            <a:spAutoFit/>
          </a:bodyPr>
          <a:lstStyle/>
          <a:p>
            <a:pPr algn="ctr">
              <a:lnSpc>
                <a:spcPct val="120000"/>
              </a:lnSpc>
            </a:pPr>
            <a:r>
              <a:rPr lang="en-US" altLang="zh-CN" sz="1050" dirty="0">
                <a:latin typeface="Arial" panose="020B0604020202020204" pitchFamily="34" charset="0"/>
                <a:cs typeface="Arial" panose="020B0604020202020204" pitchFamily="34" charset="0"/>
              </a:rPr>
              <a:t>The trend of vector on-chip memory utilization with matrix density</a:t>
            </a:r>
            <a:endParaRPr lang="en-US" altLang="zh-CN"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79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t>Background</a:t>
            </a:r>
          </a:p>
          <a:p>
            <a:pPr lvl="1"/>
            <a:r>
              <a:rPr lang="en-US" altLang="zh-CN" sz="1800" dirty="0"/>
              <a:t>Sparse Matrix-Vector Multiplication</a:t>
            </a:r>
          </a:p>
          <a:p>
            <a:pPr lvl="1"/>
            <a:r>
              <a:rPr lang="en-US" altLang="zh-CN" sz="1800" dirty="0"/>
              <a:t>Related Work and Challenges</a:t>
            </a:r>
          </a:p>
          <a:p>
            <a:pPr marL="171450" lvl="1">
              <a:spcBef>
                <a:spcPts val="750"/>
              </a:spcBef>
            </a:pPr>
            <a:r>
              <a:rPr lang="en-US" altLang="zh-CN" sz="2400" dirty="0"/>
              <a:t>Cuper</a:t>
            </a:r>
          </a:p>
          <a:p>
            <a:pPr marL="514350" lvl="2">
              <a:spcBef>
                <a:spcPts val="750"/>
              </a:spcBef>
            </a:pPr>
            <a:r>
              <a:rPr lang="en-US" altLang="zh-CN" sz="1800" dirty="0"/>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t>Experiment</a:t>
            </a:r>
          </a:p>
          <a:p>
            <a:pPr marL="514350" lvl="2">
              <a:spcBef>
                <a:spcPts val="750"/>
              </a:spcBef>
            </a:pPr>
            <a:r>
              <a:rPr lang="en-US" altLang="zh-CN" sz="1800" dirty="0"/>
              <a:t>Experiment Setup</a:t>
            </a:r>
          </a:p>
          <a:p>
            <a:pPr marL="514350" lvl="2">
              <a:spcBef>
                <a:spcPts val="750"/>
              </a:spcBef>
            </a:pPr>
            <a:r>
              <a:rPr lang="en-US" altLang="zh-CN" sz="1800" dirty="0"/>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a:t>
            </a:fld>
            <a:endParaRPr lang="en-US" noProof="1"/>
          </a:p>
        </p:txBody>
      </p:sp>
    </p:spTree>
    <p:extLst>
      <p:ext uri="{BB962C8B-B14F-4D97-AF65-F5344CB8AC3E}">
        <p14:creationId xmlns:p14="http://schemas.microsoft.com/office/powerpoint/2010/main" val="333963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t>Background</a:t>
            </a:r>
          </a:p>
          <a:p>
            <a:pPr lvl="1"/>
            <a:r>
              <a:rPr lang="en-US" altLang="zh-CN" sz="1800" dirty="0"/>
              <a:t>Sparse Matrix-Vector Multiplication</a:t>
            </a:r>
          </a:p>
          <a:p>
            <a:pPr lvl="1"/>
            <a:r>
              <a:rPr lang="en-US" altLang="zh-CN" sz="1800" dirty="0"/>
              <a:t>Related Work and Challenges</a:t>
            </a:r>
          </a:p>
          <a:p>
            <a:pPr marL="171450" lvl="1">
              <a:spcBef>
                <a:spcPts val="750"/>
              </a:spcBef>
            </a:pPr>
            <a:r>
              <a:rPr lang="en-US" altLang="zh-CN" sz="2400" dirty="0">
                <a:solidFill>
                  <a:srgbClr val="FF0000"/>
                </a:solidFill>
              </a:rPr>
              <a:t>Cuper</a:t>
            </a:r>
          </a:p>
          <a:p>
            <a:pPr marL="514350" lvl="2">
              <a:spcBef>
                <a:spcPts val="750"/>
              </a:spcBef>
            </a:pPr>
            <a:r>
              <a:rPr lang="en-US" altLang="zh-CN" sz="1800" dirty="0">
                <a:solidFill>
                  <a:srgbClr val="FF0000"/>
                </a:solidFill>
              </a:rPr>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t>Experiment</a:t>
            </a:r>
          </a:p>
          <a:p>
            <a:pPr marL="514350" lvl="2">
              <a:spcBef>
                <a:spcPts val="750"/>
              </a:spcBef>
            </a:pPr>
            <a:r>
              <a:rPr lang="en-US" altLang="zh-CN" sz="1800" dirty="0"/>
              <a:t>Experiment Setup</a:t>
            </a:r>
          </a:p>
          <a:p>
            <a:pPr marL="514350" lvl="2">
              <a:spcBef>
                <a:spcPts val="750"/>
              </a:spcBef>
            </a:pPr>
            <a:r>
              <a:rPr lang="en-US" altLang="zh-CN" sz="1800" dirty="0"/>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20</a:t>
            </a:fld>
            <a:endParaRPr lang="en-US" noProof="1"/>
          </a:p>
        </p:txBody>
      </p:sp>
    </p:spTree>
    <p:extLst>
      <p:ext uri="{BB962C8B-B14F-4D97-AF65-F5344CB8AC3E}">
        <p14:creationId xmlns:p14="http://schemas.microsoft.com/office/powerpoint/2010/main" val="777020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algn="just">
              <a:buFont typeface="Wingdings" panose="05000000000000000000" pitchFamily="2" charset="2"/>
              <a:buChar char="Ø"/>
            </a:pPr>
            <a:r>
              <a:rPr lang="en-US" altLang="zh-CN" sz="1800" dirty="0">
                <a:solidFill>
                  <a:srgbClr val="FF0000"/>
                </a:solidFill>
              </a:rPr>
              <a:t>Challenge 1: Lack of a sparse format that fully utilizes HBM</a:t>
            </a:r>
          </a:p>
          <a:p>
            <a:pPr algn="just">
              <a:buFont typeface="Wingdings" panose="05000000000000000000" pitchFamily="2" charset="2"/>
              <a:buChar char="Ø"/>
            </a:pPr>
            <a:endParaRPr lang="en-US" altLang="zh-CN" sz="1800" dirty="0"/>
          </a:p>
          <a:p>
            <a:pPr lvl="1" algn="just">
              <a:buFont typeface="Wingdings" panose="05000000000000000000" pitchFamily="2" charset="2"/>
              <a:buChar char="p"/>
            </a:pPr>
            <a:r>
              <a:rPr lang="en-US" altLang="zh-CN" sz="1800" dirty="0"/>
              <a:t>Customized sparse format</a:t>
            </a:r>
            <a:endParaRPr lang="en-US" altLang="zh-CN" sz="1400" dirty="0"/>
          </a:p>
          <a:p>
            <a:pPr lvl="2" algn="just">
              <a:buFont typeface="Wingdings" panose="05000000000000000000" pitchFamily="2" charset="2"/>
              <a:buChar char="ü"/>
            </a:pPr>
            <a:r>
              <a:rPr lang="en-US" altLang="zh-CN" sz="1800" dirty="0"/>
              <a:t>Load balance and data locality</a:t>
            </a:r>
          </a:p>
          <a:p>
            <a:pPr lvl="2" algn="just">
              <a:buFont typeface="Wingdings" panose="05000000000000000000" pitchFamily="2" charset="2"/>
              <a:buChar char="ü"/>
            </a:pPr>
            <a:r>
              <a:rPr lang="en-US" altLang="zh-CN" sz="1800" dirty="0"/>
              <a:t>Fully streaming accesses</a:t>
            </a:r>
          </a:p>
          <a:p>
            <a:pPr lvl="2" algn="just">
              <a:buFont typeface="Wingdings" panose="05000000000000000000" pitchFamily="2" charset="2"/>
              <a:buChar char="ü"/>
            </a:pPr>
            <a:r>
              <a:rPr lang="en-US" altLang="zh-CN" sz="1800" dirty="0"/>
              <a:t>Reduce memory channel conflicts</a:t>
            </a:r>
            <a:endParaRPr lang="en-US" altLang="zh-CN" sz="1800" dirty="0">
              <a:solidFill>
                <a:srgbClr val="FF0000"/>
              </a:solidFill>
            </a:endParaRPr>
          </a:p>
          <a:p>
            <a:pPr lvl="2" algn="just">
              <a:buFont typeface="Wingdings" panose="05000000000000000000" pitchFamily="2" charset="2"/>
              <a:buChar char="ü"/>
            </a:pPr>
            <a:endParaRPr lang="en-US" altLang="zh-CN" sz="1800" dirty="0"/>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Responding to Challenge 1</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21</a:t>
            </a:fld>
            <a:endParaRPr lang="en-US" noProof="1"/>
          </a:p>
        </p:txBody>
      </p:sp>
    </p:spTree>
    <p:extLst>
      <p:ext uri="{BB962C8B-B14F-4D97-AF65-F5344CB8AC3E}">
        <p14:creationId xmlns:p14="http://schemas.microsoft.com/office/powerpoint/2010/main" val="281260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Customized Sparse Format – Sparse slices as the basic unit</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22</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algn="just">
              <a:buFont typeface="Wingdings" panose="05000000000000000000" pitchFamily="2" charset="2"/>
              <a:buChar char="ü"/>
            </a:pPr>
            <a:r>
              <a:rPr lang="en-US" altLang="zh-CN" sz="1800" dirty="0"/>
              <a:t>Load balance and date locality</a:t>
            </a:r>
          </a:p>
          <a:p>
            <a:pPr marL="0" indent="0" algn="just">
              <a:buNone/>
            </a:pPr>
            <a:r>
              <a:rPr lang="en-US" altLang="zh-CN" sz="1800" dirty="0"/>
              <a:t>The row-level parallelism method may exhibit significant disparities in the load between PEs due to the differences between </a:t>
            </a:r>
            <a:r>
              <a:rPr lang="en-US" altLang="zh-CN" sz="1800" dirty="0">
                <a:solidFill>
                  <a:srgbClr val="FF0000"/>
                </a:solidFill>
              </a:rPr>
              <a:t>dense long rows </a:t>
            </a:r>
            <a:r>
              <a:rPr lang="en-US" altLang="zh-CN" sz="1800" dirty="0"/>
              <a:t>and </a:t>
            </a:r>
            <a:r>
              <a:rPr lang="en-US" altLang="zh-CN" sz="1800" dirty="0">
                <a:solidFill>
                  <a:srgbClr val="FF0000"/>
                </a:solidFill>
              </a:rPr>
              <a:t>sparse short rows</a:t>
            </a:r>
            <a:r>
              <a:rPr lang="en-US" altLang="zh-CN" sz="1800" dirty="0"/>
              <a:t>. Sparse slices help alleviate the load imbalance. The fixed partition size of slice structure restricts the load between PEs to maintain a </a:t>
            </a:r>
            <a:r>
              <a:rPr lang="en-US" altLang="zh-CN" sz="1800" dirty="0">
                <a:solidFill>
                  <a:srgbClr val="FF0000"/>
                </a:solidFill>
              </a:rPr>
              <a:t>relatively balanced state</a:t>
            </a:r>
            <a:r>
              <a:rPr lang="en-US" altLang="zh-CN" sz="1800" dirty="0"/>
              <a:t>.</a:t>
            </a:r>
          </a:p>
        </p:txBody>
      </p:sp>
      <p:pic>
        <p:nvPicPr>
          <p:cNvPr id="9" name="图片 8">
            <a:extLst>
              <a:ext uri="{FF2B5EF4-FFF2-40B4-BE49-F238E27FC236}">
                <a16:creationId xmlns:a16="http://schemas.microsoft.com/office/drawing/2014/main" id="{32832AAE-CD68-790C-0EA0-2FF6BAEA5B4C}"/>
              </a:ext>
            </a:extLst>
          </p:cNvPr>
          <p:cNvPicPr>
            <a:picLocks noChangeAspect="1"/>
          </p:cNvPicPr>
          <p:nvPr/>
        </p:nvPicPr>
        <p:blipFill rotWithShape="1">
          <a:blip r:embed="rId2"/>
          <a:srcRect b="1654"/>
          <a:stretch/>
        </p:blipFill>
        <p:spPr>
          <a:xfrm>
            <a:off x="1356317" y="2715603"/>
            <a:ext cx="6322506" cy="1693807"/>
          </a:xfrm>
          <a:prstGeom prst="rect">
            <a:avLst/>
          </a:prstGeom>
        </p:spPr>
      </p:pic>
      <p:sp>
        <p:nvSpPr>
          <p:cNvPr id="10" name="矩形 9">
            <a:extLst>
              <a:ext uri="{FF2B5EF4-FFF2-40B4-BE49-F238E27FC236}">
                <a16:creationId xmlns:a16="http://schemas.microsoft.com/office/drawing/2014/main" id="{D3ED421E-BEDB-8246-7952-ACCB9FEC77F1}"/>
              </a:ext>
            </a:extLst>
          </p:cNvPr>
          <p:cNvSpPr/>
          <p:nvPr/>
        </p:nvSpPr>
        <p:spPr>
          <a:xfrm>
            <a:off x="1602823" y="4324741"/>
            <a:ext cx="1480554"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Original matrix</a:t>
            </a:r>
            <a:endParaRPr lang="zh-CN" altLang="en-US" sz="1200"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436424AE-765E-2658-BA69-3211922AF862}"/>
              </a:ext>
            </a:extLst>
          </p:cNvPr>
          <p:cNvSpPr/>
          <p:nvPr/>
        </p:nvSpPr>
        <p:spPr>
          <a:xfrm>
            <a:off x="3663854" y="4329504"/>
            <a:ext cx="1838874"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Row-level parallelism </a:t>
            </a:r>
            <a:endParaRPr lang="zh-CN" altLang="en-US" sz="1200"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8FB3F9D8-237E-97D5-93E8-2C7CC0000210}"/>
              </a:ext>
            </a:extLst>
          </p:cNvPr>
          <p:cNvSpPr/>
          <p:nvPr/>
        </p:nvSpPr>
        <p:spPr>
          <a:xfrm>
            <a:off x="5839949" y="4324740"/>
            <a:ext cx="1838874"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Slice-level parallelism </a:t>
            </a:r>
            <a:endParaRPr lang="zh-CN" altLang="en-US" sz="12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494DCBC6-58A8-D3E6-5185-6126688995D3}"/>
              </a:ext>
            </a:extLst>
          </p:cNvPr>
          <p:cNvSpPr txBox="1"/>
          <p:nvPr/>
        </p:nvSpPr>
        <p:spPr>
          <a:xfrm flipH="1">
            <a:off x="3339923" y="3138098"/>
            <a:ext cx="812975" cy="252000"/>
          </a:xfrm>
          <a:prstGeom prst="rect">
            <a:avLst/>
          </a:prstGeom>
          <a:noFill/>
          <a:ln w="31750">
            <a:solidFill>
              <a:srgbClr val="FF0000"/>
            </a:solidFill>
          </a:ln>
        </p:spPr>
        <p:txBody>
          <a:bodyPr wrap="square" rtlCol="0">
            <a:spAutoFit/>
          </a:bodyPr>
          <a:lstStyle/>
          <a:p>
            <a:endParaRPr kumimoji="1" lang="zh-CN" altLang="en-US" dirty="0"/>
          </a:p>
        </p:txBody>
      </p:sp>
      <p:sp>
        <p:nvSpPr>
          <p:cNvPr id="14" name="文本框 13">
            <a:extLst>
              <a:ext uri="{FF2B5EF4-FFF2-40B4-BE49-F238E27FC236}">
                <a16:creationId xmlns:a16="http://schemas.microsoft.com/office/drawing/2014/main" id="{CC7E98EA-0317-EDE6-5425-BE38BACEF5D1}"/>
              </a:ext>
            </a:extLst>
          </p:cNvPr>
          <p:cNvSpPr txBox="1"/>
          <p:nvPr/>
        </p:nvSpPr>
        <p:spPr>
          <a:xfrm flipH="1">
            <a:off x="3339923" y="3542723"/>
            <a:ext cx="2418619" cy="252000"/>
          </a:xfrm>
          <a:prstGeom prst="rect">
            <a:avLst/>
          </a:prstGeom>
          <a:noFill/>
          <a:ln w="31750">
            <a:solidFill>
              <a:srgbClr val="FF0000"/>
            </a:solidFill>
          </a:ln>
        </p:spPr>
        <p:txBody>
          <a:bodyPr wrap="square" rtlCol="0">
            <a:spAutoFit/>
          </a:bodyPr>
          <a:lstStyle/>
          <a:p>
            <a:endParaRPr kumimoji="1" lang="zh-CN" altLang="en-US" dirty="0"/>
          </a:p>
        </p:txBody>
      </p:sp>
      <p:sp>
        <p:nvSpPr>
          <p:cNvPr id="15" name="矩形 14">
            <a:extLst>
              <a:ext uri="{FF2B5EF4-FFF2-40B4-BE49-F238E27FC236}">
                <a16:creationId xmlns:a16="http://schemas.microsoft.com/office/drawing/2014/main" id="{73C09C72-3D4A-D100-EA2B-B59F5E608868}"/>
              </a:ext>
            </a:extLst>
          </p:cNvPr>
          <p:cNvSpPr/>
          <p:nvPr/>
        </p:nvSpPr>
        <p:spPr>
          <a:xfrm>
            <a:off x="4320263" y="2959256"/>
            <a:ext cx="1204237" cy="479940"/>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Extreme load imbalance</a:t>
            </a:r>
          </a:p>
        </p:txBody>
      </p:sp>
      <p:cxnSp>
        <p:nvCxnSpPr>
          <p:cNvPr id="16" name="直接箭头连接符 15">
            <a:extLst>
              <a:ext uri="{FF2B5EF4-FFF2-40B4-BE49-F238E27FC236}">
                <a16:creationId xmlns:a16="http://schemas.microsoft.com/office/drawing/2014/main" id="{D7903122-8ABC-7AC4-3875-B6D0FBB7BB1D}"/>
              </a:ext>
            </a:extLst>
          </p:cNvPr>
          <p:cNvCxnSpPr>
            <a:cxnSpLocks/>
            <a:endCxn id="13" idx="1"/>
          </p:cNvCxnSpPr>
          <p:nvPr/>
        </p:nvCxnSpPr>
        <p:spPr>
          <a:xfrm flipH="1">
            <a:off x="4152898" y="3211286"/>
            <a:ext cx="299358" cy="5281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F8AA6485-E0CC-071A-59C7-AF4263A493A8}"/>
              </a:ext>
            </a:extLst>
          </p:cNvPr>
          <p:cNvCxnSpPr>
            <a:cxnSpLocks/>
          </p:cNvCxnSpPr>
          <p:nvPr/>
        </p:nvCxnSpPr>
        <p:spPr>
          <a:xfrm flipH="1">
            <a:off x="4549232" y="3381090"/>
            <a:ext cx="93524" cy="1526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3E8166A3-868E-CB05-BD82-3542C8174A8E}"/>
              </a:ext>
            </a:extLst>
          </p:cNvPr>
          <p:cNvSpPr txBox="1"/>
          <p:nvPr/>
        </p:nvSpPr>
        <p:spPr>
          <a:xfrm flipH="1">
            <a:off x="5861954" y="2753509"/>
            <a:ext cx="1800537" cy="1440000"/>
          </a:xfrm>
          <a:prstGeom prst="rect">
            <a:avLst/>
          </a:prstGeom>
          <a:noFill/>
          <a:ln w="31750">
            <a:solidFill>
              <a:srgbClr val="FF0000"/>
            </a:solidFill>
          </a:ln>
        </p:spPr>
        <p:txBody>
          <a:bodyPr wrap="square" rtlCol="0">
            <a:spAutoFit/>
          </a:bodyPr>
          <a:lstStyle/>
          <a:p>
            <a:endParaRPr kumimoji="1" lang="zh-CN" altLang="en-US" dirty="0"/>
          </a:p>
        </p:txBody>
      </p:sp>
      <p:sp>
        <p:nvSpPr>
          <p:cNvPr id="23" name="矩形 22">
            <a:extLst>
              <a:ext uri="{FF2B5EF4-FFF2-40B4-BE49-F238E27FC236}">
                <a16:creationId xmlns:a16="http://schemas.microsoft.com/office/drawing/2014/main" id="{C351E681-2B04-B89A-515D-8F6E0479E0D9}"/>
              </a:ext>
            </a:extLst>
          </p:cNvPr>
          <p:cNvSpPr/>
          <p:nvPr/>
        </p:nvSpPr>
        <p:spPr>
          <a:xfrm>
            <a:off x="7664131" y="2974894"/>
            <a:ext cx="1204237" cy="479940"/>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Relative load balance</a:t>
            </a:r>
          </a:p>
        </p:txBody>
      </p:sp>
      <p:cxnSp>
        <p:nvCxnSpPr>
          <p:cNvPr id="24" name="直接箭头连接符 23">
            <a:extLst>
              <a:ext uri="{FF2B5EF4-FFF2-40B4-BE49-F238E27FC236}">
                <a16:creationId xmlns:a16="http://schemas.microsoft.com/office/drawing/2014/main" id="{14B77071-938B-06EF-7BF0-A6F3282DDC8D}"/>
              </a:ext>
            </a:extLst>
          </p:cNvPr>
          <p:cNvCxnSpPr>
            <a:cxnSpLocks/>
          </p:cNvCxnSpPr>
          <p:nvPr/>
        </p:nvCxnSpPr>
        <p:spPr>
          <a:xfrm flipH="1">
            <a:off x="7655690" y="3246961"/>
            <a:ext cx="213632" cy="7921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384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Customized Sparse Format – Sparse slices store by CSC</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23</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To utilize </a:t>
            </a:r>
            <a:r>
              <a:rPr lang="en-US" altLang="zh-CN" sz="1800" dirty="0">
                <a:solidFill>
                  <a:srgbClr val="FF0000"/>
                </a:solidFill>
              </a:rPr>
              <a:t>vector reusability</a:t>
            </a:r>
            <a:r>
              <a:rPr lang="en-US" altLang="zh-CN" sz="1800" dirty="0"/>
              <a:t>, we store sparse slices by compressed sparse column (CSC). Furthermore, Due to on-chip resource limitations, we employ a </a:t>
            </a:r>
            <a:r>
              <a:rPr lang="en-US" altLang="zh-CN" sz="1800" dirty="0">
                <a:solidFill>
                  <a:srgbClr val="FF0000"/>
                </a:solidFill>
              </a:rPr>
              <a:t>batched approach </a:t>
            </a:r>
            <a:r>
              <a:rPr lang="en-US" altLang="zh-CN" sz="1800" dirty="0"/>
              <a:t>to perform </a:t>
            </a:r>
            <a:r>
              <a:rPr lang="en-US" altLang="zh-CN" sz="1800" dirty="0" err="1"/>
              <a:t>SpMV</a:t>
            </a:r>
            <a:r>
              <a:rPr lang="en-US" altLang="zh-CN" sz="1800" dirty="0"/>
              <a:t>.</a:t>
            </a:r>
          </a:p>
        </p:txBody>
      </p:sp>
      <p:pic>
        <p:nvPicPr>
          <p:cNvPr id="2" name="图片 1">
            <a:extLst>
              <a:ext uri="{FF2B5EF4-FFF2-40B4-BE49-F238E27FC236}">
                <a16:creationId xmlns:a16="http://schemas.microsoft.com/office/drawing/2014/main" id="{B6F8D57B-D825-5C31-8155-0BFF88D6709B}"/>
              </a:ext>
            </a:extLst>
          </p:cNvPr>
          <p:cNvPicPr>
            <a:picLocks noChangeAspect="1"/>
          </p:cNvPicPr>
          <p:nvPr/>
        </p:nvPicPr>
        <p:blipFill rotWithShape="1">
          <a:blip r:embed="rId2"/>
          <a:srcRect l="7420" t="9149" r="8724" b="7314"/>
          <a:stretch/>
        </p:blipFill>
        <p:spPr>
          <a:xfrm>
            <a:off x="2215145" y="1980112"/>
            <a:ext cx="1480554" cy="2156391"/>
          </a:xfrm>
          <a:prstGeom prst="rect">
            <a:avLst/>
          </a:prstGeom>
        </p:spPr>
      </p:pic>
      <p:pic>
        <p:nvPicPr>
          <p:cNvPr id="6" name="图片 5">
            <a:extLst>
              <a:ext uri="{FF2B5EF4-FFF2-40B4-BE49-F238E27FC236}">
                <a16:creationId xmlns:a16="http://schemas.microsoft.com/office/drawing/2014/main" id="{71DCE087-71D7-C14B-6823-843E0E83DB57}"/>
              </a:ext>
            </a:extLst>
          </p:cNvPr>
          <p:cNvPicPr>
            <a:picLocks noChangeAspect="1"/>
          </p:cNvPicPr>
          <p:nvPr/>
        </p:nvPicPr>
        <p:blipFill>
          <a:blip r:embed="rId3"/>
          <a:stretch>
            <a:fillRect/>
          </a:stretch>
        </p:blipFill>
        <p:spPr>
          <a:xfrm>
            <a:off x="5448300" y="1953958"/>
            <a:ext cx="1427475" cy="2156400"/>
          </a:xfrm>
          <a:prstGeom prst="rect">
            <a:avLst/>
          </a:prstGeom>
        </p:spPr>
      </p:pic>
      <p:sp>
        <p:nvSpPr>
          <p:cNvPr id="7" name="箭头: 右 6">
            <a:extLst>
              <a:ext uri="{FF2B5EF4-FFF2-40B4-BE49-F238E27FC236}">
                <a16:creationId xmlns:a16="http://schemas.microsoft.com/office/drawing/2014/main" id="{36E29AC5-A172-7F3F-0172-183F8FBF72D1}"/>
              </a:ext>
            </a:extLst>
          </p:cNvPr>
          <p:cNvSpPr/>
          <p:nvPr/>
        </p:nvSpPr>
        <p:spPr>
          <a:xfrm>
            <a:off x="4389972" y="2853201"/>
            <a:ext cx="364055" cy="178957"/>
          </a:xfrm>
          <a:prstGeom prst="rightArrow">
            <a:avLst/>
          </a:prstGeom>
          <a:solidFill>
            <a:schemeClr val="tx1"/>
          </a:solidFill>
          <a:ln w="317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4F53E362-FF26-139F-6A2A-2DF905AA2410}"/>
              </a:ext>
            </a:extLst>
          </p:cNvPr>
          <p:cNvSpPr/>
          <p:nvPr/>
        </p:nvSpPr>
        <p:spPr>
          <a:xfrm>
            <a:off x="1929394" y="4136503"/>
            <a:ext cx="2052055"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Sparse slices store by CSC</a:t>
            </a:r>
            <a:endParaRPr lang="zh-CN" altLang="en-US" sz="1200"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7D223A33-2A82-1D74-01D8-9BF13E510C2B}"/>
              </a:ext>
            </a:extLst>
          </p:cNvPr>
          <p:cNvSpPr/>
          <p:nvPr/>
        </p:nvSpPr>
        <p:spPr>
          <a:xfrm>
            <a:off x="5388127" y="4134394"/>
            <a:ext cx="154782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Batched approach </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045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Customized Sparse Format – Non-zeros store by COO</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24</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algn="just">
              <a:buFont typeface="Wingdings" panose="05000000000000000000" pitchFamily="2" charset="2"/>
              <a:buChar char="ü"/>
            </a:pPr>
            <a:r>
              <a:rPr lang="en-US" altLang="zh-CN" sz="1800" dirty="0"/>
              <a:t>Fully streaming accesses</a:t>
            </a:r>
          </a:p>
          <a:p>
            <a:pPr marL="0" indent="0" algn="just">
              <a:buNone/>
            </a:pPr>
            <a:r>
              <a:rPr lang="en-US" altLang="zh-CN" sz="1800" dirty="0"/>
              <a:t>In order to </a:t>
            </a:r>
            <a:r>
              <a:rPr lang="en-US" altLang="zh-CN" sz="1800" dirty="0">
                <a:solidFill>
                  <a:srgbClr val="FF0000"/>
                </a:solidFill>
              </a:rPr>
              <a:t>reduce extra control overhead</a:t>
            </a:r>
            <a:r>
              <a:rPr lang="en-US" altLang="zh-CN" sz="1800" dirty="0"/>
              <a:t>, we utilize coordinate (COO) to store non-zero information in each sparse slice. </a:t>
            </a:r>
            <a:r>
              <a:rPr lang="en-US" altLang="zh-CN" sz="1800" dirty="0">
                <a:solidFill>
                  <a:srgbClr val="FF0000"/>
                </a:solidFill>
              </a:rPr>
              <a:t>Synchronized parsing </a:t>
            </a:r>
            <a:r>
              <a:rPr lang="en-US" altLang="zh-CN" sz="1800" dirty="0"/>
              <a:t>of COO indices and values ensures full streaming accesses to each HBM channel.</a:t>
            </a:r>
          </a:p>
        </p:txBody>
      </p:sp>
      <p:pic>
        <p:nvPicPr>
          <p:cNvPr id="6" name="图片 5">
            <a:extLst>
              <a:ext uri="{FF2B5EF4-FFF2-40B4-BE49-F238E27FC236}">
                <a16:creationId xmlns:a16="http://schemas.microsoft.com/office/drawing/2014/main" id="{55997705-10A7-F159-996B-58278B0F4A02}"/>
              </a:ext>
            </a:extLst>
          </p:cNvPr>
          <p:cNvPicPr>
            <a:picLocks noChangeAspect="1"/>
          </p:cNvPicPr>
          <p:nvPr/>
        </p:nvPicPr>
        <p:blipFill>
          <a:blip r:embed="rId2"/>
          <a:stretch>
            <a:fillRect/>
          </a:stretch>
        </p:blipFill>
        <p:spPr>
          <a:xfrm>
            <a:off x="572400" y="2700127"/>
            <a:ext cx="7969754" cy="1202400"/>
          </a:xfrm>
          <a:prstGeom prst="rect">
            <a:avLst/>
          </a:prstGeom>
        </p:spPr>
      </p:pic>
      <p:sp>
        <p:nvSpPr>
          <p:cNvPr id="7" name="矩形 6">
            <a:extLst>
              <a:ext uri="{FF2B5EF4-FFF2-40B4-BE49-F238E27FC236}">
                <a16:creationId xmlns:a16="http://schemas.microsoft.com/office/drawing/2014/main" id="{C9AA0C51-FF13-6929-067C-A78CAB15B5C9}"/>
              </a:ext>
            </a:extLst>
          </p:cNvPr>
          <p:cNvSpPr/>
          <p:nvPr/>
        </p:nvSpPr>
        <p:spPr>
          <a:xfrm>
            <a:off x="1069534" y="4008241"/>
            <a:ext cx="181518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Contiguous allocation</a:t>
            </a:r>
            <a:endParaRPr lang="zh-CN" altLang="en-US" sz="1200" dirty="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43BA10ED-108D-1679-2F68-8DEF16258453}"/>
              </a:ext>
            </a:extLst>
          </p:cNvPr>
          <p:cNvSpPr/>
          <p:nvPr/>
        </p:nvSpPr>
        <p:spPr>
          <a:xfrm>
            <a:off x="4846877" y="4008869"/>
            <a:ext cx="601423"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COO</a:t>
            </a:r>
            <a:endParaRPr lang="zh-CN" altLang="en-US" sz="1200"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F63706AC-7BA6-A37D-704E-94578B240076}"/>
              </a:ext>
            </a:extLst>
          </p:cNvPr>
          <p:cNvSpPr/>
          <p:nvPr/>
        </p:nvSpPr>
        <p:spPr>
          <a:xfrm>
            <a:off x="6765472" y="4008869"/>
            <a:ext cx="1882521"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Non-zeros accesses</a:t>
            </a:r>
            <a:endParaRPr lang="zh-CN" altLang="en-US" sz="1200"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13E1B368-DF16-E88A-FE0A-C04EB9349465}"/>
              </a:ext>
            </a:extLst>
          </p:cNvPr>
          <p:cNvSpPr txBox="1"/>
          <p:nvPr/>
        </p:nvSpPr>
        <p:spPr>
          <a:xfrm flipH="1">
            <a:off x="7091798" y="2949451"/>
            <a:ext cx="1440000" cy="216000"/>
          </a:xfrm>
          <a:prstGeom prst="rect">
            <a:avLst/>
          </a:prstGeom>
          <a:noFill/>
          <a:ln w="31750">
            <a:solidFill>
              <a:srgbClr val="FF0000"/>
            </a:solidFill>
          </a:ln>
        </p:spPr>
        <p:txBody>
          <a:bodyPr wrap="square" rtlCol="0">
            <a:spAutoFit/>
          </a:bodyPr>
          <a:lstStyle/>
          <a:p>
            <a:endParaRPr kumimoji="1" lang="zh-CN" altLang="en-US" dirty="0"/>
          </a:p>
        </p:txBody>
      </p:sp>
      <p:sp>
        <p:nvSpPr>
          <p:cNvPr id="21" name="文本框 20">
            <a:extLst>
              <a:ext uri="{FF2B5EF4-FFF2-40B4-BE49-F238E27FC236}">
                <a16:creationId xmlns:a16="http://schemas.microsoft.com/office/drawing/2014/main" id="{31361986-E328-1010-6C31-EBCF12F876A3}"/>
              </a:ext>
            </a:extLst>
          </p:cNvPr>
          <p:cNvSpPr txBox="1"/>
          <p:nvPr/>
        </p:nvSpPr>
        <p:spPr>
          <a:xfrm flipH="1">
            <a:off x="7091798" y="3461995"/>
            <a:ext cx="1440000" cy="216000"/>
          </a:xfrm>
          <a:prstGeom prst="rect">
            <a:avLst/>
          </a:prstGeom>
          <a:noFill/>
          <a:ln w="31750">
            <a:solidFill>
              <a:srgbClr val="FF0000"/>
            </a:solidFill>
          </a:ln>
        </p:spPr>
        <p:txBody>
          <a:bodyPr wrap="square" rtlCol="0">
            <a:spAutoFit/>
          </a:bodyPr>
          <a:lstStyle/>
          <a:p>
            <a:endParaRPr kumimoji="1" lang="zh-CN" altLang="en-US" dirty="0"/>
          </a:p>
        </p:txBody>
      </p:sp>
      <p:sp>
        <p:nvSpPr>
          <p:cNvPr id="25" name="矩形 24">
            <a:extLst>
              <a:ext uri="{FF2B5EF4-FFF2-40B4-BE49-F238E27FC236}">
                <a16:creationId xmlns:a16="http://schemas.microsoft.com/office/drawing/2014/main" id="{0CEB4B98-1700-65F9-1A6F-3D49D4024969}"/>
              </a:ext>
            </a:extLst>
          </p:cNvPr>
          <p:cNvSpPr/>
          <p:nvPr/>
        </p:nvSpPr>
        <p:spPr>
          <a:xfrm>
            <a:off x="6755533" y="3156670"/>
            <a:ext cx="1902398" cy="276807"/>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Fully streaming accesses</a:t>
            </a:r>
          </a:p>
        </p:txBody>
      </p:sp>
    </p:spTree>
    <p:extLst>
      <p:ext uri="{BB962C8B-B14F-4D97-AF65-F5344CB8AC3E}">
        <p14:creationId xmlns:p14="http://schemas.microsoft.com/office/powerpoint/2010/main" val="94632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52E89-D300-B0D2-2647-654260EBACBE}"/>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946F496E-893C-EB6B-5EE3-6A1C62FC6BEA}"/>
              </a:ext>
            </a:extLst>
          </p:cNvPr>
          <p:cNvSpPr>
            <a:spLocks noGrp="1"/>
          </p:cNvSpPr>
          <p:nvPr>
            <p:ph type="title"/>
          </p:nvPr>
        </p:nvSpPr>
        <p:spPr/>
        <p:txBody>
          <a:bodyPr/>
          <a:lstStyle/>
          <a:p>
            <a:r>
              <a:rPr lang="en-US" altLang="zh-CN" sz="2400" dirty="0"/>
              <a:t>Customized Sparse Format – Cyclic row allocation</a:t>
            </a:r>
          </a:p>
        </p:txBody>
      </p:sp>
      <p:sp>
        <p:nvSpPr>
          <p:cNvPr id="4" name="日期占位符 3">
            <a:extLst>
              <a:ext uri="{FF2B5EF4-FFF2-40B4-BE49-F238E27FC236}">
                <a16:creationId xmlns:a16="http://schemas.microsoft.com/office/drawing/2014/main" id="{6437B915-3845-2201-A04B-931A60EA2948}"/>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D3E3484C-F2E0-96F3-4BB3-D5E93D37CAA1}"/>
              </a:ext>
            </a:extLst>
          </p:cNvPr>
          <p:cNvSpPr>
            <a:spLocks noGrp="1"/>
          </p:cNvSpPr>
          <p:nvPr>
            <p:ph type="sldNum" sz="quarter" idx="12"/>
          </p:nvPr>
        </p:nvSpPr>
        <p:spPr/>
        <p:txBody>
          <a:bodyPr/>
          <a:lstStyle/>
          <a:p>
            <a:fld id="{22DECF6A-13F7-418C-BBFC-95033FFCD5F1}" type="slidenum">
              <a:rPr lang="en-US" noProof="1" smtClean="0"/>
              <a:pPr/>
              <a:t>25</a:t>
            </a:fld>
            <a:endParaRPr lang="en-US" noProof="1"/>
          </a:p>
        </p:txBody>
      </p:sp>
      <p:sp>
        <p:nvSpPr>
          <p:cNvPr id="8" name="内容占位符 1">
            <a:extLst>
              <a:ext uri="{FF2B5EF4-FFF2-40B4-BE49-F238E27FC236}">
                <a16:creationId xmlns:a16="http://schemas.microsoft.com/office/drawing/2014/main" id="{E7B5B771-611D-3ACD-DEB9-0874F8F83424}"/>
              </a:ext>
            </a:extLst>
          </p:cNvPr>
          <p:cNvSpPr>
            <a:spLocks noGrp="1"/>
          </p:cNvSpPr>
          <p:nvPr>
            <p:ph idx="1"/>
          </p:nvPr>
        </p:nvSpPr>
        <p:spPr>
          <a:xfrm>
            <a:off x="336499" y="1016813"/>
            <a:ext cx="8471002" cy="3615910"/>
          </a:xfrm>
        </p:spPr>
        <p:txBody>
          <a:bodyPr>
            <a:normAutofit/>
          </a:bodyPr>
          <a:lstStyle/>
          <a:p>
            <a:pPr algn="just">
              <a:buFont typeface="Wingdings" panose="05000000000000000000" pitchFamily="2" charset="2"/>
              <a:buChar char="ü"/>
            </a:pPr>
            <a:r>
              <a:rPr lang="en-US" altLang="zh-CN" sz="1800" dirty="0"/>
              <a:t>Reduce memory channel conflicts</a:t>
            </a:r>
          </a:p>
          <a:p>
            <a:pPr marL="0" indent="0" algn="just">
              <a:buNone/>
            </a:pPr>
            <a:r>
              <a:rPr lang="en-US" altLang="zh-CN" sz="1800" dirty="0"/>
              <a:t>Contiguous row allocation leads to </a:t>
            </a:r>
            <a:r>
              <a:rPr lang="en-US" altLang="zh-CN" sz="1800" dirty="0">
                <a:solidFill>
                  <a:srgbClr val="FF0000"/>
                </a:solidFill>
              </a:rPr>
              <a:t>channel conflicts</a:t>
            </a:r>
            <a:r>
              <a:rPr lang="en-US" altLang="zh-CN" sz="1800" dirty="0"/>
              <a:t> among PEs, resulting in high access latency. Therefore, we </a:t>
            </a:r>
            <a:r>
              <a:rPr lang="en-US" altLang="zh-CN" sz="1800" dirty="0">
                <a:solidFill>
                  <a:srgbClr val="FF0000"/>
                </a:solidFill>
              </a:rPr>
              <a:t>cyclically allocate</a:t>
            </a:r>
            <a:r>
              <a:rPr lang="en-US" altLang="zh-CN" sz="1800" dirty="0"/>
              <a:t> rows to each channel.</a:t>
            </a:r>
          </a:p>
        </p:txBody>
      </p:sp>
      <p:pic>
        <p:nvPicPr>
          <p:cNvPr id="6" name="图片 5">
            <a:extLst>
              <a:ext uri="{FF2B5EF4-FFF2-40B4-BE49-F238E27FC236}">
                <a16:creationId xmlns:a16="http://schemas.microsoft.com/office/drawing/2014/main" id="{AC0F9E68-CD03-FC62-C7D5-A46486935218}"/>
              </a:ext>
            </a:extLst>
          </p:cNvPr>
          <p:cNvPicPr>
            <a:picLocks noChangeAspect="1"/>
          </p:cNvPicPr>
          <p:nvPr/>
        </p:nvPicPr>
        <p:blipFill>
          <a:blip r:embed="rId2"/>
          <a:stretch>
            <a:fillRect/>
          </a:stretch>
        </p:blipFill>
        <p:spPr>
          <a:xfrm>
            <a:off x="572400" y="2700000"/>
            <a:ext cx="8004672" cy="1202400"/>
          </a:xfrm>
          <a:prstGeom prst="rect">
            <a:avLst/>
          </a:prstGeom>
        </p:spPr>
      </p:pic>
      <p:sp>
        <p:nvSpPr>
          <p:cNvPr id="9" name="矩形 8">
            <a:extLst>
              <a:ext uri="{FF2B5EF4-FFF2-40B4-BE49-F238E27FC236}">
                <a16:creationId xmlns:a16="http://schemas.microsoft.com/office/drawing/2014/main" id="{85385FCE-3349-1F12-5F06-640FB5F47E4F}"/>
              </a:ext>
            </a:extLst>
          </p:cNvPr>
          <p:cNvSpPr/>
          <p:nvPr/>
        </p:nvSpPr>
        <p:spPr>
          <a:xfrm>
            <a:off x="1282693" y="4008868"/>
            <a:ext cx="1308995"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Cyclic allocation</a:t>
            </a:r>
            <a:endParaRPr lang="zh-CN" altLang="en-US" sz="1200" dirty="0">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5649CB97-A244-95AE-7169-E4FC4226994A}"/>
              </a:ext>
            </a:extLst>
          </p:cNvPr>
          <p:cNvSpPr/>
          <p:nvPr/>
        </p:nvSpPr>
        <p:spPr>
          <a:xfrm>
            <a:off x="4846877" y="4008869"/>
            <a:ext cx="601423"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COO</a:t>
            </a:r>
            <a:endParaRPr lang="zh-CN" altLang="en-US" sz="1200"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91F1E78A-0BEA-75AD-B9BA-545A0232ACF0}"/>
              </a:ext>
            </a:extLst>
          </p:cNvPr>
          <p:cNvSpPr/>
          <p:nvPr/>
        </p:nvSpPr>
        <p:spPr>
          <a:xfrm>
            <a:off x="6765472" y="4008869"/>
            <a:ext cx="1882521"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Non-zeros accesses</a:t>
            </a:r>
            <a:endParaRPr lang="zh-CN" altLang="en-US" sz="1200"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8663FD7F-43BD-0754-68F5-540D4A7059BA}"/>
              </a:ext>
            </a:extLst>
          </p:cNvPr>
          <p:cNvSpPr txBox="1"/>
          <p:nvPr/>
        </p:nvSpPr>
        <p:spPr>
          <a:xfrm flipH="1">
            <a:off x="7268051" y="2910643"/>
            <a:ext cx="348344" cy="792000"/>
          </a:xfrm>
          <a:prstGeom prst="rect">
            <a:avLst/>
          </a:prstGeom>
          <a:noFill/>
          <a:ln w="31750">
            <a:solidFill>
              <a:srgbClr val="FF0000"/>
            </a:solidFill>
          </a:ln>
        </p:spPr>
        <p:txBody>
          <a:bodyPr wrap="square" rtlCol="0">
            <a:spAutoFit/>
          </a:bodyPr>
          <a:lstStyle/>
          <a:p>
            <a:endParaRPr kumimoji="1" lang="zh-CN" altLang="en-US" dirty="0"/>
          </a:p>
        </p:txBody>
      </p:sp>
      <p:sp>
        <p:nvSpPr>
          <p:cNvPr id="13" name="文本框 12">
            <a:extLst>
              <a:ext uri="{FF2B5EF4-FFF2-40B4-BE49-F238E27FC236}">
                <a16:creationId xmlns:a16="http://schemas.microsoft.com/office/drawing/2014/main" id="{74E8BF26-3DA4-4471-983C-6283808EF2D1}"/>
              </a:ext>
            </a:extLst>
          </p:cNvPr>
          <p:cNvSpPr txBox="1"/>
          <p:nvPr/>
        </p:nvSpPr>
        <p:spPr>
          <a:xfrm flipH="1">
            <a:off x="7748389" y="2910643"/>
            <a:ext cx="348344" cy="792000"/>
          </a:xfrm>
          <a:prstGeom prst="rect">
            <a:avLst/>
          </a:prstGeom>
          <a:noFill/>
          <a:ln w="31750">
            <a:solidFill>
              <a:srgbClr val="FF0000"/>
            </a:solidFill>
          </a:ln>
        </p:spPr>
        <p:txBody>
          <a:bodyPr wrap="square" rtlCol="0">
            <a:spAutoFit/>
          </a:bodyPr>
          <a:lstStyle/>
          <a:p>
            <a:endParaRPr kumimoji="1" lang="zh-CN" altLang="en-US" dirty="0"/>
          </a:p>
        </p:txBody>
      </p:sp>
      <p:sp>
        <p:nvSpPr>
          <p:cNvPr id="14" name="文本框 13">
            <a:extLst>
              <a:ext uri="{FF2B5EF4-FFF2-40B4-BE49-F238E27FC236}">
                <a16:creationId xmlns:a16="http://schemas.microsoft.com/office/drawing/2014/main" id="{C238902D-5609-80FB-579C-8A249B7C3283}"/>
              </a:ext>
            </a:extLst>
          </p:cNvPr>
          <p:cNvSpPr txBox="1"/>
          <p:nvPr/>
        </p:nvSpPr>
        <p:spPr>
          <a:xfrm flipH="1">
            <a:off x="8211525" y="2910643"/>
            <a:ext cx="348344" cy="792000"/>
          </a:xfrm>
          <a:prstGeom prst="rect">
            <a:avLst/>
          </a:prstGeom>
          <a:noFill/>
          <a:ln w="31750">
            <a:solidFill>
              <a:srgbClr val="FF0000"/>
            </a:solidFill>
          </a:ln>
        </p:spPr>
        <p:txBody>
          <a:bodyPr wrap="square" rtlCol="0">
            <a:spAutoFit/>
          </a:bodyPr>
          <a:lstStyle/>
          <a:p>
            <a:endParaRPr kumimoji="1" lang="zh-CN" altLang="en-US" dirty="0"/>
          </a:p>
        </p:txBody>
      </p:sp>
      <p:sp>
        <p:nvSpPr>
          <p:cNvPr id="15" name="矩形 14">
            <a:extLst>
              <a:ext uri="{FF2B5EF4-FFF2-40B4-BE49-F238E27FC236}">
                <a16:creationId xmlns:a16="http://schemas.microsoft.com/office/drawing/2014/main" id="{C0AD98C3-9156-E4A7-06E1-161212115D27}"/>
              </a:ext>
            </a:extLst>
          </p:cNvPr>
          <p:cNvSpPr/>
          <p:nvPr/>
        </p:nvSpPr>
        <p:spPr>
          <a:xfrm>
            <a:off x="7132869" y="3725471"/>
            <a:ext cx="1576941" cy="276807"/>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No channel conflicts</a:t>
            </a:r>
          </a:p>
        </p:txBody>
      </p:sp>
    </p:spTree>
    <p:extLst>
      <p:ext uri="{BB962C8B-B14F-4D97-AF65-F5344CB8AC3E}">
        <p14:creationId xmlns:p14="http://schemas.microsoft.com/office/powerpoint/2010/main" val="1398914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t>Background</a:t>
            </a:r>
          </a:p>
          <a:p>
            <a:pPr lvl="1"/>
            <a:r>
              <a:rPr lang="en-US" altLang="zh-CN" sz="1800" dirty="0"/>
              <a:t>Sparse Matrix-Vector Multiplication</a:t>
            </a:r>
          </a:p>
          <a:p>
            <a:pPr lvl="1"/>
            <a:r>
              <a:rPr lang="en-US" altLang="zh-CN" sz="1800" dirty="0"/>
              <a:t>Related Work and Challenges</a:t>
            </a:r>
          </a:p>
          <a:p>
            <a:pPr marL="171450" lvl="1">
              <a:spcBef>
                <a:spcPts val="750"/>
              </a:spcBef>
            </a:pPr>
            <a:r>
              <a:rPr lang="en-US" altLang="zh-CN" sz="2400" dirty="0">
                <a:solidFill>
                  <a:srgbClr val="FF0000"/>
                </a:solidFill>
              </a:rPr>
              <a:t>Cuper</a:t>
            </a:r>
          </a:p>
          <a:p>
            <a:pPr marL="514350" lvl="2">
              <a:spcBef>
                <a:spcPts val="750"/>
              </a:spcBef>
            </a:pPr>
            <a:r>
              <a:rPr lang="en-US" altLang="zh-CN" sz="1800" dirty="0"/>
              <a:t>Customized Sparse Format</a:t>
            </a:r>
          </a:p>
          <a:p>
            <a:pPr marL="514350" lvl="2">
              <a:spcBef>
                <a:spcPts val="750"/>
              </a:spcBef>
            </a:pPr>
            <a:r>
              <a:rPr lang="en-US" altLang="zh-CN" sz="1800" dirty="0">
                <a:solidFill>
                  <a:srgbClr val="FF0000"/>
                </a:solidFill>
              </a:rPr>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t>Experiment</a:t>
            </a:r>
          </a:p>
          <a:p>
            <a:pPr marL="514350" lvl="2">
              <a:spcBef>
                <a:spcPts val="750"/>
              </a:spcBef>
            </a:pPr>
            <a:r>
              <a:rPr lang="en-US" altLang="zh-CN" sz="1800" dirty="0"/>
              <a:t>Experiment Setup</a:t>
            </a:r>
          </a:p>
          <a:p>
            <a:pPr marL="514350" lvl="2">
              <a:spcBef>
                <a:spcPts val="750"/>
              </a:spcBef>
            </a:pPr>
            <a:r>
              <a:rPr lang="en-US" altLang="zh-CN" sz="1800" dirty="0"/>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26</a:t>
            </a:fld>
            <a:endParaRPr lang="en-US" noProof="1"/>
          </a:p>
        </p:txBody>
      </p:sp>
    </p:spTree>
    <p:extLst>
      <p:ext uri="{BB962C8B-B14F-4D97-AF65-F5344CB8AC3E}">
        <p14:creationId xmlns:p14="http://schemas.microsoft.com/office/powerpoint/2010/main" val="4103562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algn="just">
              <a:buFont typeface="Wingdings" panose="05000000000000000000" pitchFamily="2" charset="2"/>
              <a:buChar char="Ø"/>
            </a:pPr>
            <a:r>
              <a:rPr lang="en-US" altLang="zh-CN" sz="1800" dirty="0">
                <a:solidFill>
                  <a:srgbClr val="FF0000"/>
                </a:solidFill>
              </a:rPr>
              <a:t>Challenge 2: Lack of an efficient strategy for mitigating RAW</a:t>
            </a:r>
          </a:p>
          <a:p>
            <a:pPr algn="just">
              <a:buFont typeface="Wingdings" panose="05000000000000000000" pitchFamily="2" charset="2"/>
              <a:buChar char="Ø"/>
            </a:pPr>
            <a:endParaRPr lang="en-US" altLang="zh-CN" sz="1800" dirty="0">
              <a:solidFill>
                <a:srgbClr val="FF0000"/>
              </a:solidFill>
            </a:endParaRPr>
          </a:p>
          <a:p>
            <a:pPr lvl="1" algn="just">
              <a:buFont typeface="Wingdings" panose="05000000000000000000" pitchFamily="2" charset="2"/>
              <a:buChar char="p"/>
            </a:pPr>
            <a:r>
              <a:rPr lang="en-US" altLang="zh-CN" sz="1800" dirty="0"/>
              <a:t>Step 1. Conflict-Aware Row Reordering</a:t>
            </a:r>
          </a:p>
          <a:p>
            <a:pPr lvl="2" algn="just">
              <a:buFont typeface="Wingdings" panose="05000000000000000000" pitchFamily="2" charset="2"/>
              <a:buChar char="ü"/>
            </a:pPr>
            <a:r>
              <a:rPr lang="en-US" altLang="zh-CN" sz="1800" dirty="0"/>
              <a:t>Mitigate RAW conflicts</a:t>
            </a:r>
          </a:p>
          <a:p>
            <a:pPr lvl="2" algn="just">
              <a:buFont typeface="Wingdings" panose="05000000000000000000" pitchFamily="2" charset="2"/>
              <a:buChar char="ü"/>
            </a:pPr>
            <a:endParaRPr lang="en-US" altLang="zh-CN" sz="1800" dirty="0">
              <a:solidFill>
                <a:srgbClr val="FF0000"/>
              </a:solidFill>
            </a:endParaRPr>
          </a:p>
          <a:p>
            <a:pPr algn="just">
              <a:buFont typeface="Wingdings" panose="05000000000000000000" pitchFamily="2" charset="2"/>
              <a:buChar char="Ø"/>
            </a:pPr>
            <a:r>
              <a:rPr lang="en-US" altLang="zh-CN" sz="1800" dirty="0">
                <a:solidFill>
                  <a:srgbClr val="FF0000"/>
                </a:solidFill>
              </a:rPr>
              <a:t>Challenge 3: Lack of efficient utilization of vector and on-chip memory</a:t>
            </a:r>
          </a:p>
          <a:p>
            <a:pPr algn="just">
              <a:buFont typeface="Wingdings" panose="05000000000000000000" pitchFamily="2" charset="2"/>
              <a:buChar char="Ø"/>
            </a:pPr>
            <a:endParaRPr lang="en-US" altLang="zh-CN" sz="1800" dirty="0">
              <a:solidFill>
                <a:srgbClr val="FF0000"/>
              </a:solidFill>
            </a:endParaRPr>
          </a:p>
          <a:p>
            <a:pPr lvl="1" algn="just">
              <a:buFont typeface="Wingdings" panose="05000000000000000000" pitchFamily="2" charset="2"/>
              <a:buChar char="p"/>
            </a:pPr>
            <a:r>
              <a:rPr lang="en-US" altLang="zh-CN" sz="1800" dirty="0"/>
              <a:t>Step 2. Reuse-Aware Column Reordering</a:t>
            </a:r>
          </a:p>
          <a:p>
            <a:pPr lvl="2" algn="just">
              <a:buFont typeface="Wingdings" panose="05000000000000000000" pitchFamily="2" charset="2"/>
              <a:buChar char="ü"/>
            </a:pPr>
            <a:r>
              <a:rPr lang="en-US" altLang="zh-CN" sz="1800" dirty="0"/>
              <a:t>Enhance vector reusability</a:t>
            </a:r>
            <a:endParaRPr lang="en-US" altLang="zh-CN" sz="1800" dirty="0">
              <a:solidFill>
                <a:srgbClr val="FF0000"/>
              </a:solidFill>
            </a:endParaRPr>
          </a:p>
          <a:p>
            <a:pPr algn="just">
              <a:buFont typeface="Wingdings" panose="05000000000000000000" pitchFamily="2" charset="2"/>
              <a:buChar char="Ø"/>
            </a:pPr>
            <a:endParaRPr lang="en-US" altLang="zh-CN" sz="1800" dirty="0"/>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Responding to Challenge 2 and Challenge 3</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27</a:t>
            </a:fld>
            <a:endParaRPr lang="en-US" noProof="1"/>
          </a:p>
        </p:txBody>
      </p:sp>
    </p:spTree>
    <p:extLst>
      <p:ext uri="{BB962C8B-B14F-4D97-AF65-F5344CB8AC3E}">
        <p14:creationId xmlns:p14="http://schemas.microsoft.com/office/powerpoint/2010/main" val="767846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28</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As an example, we take a 16-by-16 sparse slice from a sparse matrix of size 64-by-64.</a:t>
            </a:r>
          </a:p>
        </p:txBody>
      </p:sp>
      <p:pic>
        <p:nvPicPr>
          <p:cNvPr id="15" name="图片 14">
            <a:extLst>
              <a:ext uri="{FF2B5EF4-FFF2-40B4-BE49-F238E27FC236}">
                <a16:creationId xmlns:a16="http://schemas.microsoft.com/office/drawing/2014/main" id="{4279393A-ACC0-1A95-0F4F-15C3EF9DF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0" y="2502000"/>
            <a:ext cx="3145542" cy="2023114"/>
          </a:xfrm>
          <a:prstGeom prst="rect">
            <a:avLst/>
          </a:prstGeom>
        </p:spPr>
      </p:pic>
      <p:sp>
        <p:nvSpPr>
          <p:cNvPr id="11" name="标题 2">
            <a:extLst>
              <a:ext uri="{FF2B5EF4-FFF2-40B4-BE49-F238E27FC236}">
                <a16:creationId xmlns:a16="http://schemas.microsoft.com/office/drawing/2014/main" id="{3D2672DE-67CE-2FB5-0174-135279BB84CE}"/>
              </a:ext>
            </a:extLst>
          </p:cNvPr>
          <p:cNvSpPr>
            <a:spLocks noGrp="1"/>
          </p:cNvSpPr>
          <p:nvPr>
            <p:ph type="title"/>
          </p:nvPr>
        </p:nvSpPr>
        <p:spPr>
          <a:xfrm>
            <a:off x="136187" y="95094"/>
            <a:ext cx="8871626" cy="577902"/>
          </a:xfrm>
        </p:spPr>
        <p:txBody>
          <a:bodyPr/>
          <a:lstStyle/>
          <a:p>
            <a:r>
              <a:rPr lang="en-US" altLang="zh-CN" sz="2300" dirty="0"/>
              <a:t>Two-Step Reordering – Step 1. Conflict-Aware Row Reordering</a:t>
            </a:r>
            <a:endParaRPr lang="zh-CN" altLang="en-US" sz="2300" dirty="0"/>
          </a:p>
        </p:txBody>
      </p:sp>
    </p:spTree>
    <p:extLst>
      <p:ext uri="{BB962C8B-B14F-4D97-AF65-F5344CB8AC3E}">
        <p14:creationId xmlns:p14="http://schemas.microsoft.com/office/powerpoint/2010/main" val="3869148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300" dirty="0"/>
              <a:t>Two-Step Reordering – Step 1. Conflict-Aware Row Reordering</a:t>
            </a:r>
            <a:endParaRPr lang="zh-CN" altLang="en-US" sz="23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29</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To fully utilize the 512-bit off-chip memory bandwidth. We aggregate the row and column indices into 32-bit, enabling us to encode a single non-zero element in 64-bit. With this strategy, eight non-zeros can be delivered to the chip per cycle. Thus, it takes </a:t>
            </a:r>
            <a:r>
              <a:rPr lang="en-US" altLang="zh-CN" sz="1800" dirty="0">
                <a:solidFill>
                  <a:srgbClr val="FF0000"/>
                </a:solidFill>
              </a:rPr>
              <a:t>three cycles </a:t>
            </a:r>
            <a:r>
              <a:rPr lang="en-US" altLang="zh-CN" sz="1800" dirty="0"/>
              <a:t>to deliver the 24 non-zeros (in blue).</a:t>
            </a:r>
          </a:p>
        </p:txBody>
      </p:sp>
      <p:pic>
        <p:nvPicPr>
          <p:cNvPr id="6" name="图片 5">
            <a:extLst>
              <a:ext uri="{FF2B5EF4-FFF2-40B4-BE49-F238E27FC236}">
                <a16:creationId xmlns:a16="http://schemas.microsoft.com/office/drawing/2014/main" id="{B873050E-3D1D-01E5-D628-4D474879E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0" y="2502000"/>
            <a:ext cx="5971044" cy="2023114"/>
          </a:xfrm>
          <a:prstGeom prst="rect">
            <a:avLst/>
          </a:prstGeom>
        </p:spPr>
      </p:pic>
    </p:spTree>
    <p:extLst>
      <p:ext uri="{BB962C8B-B14F-4D97-AF65-F5344CB8AC3E}">
        <p14:creationId xmlns:p14="http://schemas.microsoft.com/office/powerpoint/2010/main" val="2246125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solidFill>
                  <a:srgbClr val="FF0000"/>
                </a:solidFill>
              </a:rPr>
              <a:t>Background</a:t>
            </a:r>
          </a:p>
          <a:p>
            <a:pPr lvl="1"/>
            <a:r>
              <a:rPr lang="en-US" altLang="zh-CN" sz="1800" dirty="0">
                <a:solidFill>
                  <a:srgbClr val="FF0000"/>
                </a:solidFill>
              </a:rPr>
              <a:t>Sparse Matrix-Vector Multiplication</a:t>
            </a:r>
          </a:p>
          <a:p>
            <a:pPr lvl="1"/>
            <a:r>
              <a:rPr lang="en-US" altLang="zh-CN" sz="1800" dirty="0"/>
              <a:t>Related Work and Challenges</a:t>
            </a:r>
          </a:p>
          <a:p>
            <a:pPr marL="171450" lvl="1">
              <a:spcBef>
                <a:spcPts val="750"/>
              </a:spcBef>
            </a:pPr>
            <a:r>
              <a:rPr lang="en-US" altLang="zh-CN" sz="2400" dirty="0"/>
              <a:t>Cuper</a:t>
            </a:r>
          </a:p>
          <a:p>
            <a:pPr marL="514350" lvl="2">
              <a:spcBef>
                <a:spcPts val="750"/>
              </a:spcBef>
            </a:pPr>
            <a:r>
              <a:rPr lang="en-US" altLang="zh-CN" sz="1800" dirty="0"/>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t>Experiment</a:t>
            </a:r>
          </a:p>
          <a:p>
            <a:pPr marL="514350" lvl="2">
              <a:spcBef>
                <a:spcPts val="750"/>
              </a:spcBef>
            </a:pPr>
            <a:r>
              <a:rPr lang="en-US" altLang="zh-CN" sz="1800" dirty="0"/>
              <a:t>Experiment Setup</a:t>
            </a:r>
          </a:p>
          <a:p>
            <a:pPr marL="514350" lvl="2">
              <a:spcBef>
                <a:spcPts val="750"/>
              </a:spcBef>
            </a:pPr>
            <a:r>
              <a:rPr lang="en-US" altLang="zh-CN" sz="1800" dirty="0"/>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a:t>
            </a:fld>
            <a:endParaRPr lang="en-US" noProof="1"/>
          </a:p>
        </p:txBody>
      </p:sp>
    </p:spTree>
    <p:extLst>
      <p:ext uri="{BB962C8B-B14F-4D97-AF65-F5344CB8AC3E}">
        <p14:creationId xmlns:p14="http://schemas.microsoft.com/office/powerpoint/2010/main" val="595717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300" dirty="0"/>
              <a:t>Two-Step Reordering – Step 1. Conflict-Aware Row Reordering</a:t>
            </a:r>
            <a:endParaRPr lang="zh-CN" altLang="en-US" sz="23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30</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However, delivery in this order introduces a large number of </a:t>
            </a:r>
            <a:r>
              <a:rPr lang="en-US" altLang="zh-CN" sz="1800" dirty="0">
                <a:solidFill>
                  <a:srgbClr val="FF0000"/>
                </a:solidFill>
              </a:rPr>
              <a:t>RAW conflicts</a:t>
            </a:r>
            <a:r>
              <a:rPr lang="en-US" altLang="zh-CN" sz="1800" dirty="0"/>
              <a:t>. </a:t>
            </a:r>
          </a:p>
        </p:txBody>
      </p:sp>
      <p:pic>
        <p:nvPicPr>
          <p:cNvPr id="10" name="图片 9">
            <a:extLst>
              <a:ext uri="{FF2B5EF4-FFF2-40B4-BE49-F238E27FC236}">
                <a16:creationId xmlns:a16="http://schemas.microsoft.com/office/drawing/2014/main" id="{29BD1826-AAE1-4B75-0B00-9CE9A433E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0" y="2502000"/>
            <a:ext cx="5971044" cy="2023114"/>
          </a:xfrm>
          <a:prstGeom prst="rect">
            <a:avLst/>
          </a:prstGeom>
        </p:spPr>
      </p:pic>
    </p:spTree>
    <p:extLst>
      <p:ext uri="{BB962C8B-B14F-4D97-AF65-F5344CB8AC3E}">
        <p14:creationId xmlns:p14="http://schemas.microsoft.com/office/powerpoint/2010/main" val="531996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300" dirty="0"/>
              <a:t>Two-Step Reordering – Step 1. Conflict-Aware Row Reordering</a:t>
            </a:r>
            <a:endParaRPr lang="zh-CN" altLang="en-US" sz="23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31</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To effectively mitigate RAW, we propose a </a:t>
            </a:r>
            <a:r>
              <a:rPr lang="en-US" altLang="zh-CN" sz="1800" dirty="0">
                <a:solidFill>
                  <a:srgbClr val="FF0000"/>
                </a:solidFill>
              </a:rPr>
              <a:t>conflict-aware row reordering algorithm</a:t>
            </a:r>
            <a:r>
              <a:rPr lang="en-US" altLang="zh-CN" sz="1800" dirty="0"/>
              <a:t>. It involves filling a </a:t>
            </a:r>
            <a:r>
              <a:rPr lang="en-US" altLang="zh-CN" sz="1800" dirty="0">
                <a:solidFill>
                  <a:srgbClr val="FF0000"/>
                </a:solidFill>
              </a:rPr>
              <a:t>sliding window</a:t>
            </a:r>
            <a:r>
              <a:rPr lang="en-US" altLang="zh-CN" sz="1800" dirty="0"/>
              <a:t> of width four with consecutively selected conflict-free row addresses from the initial sequence. If there is no more matching address, the window is temporarily made idle.</a:t>
            </a:r>
          </a:p>
        </p:txBody>
      </p:sp>
      <p:pic>
        <p:nvPicPr>
          <p:cNvPr id="6" name="图片 5">
            <a:extLst>
              <a:ext uri="{FF2B5EF4-FFF2-40B4-BE49-F238E27FC236}">
                <a16:creationId xmlns:a16="http://schemas.microsoft.com/office/drawing/2014/main" id="{2B583DD9-B777-38B9-E4B2-CA82B178C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0" y="2502000"/>
            <a:ext cx="5968758" cy="2020828"/>
          </a:xfrm>
          <a:prstGeom prst="rect">
            <a:avLst/>
          </a:prstGeom>
        </p:spPr>
      </p:pic>
    </p:spTree>
    <p:extLst>
      <p:ext uri="{BB962C8B-B14F-4D97-AF65-F5344CB8AC3E}">
        <p14:creationId xmlns:p14="http://schemas.microsoft.com/office/powerpoint/2010/main" val="3470369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200" dirty="0"/>
              <a:t>Two-Step Reordering – Step 2. Reuse-Aware Column Reordering</a:t>
            </a:r>
            <a:endParaRPr lang="zh-CN" altLang="en-US" sz="22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32</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We further analyze the reordered sequence and find that there are </a:t>
            </a:r>
            <a:r>
              <a:rPr lang="en-US" altLang="zh-CN" sz="1800" dirty="0">
                <a:solidFill>
                  <a:srgbClr val="FF0000"/>
                </a:solidFill>
              </a:rPr>
              <a:t>reusable vector elements</a:t>
            </a:r>
            <a:r>
              <a:rPr lang="en-US" altLang="zh-CN" sz="1800" dirty="0"/>
              <a:t> in it, as shown by the purple in figure.</a:t>
            </a:r>
          </a:p>
        </p:txBody>
      </p:sp>
      <p:pic>
        <p:nvPicPr>
          <p:cNvPr id="7" name="图片 6">
            <a:extLst>
              <a:ext uri="{FF2B5EF4-FFF2-40B4-BE49-F238E27FC236}">
                <a16:creationId xmlns:a16="http://schemas.microsoft.com/office/drawing/2014/main" id="{9A37DC05-C333-5AA4-47B7-5FB297C32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0" y="2502000"/>
            <a:ext cx="5971044" cy="2023114"/>
          </a:xfrm>
          <a:prstGeom prst="rect">
            <a:avLst/>
          </a:prstGeom>
        </p:spPr>
      </p:pic>
    </p:spTree>
    <p:extLst>
      <p:ext uri="{BB962C8B-B14F-4D97-AF65-F5344CB8AC3E}">
        <p14:creationId xmlns:p14="http://schemas.microsoft.com/office/powerpoint/2010/main" val="3686807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200" dirty="0"/>
              <a:t>Two-Step Reordering – Step 2. Reuse-Aware Column Reordering</a:t>
            </a:r>
            <a:endParaRPr lang="zh-CN" altLang="en-US" sz="22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33</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Therefore, we propose a </a:t>
            </a:r>
            <a:r>
              <a:rPr lang="en-US" altLang="zh-CN" sz="1800" dirty="0">
                <a:solidFill>
                  <a:srgbClr val="FF0000"/>
                </a:solidFill>
              </a:rPr>
              <a:t>reuse-aware column reordering algorithm</a:t>
            </a:r>
            <a:r>
              <a:rPr lang="en-US" altLang="zh-CN" sz="1800" dirty="0"/>
              <a:t>. With the priority of step 1 reordering algorithm, we gather non-zeros with the same column index greatest possible to improve data locality. Continuous reuse of vector elements is achieved by setting </a:t>
            </a:r>
            <a:r>
              <a:rPr lang="en-US" altLang="zh-CN" sz="1800" dirty="0">
                <a:solidFill>
                  <a:srgbClr val="FF0000"/>
                </a:solidFill>
              </a:rPr>
              <a:t>flexible</a:t>
            </a:r>
            <a:r>
              <a:rPr lang="en-US" altLang="zh-CN" sz="1800" dirty="0"/>
              <a:t> </a:t>
            </a:r>
            <a:r>
              <a:rPr lang="en-US" altLang="zh-CN" sz="1800" dirty="0">
                <a:solidFill>
                  <a:srgbClr val="FF0000"/>
                </a:solidFill>
              </a:rPr>
              <a:t>reuse registers</a:t>
            </a:r>
            <a:r>
              <a:rPr lang="en-US" altLang="zh-CN" sz="1800" dirty="0"/>
              <a:t> in the hardware architecture.</a:t>
            </a:r>
          </a:p>
        </p:txBody>
      </p:sp>
      <p:pic>
        <p:nvPicPr>
          <p:cNvPr id="6" name="图片 5">
            <a:extLst>
              <a:ext uri="{FF2B5EF4-FFF2-40B4-BE49-F238E27FC236}">
                <a16:creationId xmlns:a16="http://schemas.microsoft.com/office/drawing/2014/main" id="{D2B01F1D-4540-5C08-ABFC-BCA312FB8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0" y="2502000"/>
            <a:ext cx="5977902" cy="2023114"/>
          </a:xfrm>
          <a:prstGeom prst="rect">
            <a:avLst/>
          </a:prstGeom>
        </p:spPr>
      </p:pic>
    </p:spTree>
    <p:extLst>
      <p:ext uri="{BB962C8B-B14F-4D97-AF65-F5344CB8AC3E}">
        <p14:creationId xmlns:p14="http://schemas.microsoft.com/office/powerpoint/2010/main" val="2392075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Dataflow Processing – Packaging</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34</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Benefiting from the index aggregation strategy, we can </a:t>
            </a:r>
            <a:r>
              <a:rPr lang="en-US" altLang="zh-CN" sz="1800" dirty="0">
                <a:solidFill>
                  <a:srgbClr val="FF0000"/>
                </a:solidFill>
              </a:rPr>
              <a:t>pack eight non-zeros into a packet </a:t>
            </a:r>
            <a:r>
              <a:rPr lang="en-US" altLang="zh-CN" sz="1800" dirty="0"/>
              <a:t>for vectorized delivery. These packets are then formed into dataflow and stored in the HBM channels.</a:t>
            </a:r>
          </a:p>
        </p:txBody>
      </p:sp>
      <p:pic>
        <p:nvPicPr>
          <p:cNvPr id="10" name="图片 9">
            <a:extLst>
              <a:ext uri="{FF2B5EF4-FFF2-40B4-BE49-F238E27FC236}">
                <a16:creationId xmlns:a16="http://schemas.microsoft.com/office/drawing/2014/main" id="{ADEE339D-1505-E23E-2586-E4A0D2B9E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00" y="2502000"/>
            <a:ext cx="7548387" cy="2023114"/>
          </a:xfrm>
          <a:prstGeom prst="rect">
            <a:avLst/>
          </a:prstGeom>
        </p:spPr>
      </p:pic>
    </p:spTree>
    <p:extLst>
      <p:ext uri="{BB962C8B-B14F-4D97-AF65-F5344CB8AC3E}">
        <p14:creationId xmlns:p14="http://schemas.microsoft.com/office/powerpoint/2010/main" val="963135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Dataflow Processing – Dataflow processing</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35</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The last step is dataflow allocation, we </a:t>
            </a:r>
            <a:r>
              <a:rPr lang="en-US" altLang="zh-CN" sz="1800" dirty="0">
                <a:solidFill>
                  <a:srgbClr val="FF0000"/>
                </a:solidFill>
              </a:rPr>
              <a:t>cyclically allocate </a:t>
            </a:r>
            <a:r>
              <a:rPr lang="en-US" altLang="zh-CN" sz="1800" dirty="0"/>
              <a:t>rows of dataflow to each channel.</a:t>
            </a:r>
          </a:p>
        </p:txBody>
      </p:sp>
      <p:pic>
        <p:nvPicPr>
          <p:cNvPr id="7" name="图片 6">
            <a:extLst>
              <a:ext uri="{FF2B5EF4-FFF2-40B4-BE49-F238E27FC236}">
                <a16:creationId xmlns:a16="http://schemas.microsoft.com/office/drawing/2014/main" id="{7B89183B-8E06-0858-6C22-522BEA61C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20" y="2502000"/>
            <a:ext cx="7552959" cy="2023114"/>
          </a:xfrm>
          <a:prstGeom prst="rect">
            <a:avLst/>
          </a:prstGeom>
        </p:spPr>
      </p:pic>
    </p:spTree>
    <p:extLst>
      <p:ext uri="{BB962C8B-B14F-4D97-AF65-F5344CB8AC3E}">
        <p14:creationId xmlns:p14="http://schemas.microsoft.com/office/powerpoint/2010/main" val="3381101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t>Background</a:t>
            </a:r>
          </a:p>
          <a:p>
            <a:pPr lvl="1"/>
            <a:r>
              <a:rPr lang="en-US" altLang="zh-CN" sz="1800" dirty="0"/>
              <a:t>Sparse Matrix-Vector Multiplication</a:t>
            </a:r>
          </a:p>
          <a:p>
            <a:pPr lvl="1"/>
            <a:r>
              <a:rPr lang="en-US" altLang="zh-CN" sz="1800" dirty="0"/>
              <a:t>Related Work and Challenges</a:t>
            </a:r>
          </a:p>
          <a:p>
            <a:pPr marL="171450" lvl="1">
              <a:spcBef>
                <a:spcPts val="750"/>
              </a:spcBef>
            </a:pPr>
            <a:r>
              <a:rPr lang="en-US" altLang="zh-CN" sz="2400" dirty="0">
                <a:solidFill>
                  <a:srgbClr val="FF0000"/>
                </a:solidFill>
              </a:rPr>
              <a:t>Cuper</a:t>
            </a:r>
          </a:p>
          <a:p>
            <a:pPr marL="514350" lvl="2">
              <a:spcBef>
                <a:spcPts val="750"/>
              </a:spcBef>
            </a:pPr>
            <a:r>
              <a:rPr lang="en-US" altLang="zh-CN" sz="1800" dirty="0"/>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solidFill>
                  <a:srgbClr val="FF0000"/>
                </a:solidFill>
              </a:rPr>
              <a:t>Hardware Architecture Design</a:t>
            </a:r>
          </a:p>
          <a:p>
            <a:pPr marL="171450" lvl="1">
              <a:spcBef>
                <a:spcPts val="750"/>
              </a:spcBef>
            </a:pPr>
            <a:r>
              <a:rPr lang="en-US" altLang="zh-CN" sz="2400" dirty="0"/>
              <a:t>Experiment</a:t>
            </a:r>
          </a:p>
          <a:p>
            <a:pPr marL="514350" lvl="2">
              <a:spcBef>
                <a:spcPts val="750"/>
              </a:spcBef>
            </a:pPr>
            <a:r>
              <a:rPr lang="en-US" altLang="zh-CN" sz="1800" dirty="0"/>
              <a:t>Experiment Setup</a:t>
            </a:r>
          </a:p>
          <a:p>
            <a:pPr marL="514350" lvl="2">
              <a:spcBef>
                <a:spcPts val="750"/>
              </a:spcBef>
            </a:pPr>
            <a:r>
              <a:rPr lang="en-US" altLang="zh-CN" sz="1800" dirty="0"/>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36</a:t>
            </a:fld>
            <a:endParaRPr lang="en-US" noProof="1"/>
          </a:p>
        </p:txBody>
      </p:sp>
    </p:spTree>
    <p:extLst>
      <p:ext uri="{BB962C8B-B14F-4D97-AF65-F5344CB8AC3E}">
        <p14:creationId xmlns:p14="http://schemas.microsoft.com/office/powerpoint/2010/main" val="779301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Overall Architecture</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37</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The dataflow from the host platform stream to the FPGAs. The </a:t>
            </a:r>
            <a:r>
              <a:rPr lang="en-US" altLang="zh-CN" sz="1800" dirty="0">
                <a:solidFill>
                  <a:srgbClr val="FF0000"/>
                </a:solidFill>
              </a:rPr>
              <a:t>loader and writer</a:t>
            </a:r>
            <a:r>
              <a:rPr lang="en-US" altLang="zh-CN" sz="1800" dirty="0"/>
              <a:t> are responsible for data interaction between HBM and FPGAs. Within each </a:t>
            </a:r>
            <a:r>
              <a:rPr lang="en-US" altLang="zh-CN" sz="1800" dirty="0">
                <a:solidFill>
                  <a:srgbClr val="FF0000"/>
                </a:solidFill>
              </a:rPr>
              <a:t>dedicated computational core</a:t>
            </a:r>
            <a:r>
              <a:rPr lang="en-US" altLang="zh-CN" sz="1800" dirty="0"/>
              <a:t>, the perceptual decoder parses the index information and loads the input vector. Then, the </a:t>
            </a:r>
            <a:r>
              <a:rPr lang="en-US" altLang="zh-CN" sz="1800" dirty="0">
                <a:solidFill>
                  <a:srgbClr val="FF0000"/>
                </a:solidFill>
              </a:rPr>
              <a:t>accumulator</a:t>
            </a:r>
            <a:r>
              <a:rPr lang="en-US" altLang="zh-CN" sz="1800" dirty="0"/>
              <a:t> merges multiplication. The partial sums are sorted by the </a:t>
            </a:r>
            <a:r>
              <a:rPr lang="en-US" altLang="zh-CN" sz="1800" dirty="0">
                <a:solidFill>
                  <a:srgbClr val="FF0000"/>
                </a:solidFill>
              </a:rPr>
              <a:t>multi-way sorting tree</a:t>
            </a:r>
            <a:r>
              <a:rPr lang="en-US" altLang="zh-CN" sz="1800" dirty="0"/>
              <a:t>. Finally, the vector writer streams the final result to the host platform.</a:t>
            </a:r>
          </a:p>
        </p:txBody>
      </p:sp>
      <p:pic>
        <p:nvPicPr>
          <p:cNvPr id="2" name="图片 1">
            <a:extLst>
              <a:ext uri="{FF2B5EF4-FFF2-40B4-BE49-F238E27FC236}">
                <a16:creationId xmlns:a16="http://schemas.microsoft.com/office/drawing/2014/main" id="{273C6505-0DD2-2FC0-05A3-82977487E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Tree>
    <p:extLst>
      <p:ext uri="{BB962C8B-B14F-4D97-AF65-F5344CB8AC3E}">
        <p14:creationId xmlns:p14="http://schemas.microsoft.com/office/powerpoint/2010/main" val="1237149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algn="just">
              <a:buFont typeface="Wingdings" panose="05000000000000000000" pitchFamily="2" charset="2"/>
              <a:buChar char="Ø"/>
            </a:pPr>
            <a:r>
              <a:rPr lang="en-US" altLang="zh-CN" sz="1800" dirty="0"/>
              <a:t>Loader and Writer</a:t>
            </a:r>
          </a:p>
          <a:p>
            <a:pPr lvl="2" algn="just">
              <a:buFont typeface="Wingdings" panose="05000000000000000000" pitchFamily="2" charset="2"/>
              <a:buChar char="ü"/>
            </a:pPr>
            <a:r>
              <a:rPr lang="en-US" altLang="zh-CN" sz="1800" dirty="0"/>
              <a:t>Fully utilize memory channel bandwidth</a:t>
            </a:r>
            <a:endParaRPr lang="en-US" altLang="zh-CN" sz="1800" dirty="0">
              <a:solidFill>
                <a:srgbClr val="FF0000"/>
              </a:solidFill>
            </a:endParaRPr>
          </a:p>
          <a:p>
            <a:pPr algn="just">
              <a:buFont typeface="Wingdings" panose="05000000000000000000" pitchFamily="2" charset="2"/>
              <a:buChar char="Ø"/>
            </a:pPr>
            <a:r>
              <a:rPr lang="en-US" altLang="zh-CN" sz="1800" dirty="0"/>
              <a:t>Dedicated Computational Cores Array</a:t>
            </a:r>
          </a:p>
          <a:p>
            <a:pPr lvl="1" algn="just">
              <a:buFont typeface="Wingdings" panose="05000000000000000000" pitchFamily="2" charset="2"/>
              <a:buChar char="p"/>
            </a:pPr>
            <a:r>
              <a:rPr lang="en-US" altLang="zh-CN" sz="1800" dirty="0">
                <a:solidFill>
                  <a:srgbClr val="FF0000"/>
                </a:solidFill>
              </a:rPr>
              <a:t>Perceptual Decoder</a:t>
            </a:r>
          </a:p>
          <a:p>
            <a:pPr lvl="2" algn="just">
              <a:buFont typeface="Wingdings" panose="05000000000000000000" pitchFamily="2" charset="2"/>
              <a:buChar char="ü"/>
            </a:pPr>
            <a:r>
              <a:rPr lang="en-US" altLang="zh-CN" sz="1800" dirty="0"/>
              <a:t>Further enhance vector reusability and on-chip memory utilization</a:t>
            </a:r>
          </a:p>
          <a:p>
            <a:pPr lvl="1" algn="just">
              <a:buFont typeface="Wingdings" panose="05000000000000000000" pitchFamily="2" charset="2"/>
              <a:buChar char="p"/>
            </a:pPr>
            <a:r>
              <a:rPr lang="en-US" altLang="zh-CN" sz="1800" dirty="0"/>
              <a:t>PE Group</a:t>
            </a:r>
          </a:p>
          <a:p>
            <a:pPr lvl="2" algn="just">
              <a:buFont typeface="Wingdings" panose="05000000000000000000" pitchFamily="2" charset="2"/>
              <a:buChar char="ü"/>
            </a:pPr>
            <a:r>
              <a:rPr lang="en-US" altLang="zh-CN" sz="1800" dirty="0"/>
              <a:t>Improve computational parallelism</a:t>
            </a:r>
            <a:endParaRPr lang="en-US" altLang="zh-CN" sz="1800" dirty="0">
              <a:solidFill>
                <a:srgbClr val="FF0000"/>
              </a:solidFill>
            </a:endParaRPr>
          </a:p>
          <a:p>
            <a:pPr algn="just">
              <a:buFont typeface="Wingdings" panose="05000000000000000000" pitchFamily="2" charset="2"/>
              <a:buChar char="Ø"/>
            </a:pPr>
            <a:r>
              <a:rPr lang="en-US" altLang="zh-CN" sz="1800" dirty="0"/>
              <a:t> Accumulator</a:t>
            </a:r>
          </a:p>
          <a:p>
            <a:pPr lvl="1" algn="just">
              <a:buFont typeface="Wingdings" panose="05000000000000000000" pitchFamily="2" charset="2"/>
              <a:buChar char="p"/>
            </a:pPr>
            <a:r>
              <a:rPr lang="en-US" altLang="zh-CN" sz="1800" dirty="0"/>
              <a:t>Ping-Pong Buffers</a:t>
            </a:r>
          </a:p>
          <a:p>
            <a:pPr lvl="2" algn="just">
              <a:buFont typeface="Wingdings" panose="05000000000000000000" pitchFamily="2" charset="2"/>
              <a:buChar char="ü"/>
            </a:pPr>
            <a:r>
              <a:rPr lang="en-US" altLang="zh-CN" sz="1800" dirty="0"/>
              <a:t>Cover latency overhead</a:t>
            </a:r>
          </a:p>
          <a:p>
            <a:pPr algn="just">
              <a:buFont typeface="Wingdings" panose="05000000000000000000" pitchFamily="2" charset="2"/>
              <a:buChar char="Ø"/>
            </a:pPr>
            <a:r>
              <a:rPr lang="en-US" altLang="zh-CN" sz="1800" dirty="0"/>
              <a:t>Multi-way Sorting Tree</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Hardware Architecture Design</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38</a:t>
            </a:fld>
            <a:endParaRPr lang="en-US" noProof="1"/>
          </a:p>
        </p:txBody>
      </p:sp>
    </p:spTree>
    <p:extLst>
      <p:ext uri="{BB962C8B-B14F-4D97-AF65-F5344CB8AC3E}">
        <p14:creationId xmlns:p14="http://schemas.microsoft.com/office/powerpoint/2010/main" val="4208153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Loader and Writer</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39</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The allocation and interconnection of HBM channels need to be carefully planned to benefit from HBM. We allocate 16 HBM channels for reading sparse matrix </a:t>
            </a:r>
            <a:r>
              <a:rPr lang="en-US" altLang="zh-CN" sz="1800" i="1" dirty="0"/>
              <a:t>A</a:t>
            </a:r>
            <a:r>
              <a:rPr lang="en-US" altLang="zh-CN" sz="1800" dirty="0"/>
              <a:t>, one channel for reading vector </a:t>
            </a:r>
            <a:r>
              <a:rPr lang="en-US" altLang="zh-CN" sz="1800" i="1" dirty="0"/>
              <a:t>x</a:t>
            </a:r>
            <a:r>
              <a:rPr lang="en-US" altLang="zh-CN" sz="1800" dirty="0"/>
              <a:t>, and one channel for writing back vector </a:t>
            </a:r>
            <a:r>
              <a:rPr lang="en-US" altLang="zh-CN" sz="1800" i="1" dirty="0"/>
              <a:t>y</a:t>
            </a:r>
            <a:r>
              <a:rPr lang="en-US" altLang="zh-CN" sz="1800" dirty="0"/>
              <a:t>.</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2823064" y="2604819"/>
            <a:ext cx="5237808"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Tree>
    <p:extLst>
      <p:ext uri="{BB962C8B-B14F-4D97-AF65-F5344CB8AC3E}">
        <p14:creationId xmlns:p14="http://schemas.microsoft.com/office/powerpoint/2010/main" val="3952545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Sparse matrix-vector multiplication (</a:t>
            </a:r>
            <a:r>
              <a:rPr lang="en-US" altLang="zh-CN" sz="1800" dirty="0" err="1"/>
              <a:t>SpMV</a:t>
            </a:r>
            <a:r>
              <a:rPr lang="en-US" altLang="zh-CN" sz="1800" dirty="0"/>
              <a:t>) is pivotal in many scientific computing and engineering applications, and has a significant performance impact on graph computation, machine learning, information retrieval, and cloud computing, etc.</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Sparse Matrix-Vector Multiplication</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a:t>
            </a:fld>
            <a:endParaRPr lang="en-US" noProof="1"/>
          </a:p>
        </p:txBody>
      </p:sp>
      <p:pic>
        <p:nvPicPr>
          <p:cNvPr id="6" name="图片 5">
            <a:extLst>
              <a:ext uri="{FF2B5EF4-FFF2-40B4-BE49-F238E27FC236}">
                <a16:creationId xmlns:a16="http://schemas.microsoft.com/office/drawing/2014/main" id="{B2DCDCE6-1E81-2A52-9AA5-0F557F26393A}"/>
              </a:ext>
            </a:extLst>
          </p:cNvPr>
          <p:cNvPicPr>
            <a:picLocks noChangeAspect="1"/>
          </p:cNvPicPr>
          <p:nvPr/>
        </p:nvPicPr>
        <p:blipFill>
          <a:blip r:embed="rId2"/>
          <a:stretch>
            <a:fillRect/>
          </a:stretch>
        </p:blipFill>
        <p:spPr>
          <a:xfrm>
            <a:off x="4905328" y="2571750"/>
            <a:ext cx="3636196" cy="1112400"/>
          </a:xfrm>
          <a:prstGeom prst="rect">
            <a:avLst/>
          </a:prstGeom>
        </p:spPr>
      </p:pic>
      <p:pic>
        <p:nvPicPr>
          <p:cNvPr id="7" name="图片 6">
            <a:extLst>
              <a:ext uri="{FF2B5EF4-FFF2-40B4-BE49-F238E27FC236}">
                <a16:creationId xmlns:a16="http://schemas.microsoft.com/office/drawing/2014/main" id="{631EF91C-45E3-BD07-0480-0EFCCFA49E11}"/>
              </a:ext>
            </a:extLst>
          </p:cNvPr>
          <p:cNvPicPr>
            <a:picLocks noChangeAspect="1"/>
          </p:cNvPicPr>
          <p:nvPr/>
        </p:nvPicPr>
        <p:blipFill>
          <a:blip r:embed="rId3"/>
          <a:stretch>
            <a:fillRect/>
          </a:stretch>
        </p:blipFill>
        <p:spPr>
          <a:xfrm>
            <a:off x="827697" y="2571750"/>
            <a:ext cx="3303164" cy="1113221"/>
          </a:xfrm>
          <a:prstGeom prst="rect">
            <a:avLst/>
          </a:prstGeom>
        </p:spPr>
      </p:pic>
      <p:sp>
        <p:nvSpPr>
          <p:cNvPr id="8" name="矩形 7">
            <a:extLst>
              <a:ext uri="{FF2B5EF4-FFF2-40B4-BE49-F238E27FC236}">
                <a16:creationId xmlns:a16="http://schemas.microsoft.com/office/drawing/2014/main" id="{29577F68-A483-4E93-824D-8536779BCC94}"/>
              </a:ext>
            </a:extLst>
          </p:cNvPr>
          <p:cNvSpPr/>
          <p:nvPr/>
        </p:nvSpPr>
        <p:spPr>
          <a:xfrm>
            <a:off x="1547699" y="366056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Graph</a:t>
            </a:r>
            <a:r>
              <a:rPr lang="en-US" altLang="zh-CN" sz="1200" spc="15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cs typeface="Arial" panose="020B0604020202020204" pitchFamily="34" charset="0"/>
              </a:rPr>
              <a:t>traversals</a:t>
            </a:r>
            <a:endParaRPr lang="zh-CN" altLang="en-US" sz="1200" dirty="0">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708AE5E1-7887-B461-D078-6750AEB9847A}"/>
              </a:ext>
            </a:extLst>
          </p:cNvPr>
          <p:cNvSpPr/>
          <p:nvPr/>
        </p:nvSpPr>
        <p:spPr>
          <a:xfrm>
            <a:off x="5509053" y="3660563"/>
            <a:ext cx="2428745"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Compressed neural networks</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145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Dedicated Computational Cores Array</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40</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HBM provides massive memory channels. However, the global accesses between channels introduce </a:t>
            </a:r>
            <a:r>
              <a:rPr lang="en-US" altLang="zh-CN" sz="1800" dirty="0">
                <a:solidFill>
                  <a:srgbClr val="FF0000"/>
                </a:solidFill>
              </a:rPr>
              <a:t>high latency</a:t>
            </a:r>
            <a:r>
              <a:rPr lang="en-US" altLang="zh-CN" sz="1800" dirty="0"/>
              <a:t>. Therefore, we configure 16 highly parallel cores in dedicated computational cores array to facilitate independent concurrent access and optimize bandwidth utilization. Each core contain a </a:t>
            </a:r>
            <a:r>
              <a:rPr lang="en-US" altLang="zh-CN" sz="1800" dirty="0">
                <a:solidFill>
                  <a:srgbClr val="FF0000"/>
                </a:solidFill>
              </a:rPr>
              <a:t>perceptual decoder </a:t>
            </a:r>
            <a:r>
              <a:rPr lang="en-US" altLang="zh-CN" sz="1800" dirty="0"/>
              <a:t>and a </a:t>
            </a:r>
            <a:r>
              <a:rPr lang="en-US" altLang="zh-CN" sz="1800" dirty="0">
                <a:solidFill>
                  <a:srgbClr val="FF0000"/>
                </a:solidFill>
              </a:rPr>
              <a:t>PE group</a:t>
            </a:r>
            <a:r>
              <a:rPr lang="en-US" altLang="zh-CN" sz="1800" dirty="0"/>
              <a:t>.</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5007429" y="2604819"/>
            <a:ext cx="3053442"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1766105"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Tree>
    <p:extLst>
      <p:ext uri="{BB962C8B-B14F-4D97-AF65-F5344CB8AC3E}">
        <p14:creationId xmlns:p14="http://schemas.microsoft.com/office/powerpoint/2010/main" val="1937999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Dedicated Computational Cores Array – Perceptual decoder</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41</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algn="just">
              <a:buFont typeface="Wingdings" panose="05000000000000000000" pitchFamily="2" charset="2"/>
              <a:buChar char="ü"/>
            </a:pPr>
            <a:r>
              <a:rPr lang="en-US" altLang="zh-CN" sz="1800" dirty="0"/>
              <a:t>Enhance vector reusability </a:t>
            </a:r>
          </a:p>
          <a:p>
            <a:pPr marL="0" indent="0" algn="just">
              <a:buNone/>
            </a:pPr>
            <a:r>
              <a:rPr lang="en-US" altLang="zh-CN" sz="1800" dirty="0"/>
              <a:t>To implement the vector reuse strategy of the reordering algorithm, we set </a:t>
            </a:r>
            <a:r>
              <a:rPr lang="en-US" altLang="zh-CN" sz="1800" dirty="0">
                <a:solidFill>
                  <a:srgbClr val="FF0000"/>
                </a:solidFill>
              </a:rPr>
              <a:t>flexible reuse registers </a:t>
            </a:r>
            <a:r>
              <a:rPr lang="en-US" altLang="zh-CN" sz="1800" dirty="0"/>
              <a:t>in the vector fetcher to save the last read vector value and column address.</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5007429" y="2604819"/>
            <a:ext cx="3053442"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1766105"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A6BB81FA-2634-BE11-9D15-2139CCEBC643}"/>
              </a:ext>
            </a:extLst>
          </p:cNvPr>
          <p:cNvSpPr txBox="1"/>
          <p:nvPr/>
        </p:nvSpPr>
        <p:spPr>
          <a:xfrm flipH="1">
            <a:off x="2971798" y="2949452"/>
            <a:ext cx="1050473" cy="1366734"/>
          </a:xfrm>
          <a:prstGeom prst="rect">
            <a:avLst/>
          </a:prstGeom>
          <a:noFill/>
          <a:ln w="31750">
            <a:solidFill>
              <a:srgbClr val="FF0000"/>
            </a:solidFill>
          </a:ln>
        </p:spPr>
        <p:txBody>
          <a:bodyPr wrap="square" rtlCol="0">
            <a:spAutoFit/>
          </a:bodyPr>
          <a:lstStyle/>
          <a:p>
            <a:endParaRPr kumimoji="1" lang="zh-CN" altLang="en-US" dirty="0"/>
          </a:p>
        </p:txBody>
      </p:sp>
    </p:spTree>
    <p:extLst>
      <p:ext uri="{BB962C8B-B14F-4D97-AF65-F5344CB8AC3E}">
        <p14:creationId xmlns:p14="http://schemas.microsoft.com/office/powerpoint/2010/main" val="1237346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Dedicated Computational Cores Array – Perceptual decoder</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42</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The controller verifies whether the column address of the vector to be acquired exists in the reuse register. </a:t>
            </a:r>
            <a:r>
              <a:rPr lang="en-US" altLang="zh-CN" sz="1800" dirty="0">
                <a:solidFill>
                  <a:srgbClr val="FF0000"/>
                </a:solidFill>
              </a:rPr>
              <a:t>If the match successes</a:t>
            </a:r>
            <a:r>
              <a:rPr lang="en-US" altLang="zh-CN" sz="1800" dirty="0"/>
              <a:t>, the controller schedules the multiplexer (MUX) to directly export the vector element from the reuse register. </a:t>
            </a:r>
            <a:r>
              <a:rPr lang="en-US" altLang="zh-CN" sz="1800" dirty="0">
                <a:solidFill>
                  <a:srgbClr val="FF0000"/>
                </a:solidFill>
              </a:rPr>
              <a:t>If the match failures</a:t>
            </a:r>
            <a:r>
              <a:rPr lang="en-US" altLang="zh-CN" sz="1800" dirty="0"/>
              <a:t>, the vector fetcher reads vector from the vector loader, while the contents of the reuse registers are replaced.</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5007429" y="2604819"/>
            <a:ext cx="3053442"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1766105"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A6BB81FA-2634-BE11-9D15-2139CCEBC643}"/>
              </a:ext>
            </a:extLst>
          </p:cNvPr>
          <p:cNvSpPr txBox="1"/>
          <p:nvPr/>
        </p:nvSpPr>
        <p:spPr>
          <a:xfrm flipH="1">
            <a:off x="3254828" y="3074641"/>
            <a:ext cx="464400" cy="540000"/>
          </a:xfrm>
          <a:prstGeom prst="rect">
            <a:avLst/>
          </a:prstGeom>
          <a:noFill/>
          <a:ln w="31750">
            <a:solidFill>
              <a:srgbClr val="FF0000"/>
            </a:solidFill>
          </a:ln>
        </p:spPr>
        <p:txBody>
          <a:bodyPr wrap="square" rtlCol="0">
            <a:spAutoFit/>
          </a:bodyPr>
          <a:lstStyle/>
          <a:p>
            <a:endParaRPr kumimoji="1" lang="zh-CN" altLang="en-US" dirty="0"/>
          </a:p>
        </p:txBody>
      </p:sp>
    </p:spTree>
    <p:extLst>
      <p:ext uri="{BB962C8B-B14F-4D97-AF65-F5344CB8AC3E}">
        <p14:creationId xmlns:p14="http://schemas.microsoft.com/office/powerpoint/2010/main" val="223443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Dedicated Computational Cores Array – Perceptual decoder</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43</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algn="just">
              <a:buFont typeface="Wingdings" panose="05000000000000000000" pitchFamily="2" charset="2"/>
              <a:buChar char="ü"/>
            </a:pPr>
            <a:r>
              <a:rPr lang="en-US" altLang="zh-CN" sz="1800" dirty="0"/>
              <a:t>Enhance on-chip memory utilization</a:t>
            </a:r>
          </a:p>
          <a:p>
            <a:pPr marL="0" indent="0" algn="just">
              <a:buNone/>
            </a:pPr>
            <a:r>
              <a:rPr lang="en-US" altLang="zh-CN" sz="1800" dirty="0"/>
              <a:t>Because the proposed sparse storage format is based on sparse slices, the perceptual decoder can </a:t>
            </a:r>
            <a:r>
              <a:rPr lang="en-US" altLang="zh-CN" sz="1800" dirty="0">
                <a:solidFill>
                  <a:srgbClr val="FF0000"/>
                </a:solidFill>
              </a:rPr>
              <a:t>skip the blank structures </a:t>
            </a:r>
            <a:r>
              <a:rPr lang="en-US" altLang="zh-CN" sz="1800" dirty="0"/>
              <a:t>to reduce redundant vector writes for </a:t>
            </a:r>
            <a:r>
              <a:rPr lang="en-US" altLang="zh-CN" sz="1800" dirty="0">
                <a:solidFill>
                  <a:srgbClr val="FF0000"/>
                </a:solidFill>
              </a:rPr>
              <a:t>higher on-chip memory utilization</a:t>
            </a:r>
            <a:r>
              <a:rPr lang="en-US" altLang="zh-CN" sz="1800" dirty="0"/>
              <a:t>.</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5007429" y="2604819"/>
            <a:ext cx="3053442"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1766105"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A6BB81FA-2634-BE11-9D15-2139CCEBC643}"/>
              </a:ext>
            </a:extLst>
          </p:cNvPr>
          <p:cNvSpPr txBox="1"/>
          <p:nvPr/>
        </p:nvSpPr>
        <p:spPr>
          <a:xfrm flipH="1">
            <a:off x="2971798" y="2949452"/>
            <a:ext cx="1050473" cy="1366734"/>
          </a:xfrm>
          <a:prstGeom prst="rect">
            <a:avLst/>
          </a:prstGeom>
          <a:noFill/>
          <a:ln w="31750">
            <a:solidFill>
              <a:srgbClr val="FF0000"/>
            </a:solidFill>
          </a:ln>
        </p:spPr>
        <p:txBody>
          <a:bodyPr wrap="square" rtlCol="0">
            <a:spAutoFit/>
          </a:bodyPr>
          <a:lstStyle/>
          <a:p>
            <a:endParaRPr kumimoji="1" lang="zh-CN" altLang="en-US" dirty="0"/>
          </a:p>
        </p:txBody>
      </p:sp>
    </p:spTree>
    <p:extLst>
      <p:ext uri="{BB962C8B-B14F-4D97-AF65-F5344CB8AC3E}">
        <p14:creationId xmlns:p14="http://schemas.microsoft.com/office/powerpoint/2010/main" val="2759385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800" dirty="0"/>
              <a:t>Dedicated Computational Cores Array – PE group</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44</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Each packet contains eight groups of non-zeros. Therefore, eight PEs are configured in a PE group and each PE performs the multiplication operation of the matrix value with the vector value. As there is </a:t>
            </a:r>
            <a:r>
              <a:rPr lang="en-US" altLang="zh-CN" sz="1800" dirty="0">
                <a:solidFill>
                  <a:srgbClr val="FF0000"/>
                </a:solidFill>
              </a:rPr>
              <a:t>no data dependency </a:t>
            </a:r>
            <a:r>
              <a:rPr lang="en-US" altLang="zh-CN" sz="1800" dirty="0"/>
              <a:t>during the multiplication phase of </a:t>
            </a:r>
            <a:r>
              <a:rPr lang="en-US" altLang="zh-CN" sz="1800" dirty="0" err="1"/>
              <a:t>SpMV</a:t>
            </a:r>
            <a:r>
              <a:rPr lang="en-US" altLang="zh-CN" sz="1800" dirty="0"/>
              <a:t>, all PEs can </a:t>
            </a:r>
            <a:r>
              <a:rPr lang="en-US" altLang="zh-CN" sz="1800" dirty="0">
                <a:solidFill>
                  <a:srgbClr val="FF0000"/>
                </a:solidFill>
              </a:rPr>
              <a:t>compute in parallel</a:t>
            </a:r>
            <a:r>
              <a:rPr lang="en-US" altLang="zh-CN" sz="1800" dirty="0"/>
              <a:t>.</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5007429" y="2604819"/>
            <a:ext cx="3053442"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1766105"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A6BB81FA-2634-BE11-9D15-2139CCEBC643}"/>
              </a:ext>
            </a:extLst>
          </p:cNvPr>
          <p:cNvSpPr txBox="1"/>
          <p:nvPr/>
        </p:nvSpPr>
        <p:spPr>
          <a:xfrm flipH="1">
            <a:off x="4076705" y="2949452"/>
            <a:ext cx="540000" cy="1366734"/>
          </a:xfrm>
          <a:prstGeom prst="rect">
            <a:avLst/>
          </a:prstGeom>
          <a:noFill/>
          <a:ln w="31750">
            <a:solidFill>
              <a:srgbClr val="FF0000"/>
            </a:solidFill>
          </a:ln>
        </p:spPr>
        <p:txBody>
          <a:bodyPr wrap="square" rtlCol="0">
            <a:spAutoFit/>
          </a:bodyPr>
          <a:lstStyle/>
          <a:p>
            <a:endParaRPr kumimoji="1" lang="zh-CN" altLang="en-US" dirty="0"/>
          </a:p>
        </p:txBody>
      </p:sp>
    </p:spTree>
    <p:extLst>
      <p:ext uri="{BB962C8B-B14F-4D97-AF65-F5344CB8AC3E}">
        <p14:creationId xmlns:p14="http://schemas.microsoft.com/office/powerpoint/2010/main" val="3664508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Accumulator</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45</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Due to the </a:t>
            </a:r>
            <a:r>
              <a:rPr lang="en-US" altLang="zh-CN" sz="1800" dirty="0">
                <a:solidFill>
                  <a:srgbClr val="FF0000"/>
                </a:solidFill>
              </a:rPr>
              <a:t>speed mismatch </a:t>
            </a:r>
            <a:r>
              <a:rPr lang="en-US" altLang="zh-CN" sz="1800" dirty="0"/>
              <a:t>between data delivery and floating-point accumulations, we set up a FIFO for every adder to stockpile awaiting inputs and convey new inputs from the FIFO upon the adder completing the present computation.</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6498771" y="2604819"/>
            <a:ext cx="1562100"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3965020"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6E8FD7BF-DB10-6646-DF68-1CCE56182CC0}"/>
              </a:ext>
            </a:extLst>
          </p:cNvPr>
          <p:cNvSpPr txBox="1"/>
          <p:nvPr/>
        </p:nvSpPr>
        <p:spPr>
          <a:xfrm flipH="1">
            <a:off x="5089070" y="2927680"/>
            <a:ext cx="322293" cy="1278000"/>
          </a:xfrm>
          <a:prstGeom prst="rect">
            <a:avLst/>
          </a:prstGeom>
          <a:noFill/>
          <a:ln w="31750">
            <a:solidFill>
              <a:srgbClr val="FF0000"/>
            </a:solidFill>
          </a:ln>
        </p:spPr>
        <p:txBody>
          <a:bodyPr wrap="square" rtlCol="0">
            <a:spAutoFit/>
          </a:bodyPr>
          <a:lstStyle/>
          <a:p>
            <a:endParaRPr kumimoji="1" lang="zh-CN" altLang="en-US" dirty="0"/>
          </a:p>
        </p:txBody>
      </p:sp>
    </p:spTree>
    <p:extLst>
      <p:ext uri="{BB962C8B-B14F-4D97-AF65-F5344CB8AC3E}">
        <p14:creationId xmlns:p14="http://schemas.microsoft.com/office/powerpoint/2010/main" val="3599809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Accumulator – Partial sums buffer</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46</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The accumulated results are promptly stored in the partial sums buffer, composed of ultra RAM (URAM), to support </a:t>
            </a:r>
            <a:r>
              <a:rPr lang="en-US" altLang="zh-CN" sz="1800" dirty="0">
                <a:solidFill>
                  <a:srgbClr val="FF0000"/>
                </a:solidFill>
              </a:rPr>
              <a:t>quick random accesses</a:t>
            </a:r>
            <a:r>
              <a:rPr lang="en-US" altLang="zh-CN" sz="1800" dirty="0"/>
              <a:t>.</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6498771" y="2604819"/>
            <a:ext cx="1562100"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3965020"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6E8FD7BF-DB10-6646-DF68-1CCE56182CC0}"/>
              </a:ext>
            </a:extLst>
          </p:cNvPr>
          <p:cNvSpPr txBox="1"/>
          <p:nvPr/>
        </p:nvSpPr>
        <p:spPr>
          <a:xfrm flipH="1">
            <a:off x="6172203" y="2867807"/>
            <a:ext cx="146953" cy="1368000"/>
          </a:xfrm>
          <a:prstGeom prst="rect">
            <a:avLst/>
          </a:prstGeom>
          <a:noFill/>
          <a:ln w="31750">
            <a:solidFill>
              <a:srgbClr val="FF0000"/>
            </a:solidFill>
          </a:ln>
        </p:spPr>
        <p:txBody>
          <a:bodyPr wrap="square" rtlCol="0">
            <a:spAutoFit/>
          </a:bodyPr>
          <a:lstStyle/>
          <a:p>
            <a:endParaRPr kumimoji="1" lang="zh-CN" altLang="en-US" dirty="0"/>
          </a:p>
        </p:txBody>
      </p:sp>
    </p:spTree>
    <p:extLst>
      <p:ext uri="{BB962C8B-B14F-4D97-AF65-F5344CB8AC3E}">
        <p14:creationId xmlns:p14="http://schemas.microsoft.com/office/powerpoint/2010/main" val="199887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Accumulator – Ping-Pong buffers </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47</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Moreover, the batched approach of </a:t>
            </a:r>
            <a:r>
              <a:rPr lang="en-US" altLang="zh-CN" sz="1800" dirty="0" err="1"/>
              <a:t>SpMV</a:t>
            </a:r>
            <a:r>
              <a:rPr lang="en-US" altLang="zh-CN" sz="1800" dirty="0"/>
              <a:t> introduces memory </a:t>
            </a:r>
            <a:r>
              <a:rPr lang="en-US" altLang="zh-CN" sz="1800" dirty="0">
                <a:solidFill>
                  <a:srgbClr val="FF0000"/>
                </a:solidFill>
              </a:rPr>
              <a:t>switching latency</a:t>
            </a:r>
            <a:r>
              <a:rPr lang="en-US" altLang="zh-CN" sz="1800" dirty="0"/>
              <a:t> between batches, for which we set up ping-pong buffers to </a:t>
            </a:r>
            <a:r>
              <a:rPr lang="en-US" altLang="zh-CN" sz="1800" dirty="0">
                <a:solidFill>
                  <a:srgbClr val="FF0000"/>
                </a:solidFill>
              </a:rPr>
              <a:t>cover this latency overhead</a:t>
            </a:r>
            <a:r>
              <a:rPr lang="en-US" altLang="zh-CN" sz="1800" dirty="0"/>
              <a:t>. Once the current batch concludes, the partial sums stored in the ping buffer (in blue) are ready to be written to the partial sums buffer, and the pong buffer (in orange) is switched to calculate the partial sums of the next batch.</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2" name="矩形 1">
            <a:extLst>
              <a:ext uri="{FF2B5EF4-FFF2-40B4-BE49-F238E27FC236}">
                <a16:creationId xmlns:a16="http://schemas.microsoft.com/office/drawing/2014/main" id="{D6A98A0F-26E8-1F40-5125-D17F86CF8DE7}"/>
              </a:ext>
            </a:extLst>
          </p:cNvPr>
          <p:cNvSpPr/>
          <p:nvPr/>
        </p:nvSpPr>
        <p:spPr>
          <a:xfrm>
            <a:off x="6498771" y="2604819"/>
            <a:ext cx="1562100"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B26AD8B9-80CA-9BA9-7985-B6597F6B1F05}"/>
              </a:ext>
            </a:extLst>
          </p:cNvPr>
          <p:cNvSpPr/>
          <p:nvPr/>
        </p:nvSpPr>
        <p:spPr>
          <a:xfrm>
            <a:off x="1042409" y="2604818"/>
            <a:ext cx="3965020"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6E8FD7BF-DB10-6646-DF68-1CCE56182CC0}"/>
              </a:ext>
            </a:extLst>
          </p:cNvPr>
          <p:cNvSpPr txBox="1"/>
          <p:nvPr/>
        </p:nvSpPr>
        <p:spPr>
          <a:xfrm flipH="1">
            <a:off x="5687785" y="2829706"/>
            <a:ext cx="446314" cy="1440000"/>
          </a:xfrm>
          <a:prstGeom prst="rect">
            <a:avLst/>
          </a:prstGeom>
          <a:noFill/>
          <a:ln w="31750">
            <a:solidFill>
              <a:srgbClr val="FF0000"/>
            </a:solidFill>
          </a:ln>
        </p:spPr>
        <p:txBody>
          <a:bodyPr wrap="square" rtlCol="0">
            <a:spAutoFit/>
          </a:bodyPr>
          <a:lstStyle/>
          <a:p>
            <a:endParaRPr kumimoji="1" lang="zh-CN" altLang="en-US" dirty="0"/>
          </a:p>
        </p:txBody>
      </p:sp>
    </p:spTree>
    <p:extLst>
      <p:ext uri="{BB962C8B-B14F-4D97-AF65-F5344CB8AC3E}">
        <p14:creationId xmlns:p14="http://schemas.microsoft.com/office/powerpoint/2010/main" val="541666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Multi-way Sorting Tree</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48</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a:t>The multi-way </a:t>
            </a:r>
            <a:r>
              <a:rPr lang="en-US" altLang="zh-CN" sz="1800" dirty="0"/>
              <a:t>sorting tree consists of FIFOs and comparators for ordering partial sums results.</a:t>
            </a:r>
          </a:p>
        </p:txBody>
      </p:sp>
      <p:pic>
        <p:nvPicPr>
          <p:cNvPr id="6" name="图片 5">
            <a:extLst>
              <a:ext uri="{FF2B5EF4-FFF2-40B4-BE49-F238E27FC236}">
                <a16:creationId xmlns:a16="http://schemas.microsoft.com/office/drawing/2014/main" id="{8331ECBE-396F-BB7F-4645-53F9017B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409" y="2578202"/>
            <a:ext cx="7059182" cy="2020828"/>
          </a:xfrm>
          <a:prstGeom prst="rect">
            <a:avLst/>
          </a:prstGeom>
        </p:spPr>
      </p:pic>
      <p:sp>
        <p:nvSpPr>
          <p:cNvPr id="7" name="矩形 6">
            <a:extLst>
              <a:ext uri="{FF2B5EF4-FFF2-40B4-BE49-F238E27FC236}">
                <a16:creationId xmlns:a16="http://schemas.microsoft.com/office/drawing/2014/main" id="{B26AD8B9-80CA-9BA9-7985-B6597F6B1F05}"/>
              </a:ext>
            </a:extLst>
          </p:cNvPr>
          <p:cNvSpPr/>
          <p:nvPr/>
        </p:nvSpPr>
        <p:spPr>
          <a:xfrm>
            <a:off x="1042409" y="2604818"/>
            <a:ext cx="5442857" cy="1967593"/>
          </a:xfrm>
          <a:prstGeom prst="rect">
            <a:avLst/>
          </a:prstGeom>
          <a:solidFill>
            <a:schemeClr val="bg1">
              <a:alpha val="67000"/>
            </a:schemeClr>
          </a:solidFill>
          <a:ln w="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Tree>
    <p:extLst>
      <p:ext uri="{BB962C8B-B14F-4D97-AF65-F5344CB8AC3E}">
        <p14:creationId xmlns:p14="http://schemas.microsoft.com/office/powerpoint/2010/main" val="2319270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t>Background</a:t>
            </a:r>
          </a:p>
          <a:p>
            <a:pPr lvl="1"/>
            <a:r>
              <a:rPr lang="en-US" altLang="zh-CN" sz="1800" dirty="0"/>
              <a:t>Sparse Matrix-Vector Multiplication</a:t>
            </a:r>
          </a:p>
          <a:p>
            <a:pPr lvl="1"/>
            <a:r>
              <a:rPr lang="en-US" altLang="zh-CN" sz="1800" dirty="0"/>
              <a:t>Related Work and Challenges</a:t>
            </a:r>
          </a:p>
          <a:p>
            <a:pPr marL="171450" lvl="1">
              <a:spcBef>
                <a:spcPts val="750"/>
              </a:spcBef>
            </a:pPr>
            <a:r>
              <a:rPr lang="en-US" altLang="zh-CN" sz="2400" dirty="0"/>
              <a:t>Cuper</a:t>
            </a:r>
          </a:p>
          <a:p>
            <a:pPr marL="514350" lvl="2">
              <a:spcBef>
                <a:spcPts val="750"/>
              </a:spcBef>
            </a:pPr>
            <a:r>
              <a:rPr lang="en-US" altLang="zh-CN" sz="1800" dirty="0"/>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solidFill>
                  <a:srgbClr val="FF0000"/>
                </a:solidFill>
              </a:rPr>
              <a:t>Experiment</a:t>
            </a:r>
          </a:p>
          <a:p>
            <a:pPr marL="514350" lvl="2">
              <a:spcBef>
                <a:spcPts val="750"/>
              </a:spcBef>
            </a:pPr>
            <a:r>
              <a:rPr lang="en-US" altLang="zh-CN" sz="1800" dirty="0">
                <a:solidFill>
                  <a:srgbClr val="FF0000"/>
                </a:solidFill>
              </a:rPr>
              <a:t>Experiment Setup</a:t>
            </a:r>
          </a:p>
          <a:p>
            <a:pPr marL="514350" lvl="2">
              <a:spcBef>
                <a:spcPts val="750"/>
              </a:spcBef>
            </a:pPr>
            <a:r>
              <a:rPr lang="en-US" altLang="zh-CN" sz="1800" dirty="0"/>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49</a:t>
            </a:fld>
            <a:endParaRPr lang="en-US" noProof="1"/>
          </a:p>
        </p:txBody>
      </p:sp>
    </p:spTree>
    <p:extLst>
      <p:ext uri="{BB962C8B-B14F-4D97-AF65-F5344CB8AC3E}">
        <p14:creationId xmlns:p14="http://schemas.microsoft.com/office/powerpoint/2010/main" val="313028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err="1"/>
              <a:t>SpMV</a:t>
            </a:r>
            <a:r>
              <a:rPr lang="en-US" altLang="zh-CN" sz="1800" dirty="0"/>
              <a:t> refers to the multiplication of a sparse matrix </a:t>
            </a:r>
            <a:r>
              <a:rPr lang="en-US" altLang="zh-CN" sz="1800" i="1" dirty="0"/>
              <a:t>A</a:t>
            </a:r>
            <a:r>
              <a:rPr lang="en-US" altLang="zh-CN" sz="1800" dirty="0"/>
              <a:t> with a dense vector </a:t>
            </a:r>
            <a:r>
              <a:rPr lang="en-US" altLang="zh-CN" sz="1800" i="1" dirty="0"/>
              <a:t>x</a:t>
            </a:r>
            <a:r>
              <a:rPr lang="zh-CN" altLang="en-US" sz="1800" dirty="0"/>
              <a:t> </a:t>
            </a:r>
            <a:r>
              <a:rPr lang="en-US" altLang="zh-CN" sz="1800" dirty="0"/>
              <a:t>to obtain a dense vector </a:t>
            </a:r>
            <a:r>
              <a:rPr lang="en-US" altLang="zh-CN" sz="1800" i="1" dirty="0"/>
              <a:t>y</a:t>
            </a:r>
            <a:r>
              <a:rPr lang="en-US" altLang="zh-CN" sz="1800" dirty="0"/>
              <a:t>. In this process, </a:t>
            </a:r>
            <a:r>
              <a:rPr lang="en-US" altLang="zh-CN" sz="1800" i="1" dirty="0"/>
              <a:t>y</a:t>
            </a:r>
            <a:r>
              <a:rPr lang="en-US" altLang="zh-CN" sz="1800" i="1" baseline="-25000" dirty="0"/>
              <a:t>i</a:t>
            </a:r>
            <a:r>
              <a:rPr lang="zh-CN" altLang="en-US" sz="1800" dirty="0"/>
              <a:t> </a:t>
            </a:r>
            <a:r>
              <a:rPr lang="en-US" altLang="zh-CN" sz="1800" dirty="0"/>
              <a:t>is computed as the dot product of </a:t>
            </a:r>
            <a:r>
              <a:rPr lang="en-US" altLang="zh-CN" sz="1800" i="1" dirty="0"/>
              <a:t>a</a:t>
            </a:r>
            <a:r>
              <a:rPr lang="en-US" altLang="zh-CN" sz="1800" i="1" baseline="-25000" dirty="0"/>
              <a:t>i*</a:t>
            </a:r>
            <a:r>
              <a:rPr lang="zh-CN" altLang="en-US" sz="1800" i="1" baseline="-25000" dirty="0"/>
              <a:t> </a:t>
            </a:r>
            <a:r>
              <a:rPr lang="en-US" altLang="zh-CN" sz="1800" dirty="0"/>
              <a:t>(i.e., the </a:t>
            </a:r>
            <a:r>
              <a:rPr lang="en-US" altLang="zh-CN" sz="1800" dirty="0" err="1"/>
              <a:t>ith</a:t>
            </a:r>
            <a:r>
              <a:rPr lang="en-US" altLang="zh-CN" sz="1800" dirty="0"/>
              <a:t> row of the matrix </a:t>
            </a:r>
            <a:r>
              <a:rPr lang="en-US" altLang="zh-CN" sz="1800" i="1" dirty="0"/>
              <a:t>A</a:t>
            </a:r>
            <a:r>
              <a:rPr lang="en-US" altLang="zh-CN" sz="1800" dirty="0"/>
              <a:t>) with the dense vector </a:t>
            </a:r>
            <a:r>
              <a:rPr lang="en-US" altLang="zh-CN" sz="1800" i="1" dirty="0"/>
              <a:t>x</a:t>
            </a:r>
            <a:r>
              <a:rPr lang="en-US" altLang="zh-CN" sz="1800" dirty="0"/>
              <a:t>.</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Sparse Matrix-Vector Multiplication</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a:t>
            </a:fld>
            <a:endParaRPr lang="en-US" noProof="1"/>
          </a:p>
        </p:txBody>
      </p:sp>
      <p:pic>
        <p:nvPicPr>
          <p:cNvPr id="111" name="图片 110">
            <a:extLst>
              <a:ext uri="{FF2B5EF4-FFF2-40B4-BE49-F238E27FC236}">
                <a16:creationId xmlns:a16="http://schemas.microsoft.com/office/drawing/2014/main" id="{6933E1D7-8821-093C-0F7D-AC8230F10C41}"/>
              </a:ext>
            </a:extLst>
          </p:cNvPr>
          <p:cNvPicPr>
            <a:picLocks noChangeAspect="1"/>
          </p:cNvPicPr>
          <p:nvPr/>
        </p:nvPicPr>
        <p:blipFill>
          <a:blip r:embed="rId2"/>
          <a:stretch>
            <a:fillRect/>
          </a:stretch>
        </p:blipFill>
        <p:spPr>
          <a:xfrm>
            <a:off x="1223284" y="2416989"/>
            <a:ext cx="1691367" cy="1758685"/>
          </a:xfrm>
          <a:prstGeom prst="rect">
            <a:avLst/>
          </a:prstGeom>
        </p:spPr>
      </p:pic>
      <p:pic>
        <p:nvPicPr>
          <p:cNvPr id="113" name="图片 112">
            <a:extLst>
              <a:ext uri="{FF2B5EF4-FFF2-40B4-BE49-F238E27FC236}">
                <a16:creationId xmlns:a16="http://schemas.microsoft.com/office/drawing/2014/main" id="{A59E44BF-F132-83AE-FD88-0A3DE96924D5}"/>
              </a:ext>
            </a:extLst>
          </p:cNvPr>
          <p:cNvPicPr>
            <a:picLocks noChangeAspect="1"/>
          </p:cNvPicPr>
          <p:nvPr/>
        </p:nvPicPr>
        <p:blipFill>
          <a:blip r:embed="rId3"/>
          <a:stretch>
            <a:fillRect/>
          </a:stretch>
        </p:blipFill>
        <p:spPr>
          <a:xfrm>
            <a:off x="4022953" y="2416989"/>
            <a:ext cx="307139" cy="1758685"/>
          </a:xfrm>
          <a:prstGeom prst="rect">
            <a:avLst/>
          </a:prstGeom>
        </p:spPr>
      </p:pic>
      <p:pic>
        <p:nvPicPr>
          <p:cNvPr id="115" name="图片 114">
            <a:extLst>
              <a:ext uri="{FF2B5EF4-FFF2-40B4-BE49-F238E27FC236}">
                <a16:creationId xmlns:a16="http://schemas.microsoft.com/office/drawing/2014/main" id="{5CC927E5-DE0E-2CED-6275-1C8F152C0A37}"/>
              </a:ext>
            </a:extLst>
          </p:cNvPr>
          <p:cNvPicPr>
            <a:picLocks noChangeAspect="1"/>
          </p:cNvPicPr>
          <p:nvPr/>
        </p:nvPicPr>
        <p:blipFill rotWithShape="1">
          <a:blip r:embed="rId4"/>
          <a:srcRect l="3384" t="991" r="5638" b="991"/>
          <a:stretch/>
        </p:blipFill>
        <p:spPr>
          <a:xfrm>
            <a:off x="5438394" y="2427874"/>
            <a:ext cx="293120" cy="1736913"/>
          </a:xfrm>
          <a:prstGeom prst="rect">
            <a:avLst/>
          </a:prstGeom>
        </p:spPr>
      </p:pic>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639E822E-C402-08F4-400A-899A3E67F714}"/>
                  </a:ext>
                </a:extLst>
              </p:cNvPr>
              <p:cNvSpPr txBox="1"/>
              <p:nvPr/>
            </p:nvSpPr>
            <p:spPr>
              <a:xfrm>
                <a:off x="3316516" y="311166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6" name="文本框 115">
                <a:extLst>
                  <a:ext uri="{FF2B5EF4-FFF2-40B4-BE49-F238E27FC236}">
                    <a16:creationId xmlns:a16="http://schemas.microsoft.com/office/drawing/2014/main" id="{639E822E-C402-08F4-400A-899A3E67F714}"/>
                  </a:ext>
                </a:extLst>
              </p:cNvPr>
              <p:cNvSpPr txBox="1">
                <a:spLocks noRot="1" noChangeAspect="1" noMove="1" noResize="1" noEditPoints="1" noAdjustHandles="1" noChangeArrowheads="1" noChangeShapeType="1" noTextEdit="1"/>
              </p:cNvSpPr>
              <p:nvPr/>
            </p:nvSpPr>
            <p:spPr>
              <a:xfrm>
                <a:off x="3316516" y="3111665"/>
                <a:ext cx="304571" cy="369332"/>
              </a:xfrm>
              <a:prstGeom prst="rect">
                <a:avLst/>
              </a:prstGeom>
              <a:blipFill>
                <a:blip r:embed="rId5"/>
                <a:stretch>
                  <a:fillRect l="-14000" r="-16000" b="-1639"/>
                </a:stretch>
              </a:blipFill>
              <a:ln w="3492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38CFBC43-EF22-BAB8-6AC9-F7B96AEA47E5}"/>
                  </a:ext>
                </a:extLst>
              </p:cNvPr>
              <p:cNvSpPr txBox="1"/>
              <p:nvPr/>
            </p:nvSpPr>
            <p:spPr>
              <a:xfrm>
                <a:off x="4727148" y="3111664"/>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7" name="文本框 116">
                <a:extLst>
                  <a:ext uri="{FF2B5EF4-FFF2-40B4-BE49-F238E27FC236}">
                    <a16:creationId xmlns:a16="http://schemas.microsoft.com/office/drawing/2014/main" id="{38CFBC43-EF22-BAB8-6AC9-F7B96AEA47E5}"/>
                  </a:ext>
                </a:extLst>
              </p:cNvPr>
              <p:cNvSpPr txBox="1">
                <a:spLocks noRot="1" noChangeAspect="1" noMove="1" noResize="1" noEditPoints="1" noAdjustHandles="1" noChangeArrowheads="1" noChangeShapeType="1" noTextEdit="1"/>
              </p:cNvSpPr>
              <p:nvPr/>
            </p:nvSpPr>
            <p:spPr>
              <a:xfrm>
                <a:off x="4727148" y="3111664"/>
                <a:ext cx="314189" cy="369332"/>
              </a:xfrm>
              <a:prstGeom prst="rect">
                <a:avLst/>
              </a:prstGeom>
              <a:blipFill>
                <a:blip r:embed="rId6"/>
                <a:stretch>
                  <a:fillRect l="-7692" r="-5769"/>
                </a:stretch>
              </a:blipFill>
            </p:spPr>
            <p:txBody>
              <a:bodyPr/>
              <a:lstStyle/>
              <a:p>
                <a:r>
                  <a:rPr lang="zh-CN" altLang="en-US">
                    <a:noFill/>
                  </a:rPr>
                  <a:t> </a:t>
                </a:r>
              </a:p>
            </p:txBody>
          </p:sp>
        </mc:Fallback>
      </mc:AlternateContent>
      <p:sp>
        <p:nvSpPr>
          <p:cNvPr id="118" name="矩形 117">
            <a:extLst>
              <a:ext uri="{FF2B5EF4-FFF2-40B4-BE49-F238E27FC236}">
                <a16:creationId xmlns:a16="http://schemas.microsoft.com/office/drawing/2014/main" id="{77139F5B-46A7-BF50-9DD8-4E6D5241CBD9}"/>
              </a:ext>
            </a:extLst>
          </p:cNvPr>
          <p:cNvSpPr/>
          <p:nvPr/>
        </p:nvSpPr>
        <p:spPr>
          <a:xfrm>
            <a:off x="6076699" y="2081895"/>
            <a:ext cx="2265874" cy="2428870"/>
          </a:xfrm>
          <a:prstGeom prst="rect">
            <a:avLst/>
          </a:prstGeom>
        </p:spPr>
        <p:txBody>
          <a:bodyPr wrap="square">
            <a:spAutoFit/>
          </a:bodyPr>
          <a:lstStyle/>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02</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2</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 </a:t>
            </a:r>
          </a:p>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spc="15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23</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30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p:txBody>
      </p:sp>
      <p:sp>
        <p:nvSpPr>
          <p:cNvPr id="119" name="矩形 118">
            <a:extLst>
              <a:ext uri="{FF2B5EF4-FFF2-40B4-BE49-F238E27FC236}">
                <a16:creationId xmlns:a16="http://schemas.microsoft.com/office/drawing/2014/main" id="{CBBE73B6-FFAF-4992-6C4B-DB5CA07E1830}"/>
              </a:ext>
            </a:extLst>
          </p:cNvPr>
          <p:cNvSpPr/>
          <p:nvPr/>
        </p:nvSpPr>
        <p:spPr>
          <a:xfrm>
            <a:off x="1137387"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Sparse matrix </a:t>
            </a:r>
            <a:r>
              <a:rPr lang="en-US" altLang="zh-CN" sz="1200" i="1" dirty="0">
                <a:latin typeface="Arial" panose="020B0604020202020204" pitchFamily="34" charset="0"/>
                <a:cs typeface="Arial" panose="020B0604020202020204" pitchFamily="34" charset="0"/>
              </a:rPr>
              <a:t>A</a:t>
            </a:r>
            <a:endParaRPr lang="zh-CN" altLang="en-US" sz="1200" i="1" dirty="0">
              <a:latin typeface="Arial" panose="020B0604020202020204" pitchFamily="34" charset="0"/>
              <a:cs typeface="Arial" panose="020B0604020202020204" pitchFamily="34" charset="0"/>
            </a:endParaRPr>
          </a:p>
        </p:txBody>
      </p:sp>
      <p:sp>
        <p:nvSpPr>
          <p:cNvPr id="120" name="矩形 119">
            <a:extLst>
              <a:ext uri="{FF2B5EF4-FFF2-40B4-BE49-F238E27FC236}">
                <a16:creationId xmlns:a16="http://schemas.microsoft.com/office/drawing/2014/main" id="{3876AC82-A845-E9F6-9213-9E7A3840BCAE}"/>
              </a:ext>
            </a:extLst>
          </p:cNvPr>
          <p:cNvSpPr/>
          <p:nvPr/>
        </p:nvSpPr>
        <p:spPr>
          <a:xfrm>
            <a:off x="3244942"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x</a:t>
            </a:r>
            <a:endParaRPr lang="zh-CN" altLang="en-US" sz="1200" i="1" dirty="0">
              <a:latin typeface="Arial" panose="020B0604020202020204" pitchFamily="34" charset="0"/>
              <a:cs typeface="Arial" panose="020B0604020202020204" pitchFamily="34" charset="0"/>
            </a:endParaRPr>
          </a:p>
        </p:txBody>
      </p:sp>
      <p:sp>
        <p:nvSpPr>
          <p:cNvPr id="121" name="矩形 120">
            <a:extLst>
              <a:ext uri="{FF2B5EF4-FFF2-40B4-BE49-F238E27FC236}">
                <a16:creationId xmlns:a16="http://schemas.microsoft.com/office/drawing/2014/main" id="{94B3D7B3-C85D-E81C-3D79-BD2C25B580BB}"/>
              </a:ext>
            </a:extLst>
          </p:cNvPr>
          <p:cNvSpPr/>
          <p:nvPr/>
        </p:nvSpPr>
        <p:spPr>
          <a:xfrm>
            <a:off x="4653374"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y</a:t>
            </a:r>
            <a:endParaRPr lang="zh-CN" alt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925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Cuper Implement</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50</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We develop Cuper using </a:t>
            </a:r>
            <a:r>
              <a:rPr lang="en-US" altLang="zh-CN" sz="1800" dirty="0" err="1"/>
              <a:t>Vivado</a:t>
            </a:r>
            <a:r>
              <a:rPr lang="en-US" altLang="zh-CN" sz="1800" dirty="0"/>
              <a:t> High-Level Synthesis (HLS) C++ and implement with Vitis Toolchain 2021.2.</a:t>
            </a:r>
          </a:p>
          <a:p>
            <a:pPr marL="0" indent="0" algn="just">
              <a:buNone/>
            </a:pPr>
            <a:endParaRPr lang="en-US" altLang="zh-CN" sz="1800" dirty="0"/>
          </a:p>
          <a:p>
            <a:pPr marL="0" indent="0" algn="just">
              <a:buNone/>
            </a:pPr>
            <a:endParaRPr lang="en-US" altLang="zh-CN" sz="1800" dirty="0"/>
          </a:p>
          <a:p>
            <a:pPr marL="0" indent="0" algn="just">
              <a:buNone/>
            </a:pPr>
            <a:endParaRPr lang="en-US" altLang="zh-CN" sz="1800" dirty="0"/>
          </a:p>
          <a:p>
            <a:pPr marL="0" indent="0" algn="just">
              <a:buNone/>
            </a:pPr>
            <a:endParaRPr lang="en-US" altLang="zh-CN" sz="1800" dirty="0"/>
          </a:p>
          <a:p>
            <a:r>
              <a:rPr lang="en-US" altLang="zh-CN" sz="1400" dirty="0"/>
              <a:t>LUT : Look Up Table </a:t>
            </a:r>
          </a:p>
          <a:p>
            <a:r>
              <a:rPr lang="en-US" altLang="zh-CN" sz="1400" dirty="0"/>
              <a:t>FF: Flip Flop</a:t>
            </a:r>
          </a:p>
          <a:p>
            <a:r>
              <a:rPr lang="en-US" altLang="zh-CN" sz="1400" dirty="0"/>
              <a:t>DSP: Digital Signal Processor</a:t>
            </a:r>
          </a:p>
          <a:p>
            <a:r>
              <a:rPr lang="en-US" altLang="zh-CN" sz="1400" dirty="0"/>
              <a:t>BRAM: Block RAM</a:t>
            </a:r>
            <a:endParaRPr lang="zh-CN" altLang="en-US" sz="1400" dirty="0"/>
          </a:p>
          <a:p>
            <a:r>
              <a:rPr lang="en-US" altLang="zh-CN" sz="1400" dirty="0"/>
              <a:t>URAM: </a:t>
            </a:r>
            <a:r>
              <a:rPr lang="en-US" altLang="zh-CN" sz="1400" dirty="0" err="1"/>
              <a:t>UltraRAM</a:t>
            </a:r>
            <a:endParaRPr lang="en-US" altLang="zh-CN" sz="1400" dirty="0"/>
          </a:p>
        </p:txBody>
      </p:sp>
      <p:pic>
        <p:nvPicPr>
          <p:cNvPr id="2" name="图片 1">
            <a:extLst>
              <a:ext uri="{FF2B5EF4-FFF2-40B4-BE49-F238E27FC236}">
                <a16:creationId xmlns:a16="http://schemas.microsoft.com/office/drawing/2014/main" id="{17A00174-4F01-6D98-EB55-F3A27328A5A2}"/>
              </a:ext>
            </a:extLst>
          </p:cNvPr>
          <p:cNvPicPr>
            <a:picLocks noChangeAspect="1"/>
          </p:cNvPicPr>
          <p:nvPr/>
        </p:nvPicPr>
        <p:blipFill>
          <a:blip r:embed="rId2"/>
          <a:stretch>
            <a:fillRect/>
          </a:stretch>
        </p:blipFill>
        <p:spPr>
          <a:xfrm>
            <a:off x="970653" y="1784869"/>
            <a:ext cx="7202694" cy="654444"/>
          </a:xfrm>
          <a:prstGeom prst="rect">
            <a:avLst/>
          </a:prstGeom>
        </p:spPr>
      </p:pic>
      <p:sp>
        <p:nvSpPr>
          <p:cNvPr id="9" name="矩形 8">
            <a:extLst>
              <a:ext uri="{FF2B5EF4-FFF2-40B4-BE49-F238E27FC236}">
                <a16:creationId xmlns:a16="http://schemas.microsoft.com/office/drawing/2014/main" id="{252DA64B-6660-373D-F07A-62A5D80AE5FA}"/>
              </a:ext>
            </a:extLst>
          </p:cNvPr>
          <p:cNvSpPr/>
          <p:nvPr/>
        </p:nvSpPr>
        <p:spPr>
          <a:xfrm>
            <a:off x="2491418" y="2463070"/>
            <a:ext cx="4161163"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Resource utilization of Cuper on a Xilinx </a:t>
            </a:r>
            <a:r>
              <a:rPr lang="en-US" altLang="zh-CN" sz="1200" dirty="0" err="1">
                <a:latin typeface="Arial" panose="020B0604020202020204" pitchFamily="34" charset="0"/>
                <a:cs typeface="Arial" panose="020B0604020202020204" pitchFamily="34" charset="0"/>
              </a:rPr>
              <a:t>Alveo</a:t>
            </a:r>
            <a:r>
              <a:rPr lang="en-US" altLang="zh-CN" sz="1200" dirty="0">
                <a:latin typeface="Arial" panose="020B0604020202020204" pitchFamily="34" charset="0"/>
                <a:cs typeface="Arial" panose="020B0604020202020204" pitchFamily="34" charset="0"/>
              </a:rPr>
              <a:t> U280 FPGA</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262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Baselines</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51</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algn="just">
              <a:buFont typeface="Wingdings" panose="05000000000000000000" pitchFamily="2" charset="2"/>
              <a:buChar char="Ø"/>
            </a:pPr>
            <a:r>
              <a:rPr lang="en-US" altLang="zh-CN" sz="1800" dirty="0"/>
              <a:t>FPGAs Baselines</a:t>
            </a:r>
          </a:p>
          <a:p>
            <a:pPr marL="0" indent="0" algn="just">
              <a:buNone/>
            </a:pPr>
            <a:r>
              <a:rPr lang="en-US" altLang="zh-CN" sz="1800" dirty="0"/>
              <a:t>We evaluate Cuper and the four state-of-the-art </a:t>
            </a:r>
            <a:r>
              <a:rPr lang="en-US" altLang="zh-CN" sz="1800" dirty="0" err="1"/>
              <a:t>SpMV</a:t>
            </a:r>
            <a:r>
              <a:rPr lang="en-US" altLang="zh-CN" sz="1800" dirty="0"/>
              <a:t> accelerators leveraging HBM FPGAs: </a:t>
            </a:r>
            <a:r>
              <a:rPr lang="en-US" altLang="zh-CN" sz="1800" dirty="0" err="1"/>
              <a:t>HiSparse</a:t>
            </a:r>
            <a:r>
              <a:rPr lang="en-US" altLang="zh-CN" sz="1800" baseline="30000" dirty="0"/>
              <a:t>[1]</a:t>
            </a:r>
            <a:r>
              <a:rPr lang="en-US" altLang="zh-CN" sz="1800" dirty="0"/>
              <a:t>, </a:t>
            </a:r>
            <a:r>
              <a:rPr lang="en-US" altLang="zh-CN" sz="1800" dirty="0" err="1"/>
              <a:t>GraphLily</a:t>
            </a:r>
            <a:r>
              <a:rPr lang="en-US" altLang="zh-CN" sz="1800" baseline="30000" dirty="0"/>
              <a:t>[2]</a:t>
            </a:r>
            <a:r>
              <a:rPr lang="en-US" altLang="zh-CN" sz="1800" dirty="0"/>
              <a:t>, Sextans</a:t>
            </a:r>
            <a:r>
              <a:rPr lang="en-US" altLang="zh-CN" sz="1800" baseline="30000" dirty="0"/>
              <a:t> [3]</a:t>
            </a:r>
            <a:r>
              <a:rPr lang="en-US" altLang="zh-CN" sz="1800" dirty="0"/>
              <a:t>, and Serpens</a:t>
            </a:r>
            <a:r>
              <a:rPr lang="en-US" altLang="zh-CN" sz="1800" baseline="30000" dirty="0"/>
              <a:t> [4]</a:t>
            </a:r>
            <a:r>
              <a:rPr lang="en-US" altLang="zh-CN" sz="1800" dirty="0"/>
              <a:t>.</a:t>
            </a:r>
          </a:p>
          <a:p>
            <a:pPr algn="just">
              <a:buFont typeface="Wingdings" panose="05000000000000000000" pitchFamily="2" charset="2"/>
              <a:buChar char="Ø"/>
            </a:pPr>
            <a:r>
              <a:rPr lang="en-US" altLang="zh-CN" sz="1800" dirty="0"/>
              <a:t>GPUs Baselines</a:t>
            </a:r>
          </a:p>
          <a:p>
            <a:pPr marL="0" indent="0" algn="just">
              <a:buNone/>
            </a:pPr>
            <a:r>
              <a:rPr lang="en-US" altLang="zh-CN" sz="1800" dirty="0"/>
              <a:t>We also compare Cuper with an Nvidia Tesla K80 GPU.</a:t>
            </a:r>
          </a:p>
          <a:p>
            <a:pPr marL="0" indent="0" algn="just">
              <a:buNone/>
            </a:pPr>
            <a:endParaRPr lang="en-US" altLang="zh-CN" sz="1800" dirty="0"/>
          </a:p>
        </p:txBody>
      </p:sp>
      <p:sp>
        <p:nvSpPr>
          <p:cNvPr id="9" name="矩形 8">
            <a:extLst>
              <a:ext uri="{FF2B5EF4-FFF2-40B4-BE49-F238E27FC236}">
                <a16:creationId xmlns:a16="http://schemas.microsoft.com/office/drawing/2014/main" id="{252DA64B-6660-373D-F07A-62A5D80AE5FA}"/>
              </a:ext>
            </a:extLst>
          </p:cNvPr>
          <p:cNvSpPr/>
          <p:nvPr/>
        </p:nvSpPr>
        <p:spPr>
          <a:xfrm>
            <a:off x="2900337" y="3916138"/>
            <a:ext cx="3343325"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specification of the evaluated accelerators</a:t>
            </a:r>
            <a:endParaRPr lang="zh-CN" altLang="en-US" sz="1200"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D248906C-DD72-5F0E-D47B-A3FC21683F29}"/>
              </a:ext>
            </a:extLst>
          </p:cNvPr>
          <p:cNvPicPr>
            <a:picLocks noChangeAspect="1"/>
          </p:cNvPicPr>
          <p:nvPr/>
        </p:nvPicPr>
        <p:blipFill>
          <a:blip r:embed="rId2"/>
          <a:stretch>
            <a:fillRect/>
          </a:stretch>
        </p:blipFill>
        <p:spPr>
          <a:xfrm>
            <a:off x="2115558" y="2620096"/>
            <a:ext cx="4912883" cy="1363325"/>
          </a:xfrm>
          <a:prstGeom prst="rect">
            <a:avLst/>
          </a:prstGeom>
        </p:spPr>
      </p:pic>
      <p:sp>
        <p:nvSpPr>
          <p:cNvPr id="12" name="矩形 11">
            <a:extLst>
              <a:ext uri="{FF2B5EF4-FFF2-40B4-BE49-F238E27FC236}">
                <a16:creationId xmlns:a16="http://schemas.microsoft.com/office/drawing/2014/main" id="{310040FA-9EC9-7A4C-7D27-508471D6CE20}"/>
              </a:ext>
            </a:extLst>
          </p:cNvPr>
          <p:cNvSpPr/>
          <p:nvPr/>
        </p:nvSpPr>
        <p:spPr>
          <a:xfrm>
            <a:off x="3192138" y="2861583"/>
            <a:ext cx="195943" cy="1415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33D5C511-E0F3-24A9-5795-723D8D452646}"/>
              </a:ext>
            </a:extLst>
          </p:cNvPr>
          <p:cNvSpPr/>
          <p:nvPr/>
        </p:nvSpPr>
        <p:spPr>
          <a:xfrm>
            <a:off x="3253513" y="2975895"/>
            <a:ext cx="195943" cy="24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2BA13F47-5D94-378D-1EAF-97DD59128B67}"/>
              </a:ext>
            </a:extLst>
          </p:cNvPr>
          <p:cNvSpPr/>
          <p:nvPr/>
        </p:nvSpPr>
        <p:spPr>
          <a:xfrm>
            <a:off x="3155541" y="3224441"/>
            <a:ext cx="195943" cy="1415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ACA8B6C2-7EBA-1547-8EBC-D448948A84AB}"/>
              </a:ext>
            </a:extLst>
          </p:cNvPr>
          <p:cNvSpPr/>
          <p:nvPr/>
        </p:nvSpPr>
        <p:spPr>
          <a:xfrm>
            <a:off x="3154036" y="3411605"/>
            <a:ext cx="195943" cy="1415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F0B9B00-E346-5FAB-35D1-98E543045DF0}"/>
              </a:ext>
            </a:extLst>
          </p:cNvPr>
          <p:cNvSpPr/>
          <p:nvPr/>
        </p:nvSpPr>
        <p:spPr>
          <a:xfrm>
            <a:off x="336499" y="4174074"/>
            <a:ext cx="8471001" cy="584775"/>
          </a:xfrm>
          <a:prstGeom prst="rect">
            <a:avLst/>
          </a:prstGeom>
        </p:spPr>
        <p:txBody>
          <a:bodyPr wrap="square">
            <a:spAutoFit/>
          </a:bodyPr>
          <a:lstStyle/>
          <a:p>
            <a:pPr algn="just"/>
            <a:r>
              <a:rPr lang="en-US" altLang="zh-CN" sz="800" dirty="0">
                <a:solidFill>
                  <a:schemeClr val="tx1">
                    <a:lumMod val="65000"/>
                    <a:lumOff val="35000"/>
                  </a:schemeClr>
                </a:solidFill>
                <a:latin typeface="Times New Roman" panose="02020603050405020304" pitchFamily="18" charset="0"/>
                <a:cs typeface="Times New Roman" panose="02020603050405020304" pitchFamily="18" charset="0"/>
              </a:rPr>
              <a:t>[1] </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Y. Du, Y. Hu, Z. Zhou, and Z. Zhang, “High-performance sparse linear algebra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hbm</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-equipped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using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hls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 case study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spmv</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in FPGA, 2022.</a:t>
            </a:r>
          </a:p>
          <a:p>
            <a:pPr algn="just"/>
            <a:r>
              <a:rPr lang="en-US" altLang="zh-CN" sz="800" dirty="0">
                <a:solidFill>
                  <a:schemeClr val="tx1">
                    <a:lumMod val="65000"/>
                    <a:lumOff val="35000"/>
                  </a:schemeClr>
                </a:solidFill>
                <a:latin typeface="Times New Roman" panose="02020603050405020304" pitchFamily="18" charset="0"/>
                <a:cs typeface="Times New Roman" panose="02020603050405020304" pitchFamily="18" charset="0"/>
              </a:rPr>
              <a:t>[2] </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Y. Hu, Y. Du, E.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Ustun</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and Z. Zhang,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Graphlily</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Accelerating graph linear algebra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hbm</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-equipped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in ICCAD, 2021.</a:t>
            </a:r>
          </a:p>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[3] L. Song, Y. Chi, A.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Sohrabizadeh</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Y.-k. Choi, J. Lau, and J. Cong, “Sextans: A streaming accelerator for general-purpose sparse-matrix dense-matrix multiplication,” in FPGA, 2022.</a:t>
            </a:r>
          </a:p>
          <a:p>
            <a:pPr algn="just"/>
            <a:r>
              <a:rPr lang="en-US" altLang="zh-CN" sz="800" dirty="0">
                <a:solidFill>
                  <a:schemeClr val="tx1">
                    <a:lumMod val="65000"/>
                    <a:lumOff val="35000"/>
                  </a:schemeClr>
                </a:solidFill>
                <a:latin typeface="Times New Roman" panose="02020603050405020304" pitchFamily="18" charset="0"/>
                <a:cs typeface="Times New Roman" panose="02020603050405020304" pitchFamily="18" charset="0"/>
              </a:rPr>
              <a:t>[4] </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L. Song, Y. Chi, L. Guo, and J. Cong, “Serpens: A high bandwidth memory based accelerator for general-purpose sparse matrix-vector multiplication,” in DAC, 2022. </a:t>
            </a:r>
          </a:p>
        </p:txBody>
      </p:sp>
    </p:spTree>
    <p:extLst>
      <p:ext uri="{BB962C8B-B14F-4D97-AF65-F5344CB8AC3E}">
        <p14:creationId xmlns:p14="http://schemas.microsoft.com/office/powerpoint/2010/main" val="4190934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Datasets</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52</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To compare Cuper with the state-of-the-art FPGAs accelerators, we select 12 large-size matrices from the </a:t>
            </a:r>
            <a:r>
              <a:rPr lang="en-US" altLang="zh-CN" sz="1800" dirty="0" err="1"/>
              <a:t>SuiteSparse</a:t>
            </a:r>
            <a:r>
              <a:rPr lang="en-US" altLang="zh-CN" sz="1800" dirty="0"/>
              <a:t> Matrix Collection</a:t>
            </a:r>
            <a:r>
              <a:rPr lang="en-US" altLang="zh-CN" sz="1800" baseline="30000" dirty="0"/>
              <a:t>[1]</a:t>
            </a:r>
            <a:r>
              <a:rPr lang="en-US" altLang="zh-CN" sz="1800" dirty="0"/>
              <a:t> for evaluation. For the comparison of Cuper with K80 GPU, we select 2,757 matrices from </a:t>
            </a:r>
            <a:r>
              <a:rPr lang="en-US" altLang="zh-CN" sz="1800" dirty="0" err="1"/>
              <a:t>SuiteSparse</a:t>
            </a:r>
            <a:r>
              <a:rPr lang="en-US" altLang="zh-CN" sz="1800" dirty="0"/>
              <a:t>. The number of rows ranges from 1 to 1.5M and the number of non-zeros can be as high as 113M.</a:t>
            </a:r>
          </a:p>
        </p:txBody>
      </p:sp>
      <p:sp>
        <p:nvSpPr>
          <p:cNvPr id="9" name="矩形 8">
            <a:extLst>
              <a:ext uri="{FF2B5EF4-FFF2-40B4-BE49-F238E27FC236}">
                <a16:creationId xmlns:a16="http://schemas.microsoft.com/office/drawing/2014/main" id="{252DA64B-6660-373D-F07A-62A5D80AE5FA}"/>
              </a:ext>
            </a:extLst>
          </p:cNvPr>
          <p:cNvSpPr/>
          <p:nvPr/>
        </p:nvSpPr>
        <p:spPr>
          <a:xfrm>
            <a:off x="2960208" y="4193228"/>
            <a:ext cx="3223582"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The information of the 12 evaluated matrices</a:t>
            </a:r>
            <a:endParaRPr lang="zh-CN" altLang="en-US" sz="1200"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33DB3297-5CC5-D481-E2FF-32AE91A5B397}"/>
              </a:ext>
            </a:extLst>
          </p:cNvPr>
          <p:cNvPicPr>
            <a:picLocks noChangeAspect="1"/>
          </p:cNvPicPr>
          <p:nvPr/>
        </p:nvPicPr>
        <p:blipFill>
          <a:blip r:embed="rId2"/>
          <a:stretch>
            <a:fillRect/>
          </a:stretch>
        </p:blipFill>
        <p:spPr>
          <a:xfrm>
            <a:off x="2718002" y="2327051"/>
            <a:ext cx="3707994" cy="1877525"/>
          </a:xfrm>
          <a:prstGeom prst="rect">
            <a:avLst/>
          </a:prstGeom>
        </p:spPr>
      </p:pic>
      <p:sp>
        <p:nvSpPr>
          <p:cNvPr id="2" name="矩形 1">
            <a:extLst>
              <a:ext uri="{FF2B5EF4-FFF2-40B4-BE49-F238E27FC236}">
                <a16:creationId xmlns:a16="http://schemas.microsoft.com/office/drawing/2014/main" id="{F57DB223-2900-CEE9-877C-E85D1368538B}"/>
              </a:ext>
            </a:extLst>
          </p:cNvPr>
          <p:cNvSpPr/>
          <p:nvPr/>
        </p:nvSpPr>
        <p:spPr>
          <a:xfrm>
            <a:off x="336499" y="4426318"/>
            <a:ext cx="8471001" cy="215444"/>
          </a:xfrm>
          <a:prstGeom prst="rect">
            <a:avLst/>
          </a:prstGeom>
        </p:spPr>
        <p:txBody>
          <a:bodyPr wrap="square">
            <a:spAutoFit/>
          </a:bodyPr>
          <a:lstStyle/>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[1] T. A. Davis and Y. Hu, “The university of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florida</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sparse matrix collection,” TOMS, 2011.</a:t>
            </a:r>
          </a:p>
        </p:txBody>
      </p:sp>
    </p:spTree>
    <p:extLst>
      <p:ext uri="{BB962C8B-B14F-4D97-AF65-F5344CB8AC3E}">
        <p14:creationId xmlns:p14="http://schemas.microsoft.com/office/powerpoint/2010/main" val="1184881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Metrics</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53</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algn="just">
              <a:buFont typeface="Wingdings" panose="05000000000000000000" pitchFamily="2" charset="2"/>
              <a:buChar char="Ø"/>
            </a:pPr>
            <a:r>
              <a:rPr lang="en-US" altLang="zh-CN" sz="1800" dirty="0">
                <a:solidFill>
                  <a:srgbClr val="FF0000"/>
                </a:solidFill>
              </a:rPr>
              <a:t>Throughput</a:t>
            </a:r>
            <a:r>
              <a:rPr lang="en-US" altLang="zh-CN" sz="1800" dirty="0"/>
              <a:t>, measured as the number of billion floating-point operations per second (</a:t>
            </a:r>
            <a:r>
              <a:rPr lang="en-US" altLang="zh-CN" sz="1800" dirty="0" err="1"/>
              <a:t>GFlops</a:t>
            </a:r>
            <a:r>
              <a:rPr lang="en-US" altLang="zh-CN" sz="1800" dirty="0"/>
              <a:t>).</a:t>
            </a:r>
          </a:p>
          <a:p>
            <a:pPr algn="just">
              <a:buFont typeface="Wingdings" panose="05000000000000000000" pitchFamily="2" charset="2"/>
              <a:buChar char="Ø"/>
            </a:pPr>
            <a:endParaRPr lang="en-US" altLang="zh-CN" sz="1800" dirty="0"/>
          </a:p>
          <a:p>
            <a:pPr algn="just">
              <a:buFont typeface="Wingdings" panose="05000000000000000000" pitchFamily="2" charset="2"/>
              <a:buChar char="Ø"/>
            </a:pPr>
            <a:r>
              <a:rPr lang="en-US" altLang="zh-CN" sz="1800" dirty="0">
                <a:solidFill>
                  <a:srgbClr val="FF0000"/>
                </a:solidFill>
              </a:rPr>
              <a:t>Bandwidth efficiency</a:t>
            </a:r>
            <a:r>
              <a:rPr lang="en-US" altLang="zh-CN" sz="1800" dirty="0"/>
              <a:t>, measured by throughput per unit of memory bandwidth (</a:t>
            </a:r>
            <a:r>
              <a:rPr lang="en-US" altLang="zh-CN" sz="1800" dirty="0" err="1"/>
              <a:t>MFlops</a:t>
            </a:r>
            <a:r>
              <a:rPr lang="en-US" altLang="zh-CN" sz="1800" dirty="0"/>
              <a:t>/(GB/s)).</a:t>
            </a:r>
          </a:p>
          <a:p>
            <a:pPr algn="just">
              <a:buFont typeface="Wingdings" panose="05000000000000000000" pitchFamily="2" charset="2"/>
              <a:buChar char="Ø"/>
            </a:pPr>
            <a:endParaRPr lang="en-US" altLang="zh-CN" sz="1800" dirty="0"/>
          </a:p>
          <a:p>
            <a:pPr algn="just">
              <a:buFont typeface="Wingdings" panose="05000000000000000000" pitchFamily="2" charset="2"/>
              <a:buChar char="Ø"/>
            </a:pPr>
            <a:r>
              <a:rPr lang="en-US" altLang="zh-CN" sz="1800" dirty="0">
                <a:solidFill>
                  <a:srgbClr val="FF0000"/>
                </a:solidFill>
              </a:rPr>
              <a:t>Energy efficiency</a:t>
            </a:r>
            <a:r>
              <a:rPr lang="en-US" altLang="zh-CN" sz="1800" dirty="0"/>
              <a:t>, measured by throughput per watt (</a:t>
            </a:r>
            <a:r>
              <a:rPr lang="en-US" altLang="zh-CN" sz="1800" dirty="0" err="1"/>
              <a:t>MFlops</a:t>
            </a:r>
            <a:r>
              <a:rPr lang="en-US" altLang="zh-CN" sz="1800" dirty="0"/>
              <a:t>/W).</a:t>
            </a:r>
          </a:p>
        </p:txBody>
      </p:sp>
    </p:spTree>
    <p:extLst>
      <p:ext uri="{BB962C8B-B14F-4D97-AF65-F5344CB8AC3E}">
        <p14:creationId xmlns:p14="http://schemas.microsoft.com/office/powerpoint/2010/main" val="3001693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t>Background</a:t>
            </a:r>
          </a:p>
          <a:p>
            <a:pPr lvl="1"/>
            <a:r>
              <a:rPr lang="en-US" altLang="zh-CN" sz="1800" dirty="0"/>
              <a:t>Sparse Matrix-Vector Multiplication</a:t>
            </a:r>
          </a:p>
          <a:p>
            <a:pPr lvl="1"/>
            <a:r>
              <a:rPr lang="en-US" altLang="zh-CN" sz="1800" dirty="0"/>
              <a:t>Related Work and Challenges</a:t>
            </a:r>
          </a:p>
          <a:p>
            <a:pPr marL="171450" lvl="1">
              <a:spcBef>
                <a:spcPts val="750"/>
              </a:spcBef>
            </a:pPr>
            <a:r>
              <a:rPr lang="en-US" altLang="zh-CN" sz="2400" dirty="0"/>
              <a:t>Cuper</a:t>
            </a:r>
          </a:p>
          <a:p>
            <a:pPr marL="514350" lvl="2">
              <a:spcBef>
                <a:spcPts val="750"/>
              </a:spcBef>
            </a:pPr>
            <a:r>
              <a:rPr lang="en-US" altLang="zh-CN" sz="1800" dirty="0"/>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solidFill>
                  <a:srgbClr val="FF0000"/>
                </a:solidFill>
              </a:rPr>
              <a:t>Experiment</a:t>
            </a:r>
          </a:p>
          <a:p>
            <a:pPr marL="514350" lvl="2">
              <a:spcBef>
                <a:spcPts val="750"/>
              </a:spcBef>
            </a:pPr>
            <a:r>
              <a:rPr lang="en-US" altLang="zh-CN" sz="1800" dirty="0"/>
              <a:t>Experiment Setup</a:t>
            </a:r>
          </a:p>
          <a:p>
            <a:pPr marL="514350" lvl="2">
              <a:spcBef>
                <a:spcPts val="750"/>
              </a:spcBef>
            </a:pPr>
            <a:r>
              <a:rPr lang="en-US" altLang="zh-CN" sz="1800" dirty="0">
                <a:solidFill>
                  <a:srgbClr val="FF0000"/>
                </a:solidFill>
              </a:rPr>
              <a:t>Performance Evaluation</a:t>
            </a:r>
          </a:p>
          <a:p>
            <a:pPr marL="171450" lvl="1">
              <a:spcBef>
                <a:spcPts val="750"/>
              </a:spcBef>
            </a:pPr>
            <a:r>
              <a:rPr lang="en-US" altLang="zh-CN" sz="2400" dirty="0"/>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54</a:t>
            </a:fld>
            <a:endParaRPr lang="en-US" noProof="1"/>
          </a:p>
        </p:txBody>
      </p:sp>
    </p:spTree>
    <p:extLst>
      <p:ext uri="{BB962C8B-B14F-4D97-AF65-F5344CB8AC3E}">
        <p14:creationId xmlns:p14="http://schemas.microsoft.com/office/powerpoint/2010/main" val="3208397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Comparison with FPGAs Accelerators – Throughput</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55</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We use throughput to normalize the performance of different accelerators. Our performance evaluation on 12 large matrices reveals that Cuper’s geomean throughput is </a:t>
            </a:r>
            <a:r>
              <a:rPr lang="en-US" altLang="zh-CN" sz="1800" dirty="0">
                <a:solidFill>
                  <a:srgbClr val="FF0000"/>
                </a:solidFill>
              </a:rPr>
              <a:t>3.28×</a:t>
            </a:r>
            <a:r>
              <a:rPr lang="en-US" altLang="zh-CN" sz="1800" dirty="0"/>
              <a:t>, </a:t>
            </a:r>
            <a:r>
              <a:rPr lang="en-US" altLang="zh-CN" sz="1800" dirty="0">
                <a:solidFill>
                  <a:srgbClr val="FF0000"/>
                </a:solidFill>
              </a:rPr>
              <a:t>1.99×</a:t>
            </a:r>
            <a:r>
              <a:rPr lang="en-US" altLang="zh-CN" sz="1800" dirty="0"/>
              <a:t>, </a:t>
            </a:r>
            <a:r>
              <a:rPr lang="en-US" altLang="zh-CN" sz="1800" dirty="0">
                <a:solidFill>
                  <a:srgbClr val="FF0000"/>
                </a:solidFill>
              </a:rPr>
              <a:t>1.75×</a:t>
            </a:r>
            <a:r>
              <a:rPr lang="en-US" altLang="zh-CN" sz="1800" dirty="0"/>
              <a:t>, and </a:t>
            </a:r>
            <a:r>
              <a:rPr lang="en-US" altLang="zh-CN" sz="1800" dirty="0">
                <a:solidFill>
                  <a:srgbClr val="FF0000"/>
                </a:solidFill>
              </a:rPr>
              <a:t>1.44×</a:t>
            </a:r>
            <a:r>
              <a:rPr lang="en-US" altLang="zh-CN" sz="1800" dirty="0"/>
              <a:t> higher compared with </a:t>
            </a:r>
            <a:r>
              <a:rPr lang="en-US" altLang="zh-CN" sz="1800" dirty="0" err="1"/>
              <a:t>HiSparse</a:t>
            </a:r>
            <a:r>
              <a:rPr lang="en-US" altLang="zh-CN" sz="1800" dirty="0"/>
              <a:t>, </a:t>
            </a:r>
            <a:r>
              <a:rPr lang="en-US" altLang="zh-CN" sz="1800" dirty="0" err="1"/>
              <a:t>GraphLily</a:t>
            </a:r>
            <a:r>
              <a:rPr lang="en-US" altLang="zh-CN" sz="1800" dirty="0"/>
              <a:t>, Sextans, and Serpens, respectively.</a:t>
            </a:r>
          </a:p>
        </p:txBody>
      </p:sp>
      <p:pic>
        <p:nvPicPr>
          <p:cNvPr id="6" name="图片 5">
            <a:extLst>
              <a:ext uri="{FF2B5EF4-FFF2-40B4-BE49-F238E27FC236}">
                <a16:creationId xmlns:a16="http://schemas.microsoft.com/office/drawing/2014/main" id="{67794121-EA29-BF53-47C2-D3BF5B65740F}"/>
              </a:ext>
            </a:extLst>
          </p:cNvPr>
          <p:cNvPicPr>
            <a:picLocks noChangeAspect="1"/>
          </p:cNvPicPr>
          <p:nvPr/>
        </p:nvPicPr>
        <p:blipFill>
          <a:blip r:embed="rId2"/>
          <a:stretch>
            <a:fillRect/>
          </a:stretch>
        </p:blipFill>
        <p:spPr>
          <a:xfrm>
            <a:off x="1677319" y="2227668"/>
            <a:ext cx="5789362" cy="2323413"/>
          </a:xfrm>
          <a:prstGeom prst="rect">
            <a:avLst/>
          </a:prstGeom>
        </p:spPr>
      </p:pic>
    </p:spTree>
    <p:extLst>
      <p:ext uri="{BB962C8B-B14F-4D97-AF65-F5344CB8AC3E}">
        <p14:creationId xmlns:p14="http://schemas.microsoft.com/office/powerpoint/2010/main" val="513608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300" dirty="0"/>
              <a:t>Comparison with FPGAs Accelerators – Bandwidth efficiency</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56</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Cuper achieves higher bandwidth efficiency with customized dataflow and a dedicated computational cores array. The geomean bandwidth efficiency of Cuper is improved over </a:t>
            </a:r>
            <a:r>
              <a:rPr lang="en-US" altLang="zh-CN" sz="1800" dirty="0" err="1"/>
              <a:t>HiSparse</a:t>
            </a:r>
            <a:r>
              <a:rPr lang="en-US" altLang="zh-CN" sz="1800" dirty="0"/>
              <a:t>, </a:t>
            </a:r>
            <a:r>
              <a:rPr lang="en-US" altLang="zh-CN" sz="1800" dirty="0" err="1"/>
              <a:t>GraphLily</a:t>
            </a:r>
            <a:r>
              <a:rPr lang="en-US" altLang="zh-CN" sz="1800" dirty="0"/>
              <a:t>, Sextans, and Serpens by </a:t>
            </a:r>
            <a:r>
              <a:rPr lang="en-US" altLang="zh-CN" sz="1800" dirty="0">
                <a:solidFill>
                  <a:srgbClr val="FF0000"/>
                </a:solidFill>
              </a:rPr>
              <a:t>3.28×</a:t>
            </a:r>
            <a:r>
              <a:rPr lang="en-US" altLang="zh-CN" sz="1800" dirty="0"/>
              <a:t>, </a:t>
            </a:r>
            <a:r>
              <a:rPr lang="en-US" altLang="zh-CN" sz="1800" dirty="0">
                <a:solidFill>
                  <a:srgbClr val="FF0000"/>
                </a:solidFill>
              </a:rPr>
              <a:t>2.20×</a:t>
            </a:r>
            <a:r>
              <a:rPr lang="en-US" altLang="zh-CN" sz="1800" dirty="0"/>
              <a:t>, </a:t>
            </a:r>
            <a:r>
              <a:rPr lang="en-US" altLang="zh-CN" sz="1800" dirty="0">
                <a:solidFill>
                  <a:srgbClr val="FF0000"/>
                </a:solidFill>
              </a:rPr>
              <a:t>2.82×</a:t>
            </a:r>
            <a:r>
              <a:rPr lang="en-US" altLang="zh-CN" sz="1800" dirty="0"/>
              <a:t>, and </a:t>
            </a:r>
            <a:r>
              <a:rPr lang="en-US" altLang="zh-CN" sz="1800" dirty="0">
                <a:solidFill>
                  <a:srgbClr val="FF0000"/>
                </a:solidFill>
              </a:rPr>
              <a:t>1.31×</a:t>
            </a:r>
            <a:r>
              <a:rPr lang="en-US" altLang="zh-CN" sz="1800" dirty="0"/>
              <a:t>, respectively.</a:t>
            </a:r>
          </a:p>
        </p:txBody>
      </p:sp>
      <p:pic>
        <p:nvPicPr>
          <p:cNvPr id="9" name="图片 8">
            <a:extLst>
              <a:ext uri="{FF2B5EF4-FFF2-40B4-BE49-F238E27FC236}">
                <a16:creationId xmlns:a16="http://schemas.microsoft.com/office/drawing/2014/main" id="{29CB5031-EB37-895F-F5B1-39B394C46BD4}"/>
              </a:ext>
            </a:extLst>
          </p:cNvPr>
          <p:cNvPicPr>
            <a:picLocks noChangeAspect="1"/>
          </p:cNvPicPr>
          <p:nvPr/>
        </p:nvPicPr>
        <p:blipFill>
          <a:blip r:embed="rId2"/>
          <a:stretch>
            <a:fillRect/>
          </a:stretch>
        </p:blipFill>
        <p:spPr>
          <a:xfrm>
            <a:off x="340844" y="2253343"/>
            <a:ext cx="8457671" cy="2286000"/>
          </a:xfrm>
          <a:prstGeom prst="rect">
            <a:avLst/>
          </a:prstGeom>
        </p:spPr>
      </p:pic>
    </p:spTree>
    <p:extLst>
      <p:ext uri="{BB962C8B-B14F-4D97-AF65-F5344CB8AC3E}">
        <p14:creationId xmlns:p14="http://schemas.microsoft.com/office/powerpoint/2010/main" val="2293204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Comparison with FPGAs Accelerators – Energy efficiency</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57</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Our reordering algorithm and perceptual decoder improve vector reusability, mitigating redundant on-chip reads and writes. Cuper demonstrates </a:t>
            </a:r>
            <a:r>
              <a:rPr lang="en-US" altLang="zh-CN" sz="1800" dirty="0">
                <a:solidFill>
                  <a:srgbClr val="FF0000"/>
                </a:solidFill>
              </a:rPr>
              <a:t>3.59×</a:t>
            </a:r>
            <a:r>
              <a:rPr lang="en-US" altLang="zh-CN" sz="1800" dirty="0"/>
              <a:t>, </a:t>
            </a:r>
            <a:r>
              <a:rPr lang="en-US" altLang="zh-CN" sz="1800" dirty="0">
                <a:solidFill>
                  <a:srgbClr val="FF0000"/>
                </a:solidFill>
              </a:rPr>
              <a:t>2.08×</a:t>
            </a:r>
            <a:r>
              <a:rPr lang="en-US" altLang="zh-CN" sz="1800" dirty="0"/>
              <a:t>, </a:t>
            </a:r>
            <a:r>
              <a:rPr lang="en-US" altLang="zh-CN" sz="1800" dirty="0">
                <a:solidFill>
                  <a:srgbClr val="FF0000"/>
                </a:solidFill>
              </a:rPr>
              <a:t>2.21×</a:t>
            </a:r>
            <a:r>
              <a:rPr lang="en-US" altLang="zh-CN" sz="1800" dirty="0"/>
              <a:t>, and </a:t>
            </a:r>
            <a:r>
              <a:rPr lang="en-US" altLang="zh-CN" sz="1800" dirty="0">
                <a:solidFill>
                  <a:srgbClr val="FF0000"/>
                </a:solidFill>
              </a:rPr>
              <a:t>1.44×</a:t>
            </a:r>
            <a:r>
              <a:rPr lang="en-US" altLang="zh-CN" sz="1800" dirty="0"/>
              <a:t> improvements in geomean energy efficiency compared with the four accelerators, respectively.</a:t>
            </a:r>
          </a:p>
        </p:txBody>
      </p:sp>
      <p:pic>
        <p:nvPicPr>
          <p:cNvPr id="7" name="图片 6">
            <a:extLst>
              <a:ext uri="{FF2B5EF4-FFF2-40B4-BE49-F238E27FC236}">
                <a16:creationId xmlns:a16="http://schemas.microsoft.com/office/drawing/2014/main" id="{54AE09AF-C127-5BAA-A6BB-1A77FA20342E}"/>
              </a:ext>
            </a:extLst>
          </p:cNvPr>
          <p:cNvPicPr>
            <a:picLocks noChangeAspect="1"/>
          </p:cNvPicPr>
          <p:nvPr/>
        </p:nvPicPr>
        <p:blipFill>
          <a:blip r:embed="rId2"/>
          <a:stretch>
            <a:fillRect/>
          </a:stretch>
        </p:blipFill>
        <p:spPr>
          <a:xfrm>
            <a:off x="340844" y="2253343"/>
            <a:ext cx="8457671" cy="2286000"/>
          </a:xfrm>
          <a:prstGeom prst="rect">
            <a:avLst/>
          </a:prstGeom>
        </p:spPr>
      </p:pic>
    </p:spTree>
    <p:extLst>
      <p:ext uri="{BB962C8B-B14F-4D97-AF65-F5344CB8AC3E}">
        <p14:creationId xmlns:p14="http://schemas.microsoft.com/office/powerpoint/2010/main" val="3608860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Comparison with K80 GPU</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58</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a:bodyPr>
          <a:lstStyle/>
          <a:p>
            <a:pPr marL="0" indent="0" algn="just">
              <a:buNone/>
            </a:pPr>
            <a:r>
              <a:rPr lang="en-US" altLang="zh-CN" sz="1800" dirty="0"/>
              <a:t>The K80 GPU is more advanced in frequency and memory bandwidth than Cuper. But, Cuper demonstrates superior performance on almost all matrices. The geomean throughput of Cuper compared with K80 GPU is </a:t>
            </a:r>
            <a:r>
              <a:rPr lang="en-US" altLang="zh-CN" sz="1800" dirty="0">
                <a:solidFill>
                  <a:srgbClr val="FF0000"/>
                </a:solidFill>
              </a:rPr>
              <a:t>2.51×</a:t>
            </a:r>
            <a:r>
              <a:rPr lang="en-US" altLang="zh-CN" sz="1800" dirty="0"/>
              <a:t>. Furthermore, the geomean energy efficiency of Cuper is </a:t>
            </a:r>
            <a:r>
              <a:rPr lang="en-US" altLang="zh-CN" sz="1800" dirty="0">
                <a:solidFill>
                  <a:srgbClr val="FF0000"/>
                </a:solidFill>
              </a:rPr>
              <a:t>7.97×</a:t>
            </a:r>
            <a:r>
              <a:rPr lang="en-US" altLang="zh-CN" sz="1800" dirty="0"/>
              <a:t> higher than K80 GPU.</a:t>
            </a:r>
          </a:p>
        </p:txBody>
      </p:sp>
      <p:pic>
        <p:nvPicPr>
          <p:cNvPr id="6" name="图片 5">
            <a:extLst>
              <a:ext uri="{FF2B5EF4-FFF2-40B4-BE49-F238E27FC236}">
                <a16:creationId xmlns:a16="http://schemas.microsoft.com/office/drawing/2014/main" id="{4F5E628B-DB27-EADC-0678-82D4E21D51B5}"/>
              </a:ext>
            </a:extLst>
          </p:cNvPr>
          <p:cNvPicPr>
            <a:picLocks noChangeAspect="1"/>
          </p:cNvPicPr>
          <p:nvPr/>
        </p:nvPicPr>
        <p:blipFill>
          <a:blip r:embed="rId2"/>
          <a:stretch>
            <a:fillRect/>
          </a:stretch>
        </p:blipFill>
        <p:spPr>
          <a:xfrm>
            <a:off x="2626921" y="2323149"/>
            <a:ext cx="3890157" cy="2267986"/>
          </a:xfrm>
          <a:prstGeom prst="rect">
            <a:avLst/>
          </a:prstGeom>
        </p:spPr>
      </p:pic>
    </p:spTree>
    <p:extLst>
      <p:ext uri="{BB962C8B-B14F-4D97-AF65-F5344CB8AC3E}">
        <p14:creationId xmlns:p14="http://schemas.microsoft.com/office/powerpoint/2010/main" val="2922534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fontScale="92500" lnSpcReduction="10000"/>
          </a:bodyPr>
          <a:lstStyle/>
          <a:p>
            <a:r>
              <a:rPr lang="en-US" altLang="zh-CN" dirty="0"/>
              <a:t>Background</a:t>
            </a:r>
          </a:p>
          <a:p>
            <a:pPr lvl="1"/>
            <a:r>
              <a:rPr lang="en-US" altLang="zh-CN" sz="1800" dirty="0"/>
              <a:t>Sparse Matrix-Vector Multiplication</a:t>
            </a:r>
          </a:p>
          <a:p>
            <a:pPr lvl="1"/>
            <a:r>
              <a:rPr lang="en-US" altLang="zh-CN" sz="1800" dirty="0"/>
              <a:t>Related Work and Challenges</a:t>
            </a:r>
          </a:p>
          <a:p>
            <a:pPr marL="171450" lvl="1">
              <a:spcBef>
                <a:spcPts val="750"/>
              </a:spcBef>
            </a:pPr>
            <a:r>
              <a:rPr lang="en-US" altLang="zh-CN" sz="2400" dirty="0"/>
              <a:t>Cuper</a:t>
            </a:r>
          </a:p>
          <a:p>
            <a:pPr marL="514350" lvl="2">
              <a:spcBef>
                <a:spcPts val="750"/>
              </a:spcBef>
            </a:pPr>
            <a:r>
              <a:rPr lang="en-US" altLang="zh-CN" sz="1800" dirty="0"/>
              <a:t>Customized Sparse Format</a:t>
            </a:r>
          </a:p>
          <a:p>
            <a:pPr marL="514350" lvl="2">
              <a:spcBef>
                <a:spcPts val="750"/>
              </a:spcBef>
            </a:pPr>
            <a:r>
              <a:rPr lang="en-US" altLang="zh-CN" sz="1800" dirty="0"/>
              <a:t>Reordering Algorithm and Dataflow Processing</a:t>
            </a:r>
          </a:p>
          <a:p>
            <a:pPr marL="514350" lvl="2">
              <a:spcBef>
                <a:spcPts val="750"/>
              </a:spcBef>
            </a:pPr>
            <a:r>
              <a:rPr lang="en-US" altLang="zh-CN" sz="1800" dirty="0"/>
              <a:t>Hardware Architecture Design</a:t>
            </a:r>
          </a:p>
          <a:p>
            <a:pPr marL="171450" lvl="1">
              <a:spcBef>
                <a:spcPts val="750"/>
              </a:spcBef>
            </a:pPr>
            <a:r>
              <a:rPr lang="en-US" altLang="zh-CN" sz="2400" dirty="0"/>
              <a:t>Experiment</a:t>
            </a:r>
          </a:p>
          <a:p>
            <a:pPr marL="514350" lvl="2">
              <a:spcBef>
                <a:spcPts val="750"/>
              </a:spcBef>
            </a:pPr>
            <a:r>
              <a:rPr lang="en-US" altLang="zh-CN" sz="1800" dirty="0"/>
              <a:t>Experiment Setup</a:t>
            </a:r>
          </a:p>
          <a:p>
            <a:pPr marL="514350" lvl="2">
              <a:spcBef>
                <a:spcPts val="750"/>
              </a:spcBef>
            </a:pPr>
            <a:r>
              <a:rPr lang="en-US" altLang="zh-CN" sz="1800" dirty="0"/>
              <a:t>Performance Evaluation</a:t>
            </a:r>
          </a:p>
          <a:p>
            <a:pPr marL="171450" lvl="1">
              <a:spcBef>
                <a:spcPts val="750"/>
              </a:spcBef>
            </a:pPr>
            <a:r>
              <a:rPr lang="en-US" altLang="zh-CN" sz="2400" dirty="0">
                <a:solidFill>
                  <a:srgbClr val="FF0000"/>
                </a:solidFill>
              </a:rPr>
              <a:t>Conclusion</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Outline</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59</a:t>
            </a:fld>
            <a:endParaRPr lang="en-US" noProof="1"/>
          </a:p>
        </p:txBody>
      </p:sp>
    </p:spTree>
    <p:extLst>
      <p:ext uri="{BB962C8B-B14F-4D97-AF65-F5344CB8AC3E}">
        <p14:creationId xmlns:p14="http://schemas.microsoft.com/office/powerpoint/2010/main" val="337986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The randomly distributed non-zeros in the sparse matrix </a:t>
            </a:r>
            <a:r>
              <a:rPr lang="en-US" altLang="zh-CN" sz="1800" i="1" dirty="0"/>
              <a:t>A</a:t>
            </a:r>
            <a:r>
              <a:rPr lang="en-US" altLang="zh-CN" sz="1800" dirty="0"/>
              <a:t> lead to </a:t>
            </a:r>
            <a:r>
              <a:rPr lang="en-US" altLang="zh-CN" sz="1800" dirty="0">
                <a:solidFill>
                  <a:srgbClr val="FF0000"/>
                </a:solidFill>
              </a:rPr>
              <a:t>irregular memory access patterns </a:t>
            </a:r>
            <a:r>
              <a:rPr lang="en-US" altLang="zh-CN" sz="1800" dirty="0"/>
              <a:t>to its corresponding dense vector </a:t>
            </a:r>
            <a:r>
              <a:rPr lang="en-US" altLang="zh-CN" sz="1800" i="1" dirty="0"/>
              <a:t>x</a:t>
            </a:r>
            <a:r>
              <a:rPr lang="zh-CN" altLang="en-US" sz="1800" dirty="0"/>
              <a:t> </a:t>
            </a:r>
            <a:r>
              <a:rPr lang="en-US" altLang="zh-CN" sz="1800" dirty="0"/>
              <a:t>and introduce poor data locality.</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Irregular Memory Access Patterns</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6</a:t>
            </a:fld>
            <a:endParaRPr lang="en-US" noProof="1"/>
          </a:p>
        </p:txBody>
      </p:sp>
      <p:pic>
        <p:nvPicPr>
          <p:cNvPr id="111" name="图片 110">
            <a:extLst>
              <a:ext uri="{FF2B5EF4-FFF2-40B4-BE49-F238E27FC236}">
                <a16:creationId xmlns:a16="http://schemas.microsoft.com/office/drawing/2014/main" id="{6933E1D7-8821-093C-0F7D-AC8230F10C41}"/>
              </a:ext>
            </a:extLst>
          </p:cNvPr>
          <p:cNvPicPr>
            <a:picLocks noChangeAspect="1"/>
          </p:cNvPicPr>
          <p:nvPr/>
        </p:nvPicPr>
        <p:blipFill>
          <a:blip r:embed="rId2"/>
          <a:stretch>
            <a:fillRect/>
          </a:stretch>
        </p:blipFill>
        <p:spPr>
          <a:xfrm>
            <a:off x="1223284" y="2416989"/>
            <a:ext cx="1691367" cy="1758685"/>
          </a:xfrm>
          <a:prstGeom prst="rect">
            <a:avLst/>
          </a:prstGeom>
        </p:spPr>
      </p:pic>
      <p:pic>
        <p:nvPicPr>
          <p:cNvPr id="113" name="图片 112">
            <a:extLst>
              <a:ext uri="{FF2B5EF4-FFF2-40B4-BE49-F238E27FC236}">
                <a16:creationId xmlns:a16="http://schemas.microsoft.com/office/drawing/2014/main" id="{A59E44BF-F132-83AE-FD88-0A3DE96924D5}"/>
              </a:ext>
            </a:extLst>
          </p:cNvPr>
          <p:cNvPicPr>
            <a:picLocks noChangeAspect="1"/>
          </p:cNvPicPr>
          <p:nvPr/>
        </p:nvPicPr>
        <p:blipFill>
          <a:blip r:embed="rId3"/>
          <a:stretch>
            <a:fillRect/>
          </a:stretch>
        </p:blipFill>
        <p:spPr>
          <a:xfrm>
            <a:off x="4022953" y="2416989"/>
            <a:ext cx="307139" cy="1758685"/>
          </a:xfrm>
          <a:prstGeom prst="rect">
            <a:avLst/>
          </a:prstGeom>
        </p:spPr>
      </p:pic>
      <p:pic>
        <p:nvPicPr>
          <p:cNvPr id="115" name="图片 114">
            <a:extLst>
              <a:ext uri="{FF2B5EF4-FFF2-40B4-BE49-F238E27FC236}">
                <a16:creationId xmlns:a16="http://schemas.microsoft.com/office/drawing/2014/main" id="{5CC927E5-DE0E-2CED-6275-1C8F152C0A37}"/>
              </a:ext>
            </a:extLst>
          </p:cNvPr>
          <p:cNvPicPr>
            <a:picLocks noChangeAspect="1"/>
          </p:cNvPicPr>
          <p:nvPr/>
        </p:nvPicPr>
        <p:blipFill rotWithShape="1">
          <a:blip r:embed="rId4"/>
          <a:srcRect l="3384" t="991" r="5638" b="991"/>
          <a:stretch/>
        </p:blipFill>
        <p:spPr>
          <a:xfrm>
            <a:off x="5438394" y="2427874"/>
            <a:ext cx="293120" cy="1736913"/>
          </a:xfrm>
          <a:prstGeom prst="rect">
            <a:avLst/>
          </a:prstGeom>
        </p:spPr>
      </p:pic>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639E822E-C402-08F4-400A-899A3E67F714}"/>
                  </a:ext>
                </a:extLst>
              </p:cNvPr>
              <p:cNvSpPr txBox="1"/>
              <p:nvPr/>
            </p:nvSpPr>
            <p:spPr>
              <a:xfrm>
                <a:off x="3316516" y="311166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6" name="文本框 115">
                <a:extLst>
                  <a:ext uri="{FF2B5EF4-FFF2-40B4-BE49-F238E27FC236}">
                    <a16:creationId xmlns:a16="http://schemas.microsoft.com/office/drawing/2014/main" id="{639E822E-C402-08F4-400A-899A3E67F714}"/>
                  </a:ext>
                </a:extLst>
              </p:cNvPr>
              <p:cNvSpPr txBox="1">
                <a:spLocks noRot="1" noChangeAspect="1" noMove="1" noResize="1" noEditPoints="1" noAdjustHandles="1" noChangeArrowheads="1" noChangeShapeType="1" noTextEdit="1"/>
              </p:cNvSpPr>
              <p:nvPr/>
            </p:nvSpPr>
            <p:spPr>
              <a:xfrm>
                <a:off x="3316516" y="3111665"/>
                <a:ext cx="304571" cy="369332"/>
              </a:xfrm>
              <a:prstGeom prst="rect">
                <a:avLst/>
              </a:prstGeom>
              <a:blipFill>
                <a:blip r:embed="rId5"/>
                <a:stretch>
                  <a:fillRect l="-14000" r="-16000" b="-1639"/>
                </a:stretch>
              </a:blipFill>
              <a:ln w="3492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38CFBC43-EF22-BAB8-6AC9-F7B96AEA47E5}"/>
                  </a:ext>
                </a:extLst>
              </p:cNvPr>
              <p:cNvSpPr txBox="1"/>
              <p:nvPr/>
            </p:nvSpPr>
            <p:spPr>
              <a:xfrm>
                <a:off x="4727148" y="3111664"/>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7" name="文本框 116">
                <a:extLst>
                  <a:ext uri="{FF2B5EF4-FFF2-40B4-BE49-F238E27FC236}">
                    <a16:creationId xmlns:a16="http://schemas.microsoft.com/office/drawing/2014/main" id="{38CFBC43-EF22-BAB8-6AC9-F7B96AEA47E5}"/>
                  </a:ext>
                </a:extLst>
              </p:cNvPr>
              <p:cNvSpPr txBox="1">
                <a:spLocks noRot="1" noChangeAspect="1" noMove="1" noResize="1" noEditPoints="1" noAdjustHandles="1" noChangeArrowheads="1" noChangeShapeType="1" noTextEdit="1"/>
              </p:cNvSpPr>
              <p:nvPr/>
            </p:nvSpPr>
            <p:spPr>
              <a:xfrm>
                <a:off x="4727148" y="3111664"/>
                <a:ext cx="314189" cy="369332"/>
              </a:xfrm>
              <a:prstGeom prst="rect">
                <a:avLst/>
              </a:prstGeom>
              <a:blipFill>
                <a:blip r:embed="rId6"/>
                <a:stretch>
                  <a:fillRect l="-7692" r="-5769"/>
                </a:stretch>
              </a:blipFill>
            </p:spPr>
            <p:txBody>
              <a:bodyPr/>
              <a:lstStyle/>
              <a:p>
                <a:r>
                  <a:rPr lang="zh-CN" altLang="en-US">
                    <a:noFill/>
                  </a:rPr>
                  <a:t> </a:t>
                </a:r>
              </a:p>
            </p:txBody>
          </p:sp>
        </mc:Fallback>
      </mc:AlternateContent>
      <p:sp>
        <p:nvSpPr>
          <p:cNvPr id="118" name="矩形 117">
            <a:extLst>
              <a:ext uri="{FF2B5EF4-FFF2-40B4-BE49-F238E27FC236}">
                <a16:creationId xmlns:a16="http://schemas.microsoft.com/office/drawing/2014/main" id="{77139F5B-46A7-BF50-9DD8-4E6D5241CBD9}"/>
              </a:ext>
            </a:extLst>
          </p:cNvPr>
          <p:cNvSpPr/>
          <p:nvPr/>
        </p:nvSpPr>
        <p:spPr>
          <a:xfrm>
            <a:off x="6076699" y="2081895"/>
            <a:ext cx="2265874" cy="2428870"/>
          </a:xfrm>
          <a:prstGeom prst="rect">
            <a:avLst/>
          </a:prstGeom>
        </p:spPr>
        <p:txBody>
          <a:bodyPr wrap="square">
            <a:spAutoFit/>
          </a:bodyPr>
          <a:lstStyle/>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02</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2</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 </a:t>
            </a:r>
          </a:p>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spc="15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23</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30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p:txBody>
      </p:sp>
      <p:sp>
        <p:nvSpPr>
          <p:cNvPr id="119" name="矩形 118">
            <a:extLst>
              <a:ext uri="{FF2B5EF4-FFF2-40B4-BE49-F238E27FC236}">
                <a16:creationId xmlns:a16="http://schemas.microsoft.com/office/drawing/2014/main" id="{CBBE73B6-FFAF-4992-6C4B-DB5CA07E1830}"/>
              </a:ext>
            </a:extLst>
          </p:cNvPr>
          <p:cNvSpPr/>
          <p:nvPr/>
        </p:nvSpPr>
        <p:spPr>
          <a:xfrm>
            <a:off x="1137387"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Sparse matrix </a:t>
            </a:r>
            <a:r>
              <a:rPr lang="en-US" altLang="zh-CN" sz="1200" i="1" dirty="0">
                <a:latin typeface="Arial" panose="020B0604020202020204" pitchFamily="34" charset="0"/>
                <a:cs typeface="Arial" panose="020B0604020202020204" pitchFamily="34" charset="0"/>
              </a:rPr>
              <a:t>A</a:t>
            </a:r>
            <a:endParaRPr lang="zh-CN" altLang="en-US" sz="1200" i="1" dirty="0">
              <a:latin typeface="Arial" panose="020B0604020202020204" pitchFamily="34" charset="0"/>
              <a:cs typeface="Arial" panose="020B0604020202020204" pitchFamily="34" charset="0"/>
            </a:endParaRPr>
          </a:p>
        </p:txBody>
      </p:sp>
      <p:sp>
        <p:nvSpPr>
          <p:cNvPr id="120" name="矩形 119">
            <a:extLst>
              <a:ext uri="{FF2B5EF4-FFF2-40B4-BE49-F238E27FC236}">
                <a16:creationId xmlns:a16="http://schemas.microsoft.com/office/drawing/2014/main" id="{3876AC82-A845-E9F6-9213-9E7A3840BCAE}"/>
              </a:ext>
            </a:extLst>
          </p:cNvPr>
          <p:cNvSpPr/>
          <p:nvPr/>
        </p:nvSpPr>
        <p:spPr>
          <a:xfrm>
            <a:off x="3244942"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x</a:t>
            </a:r>
            <a:endParaRPr lang="zh-CN" altLang="en-US" sz="1200" i="1" dirty="0">
              <a:latin typeface="Arial" panose="020B0604020202020204" pitchFamily="34" charset="0"/>
              <a:cs typeface="Arial" panose="020B0604020202020204" pitchFamily="34" charset="0"/>
            </a:endParaRPr>
          </a:p>
        </p:txBody>
      </p:sp>
      <p:sp>
        <p:nvSpPr>
          <p:cNvPr id="121" name="矩形 120">
            <a:extLst>
              <a:ext uri="{FF2B5EF4-FFF2-40B4-BE49-F238E27FC236}">
                <a16:creationId xmlns:a16="http://schemas.microsoft.com/office/drawing/2014/main" id="{94B3D7B3-C85D-E81C-3D79-BD2C25B580BB}"/>
              </a:ext>
            </a:extLst>
          </p:cNvPr>
          <p:cNvSpPr/>
          <p:nvPr/>
        </p:nvSpPr>
        <p:spPr>
          <a:xfrm>
            <a:off x="4653374"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y</a:t>
            </a:r>
            <a:endParaRPr lang="zh-CN" altLang="en-US" sz="1200" i="1"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B954F1A9-91AA-690E-3513-EE47BA88EB70}"/>
              </a:ext>
            </a:extLst>
          </p:cNvPr>
          <p:cNvSpPr txBox="1"/>
          <p:nvPr/>
        </p:nvSpPr>
        <p:spPr>
          <a:xfrm>
            <a:off x="1240119" y="2435012"/>
            <a:ext cx="1656000" cy="1729775"/>
          </a:xfrm>
          <a:prstGeom prst="rect">
            <a:avLst/>
          </a:prstGeom>
          <a:noFill/>
          <a:ln w="31750">
            <a:solidFill>
              <a:srgbClr val="FF0000"/>
            </a:solidFill>
          </a:ln>
        </p:spPr>
        <p:txBody>
          <a:bodyPr wrap="square" rtlCol="0">
            <a:spAutoFit/>
          </a:bodyPr>
          <a:lstStyle/>
          <a:p>
            <a:endParaRPr kumimoji="1" lang="zh-CN" altLang="en-US" dirty="0"/>
          </a:p>
        </p:txBody>
      </p:sp>
      <p:sp>
        <p:nvSpPr>
          <p:cNvPr id="7" name="文本框 6">
            <a:extLst>
              <a:ext uri="{FF2B5EF4-FFF2-40B4-BE49-F238E27FC236}">
                <a16:creationId xmlns:a16="http://schemas.microsoft.com/office/drawing/2014/main" id="{C6B8FACA-726B-C556-F8D6-315A80719B63}"/>
              </a:ext>
            </a:extLst>
          </p:cNvPr>
          <p:cNvSpPr txBox="1"/>
          <p:nvPr/>
        </p:nvSpPr>
        <p:spPr>
          <a:xfrm>
            <a:off x="7293429" y="2190083"/>
            <a:ext cx="277585" cy="2268000"/>
          </a:xfrm>
          <a:prstGeom prst="rect">
            <a:avLst/>
          </a:prstGeom>
          <a:noFill/>
          <a:ln w="31750">
            <a:solidFill>
              <a:srgbClr val="FF0000"/>
            </a:solidFill>
          </a:ln>
        </p:spPr>
        <p:txBody>
          <a:bodyPr wrap="square" rtlCol="0">
            <a:spAutoFit/>
          </a:bodyPr>
          <a:lstStyle/>
          <a:p>
            <a:endParaRPr kumimoji="1" lang="zh-CN" altLang="en-US" dirty="0"/>
          </a:p>
        </p:txBody>
      </p:sp>
      <p:sp>
        <p:nvSpPr>
          <p:cNvPr id="8" name="矩形 7">
            <a:extLst>
              <a:ext uri="{FF2B5EF4-FFF2-40B4-BE49-F238E27FC236}">
                <a16:creationId xmlns:a16="http://schemas.microsoft.com/office/drawing/2014/main" id="{799D559F-D406-18DC-73C0-26B8BF124926}"/>
              </a:ext>
            </a:extLst>
          </p:cNvPr>
          <p:cNvSpPr/>
          <p:nvPr/>
        </p:nvSpPr>
        <p:spPr>
          <a:xfrm>
            <a:off x="6479719" y="1749834"/>
            <a:ext cx="1905001" cy="276807"/>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Irregular access patterns </a:t>
            </a:r>
          </a:p>
        </p:txBody>
      </p:sp>
      <p:cxnSp>
        <p:nvCxnSpPr>
          <p:cNvPr id="9" name="直接箭头连接符 8">
            <a:extLst>
              <a:ext uri="{FF2B5EF4-FFF2-40B4-BE49-F238E27FC236}">
                <a16:creationId xmlns:a16="http://schemas.microsoft.com/office/drawing/2014/main" id="{AB1A44EE-D0B9-D64B-AA73-6FD0D0D182BC}"/>
              </a:ext>
            </a:extLst>
          </p:cNvPr>
          <p:cNvCxnSpPr>
            <a:cxnSpLocks/>
          </p:cNvCxnSpPr>
          <p:nvPr/>
        </p:nvCxnSpPr>
        <p:spPr>
          <a:xfrm rot="10800000">
            <a:off x="7432220" y="1999972"/>
            <a:ext cx="0" cy="19011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637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Conclusion</a:t>
            </a:r>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60</a:t>
            </a:fld>
            <a:endParaRPr lang="en-US" noProof="1"/>
          </a:p>
        </p:txBody>
      </p:sp>
      <p:sp>
        <p:nvSpPr>
          <p:cNvPr id="8" name="内容占位符 1">
            <a:extLst>
              <a:ext uri="{FF2B5EF4-FFF2-40B4-BE49-F238E27FC236}">
                <a16:creationId xmlns:a16="http://schemas.microsoft.com/office/drawing/2014/main" id="{17A3EE8D-BD03-D3B7-6A64-0226F635E5F5}"/>
              </a:ext>
            </a:extLst>
          </p:cNvPr>
          <p:cNvSpPr>
            <a:spLocks noGrp="1"/>
          </p:cNvSpPr>
          <p:nvPr>
            <p:ph idx="1"/>
          </p:nvPr>
        </p:nvSpPr>
        <p:spPr>
          <a:xfrm>
            <a:off x="336499" y="1016813"/>
            <a:ext cx="8471002" cy="3615910"/>
          </a:xfrm>
        </p:spPr>
        <p:txBody>
          <a:bodyPr>
            <a:normAutofit lnSpcReduction="10000"/>
          </a:bodyPr>
          <a:lstStyle/>
          <a:p>
            <a:pPr marL="0" indent="0" algn="just">
              <a:buNone/>
            </a:pPr>
            <a:r>
              <a:rPr lang="en-US" altLang="zh-CN" sz="1800" dirty="0"/>
              <a:t>We propose Cuper, a high-performance </a:t>
            </a:r>
            <a:r>
              <a:rPr lang="en-US" altLang="zh-CN" sz="1800" dirty="0" err="1"/>
              <a:t>SpMV</a:t>
            </a:r>
            <a:r>
              <a:rPr lang="en-US" altLang="zh-CN" sz="1800" dirty="0"/>
              <a:t> accelerator on HBM-equipped FPGAs. </a:t>
            </a:r>
          </a:p>
          <a:p>
            <a:pPr marL="0" indent="0" algn="just">
              <a:buNone/>
            </a:pPr>
            <a:endParaRPr lang="en-US" altLang="zh-CN" sz="1800" dirty="0"/>
          </a:p>
          <a:p>
            <a:pPr algn="just">
              <a:buFont typeface="Wingdings" panose="05000000000000000000" pitchFamily="2" charset="2"/>
              <a:buChar char="ü"/>
            </a:pPr>
            <a:r>
              <a:rPr lang="en-US" altLang="zh-CN" sz="1800" dirty="0"/>
              <a:t>We customize dataflow by employing the proposed sparse storage format to </a:t>
            </a:r>
            <a:r>
              <a:rPr lang="en-US" altLang="zh-CN" sz="1800" dirty="0">
                <a:solidFill>
                  <a:srgbClr val="FF0000"/>
                </a:solidFill>
              </a:rPr>
              <a:t>improve bandwidth utilization</a:t>
            </a:r>
            <a:r>
              <a:rPr lang="en-US" altLang="zh-CN" sz="1800" dirty="0"/>
              <a:t> of HBM.</a:t>
            </a:r>
          </a:p>
          <a:p>
            <a:pPr algn="just">
              <a:buFont typeface="Wingdings" panose="05000000000000000000" pitchFamily="2" charset="2"/>
              <a:buChar char="ü"/>
            </a:pPr>
            <a:r>
              <a:rPr lang="en-US" altLang="zh-CN" sz="1800" dirty="0"/>
              <a:t>We introduce a two-step reordering algorithm for </a:t>
            </a:r>
            <a:r>
              <a:rPr lang="en-US" altLang="zh-CN" sz="1800" dirty="0">
                <a:solidFill>
                  <a:srgbClr val="FF0000"/>
                </a:solidFill>
              </a:rPr>
              <a:t>mitigating RAW conflicts and reusing vector</a:t>
            </a:r>
            <a:r>
              <a:rPr lang="en-US" altLang="zh-CN" sz="1800" dirty="0"/>
              <a:t>.</a:t>
            </a:r>
          </a:p>
          <a:p>
            <a:pPr algn="just">
              <a:buFont typeface="Wingdings" panose="05000000000000000000" pitchFamily="2" charset="2"/>
              <a:buChar char="ü"/>
            </a:pPr>
            <a:r>
              <a:rPr lang="en-US" altLang="zh-CN" sz="1800" dirty="0"/>
              <a:t>We design a perceptual decoder in order to further </a:t>
            </a:r>
            <a:r>
              <a:rPr lang="en-US" altLang="zh-CN" sz="1800" dirty="0">
                <a:solidFill>
                  <a:srgbClr val="FF0000"/>
                </a:solidFill>
              </a:rPr>
              <a:t>enhance vector reusability and on-chip memory utilization</a:t>
            </a:r>
            <a:r>
              <a:rPr lang="en-US" altLang="zh-CN" sz="1800" dirty="0"/>
              <a:t>.</a:t>
            </a:r>
          </a:p>
          <a:p>
            <a:pPr marL="0" indent="0" algn="just">
              <a:buNone/>
            </a:pPr>
            <a:endParaRPr lang="en-US" altLang="zh-CN" sz="1800" dirty="0"/>
          </a:p>
          <a:p>
            <a:pPr marL="0" indent="0" algn="just">
              <a:buNone/>
            </a:pPr>
            <a:r>
              <a:rPr lang="en-US" altLang="zh-CN" sz="1800" dirty="0"/>
              <a:t>The evaluation show that Cuper demonstrates significant enhancements in throughput, bandwidth efficiency, and energy efficiency compared with the four state-of-the-art </a:t>
            </a:r>
            <a:r>
              <a:rPr lang="en-US" altLang="zh-CN" sz="1800" dirty="0" err="1"/>
              <a:t>SpMV</a:t>
            </a:r>
            <a:r>
              <a:rPr lang="en-US" altLang="zh-CN" sz="1800" dirty="0"/>
              <a:t> accelerators and K80 GPU.</a:t>
            </a:r>
          </a:p>
        </p:txBody>
      </p:sp>
    </p:spTree>
    <p:extLst>
      <p:ext uri="{BB962C8B-B14F-4D97-AF65-F5344CB8AC3E}">
        <p14:creationId xmlns:p14="http://schemas.microsoft.com/office/powerpoint/2010/main" val="3838092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图片 2">
            <a:extLst>
              <a:ext uri="{FF2B5EF4-FFF2-40B4-BE49-F238E27FC236}">
                <a16:creationId xmlns:a16="http://schemas.microsoft.com/office/drawing/2014/main" id="{1B1938A9-8BA4-A3FC-8B2A-9BD51FE88B4D}"/>
              </a:ext>
            </a:extLst>
          </p:cNvPr>
          <p:cNvPicPr>
            <a:picLocks noChangeAspect="1"/>
          </p:cNvPicPr>
          <p:nvPr/>
        </p:nvPicPr>
        <p:blipFill>
          <a:blip r:embed="rId2"/>
          <a:stretch>
            <a:fillRect/>
          </a:stretch>
        </p:blipFill>
        <p:spPr>
          <a:xfrm>
            <a:off x="0" y="1576105"/>
            <a:ext cx="9144000" cy="2368558"/>
          </a:xfrm>
          <a:prstGeom prst="rect">
            <a:avLst/>
          </a:prstGeom>
        </p:spPr>
      </p:pic>
    </p:spTree>
    <p:extLst>
      <p:ext uri="{BB962C8B-B14F-4D97-AF65-F5344CB8AC3E}">
        <p14:creationId xmlns:p14="http://schemas.microsoft.com/office/powerpoint/2010/main" val="400386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In addition, </a:t>
            </a:r>
            <a:r>
              <a:rPr lang="en-US" altLang="zh-CN" sz="1800" dirty="0" err="1"/>
              <a:t>SpMV</a:t>
            </a:r>
            <a:r>
              <a:rPr lang="en-US" altLang="zh-CN" sz="1800" dirty="0"/>
              <a:t> is an </a:t>
            </a:r>
            <a:r>
              <a:rPr lang="en-US" altLang="zh-CN" sz="1800" dirty="0">
                <a:solidFill>
                  <a:srgbClr val="FF0000"/>
                </a:solidFill>
              </a:rPr>
              <a:t>memory-intensive operation </a:t>
            </a:r>
            <a:r>
              <a:rPr lang="en-US" altLang="zh-CN" sz="1800" dirty="0"/>
              <a:t>with a low ratio of the number of floating-point operations to the number of memory accesses.</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Low Compute-to-Access Ratio</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7</a:t>
            </a:fld>
            <a:endParaRPr lang="en-US" noProof="1"/>
          </a:p>
        </p:txBody>
      </p:sp>
      <p:pic>
        <p:nvPicPr>
          <p:cNvPr id="111" name="图片 110">
            <a:extLst>
              <a:ext uri="{FF2B5EF4-FFF2-40B4-BE49-F238E27FC236}">
                <a16:creationId xmlns:a16="http://schemas.microsoft.com/office/drawing/2014/main" id="{6933E1D7-8821-093C-0F7D-AC8230F10C41}"/>
              </a:ext>
            </a:extLst>
          </p:cNvPr>
          <p:cNvPicPr>
            <a:picLocks noChangeAspect="1"/>
          </p:cNvPicPr>
          <p:nvPr/>
        </p:nvPicPr>
        <p:blipFill>
          <a:blip r:embed="rId2"/>
          <a:stretch>
            <a:fillRect/>
          </a:stretch>
        </p:blipFill>
        <p:spPr>
          <a:xfrm>
            <a:off x="1223284" y="2416989"/>
            <a:ext cx="1691367" cy="1758685"/>
          </a:xfrm>
          <a:prstGeom prst="rect">
            <a:avLst/>
          </a:prstGeom>
        </p:spPr>
      </p:pic>
      <p:pic>
        <p:nvPicPr>
          <p:cNvPr id="113" name="图片 112">
            <a:extLst>
              <a:ext uri="{FF2B5EF4-FFF2-40B4-BE49-F238E27FC236}">
                <a16:creationId xmlns:a16="http://schemas.microsoft.com/office/drawing/2014/main" id="{A59E44BF-F132-83AE-FD88-0A3DE96924D5}"/>
              </a:ext>
            </a:extLst>
          </p:cNvPr>
          <p:cNvPicPr>
            <a:picLocks noChangeAspect="1"/>
          </p:cNvPicPr>
          <p:nvPr/>
        </p:nvPicPr>
        <p:blipFill>
          <a:blip r:embed="rId3"/>
          <a:stretch>
            <a:fillRect/>
          </a:stretch>
        </p:blipFill>
        <p:spPr>
          <a:xfrm>
            <a:off x="4022953" y="2416989"/>
            <a:ext cx="307139" cy="1758685"/>
          </a:xfrm>
          <a:prstGeom prst="rect">
            <a:avLst/>
          </a:prstGeom>
        </p:spPr>
      </p:pic>
      <p:pic>
        <p:nvPicPr>
          <p:cNvPr id="115" name="图片 114">
            <a:extLst>
              <a:ext uri="{FF2B5EF4-FFF2-40B4-BE49-F238E27FC236}">
                <a16:creationId xmlns:a16="http://schemas.microsoft.com/office/drawing/2014/main" id="{5CC927E5-DE0E-2CED-6275-1C8F152C0A37}"/>
              </a:ext>
            </a:extLst>
          </p:cNvPr>
          <p:cNvPicPr>
            <a:picLocks noChangeAspect="1"/>
          </p:cNvPicPr>
          <p:nvPr/>
        </p:nvPicPr>
        <p:blipFill rotWithShape="1">
          <a:blip r:embed="rId4"/>
          <a:srcRect l="3384" t="991" r="5638" b="991"/>
          <a:stretch/>
        </p:blipFill>
        <p:spPr>
          <a:xfrm>
            <a:off x="5438394" y="2427874"/>
            <a:ext cx="293120" cy="1736913"/>
          </a:xfrm>
          <a:prstGeom prst="rect">
            <a:avLst/>
          </a:prstGeom>
        </p:spPr>
      </p:pic>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639E822E-C402-08F4-400A-899A3E67F714}"/>
                  </a:ext>
                </a:extLst>
              </p:cNvPr>
              <p:cNvSpPr txBox="1"/>
              <p:nvPr/>
            </p:nvSpPr>
            <p:spPr>
              <a:xfrm>
                <a:off x="3316516" y="311166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6" name="文本框 115">
                <a:extLst>
                  <a:ext uri="{FF2B5EF4-FFF2-40B4-BE49-F238E27FC236}">
                    <a16:creationId xmlns:a16="http://schemas.microsoft.com/office/drawing/2014/main" id="{639E822E-C402-08F4-400A-899A3E67F714}"/>
                  </a:ext>
                </a:extLst>
              </p:cNvPr>
              <p:cNvSpPr txBox="1">
                <a:spLocks noRot="1" noChangeAspect="1" noMove="1" noResize="1" noEditPoints="1" noAdjustHandles="1" noChangeArrowheads="1" noChangeShapeType="1" noTextEdit="1"/>
              </p:cNvSpPr>
              <p:nvPr/>
            </p:nvSpPr>
            <p:spPr>
              <a:xfrm>
                <a:off x="3316516" y="3111665"/>
                <a:ext cx="304571" cy="369332"/>
              </a:xfrm>
              <a:prstGeom prst="rect">
                <a:avLst/>
              </a:prstGeom>
              <a:blipFill>
                <a:blip r:embed="rId5"/>
                <a:stretch>
                  <a:fillRect l="-14000" r="-16000" b="-1639"/>
                </a:stretch>
              </a:blipFill>
              <a:ln w="3492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38CFBC43-EF22-BAB8-6AC9-F7B96AEA47E5}"/>
                  </a:ext>
                </a:extLst>
              </p:cNvPr>
              <p:cNvSpPr txBox="1"/>
              <p:nvPr/>
            </p:nvSpPr>
            <p:spPr>
              <a:xfrm>
                <a:off x="4727148" y="3111664"/>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7" name="文本框 116">
                <a:extLst>
                  <a:ext uri="{FF2B5EF4-FFF2-40B4-BE49-F238E27FC236}">
                    <a16:creationId xmlns:a16="http://schemas.microsoft.com/office/drawing/2014/main" id="{38CFBC43-EF22-BAB8-6AC9-F7B96AEA47E5}"/>
                  </a:ext>
                </a:extLst>
              </p:cNvPr>
              <p:cNvSpPr txBox="1">
                <a:spLocks noRot="1" noChangeAspect="1" noMove="1" noResize="1" noEditPoints="1" noAdjustHandles="1" noChangeArrowheads="1" noChangeShapeType="1" noTextEdit="1"/>
              </p:cNvSpPr>
              <p:nvPr/>
            </p:nvSpPr>
            <p:spPr>
              <a:xfrm>
                <a:off x="4727148" y="3111664"/>
                <a:ext cx="314189" cy="369332"/>
              </a:xfrm>
              <a:prstGeom prst="rect">
                <a:avLst/>
              </a:prstGeom>
              <a:blipFill>
                <a:blip r:embed="rId6"/>
                <a:stretch>
                  <a:fillRect l="-7692" r="-5769"/>
                </a:stretch>
              </a:blipFill>
            </p:spPr>
            <p:txBody>
              <a:bodyPr/>
              <a:lstStyle/>
              <a:p>
                <a:r>
                  <a:rPr lang="zh-CN" altLang="en-US">
                    <a:noFill/>
                  </a:rPr>
                  <a:t> </a:t>
                </a:r>
              </a:p>
            </p:txBody>
          </p:sp>
        </mc:Fallback>
      </mc:AlternateContent>
      <p:sp>
        <p:nvSpPr>
          <p:cNvPr id="118" name="矩形 117">
            <a:extLst>
              <a:ext uri="{FF2B5EF4-FFF2-40B4-BE49-F238E27FC236}">
                <a16:creationId xmlns:a16="http://schemas.microsoft.com/office/drawing/2014/main" id="{77139F5B-46A7-BF50-9DD8-4E6D5241CBD9}"/>
              </a:ext>
            </a:extLst>
          </p:cNvPr>
          <p:cNvSpPr/>
          <p:nvPr/>
        </p:nvSpPr>
        <p:spPr>
          <a:xfrm>
            <a:off x="6076699" y="2081895"/>
            <a:ext cx="2265874" cy="2428870"/>
          </a:xfrm>
          <a:prstGeom prst="rect">
            <a:avLst/>
          </a:prstGeom>
        </p:spPr>
        <p:txBody>
          <a:bodyPr wrap="square">
            <a:spAutoFit/>
          </a:bodyPr>
          <a:lstStyle/>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02</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2</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 </a:t>
            </a:r>
          </a:p>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spc="15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23</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30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p:txBody>
      </p:sp>
      <p:sp>
        <p:nvSpPr>
          <p:cNvPr id="119" name="矩形 118">
            <a:extLst>
              <a:ext uri="{FF2B5EF4-FFF2-40B4-BE49-F238E27FC236}">
                <a16:creationId xmlns:a16="http://schemas.microsoft.com/office/drawing/2014/main" id="{CBBE73B6-FFAF-4992-6C4B-DB5CA07E1830}"/>
              </a:ext>
            </a:extLst>
          </p:cNvPr>
          <p:cNvSpPr/>
          <p:nvPr/>
        </p:nvSpPr>
        <p:spPr>
          <a:xfrm>
            <a:off x="1137387"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Sparse matrix </a:t>
            </a:r>
            <a:r>
              <a:rPr lang="en-US" altLang="zh-CN" sz="1200" i="1" dirty="0">
                <a:latin typeface="Arial" panose="020B0604020202020204" pitchFamily="34" charset="0"/>
                <a:cs typeface="Arial" panose="020B0604020202020204" pitchFamily="34" charset="0"/>
              </a:rPr>
              <a:t>A</a:t>
            </a:r>
            <a:endParaRPr lang="zh-CN" altLang="en-US" sz="1200" i="1" dirty="0">
              <a:latin typeface="Arial" panose="020B0604020202020204" pitchFamily="34" charset="0"/>
              <a:cs typeface="Arial" panose="020B0604020202020204" pitchFamily="34" charset="0"/>
            </a:endParaRPr>
          </a:p>
        </p:txBody>
      </p:sp>
      <p:sp>
        <p:nvSpPr>
          <p:cNvPr id="120" name="矩形 119">
            <a:extLst>
              <a:ext uri="{FF2B5EF4-FFF2-40B4-BE49-F238E27FC236}">
                <a16:creationId xmlns:a16="http://schemas.microsoft.com/office/drawing/2014/main" id="{3876AC82-A845-E9F6-9213-9E7A3840BCAE}"/>
              </a:ext>
            </a:extLst>
          </p:cNvPr>
          <p:cNvSpPr/>
          <p:nvPr/>
        </p:nvSpPr>
        <p:spPr>
          <a:xfrm>
            <a:off x="3244942"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x</a:t>
            </a:r>
            <a:endParaRPr lang="zh-CN" altLang="en-US" sz="1200" i="1" dirty="0">
              <a:latin typeface="Arial" panose="020B0604020202020204" pitchFamily="34" charset="0"/>
              <a:cs typeface="Arial" panose="020B0604020202020204" pitchFamily="34" charset="0"/>
            </a:endParaRPr>
          </a:p>
        </p:txBody>
      </p:sp>
      <p:sp>
        <p:nvSpPr>
          <p:cNvPr id="121" name="矩形 120">
            <a:extLst>
              <a:ext uri="{FF2B5EF4-FFF2-40B4-BE49-F238E27FC236}">
                <a16:creationId xmlns:a16="http://schemas.microsoft.com/office/drawing/2014/main" id="{94B3D7B3-C85D-E81C-3D79-BD2C25B580BB}"/>
              </a:ext>
            </a:extLst>
          </p:cNvPr>
          <p:cNvSpPr/>
          <p:nvPr/>
        </p:nvSpPr>
        <p:spPr>
          <a:xfrm>
            <a:off x="4653374"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y</a:t>
            </a:r>
            <a:endParaRPr lang="zh-CN" altLang="en-US" sz="1200" i="1"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C6B8FACA-726B-C556-F8D6-315A80719B63}"/>
              </a:ext>
            </a:extLst>
          </p:cNvPr>
          <p:cNvSpPr txBox="1"/>
          <p:nvPr/>
        </p:nvSpPr>
        <p:spPr>
          <a:xfrm>
            <a:off x="6457949" y="2181212"/>
            <a:ext cx="1476000" cy="252000"/>
          </a:xfrm>
          <a:prstGeom prst="rect">
            <a:avLst/>
          </a:prstGeom>
          <a:noFill/>
          <a:ln w="31750">
            <a:solidFill>
              <a:srgbClr val="FF0000"/>
            </a:solidFill>
          </a:ln>
        </p:spPr>
        <p:txBody>
          <a:bodyPr wrap="square" rtlCol="0">
            <a:spAutoFit/>
          </a:bodyPr>
          <a:lstStyle/>
          <a:p>
            <a:endParaRPr kumimoji="1" lang="zh-CN" altLang="en-US" dirty="0"/>
          </a:p>
        </p:txBody>
      </p:sp>
      <p:sp>
        <p:nvSpPr>
          <p:cNvPr id="8" name="矩形 7">
            <a:extLst>
              <a:ext uri="{FF2B5EF4-FFF2-40B4-BE49-F238E27FC236}">
                <a16:creationId xmlns:a16="http://schemas.microsoft.com/office/drawing/2014/main" id="{799D559F-D406-18DC-73C0-26B8BF124926}"/>
              </a:ext>
            </a:extLst>
          </p:cNvPr>
          <p:cNvSpPr/>
          <p:nvPr/>
        </p:nvSpPr>
        <p:spPr>
          <a:xfrm>
            <a:off x="6021273" y="1701272"/>
            <a:ext cx="2349352" cy="479940"/>
          </a:xfrm>
          <a:prstGeom prst="rect">
            <a:avLst/>
          </a:prstGeom>
        </p:spPr>
        <p:txBody>
          <a:bodyPr wrap="square">
            <a:spAutoFit/>
          </a:bodyPr>
          <a:lstStyle/>
          <a:p>
            <a:pPr algn="ctr">
              <a:lnSpc>
                <a:spcPct val="120000"/>
              </a:lnSpc>
            </a:pPr>
            <a:r>
              <a:rPr lang="en-US" altLang="zh-CN" sz="1100" b="1" dirty="0">
                <a:latin typeface="Arial" panose="020B0604020202020204" pitchFamily="34" charset="0"/>
                <a:cs typeface="Arial" panose="020B0604020202020204" pitchFamily="34" charset="0"/>
              </a:rPr>
              <a:t>The difference in the number of  </a:t>
            </a:r>
            <a:r>
              <a:rPr lang="en-US" altLang="zh-CN" sz="1100" b="1" dirty="0">
                <a:solidFill>
                  <a:srgbClr val="FF0000"/>
                </a:solidFill>
                <a:latin typeface="Arial" panose="020B0604020202020204" pitchFamily="34" charset="0"/>
                <a:cs typeface="Arial" panose="020B0604020202020204" pitchFamily="34" charset="0"/>
              </a:rPr>
              <a:t>computation</a:t>
            </a:r>
            <a:r>
              <a:rPr lang="en-US" altLang="zh-CN" sz="1100" b="1" dirty="0">
                <a:latin typeface="Arial" panose="020B0604020202020204" pitchFamily="34" charset="0"/>
                <a:cs typeface="Arial" panose="020B0604020202020204" pitchFamily="34" charset="0"/>
              </a:rPr>
              <a:t> and </a:t>
            </a:r>
            <a:r>
              <a:rPr lang="en-US" altLang="zh-CN" sz="1100" b="1" dirty="0">
                <a:solidFill>
                  <a:srgbClr val="FF0000"/>
                </a:solidFill>
                <a:latin typeface="Arial" panose="020B0604020202020204" pitchFamily="34" charset="0"/>
                <a:cs typeface="Arial" panose="020B0604020202020204" pitchFamily="34" charset="0"/>
              </a:rPr>
              <a:t>accesses</a:t>
            </a:r>
            <a:endParaRPr lang="en-US" altLang="zh-CN"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762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err="1"/>
              <a:t>SpMV's</a:t>
            </a:r>
            <a:r>
              <a:rPr lang="en-US" altLang="zh-CN" sz="1800" dirty="0"/>
              <a:t> </a:t>
            </a:r>
            <a:r>
              <a:rPr lang="en-US" altLang="zh-CN" sz="1800" dirty="0">
                <a:solidFill>
                  <a:srgbClr val="FF0000"/>
                </a:solidFill>
              </a:rPr>
              <a:t>irregular memory access patterns </a:t>
            </a:r>
            <a:r>
              <a:rPr lang="en-US" altLang="zh-CN" sz="1800" dirty="0"/>
              <a:t>and </a:t>
            </a:r>
            <a:r>
              <a:rPr lang="en-US" altLang="zh-CN" sz="1800" dirty="0">
                <a:solidFill>
                  <a:srgbClr val="FF0000"/>
                </a:solidFill>
              </a:rPr>
              <a:t>low compute-to-access ratio</a:t>
            </a:r>
            <a:r>
              <a:rPr lang="en-US" altLang="zh-CN" sz="1800" dirty="0"/>
              <a:t> make its performance severely limited by the system's memory bandwidth.</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Bandwidth Constrained</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8</a:t>
            </a:fld>
            <a:endParaRPr lang="en-US" noProof="1"/>
          </a:p>
        </p:txBody>
      </p:sp>
      <p:pic>
        <p:nvPicPr>
          <p:cNvPr id="111" name="图片 110">
            <a:extLst>
              <a:ext uri="{FF2B5EF4-FFF2-40B4-BE49-F238E27FC236}">
                <a16:creationId xmlns:a16="http://schemas.microsoft.com/office/drawing/2014/main" id="{6933E1D7-8821-093C-0F7D-AC8230F10C41}"/>
              </a:ext>
            </a:extLst>
          </p:cNvPr>
          <p:cNvPicPr>
            <a:picLocks noChangeAspect="1"/>
          </p:cNvPicPr>
          <p:nvPr/>
        </p:nvPicPr>
        <p:blipFill>
          <a:blip r:embed="rId2"/>
          <a:stretch>
            <a:fillRect/>
          </a:stretch>
        </p:blipFill>
        <p:spPr>
          <a:xfrm>
            <a:off x="1223284" y="2416989"/>
            <a:ext cx="1691367" cy="1758685"/>
          </a:xfrm>
          <a:prstGeom prst="rect">
            <a:avLst/>
          </a:prstGeom>
        </p:spPr>
      </p:pic>
      <p:pic>
        <p:nvPicPr>
          <p:cNvPr id="113" name="图片 112">
            <a:extLst>
              <a:ext uri="{FF2B5EF4-FFF2-40B4-BE49-F238E27FC236}">
                <a16:creationId xmlns:a16="http://schemas.microsoft.com/office/drawing/2014/main" id="{A59E44BF-F132-83AE-FD88-0A3DE96924D5}"/>
              </a:ext>
            </a:extLst>
          </p:cNvPr>
          <p:cNvPicPr>
            <a:picLocks noChangeAspect="1"/>
          </p:cNvPicPr>
          <p:nvPr/>
        </p:nvPicPr>
        <p:blipFill>
          <a:blip r:embed="rId3"/>
          <a:stretch>
            <a:fillRect/>
          </a:stretch>
        </p:blipFill>
        <p:spPr>
          <a:xfrm>
            <a:off x="4022953" y="2416989"/>
            <a:ext cx="307139" cy="1758685"/>
          </a:xfrm>
          <a:prstGeom prst="rect">
            <a:avLst/>
          </a:prstGeom>
        </p:spPr>
      </p:pic>
      <p:pic>
        <p:nvPicPr>
          <p:cNvPr id="115" name="图片 114">
            <a:extLst>
              <a:ext uri="{FF2B5EF4-FFF2-40B4-BE49-F238E27FC236}">
                <a16:creationId xmlns:a16="http://schemas.microsoft.com/office/drawing/2014/main" id="{5CC927E5-DE0E-2CED-6275-1C8F152C0A37}"/>
              </a:ext>
            </a:extLst>
          </p:cNvPr>
          <p:cNvPicPr>
            <a:picLocks noChangeAspect="1"/>
          </p:cNvPicPr>
          <p:nvPr/>
        </p:nvPicPr>
        <p:blipFill rotWithShape="1">
          <a:blip r:embed="rId4"/>
          <a:srcRect l="3384" t="991" r="5638" b="991"/>
          <a:stretch/>
        </p:blipFill>
        <p:spPr>
          <a:xfrm>
            <a:off x="5438394" y="2427874"/>
            <a:ext cx="293120" cy="1736913"/>
          </a:xfrm>
          <a:prstGeom prst="rect">
            <a:avLst/>
          </a:prstGeom>
        </p:spPr>
      </p:pic>
      <mc:AlternateContent xmlns:mc="http://schemas.openxmlformats.org/markup-compatibility/2006" xmlns:a14="http://schemas.microsoft.com/office/drawing/2010/main">
        <mc:Choice Requires="a14">
          <p:sp>
            <p:nvSpPr>
              <p:cNvPr id="116" name="文本框 115">
                <a:extLst>
                  <a:ext uri="{FF2B5EF4-FFF2-40B4-BE49-F238E27FC236}">
                    <a16:creationId xmlns:a16="http://schemas.microsoft.com/office/drawing/2014/main" id="{639E822E-C402-08F4-400A-899A3E67F714}"/>
                  </a:ext>
                </a:extLst>
              </p:cNvPr>
              <p:cNvSpPr txBox="1"/>
              <p:nvPr/>
            </p:nvSpPr>
            <p:spPr>
              <a:xfrm>
                <a:off x="3316516" y="311166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6" name="文本框 115">
                <a:extLst>
                  <a:ext uri="{FF2B5EF4-FFF2-40B4-BE49-F238E27FC236}">
                    <a16:creationId xmlns:a16="http://schemas.microsoft.com/office/drawing/2014/main" id="{639E822E-C402-08F4-400A-899A3E67F714}"/>
                  </a:ext>
                </a:extLst>
              </p:cNvPr>
              <p:cNvSpPr txBox="1">
                <a:spLocks noRot="1" noChangeAspect="1" noMove="1" noResize="1" noEditPoints="1" noAdjustHandles="1" noChangeArrowheads="1" noChangeShapeType="1" noTextEdit="1"/>
              </p:cNvSpPr>
              <p:nvPr/>
            </p:nvSpPr>
            <p:spPr>
              <a:xfrm>
                <a:off x="3316516" y="3111665"/>
                <a:ext cx="304571" cy="369332"/>
              </a:xfrm>
              <a:prstGeom prst="rect">
                <a:avLst/>
              </a:prstGeom>
              <a:blipFill>
                <a:blip r:embed="rId5"/>
                <a:stretch>
                  <a:fillRect l="-14000" r="-16000" b="-1639"/>
                </a:stretch>
              </a:blipFill>
              <a:ln w="34925">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116">
                <a:extLst>
                  <a:ext uri="{FF2B5EF4-FFF2-40B4-BE49-F238E27FC236}">
                    <a16:creationId xmlns:a16="http://schemas.microsoft.com/office/drawing/2014/main" id="{38CFBC43-EF22-BAB8-6AC9-F7B96AEA47E5}"/>
                  </a:ext>
                </a:extLst>
              </p:cNvPr>
              <p:cNvSpPr txBox="1"/>
              <p:nvPr/>
            </p:nvSpPr>
            <p:spPr>
              <a:xfrm>
                <a:off x="4727148" y="3111664"/>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17" name="文本框 116">
                <a:extLst>
                  <a:ext uri="{FF2B5EF4-FFF2-40B4-BE49-F238E27FC236}">
                    <a16:creationId xmlns:a16="http://schemas.microsoft.com/office/drawing/2014/main" id="{38CFBC43-EF22-BAB8-6AC9-F7B96AEA47E5}"/>
                  </a:ext>
                </a:extLst>
              </p:cNvPr>
              <p:cNvSpPr txBox="1">
                <a:spLocks noRot="1" noChangeAspect="1" noMove="1" noResize="1" noEditPoints="1" noAdjustHandles="1" noChangeArrowheads="1" noChangeShapeType="1" noTextEdit="1"/>
              </p:cNvSpPr>
              <p:nvPr/>
            </p:nvSpPr>
            <p:spPr>
              <a:xfrm>
                <a:off x="4727148" y="3111664"/>
                <a:ext cx="314189" cy="369332"/>
              </a:xfrm>
              <a:prstGeom prst="rect">
                <a:avLst/>
              </a:prstGeom>
              <a:blipFill>
                <a:blip r:embed="rId6"/>
                <a:stretch>
                  <a:fillRect l="-7692" r="-5769"/>
                </a:stretch>
              </a:blipFill>
            </p:spPr>
            <p:txBody>
              <a:bodyPr/>
              <a:lstStyle/>
              <a:p>
                <a:r>
                  <a:rPr lang="zh-CN" altLang="en-US">
                    <a:noFill/>
                  </a:rPr>
                  <a:t> </a:t>
                </a:r>
              </a:p>
            </p:txBody>
          </p:sp>
        </mc:Fallback>
      </mc:AlternateContent>
      <p:sp>
        <p:nvSpPr>
          <p:cNvPr id="118" name="矩形 117">
            <a:extLst>
              <a:ext uri="{FF2B5EF4-FFF2-40B4-BE49-F238E27FC236}">
                <a16:creationId xmlns:a16="http://schemas.microsoft.com/office/drawing/2014/main" id="{77139F5B-46A7-BF50-9DD8-4E6D5241CBD9}"/>
              </a:ext>
            </a:extLst>
          </p:cNvPr>
          <p:cNvSpPr/>
          <p:nvPr/>
        </p:nvSpPr>
        <p:spPr>
          <a:xfrm>
            <a:off x="6076699" y="2081895"/>
            <a:ext cx="2265874" cy="2428870"/>
          </a:xfrm>
          <a:prstGeom prst="rect">
            <a:avLst/>
          </a:prstGeom>
        </p:spPr>
        <p:txBody>
          <a:bodyPr wrap="square">
            <a:spAutoFit/>
          </a:bodyPr>
          <a:lstStyle/>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02</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en-US" altLang="zh-CN" sz="1200" dirty="0">
                <a:latin typeface="Arial" panose="020B0604020202020204" pitchFamily="34" charset="0"/>
                <a:ea typeface="微软雅黑" panose="020B0503020204020204" pitchFamily="34" charset="-122"/>
                <a:cs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Arial" panose="020B0604020202020204" pitchFamily="34" charset="0"/>
              </a:rPr>
              <a:t>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2</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 </a:t>
            </a:r>
          </a:p>
          <a:p>
            <a:pPr algn="ctr">
              <a:lnSpc>
                <a:spcPct val="120000"/>
              </a:lnSpc>
            </a:pP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en-US" altLang="zh-CN" sz="1600" spc="150" dirty="0">
                <a:latin typeface="Arial" panose="020B0604020202020204" pitchFamily="34" charset="0"/>
                <a:ea typeface="微软雅黑" panose="020B0503020204020204" pitchFamily="34" charset="-122"/>
                <a:cs typeface="Arial" panose="020B0604020202020204" pitchFamily="34" charset="0"/>
              </a:rPr>
              <a:t>a</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𝑥</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0</a:t>
            </a:r>
            <a:r>
              <a:rPr lang="en-US"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en-US" sz="1600" spc="150" dirty="0">
                <a:latin typeface="Arial" panose="020B0604020202020204" pitchFamily="34" charset="0"/>
                <a:ea typeface="微软雅黑" panose="020B0503020204020204" pitchFamily="34" charset="-122"/>
                <a:cs typeface="Arial" panose="020B0604020202020204" pitchFamily="34" charset="0"/>
              </a:rPr>
              <a:t>𝑦</a:t>
            </a:r>
            <a:r>
              <a:rPr lang="en-US" altLang="zh-CN" sz="1200"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23</a:t>
            </a:r>
            <a:r>
              <a:rPr lang="en-US" altLang="zh-CN" sz="120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2</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30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0</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45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4</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1</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a:p>
            <a:pPr algn="ctr">
              <a:lnSpc>
                <a:spcPct val="120000"/>
              </a:lnSpc>
            </a:pP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pt-BR" altLang="zh-CN" sz="1600" spc="150" dirty="0">
                <a:latin typeface="Arial" panose="020B0604020202020204" pitchFamily="34" charset="0"/>
                <a:ea typeface="微软雅黑" panose="020B0503020204020204" pitchFamily="34" charset="-122"/>
                <a:cs typeface="Arial" panose="020B0604020202020204" pitchFamily="34" charset="0"/>
              </a:rPr>
              <a:t>a</a:t>
            </a:r>
            <a:r>
              <a:rPr lang="pt-BR" altLang="zh-CN" sz="1200" baseline="-25000" dirty="0">
                <a:latin typeface="Arial" panose="020B0604020202020204" pitchFamily="34" charset="0"/>
                <a:ea typeface="微软雅黑" panose="020B0503020204020204" pitchFamily="34" charset="-122"/>
                <a:cs typeface="Arial" panose="020B0604020202020204" pitchFamily="34" charset="0"/>
              </a:rPr>
              <a:t>53</a:t>
            </a:r>
            <a:r>
              <a:rPr lang="pt-BR" altLang="zh-CN" sz="1200" dirty="0">
                <a:latin typeface="Arial" panose="020B0604020202020204" pitchFamily="34" charset="0"/>
                <a:ea typeface="微软雅黑" panose="020B0503020204020204" pitchFamily="34" charset="-122"/>
                <a:cs typeface="Arial" panose="020B0604020202020204" pitchFamily="34" charset="0"/>
              </a:rPr>
              <a:t> ×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𝑥</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3</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r>
              <a:rPr lang="pt-BR" altLang="zh-CN" sz="1200" dirty="0">
                <a:latin typeface="Arial" panose="020B0604020202020204" pitchFamily="34" charset="0"/>
                <a:ea typeface="微软雅黑" panose="020B0503020204020204" pitchFamily="34" charset="-122"/>
                <a:cs typeface="Arial" panose="020B0604020202020204" pitchFamily="34" charset="0"/>
              </a:rPr>
              <a:t>+ </a:t>
            </a:r>
            <a:r>
              <a:rPr lang="zh-CN" altLang="pt-BR" sz="1600" spc="150" dirty="0">
                <a:latin typeface="Arial" panose="020B0604020202020204" pitchFamily="34" charset="0"/>
                <a:ea typeface="微软雅黑" panose="020B0503020204020204" pitchFamily="34" charset="-122"/>
                <a:cs typeface="Arial" panose="020B0604020202020204" pitchFamily="34" charset="0"/>
              </a:rPr>
              <a:t>𝑦</a:t>
            </a:r>
            <a:r>
              <a:rPr lang="pt-BR" altLang="zh-CN" sz="1200" spc="150" baseline="-25000" dirty="0">
                <a:latin typeface="Arial" panose="020B0604020202020204" pitchFamily="34" charset="0"/>
                <a:ea typeface="微软雅黑" panose="020B0503020204020204" pitchFamily="34" charset="-122"/>
                <a:cs typeface="Arial" panose="020B0604020202020204" pitchFamily="34" charset="0"/>
              </a:rPr>
              <a:t>5</a:t>
            </a:r>
            <a:r>
              <a:rPr lang="pt-BR" altLang="zh-CN" sz="1600" spc="150" dirty="0">
                <a:latin typeface="Arial" panose="020B0604020202020204" pitchFamily="34" charset="0"/>
                <a:ea typeface="微软雅黑" panose="020B0503020204020204" pitchFamily="34" charset="-122"/>
                <a:cs typeface="Arial" panose="020B0604020202020204" pitchFamily="34" charset="0"/>
              </a:rPr>
              <a:t> </a:t>
            </a:r>
          </a:p>
        </p:txBody>
      </p:sp>
      <p:sp>
        <p:nvSpPr>
          <p:cNvPr id="119" name="矩形 118">
            <a:extLst>
              <a:ext uri="{FF2B5EF4-FFF2-40B4-BE49-F238E27FC236}">
                <a16:creationId xmlns:a16="http://schemas.microsoft.com/office/drawing/2014/main" id="{CBBE73B6-FFAF-4992-6C4B-DB5CA07E1830}"/>
              </a:ext>
            </a:extLst>
          </p:cNvPr>
          <p:cNvSpPr/>
          <p:nvPr/>
        </p:nvSpPr>
        <p:spPr>
          <a:xfrm>
            <a:off x="1137387"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Sparse matrix </a:t>
            </a:r>
            <a:r>
              <a:rPr lang="en-US" altLang="zh-CN" sz="1200" i="1" dirty="0">
                <a:latin typeface="Arial" panose="020B0604020202020204" pitchFamily="34" charset="0"/>
                <a:cs typeface="Arial" panose="020B0604020202020204" pitchFamily="34" charset="0"/>
              </a:rPr>
              <a:t>A</a:t>
            </a:r>
            <a:endParaRPr lang="zh-CN" altLang="en-US" sz="1200" i="1" dirty="0">
              <a:latin typeface="Arial" panose="020B0604020202020204" pitchFamily="34" charset="0"/>
              <a:cs typeface="Arial" panose="020B0604020202020204" pitchFamily="34" charset="0"/>
            </a:endParaRPr>
          </a:p>
        </p:txBody>
      </p:sp>
      <p:sp>
        <p:nvSpPr>
          <p:cNvPr id="120" name="矩形 119">
            <a:extLst>
              <a:ext uri="{FF2B5EF4-FFF2-40B4-BE49-F238E27FC236}">
                <a16:creationId xmlns:a16="http://schemas.microsoft.com/office/drawing/2014/main" id="{3876AC82-A845-E9F6-9213-9E7A3840BCAE}"/>
              </a:ext>
            </a:extLst>
          </p:cNvPr>
          <p:cNvSpPr/>
          <p:nvPr/>
        </p:nvSpPr>
        <p:spPr>
          <a:xfrm>
            <a:off x="3244942"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x</a:t>
            </a:r>
            <a:endParaRPr lang="zh-CN" altLang="en-US" sz="1200" i="1" dirty="0">
              <a:latin typeface="Arial" panose="020B0604020202020204" pitchFamily="34" charset="0"/>
              <a:cs typeface="Arial" panose="020B0604020202020204" pitchFamily="34" charset="0"/>
            </a:endParaRPr>
          </a:p>
        </p:txBody>
      </p:sp>
      <p:sp>
        <p:nvSpPr>
          <p:cNvPr id="121" name="矩形 120">
            <a:extLst>
              <a:ext uri="{FF2B5EF4-FFF2-40B4-BE49-F238E27FC236}">
                <a16:creationId xmlns:a16="http://schemas.microsoft.com/office/drawing/2014/main" id="{94B3D7B3-C85D-E81C-3D79-BD2C25B580BB}"/>
              </a:ext>
            </a:extLst>
          </p:cNvPr>
          <p:cNvSpPr/>
          <p:nvPr/>
        </p:nvSpPr>
        <p:spPr>
          <a:xfrm>
            <a:off x="4653374" y="4175674"/>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Dense vector</a:t>
            </a:r>
            <a:r>
              <a:rPr lang="en-US" altLang="zh-CN" sz="1200" i="1" dirty="0">
                <a:latin typeface="Arial" panose="020B0604020202020204" pitchFamily="34" charset="0"/>
                <a:cs typeface="Arial" panose="020B0604020202020204" pitchFamily="34" charset="0"/>
              </a:rPr>
              <a:t> y</a:t>
            </a:r>
            <a:endParaRPr lang="zh-CN" altLang="en-US" sz="1200" i="1"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C6B8FACA-726B-C556-F8D6-315A80719B63}"/>
              </a:ext>
            </a:extLst>
          </p:cNvPr>
          <p:cNvSpPr txBox="1"/>
          <p:nvPr/>
        </p:nvSpPr>
        <p:spPr>
          <a:xfrm>
            <a:off x="6457949" y="2181212"/>
            <a:ext cx="1476000" cy="252000"/>
          </a:xfrm>
          <a:prstGeom prst="rect">
            <a:avLst/>
          </a:prstGeom>
          <a:noFill/>
          <a:ln w="31750">
            <a:solidFill>
              <a:srgbClr val="FF0000"/>
            </a:solidFill>
          </a:ln>
        </p:spPr>
        <p:txBody>
          <a:bodyPr wrap="square" rtlCol="0">
            <a:spAutoFit/>
          </a:bodyPr>
          <a:lstStyle/>
          <a:p>
            <a:endParaRPr kumimoji="1" lang="zh-CN" altLang="en-US" dirty="0"/>
          </a:p>
        </p:txBody>
      </p:sp>
      <p:sp>
        <p:nvSpPr>
          <p:cNvPr id="8" name="矩形 7">
            <a:extLst>
              <a:ext uri="{FF2B5EF4-FFF2-40B4-BE49-F238E27FC236}">
                <a16:creationId xmlns:a16="http://schemas.microsoft.com/office/drawing/2014/main" id="{799D559F-D406-18DC-73C0-26B8BF124926}"/>
              </a:ext>
            </a:extLst>
          </p:cNvPr>
          <p:cNvSpPr/>
          <p:nvPr/>
        </p:nvSpPr>
        <p:spPr>
          <a:xfrm>
            <a:off x="5983973" y="4424245"/>
            <a:ext cx="1570524" cy="479940"/>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(1) Irregular memory access patterns </a:t>
            </a:r>
          </a:p>
        </p:txBody>
      </p:sp>
      <p:sp>
        <p:nvSpPr>
          <p:cNvPr id="9" name="文本框 8">
            <a:extLst>
              <a:ext uri="{FF2B5EF4-FFF2-40B4-BE49-F238E27FC236}">
                <a16:creationId xmlns:a16="http://schemas.microsoft.com/office/drawing/2014/main" id="{319FEE4D-6AEA-8EBB-2F41-1908FE88F373}"/>
              </a:ext>
            </a:extLst>
          </p:cNvPr>
          <p:cNvSpPr txBox="1"/>
          <p:nvPr/>
        </p:nvSpPr>
        <p:spPr>
          <a:xfrm>
            <a:off x="7293429" y="2190083"/>
            <a:ext cx="277585" cy="2268000"/>
          </a:xfrm>
          <a:prstGeom prst="rect">
            <a:avLst/>
          </a:prstGeom>
          <a:noFill/>
          <a:ln w="31750">
            <a:solidFill>
              <a:srgbClr val="FF0000"/>
            </a:solidFill>
          </a:ln>
        </p:spPr>
        <p:txBody>
          <a:bodyPr wrap="square" rtlCol="0">
            <a:spAutoFit/>
          </a:bodyPr>
          <a:lstStyle/>
          <a:p>
            <a:endParaRPr kumimoji="1" lang="zh-CN" altLang="en-US" dirty="0"/>
          </a:p>
        </p:txBody>
      </p:sp>
      <p:sp>
        <p:nvSpPr>
          <p:cNvPr id="10" name="矩形 9">
            <a:extLst>
              <a:ext uri="{FF2B5EF4-FFF2-40B4-BE49-F238E27FC236}">
                <a16:creationId xmlns:a16="http://schemas.microsoft.com/office/drawing/2014/main" id="{DD8EF3EC-2AC2-0A27-734B-F55D4385931A}"/>
              </a:ext>
            </a:extLst>
          </p:cNvPr>
          <p:cNvSpPr/>
          <p:nvPr/>
        </p:nvSpPr>
        <p:spPr>
          <a:xfrm>
            <a:off x="6471636" y="1701111"/>
            <a:ext cx="1476000" cy="479940"/>
          </a:xfrm>
          <a:prstGeom prst="rect">
            <a:avLst/>
          </a:prstGeom>
        </p:spPr>
        <p:txBody>
          <a:bodyPr wrap="square">
            <a:spAutoFit/>
          </a:bodyPr>
          <a:lstStyle/>
          <a:p>
            <a:pPr algn="ctr">
              <a:lnSpc>
                <a:spcPct val="120000"/>
              </a:lnSpc>
            </a:pPr>
            <a:r>
              <a:rPr lang="en-US" altLang="zh-CN" sz="1100" b="1" dirty="0">
                <a:solidFill>
                  <a:srgbClr val="FF0000"/>
                </a:solidFill>
                <a:latin typeface="Arial" panose="020B0604020202020204" pitchFamily="34" charset="0"/>
                <a:cs typeface="Arial" panose="020B0604020202020204" pitchFamily="34" charset="0"/>
              </a:rPr>
              <a:t>(2) Low compute-to-access ratio</a:t>
            </a:r>
          </a:p>
        </p:txBody>
      </p:sp>
    </p:spTree>
    <p:extLst>
      <p:ext uri="{BB962C8B-B14F-4D97-AF65-F5344CB8AC3E}">
        <p14:creationId xmlns:p14="http://schemas.microsoft.com/office/powerpoint/2010/main" val="3224215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5225FBD-DE52-05A2-C57C-01B7C2A765F2}"/>
              </a:ext>
            </a:extLst>
          </p:cNvPr>
          <p:cNvSpPr>
            <a:spLocks noGrp="1"/>
          </p:cNvSpPr>
          <p:nvPr>
            <p:ph idx="1"/>
          </p:nvPr>
        </p:nvSpPr>
        <p:spPr/>
        <p:txBody>
          <a:bodyPr>
            <a:normAutofit/>
          </a:bodyPr>
          <a:lstStyle/>
          <a:p>
            <a:pPr marL="0" indent="0" algn="just">
              <a:buNone/>
            </a:pPr>
            <a:r>
              <a:rPr lang="en-US" altLang="zh-CN" sz="1800" dirty="0"/>
              <a:t>Compared to CPUs and GPUs platforms, FPGAs platforms can fully leverage the </a:t>
            </a:r>
            <a:r>
              <a:rPr lang="en-US" altLang="zh-CN" sz="1800" dirty="0">
                <a:solidFill>
                  <a:srgbClr val="FF0000"/>
                </a:solidFill>
              </a:rPr>
              <a:t>parallelism potential of </a:t>
            </a:r>
            <a:r>
              <a:rPr lang="en-US" altLang="zh-CN" sz="1800" dirty="0" err="1">
                <a:solidFill>
                  <a:srgbClr val="FF0000"/>
                </a:solidFill>
              </a:rPr>
              <a:t>SpMV</a:t>
            </a:r>
            <a:r>
              <a:rPr lang="en-US" altLang="zh-CN" sz="1800" dirty="0"/>
              <a:t> by customizing dataflow and memory structure</a:t>
            </a:r>
            <a:r>
              <a:rPr lang="en-US" altLang="zh-CN" sz="1800" baseline="30000" dirty="0"/>
              <a:t>[1][2][3]</a:t>
            </a:r>
            <a:r>
              <a:rPr lang="en-US" altLang="zh-CN" sz="1800" dirty="0"/>
              <a:t>. In addition, FPGAs typically have low power consumption and hold greater potential for edge computing and other fields.</a:t>
            </a:r>
          </a:p>
        </p:txBody>
      </p:sp>
      <p:sp>
        <p:nvSpPr>
          <p:cNvPr id="3" name="标题 2">
            <a:extLst>
              <a:ext uri="{FF2B5EF4-FFF2-40B4-BE49-F238E27FC236}">
                <a16:creationId xmlns:a16="http://schemas.microsoft.com/office/drawing/2014/main" id="{C3E99696-6D95-14DC-9124-80C03B5E7873}"/>
              </a:ext>
            </a:extLst>
          </p:cNvPr>
          <p:cNvSpPr>
            <a:spLocks noGrp="1"/>
          </p:cNvSpPr>
          <p:nvPr>
            <p:ph type="title"/>
          </p:nvPr>
        </p:nvSpPr>
        <p:spPr/>
        <p:txBody>
          <a:bodyPr/>
          <a:lstStyle/>
          <a:p>
            <a:r>
              <a:rPr lang="en-US" altLang="zh-CN" sz="2400" dirty="0"/>
              <a:t>Limitations of CPUs and GPUs Platforms</a:t>
            </a:r>
            <a:endParaRPr lang="zh-CN" altLang="en-US" sz="2400" dirty="0"/>
          </a:p>
        </p:txBody>
      </p:sp>
      <p:sp>
        <p:nvSpPr>
          <p:cNvPr id="4" name="日期占位符 3">
            <a:extLst>
              <a:ext uri="{FF2B5EF4-FFF2-40B4-BE49-F238E27FC236}">
                <a16:creationId xmlns:a16="http://schemas.microsoft.com/office/drawing/2014/main" id="{E3BFA66F-5069-5249-96FF-0F63CA554052}"/>
              </a:ext>
            </a:extLst>
          </p:cNvPr>
          <p:cNvSpPr>
            <a:spLocks noGrp="1"/>
          </p:cNvSpPr>
          <p:nvPr>
            <p:ph type="dt" sz="half" idx="10"/>
          </p:nvPr>
        </p:nvSpPr>
        <p:spPr/>
        <p:txBody>
          <a:bodyPr/>
          <a:lstStyle/>
          <a:p>
            <a:fld id="{1484590A-F24F-4CD4-9207-3ABC2A5D20C4}" type="datetime4">
              <a:rPr lang="en-GB" noProof="1" smtClean="0"/>
              <a:pPr/>
              <a:t>13 March 2024</a:t>
            </a:fld>
            <a:endParaRPr lang="en-US" noProof="1"/>
          </a:p>
        </p:txBody>
      </p:sp>
      <p:sp>
        <p:nvSpPr>
          <p:cNvPr id="5" name="灯片编号占位符 4">
            <a:extLst>
              <a:ext uri="{FF2B5EF4-FFF2-40B4-BE49-F238E27FC236}">
                <a16:creationId xmlns:a16="http://schemas.microsoft.com/office/drawing/2014/main" id="{11ACC4B4-1BC5-5A38-67F8-ECDB6DB352DE}"/>
              </a:ext>
            </a:extLst>
          </p:cNvPr>
          <p:cNvSpPr>
            <a:spLocks noGrp="1"/>
          </p:cNvSpPr>
          <p:nvPr>
            <p:ph type="sldNum" sz="quarter" idx="12"/>
          </p:nvPr>
        </p:nvSpPr>
        <p:spPr/>
        <p:txBody>
          <a:bodyPr/>
          <a:lstStyle/>
          <a:p>
            <a:fld id="{22DECF6A-13F7-418C-BBFC-95033FFCD5F1}" type="slidenum">
              <a:rPr lang="en-US" noProof="1" smtClean="0"/>
              <a:pPr/>
              <a:t>9</a:t>
            </a:fld>
            <a:endParaRPr lang="en-US" noProof="1"/>
          </a:p>
        </p:txBody>
      </p:sp>
      <p:sp>
        <p:nvSpPr>
          <p:cNvPr id="6" name="矩形 5">
            <a:extLst>
              <a:ext uri="{FF2B5EF4-FFF2-40B4-BE49-F238E27FC236}">
                <a16:creationId xmlns:a16="http://schemas.microsoft.com/office/drawing/2014/main" id="{1DCBB973-1429-2F7B-D498-C2CC0A431AE3}"/>
              </a:ext>
            </a:extLst>
          </p:cNvPr>
          <p:cNvSpPr/>
          <p:nvPr/>
        </p:nvSpPr>
        <p:spPr>
          <a:xfrm>
            <a:off x="336499" y="4174074"/>
            <a:ext cx="8471001" cy="461665"/>
          </a:xfrm>
          <a:prstGeom prst="rect">
            <a:avLst/>
          </a:prstGeom>
        </p:spPr>
        <p:txBody>
          <a:bodyPr wrap="square">
            <a:spAutoFit/>
          </a:bodyPr>
          <a:lstStyle/>
          <a:p>
            <a:pPr algn="just"/>
            <a:r>
              <a:rPr lang="en-US" altLang="zh-CN" sz="800" dirty="0">
                <a:solidFill>
                  <a:schemeClr val="tx1">
                    <a:lumMod val="65000"/>
                    <a:lumOff val="35000"/>
                  </a:schemeClr>
                </a:solidFill>
                <a:latin typeface="Times New Roman" panose="02020603050405020304" pitchFamily="18" charset="0"/>
                <a:cs typeface="Times New Roman" panose="02020603050405020304" pitchFamily="18" charset="0"/>
              </a:rPr>
              <a:t>[1] </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R. Dorrance, F. Ren, and D.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Markovi</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́c, “A scalable sparse matrix-vector multiplication kernel for energy-efficient sparse-</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blas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in FPGA, 2014.</a:t>
            </a:r>
          </a:p>
          <a:p>
            <a:pPr algn="just"/>
            <a:r>
              <a:rPr lang="en-US" altLang="zh-CN" sz="800" dirty="0">
                <a:solidFill>
                  <a:schemeClr val="tx1">
                    <a:lumMod val="65000"/>
                    <a:lumOff val="35000"/>
                  </a:schemeClr>
                </a:solidFill>
                <a:latin typeface="Times New Roman" panose="02020603050405020304" pitchFamily="18" charset="0"/>
                <a:cs typeface="Times New Roman" panose="02020603050405020304" pitchFamily="18" charset="0"/>
              </a:rPr>
              <a:t>[2] </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K. Lu, Z. Li, L. Liu, J. Wang, S. Yin, and S. Wei,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Redesk</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A reconfigurable dataflow engine for sparse kernels on heterogeneous platforms,” in ICCAD, 2019.</a:t>
            </a:r>
          </a:p>
          <a:p>
            <a:pPr algn="just"/>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[3] S. Li, D. Liu, and W. Liu, “Optimized data reuse via reordering for sparse matrix-vector multiplication on </a:t>
            </a:r>
            <a:r>
              <a:rPr lang="en-US" altLang="zh-CN" sz="800" b="0" dirty="0" err="1">
                <a:solidFill>
                  <a:schemeClr val="tx1">
                    <a:lumMod val="65000"/>
                    <a:lumOff val="35000"/>
                  </a:schemeClr>
                </a:solidFill>
                <a:latin typeface="Times New Roman" panose="02020603050405020304" pitchFamily="18" charset="0"/>
                <a:cs typeface="Times New Roman" panose="02020603050405020304" pitchFamily="18" charset="0"/>
              </a:rPr>
              <a:t>fpgas</a:t>
            </a:r>
            <a:r>
              <a:rPr lang="en-US" altLang="zh-CN" sz="800" b="0" dirty="0">
                <a:solidFill>
                  <a:schemeClr val="tx1">
                    <a:lumMod val="65000"/>
                    <a:lumOff val="35000"/>
                  </a:schemeClr>
                </a:solidFill>
                <a:latin typeface="Times New Roman" panose="02020603050405020304" pitchFamily="18" charset="0"/>
                <a:cs typeface="Times New Roman" panose="02020603050405020304" pitchFamily="18" charset="0"/>
              </a:rPr>
              <a:t>,” in ICCAD, 2021</a:t>
            </a:r>
          </a:p>
        </p:txBody>
      </p:sp>
      <p:pic>
        <p:nvPicPr>
          <p:cNvPr id="11" name="图片 10">
            <a:extLst>
              <a:ext uri="{FF2B5EF4-FFF2-40B4-BE49-F238E27FC236}">
                <a16:creationId xmlns:a16="http://schemas.microsoft.com/office/drawing/2014/main" id="{3FFE3813-0FF1-47B5-86F2-43A021799C40}"/>
              </a:ext>
            </a:extLst>
          </p:cNvPr>
          <p:cNvPicPr>
            <a:picLocks noChangeAspect="1"/>
          </p:cNvPicPr>
          <p:nvPr/>
        </p:nvPicPr>
        <p:blipFill>
          <a:blip r:embed="rId2"/>
          <a:stretch>
            <a:fillRect/>
          </a:stretch>
        </p:blipFill>
        <p:spPr>
          <a:xfrm>
            <a:off x="1267270" y="2355732"/>
            <a:ext cx="964564" cy="1285337"/>
          </a:xfrm>
          <a:prstGeom prst="rect">
            <a:avLst/>
          </a:prstGeom>
        </p:spPr>
      </p:pic>
      <p:pic>
        <p:nvPicPr>
          <p:cNvPr id="12" name="图片 11">
            <a:extLst>
              <a:ext uri="{FF2B5EF4-FFF2-40B4-BE49-F238E27FC236}">
                <a16:creationId xmlns:a16="http://schemas.microsoft.com/office/drawing/2014/main" id="{419EA9AD-EF64-84CA-4C5F-15E4A03DA6CC}"/>
              </a:ext>
            </a:extLst>
          </p:cNvPr>
          <p:cNvPicPr>
            <a:picLocks noChangeAspect="1"/>
          </p:cNvPicPr>
          <p:nvPr/>
        </p:nvPicPr>
        <p:blipFill>
          <a:blip r:embed="rId3"/>
          <a:stretch>
            <a:fillRect/>
          </a:stretch>
        </p:blipFill>
        <p:spPr>
          <a:xfrm>
            <a:off x="3471131" y="2353310"/>
            <a:ext cx="1788061" cy="1287759"/>
          </a:xfrm>
          <a:prstGeom prst="rect">
            <a:avLst/>
          </a:prstGeom>
        </p:spPr>
      </p:pic>
      <p:pic>
        <p:nvPicPr>
          <p:cNvPr id="13" name="图片 12">
            <a:extLst>
              <a:ext uri="{FF2B5EF4-FFF2-40B4-BE49-F238E27FC236}">
                <a16:creationId xmlns:a16="http://schemas.microsoft.com/office/drawing/2014/main" id="{2ADDEF4B-FD64-83C0-31E7-D7D86349D370}"/>
              </a:ext>
            </a:extLst>
          </p:cNvPr>
          <p:cNvPicPr>
            <a:picLocks noChangeAspect="1"/>
          </p:cNvPicPr>
          <p:nvPr/>
        </p:nvPicPr>
        <p:blipFill>
          <a:blip r:embed="rId4"/>
          <a:stretch>
            <a:fillRect/>
          </a:stretch>
        </p:blipFill>
        <p:spPr>
          <a:xfrm>
            <a:off x="6498489" y="2355733"/>
            <a:ext cx="1770127" cy="1285336"/>
          </a:xfrm>
          <a:prstGeom prst="rect">
            <a:avLst/>
          </a:prstGeom>
        </p:spPr>
      </p:pic>
      <p:sp>
        <p:nvSpPr>
          <p:cNvPr id="14" name="矩形 13">
            <a:extLst>
              <a:ext uri="{FF2B5EF4-FFF2-40B4-BE49-F238E27FC236}">
                <a16:creationId xmlns:a16="http://schemas.microsoft.com/office/drawing/2014/main" id="{A9283A4B-2254-1FE1-D8CB-BFD14077EB56}"/>
              </a:ext>
            </a:extLst>
          </p:cNvPr>
          <p:cNvSpPr/>
          <p:nvPr/>
        </p:nvSpPr>
        <p:spPr>
          <a:xfrm>
            <a:off x="817972" y="3641069"/>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CPUs</a:t>
            </a:r>
            <a:endParaRPr lang="zh-CN" altLang="en-US" sz="1200" i="1"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40E5F0C7-FF9F-3531-7026-FAAB9EAF6C7D}"/>
              </a:ext>
            </a:extLst>
          </p:cNvPr>
          <p:cNvSpPr/>
          <p:nvPr/>
        </p:nvSpPr>
        <p:spPr>
          <a:xfrm>
            <a:off x="3433581" y="3644036"/>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GPUs</a:t>
            </a:r>
            <a:endParaRPr lang="zh-CN" altLang="en-US" sz="1200" i="1" dirty="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89D32A77-91B0-76F4-913E-432AE0BAEC9F}"/>
              </a:ext>
            </a:extLst>
          </p:cNvPr>
          <p:cNvSpPr/>
          <p:nvPr/>
        </p:nvSpPr>
        <p:spPr>
          <a:xfrm>
            <a:off x="6498489" y="3641068"/>
            <a:ext cx="1863160" cy="293607"/>
          </a:xfrm>
          <a:prstGeom prst="rect">
            <a:avLst/>
          </a:prstGeom>
        </p:spPr>
        <p:txBody>
          <a:bodyPr wrap="square">
            <a:spAutoFit/>
          </a:bodyPr>
          <a:lstStyle/>
          <a:p>
            <a:pPr algn="ctr">
              <a:lnSpc>
                <a:spcPct val="120000"/>
              </a:lnSpc>
            </a:pPr>
            <a:r>
              <a:rPr lang="en-US" altLang="zh-CN" sz="1200" dirty="0">
                <a:latin typeface="Arial" panose="020B0604020202020204" pitchFamily="34" charset="0"/>
                <a:cs typeface="Arial" panose="020B0604020202020204" pitchFamily="34" charset="0"/>
              </a:rPr>
              <a:t>FPGAs</a:t>
            </a:r>
            <a:endParaRPr lang="zh-CN" alt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7090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C8DA6DED8164D469DB2972074859B57" ma:contentTypeVersion="17" ma:contentTypeDescription="Ein neues Dokument erstellen." ma:contentTypeScope="" ma:versionID="5b14388d4ebb6696f9491d75395f7558">
  <xsd:schema xmlns:xsd="http://www.w3.org/2001/XMLSchema" xmlns:xs="http://www.w3.org/2001/XMLSchema" xmlns:p="http://schemas.microsoft.com/office/2006/metadata/properties" xmlns:ns2="ee7a3f07-f920-473d-8ace-d059ac70c890" xmlns:ns3="6325b798-e2ef-461c-873a-7c2c81cc8c46" targetNamespace="http://schemas.microsoft.com/office/2006/metadata/properties" ma:root="true" ma:fieldsID="35fb8e1850e18fad599056e4fcac7979" ns2:_="" ns3:_="">
    <xsd:import namespace="ee7a3f07-f920-473d-8ace-d059ac70c890"/>
    <xsd:import namespace="6325b798-e2ef-461c-873a-7c2c81cc8c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a3f07-f920-473d-8ace-d059ac70c8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31c44e6-fe3a-48e4-b4a0-d2a855a599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25b798-e2ef-461c-873a-7c2c81cc8c46"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a45c57e-e85f-475b-a3f8-85b290db80cb}" ma:internalName="TaxCatchAll" ma:showField="CatchAllData" ma:web="6325b798-e2ef-461c-873a-7c2c81cc8c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e7a3f07-f920-473d-8ace-d059ac70c890">
      <Terms xmlns="http://schemas.microsoft.com/office/infopath/2007/PartnerControls"/>
    </lcf76f155ced4ddcb4097134ff3c332f>
    <TaxCatchAll xmlns="6325b798-e2ef-461c-873a-7c2c81cc8c4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DF200A-4B66-4966-B5D0-B4AE20D4D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7a3f07-f920-473d-8ace-d059ac70c890"/>
    <ds:schemaRef ds:uri="6325b798-e2ef-461c-873a-7c2c81cc8c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843148-A36E-4059-B061-760DFF98B99E}">
  <ds:schemaRefs>
    <ds:schemaRef ds:uri="http://schemas.microsoft.com/office/2006/metadata/properties"/>
    <ds:schemaRef ds:uri="http://schemas.microsoft.com/office/infopath/2007/PartnerControls"/>
    <ds:schemaRef ds:uri="ee7a3f07-f920-473d-8ace-d059ac70c890"/>
    <ds:schemaRef ds:uri="6325b798-e2ef-461c-873a-7c2c81cc8c46"/>
  </ds:schemaRefs>
</ds:datastoreItem>
</file>

<file path=customXml/itemProps3.xml><?xml version="1.0" encoding="utf-8"?>
<ds:datastoreItem xmlns:ds="http://schemas.openxmlformats.org/officeDocument/2006/customXml" ds:itemID="{1154B396-DF7B-4906-9868-BD0EC77F93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2010</TotalTime>
  <Words>4021</Words>
  <Application>Microsoft Macintosh PowerPoint</Application>
  <PresentationFormat>全屏显示(16:9)</PresentationFormat>
  <Paragraphs>508</Paragraphs>
  <Slides>61</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61</vt:i4>
      </vt:variant>
    </vt:vector>
  </HeadingPairs>
  <TitlesOfParts>
    <vt:vector size="67" baseType="lpstr">
      <vt:lpstr>Arial</vt:lpstr>
      <vt:lpstr>Wingdings</vt:lpstr>
      <vt:lpstr>Times New Roman</vt:lpstr>
      <vt:lpstr>Calibri</vt:lpstr>
      <vt:lpstr>Cambria Math</vt:lpstr>
      <vt:lpstr>Office Theme</vt:lpstr>
      <vt:lpstr>Cuper: Customized Dataflow and Perceptual Decoding for Sparse Matrix-Vector Multiplication  on HBM-Equipped FPGAs</vt:lpstr>
      <vt:lpstr>Outline</vt:lpstr>
      <vt:lpstr>Outline</vt:lpstr>
      <vt:lpstr>Sparse Matrix-Vector Multiplication</vt:lpstr>
      <vt:lpstr>Sparse Matrix-Vector Multiplication</vt:lpstr>
      <vt:lpstr>Irregular Memory Access Patterns</vt:lpstr>
      <vt:lpstr>Low Compute-to-Access Ratio</vt:lpstr>
      <vt:lpstr>Bandwidth Constrained</vt:lpstr>
      <vt:lpstr>Limitations of CPUs and GPUs Platforms</vt:lpstr>
      <vt:lpstr>Limitations of Conventional FPGAs Platforms</vt:lpstr>
      <vt:lpstr>High Bandwidth Memory</vt:lpstr>
      <vt:lpstr>Outline</vt:lpstr>
      <vt:lpstr>HiSparse</vt:lpstr>
      <vt:lpstr>Serpens</vt:lpstr>
      <vt:lpstr>GraphLily</vt:lpstr>
      <vt:lpstr>Sextans</vt:lpstr>
      <vt:lpstr>Challenge 1: Lack of a sparse format that fully utilizes HBM</vt:lpstr>
      <vt:lpstr>Challenge 2: Lack of an efficient strategy for mitigating RAW</vt:lpstr>
      <vt:lpstr>Challenge 3: Lack of efficient utilization of vector and on-chip memory</vt:lpstr>
      <vt:lpstr>Outline</vt:lpstr>
      <vt:lpstr>Responding to Challenge 1</vt:lpstr>
      <vt:lpstr>Customized Sparse Format – Sparse slices as the basic unit</vt:lpstr>
      <vt:lpstr>Customized Sparse Format – Sparse slices store by CSC</vt:lpstr>
      <vt:lpstr>Customized Sparse Format – Non-zeros store by COO</vt:lpstr>
      <vt:lpstr>Customized Sparse Format – Cyclic row allocation</vt:lpstr>
      <vt:lpstr>Outline</vt:lpstr>
      <vt:lpstr>Responding to Challenge 2 and Challenge 3</vt:lpstr>
      <vt:lpstr>Two-Step Reordering – Step 1. Conflict-Aware Row Reordering</vt:lpstr>
      <vt:lpstr>Two-Step Reordering – Step 1. Conflict-Aware Row Reordering</vt:lpstr>
      <vt:lpstr>Two-Step Reordering – Step 1. Conflict-Aware Row Reordering</vt:lpstr>
      <vt:lpstr>Two-Step Reordering – Step 1. Conflict-Aware Row Reordering</vt:lpstr>
      <vt:lpstr>Two-Step Reordering – Step 2. Reuse-Aware Column Reordering</vt:lpstr>
      <vt:lpstr>Two-Step Reordering – Step 2. Reuse-Aware Column Reordering</vt:lpstr>
      <vt:lpstr>Dataflow Processing – Packaging</vt:lpstr>
      <vt:lpstr>Dataflow Processing – Dataflow processing</vt:lpstr>
      <vt:lpstr>Outline</vt:lpstr>
      <vt:lpstr>Overall Architecture</vt:lpstr>
      <vt:lpstr>Hardware Architecture Design</vt:lpstr>
      <vt:lpstr>Loader and Writer</vt:lpstr>
      <vt:lpstr>Dedicated Computational Cores Array</vt:lpstr>
      <vt:lpstr>Dedicated Computational Cores Array – Perceptual decoder</vt:lpstr>
      <vt:lpstr>Dedicated Computational Cores Array – Perceptual decoder</vt:lpstr>
      <vt:lpstr>Dedicated Computational Cores Array – Perceptual decoder</vt:lpstr>
      <vt:lpstr>Dedicated Computational Cores Array – PE group</vt:lpstr>
      <vt:lpstr>Accumulator</vt:lpstr>
      <vt:lpstr>Accumulator – Partial sums buffer</vt:lpstr>
      <vt:lpstr>Accumulator – Ping-Pong buffers </vt:lpstr>
      <vt:lpstr>Multi-way Sorting Tree</vt:lpstr>
      <vt:lpstr>Outline</vt:lpstr>
      <vt:lpstr>Cuper Implement</vt:lpstr>
      <vt:lpstr>Baselines</vt:lpstr>
      <vt:lpstr>Datasets</vt:lpstr>
      <vt:lpstr>Metrics</vt:lpstr>
      <vt:lpstr>Outline</vt:lpstr>
      <vt:lpstr>Comparison with FPGAs Accelerators – Throughput</vt:lpstr>
      <vt:lpstr>Comparison with FPGAs Accelerators – Bandwidth efficiency</vt:lpstr>
      <vt:lpstr>Comparison with FPGAs Accelerators – Energy efficiency</vt:lpstr>
      <vt:lpstr>Comparison with K80 GPU</vt:lpstr>
      <vt:lpstr>Outline</vt:lpstr>
      <vt:lpstr>Conclusion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 Conference Template</dc:title>
  <dc:creator>Anja Zeun</dc:creator>
  <cp:lastModifiedBy>Dai wenhao</cp:lastModifiedBy>
  <cp:revision>269</cp:revision>
  <dcterms:created xsi:type="dcterms:W3CDTF">2016-09-12T10:42:56Z</dcterms:created>
  <dcterms:modified xsi:type="dcterms:W3CDTF">2024-03-13T14:22:10Z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0x010100DC8DA6DED8164D469DB2972074859B57</vt:lpwstr>
  </property>
  <property fmtid="{D5CDD505-2E9C-101B-9397-08002B2CF9AE}" pid="3" name="Order">
    <vt:r8>3042600</vt:r8>
  </property>
  <property fmtid="{D5CDD505-2E9C-101B-9397-08002B2CF9AE}" pid="4" name="MediaServiceImageTags">
    <vt:lpwstr/>
  </property>
</Properties>
</file>